
<file path=[Content_Types].xml><?xml version="1.0" encoding="utf-8"?>
<Types xmlns="http://schemas.openxmlformats.org/package/2006/content-types">
  <Default Extension="png" ContentType="image/png"/>
  <Default Extension="tmp" ContentType="image/png"/>
  <Default Extension="jpeg" ContentType="image/jpeg"/>
  <Default Extension="emf" ContentType="image/x-emf"/>
  <Default Extension="WMF" ContentType="image/x-wmf"/>
  <Default Extension="rels" ContentType="application/vnd.openxmlformats-package.relationships+xml"/>
  <Default Extension="xml" ContentType="application/xml"/>
  <Default Extension="gif" ContentType="image/gif"/>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2.xml" ContentType="application/vnd.openxmlformats-officedocument.theme+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3.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notesSlides/notesSlide9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082" r:id="rId1"/>
    <p:sldMasterId id="2147484243" r:id="rId2"/>
    <p:sldMasterId id="2147484298" r:id="rId3"/>
    <p:sldMasterId id="2147484323" r:id="rId4"/>
  </p:sldMasterIdLst>
  <p:notesMasterIdLst>
    <p:notesMasterId r:id="rId187"/>
  </p:notesMasterIdLst>
  <p:handoutMasterIdLst>
    <p:handoutMasterId r:id="rId188"/>
  </p:handoutMasterIdLst>
  <p:sldIdLst>
    <p:sldId id="1221" r:id="rId5"/>
    <p:sldId id="1705" r:id="rId6"/>
    <p:sldId id="1706" r:id="rId7"/>
    <p:sldId id="1430" r:id="rId8"/>
    <p:sldId id="1432" r:id="rId9"/>
    <p:sldId id="1433" r:id="rId10"/>
    <p:sldId id="1418" r:id="rId11"/>
    <p:sldId id="1435" r:id="rId12"/>
    <p:sldId id="1434" r:id="rId13"/>
    <p:sldId id="1420" r:id="rId14"/>
    <p:sldId id="1421" r:id="rId15"/>
    <p:sldId id="1484" r:id="rId16"/>
    <p:sldId id="1423" r:id="rId17"/>
    <p:sldId id="1424" r:id="rId18"/>
    <p:sldId id="1725" r:id="rId19"/>
    <p:sldId id="1727" r:id="rId20"/>
    <p:sldId id="1754" r:id="rId21"/>
    <p:sldId id="1728" r:id="rId22"/>
    <p:sldId id="1729" r:id="rId23"/>
    <p:sldId id="1757" r:id="rId24"/>
    <p:sldId id="1758" r:id="rId25"/>
    <p:sldId id="1737" r:id="rId26"/>
    <p:sldId id="1759" r:id="rId27"/>
    <p:sldId id="1760" r:id="rId28"/>
    <p:sldId id="1740" r:id="rId29"/>
    <p:sldId id="1741" r:id="rId30"/>
    <p:sldId id="1742" r:id="rId31"/>
    <p:sldId id="1743" r:id="rId32"/>
    <p:sldId id="1761" r:id="rId33"/>
    <p:sldId id="1745" r:id="rId34"/>
    <p:sldId id="1762" r:id="rId35"/>
    <p:sldId id="1747" r:id="rId36"/>
    <p:sldId id="1748" r:id="rId37"/>
    <p:sldId id="1749" r:id="rId38"/>
    <p:sldId id="1750" r:id="rId39"/>
    <p:sldId id="1751" r:id="rId40"/>
    <p:sldId id="1755" r:id="rId41"/>
    <p:sldId id="1756" r:id="rId42"/>
    <p:sldId id="1763" r:id="rId43"/>
    <p:sldId id="1764" r:id="rId44"/>
    <p:sldId id="1765" r:id="rId45"/>
    <p:sldId id="1766" r:id="rId46"/>
    <p:sldId id="1767" r:id="rId47"/>
    <p:sldId id="1768" r:id="rId48"/>
    <p:sldId id="1829" r:id="rId49"/>
    <p:sldId id="1830" r:id="rId50"/>
    <p:sldId id="1832" r:id="rId51"/>
    <p:sldId id="1831" r:id="rId52"/>
    <p:sldId id="1769" r:id="rId53"/>
    <p:sldId id="1770" r:id="rId54"/>
    <p:sldId id="1771" r:id="rId55"/>
    <p:sldId id="1772" r:id="rId56"/>
    <p:sldId id="1773" r:id="rId57"/>
    <p:sldId id="1774" r:id="rId58"/>
    <p:sldId id="1775" r:id="rId59"/>
    <p:sldId id="1776" r:id="rId60"/>
    <p:sldId id="1777" r:id="rId61"/>
    <p:sldId id="1778" r:id="rId62"/>
    <p:sldId id="1779" r:id="rId63"/>
    <p:sldId id="1780" r:id="rId64"/>
    <p:sldId id="1781" r:id="rId65"/>
    <p:sldId id="1782" r:id="rId66"/>
    <p:sldId id="1783" r:id="rId67"/>
    <p:sldId id="1784" r:id="rId68"/>
    <p:sldId id="1785" r:id="rId69"/>
    <p:sldId id="1786" r:id="rId70"/>
    <p:sldId id="1787" r:id="rId71"/>
    <p:sldId id="1788" r:id="rId72"/>
    <p:sldId id="1789" r:id="rId73"/>
    <p:sldId id="1790" r:id="rId74"/>
    <p:sldId id="1791" r:id="rId75"/>
    <p:sldId id="1792" r:id="rId76"/>
    <p:sldId id="1793" r:id="rId77"/>
    <p:sldId id="1794" r:id="rId78"/>
    <p:sldId id="1795" r:id="rId79"/>
    <p:sldId id="1796" r:id="rId80"/>
    <p:sldId id="1797" r:id="rId81"/>
    <p:sldId id="1798" r:id="rId82"/>
    <p:sldId id="1833" r:id="rId83"/>
    <p:sldId id="1834" r:id="rId84"/>
    <p:sldId id="1835" r:id="rId85"/>
    <p:sldId id="1836" r:id="rId86"/>
    <p:sldId id="1837" r:id="rId87"/>
    <p:sldId id="1838" r:id="rId88"/>
    <p:sldId id="1839" r:id="rId89"/>
    <p:sldId id="1840" r:id="rId90"/>
    <p:sldId id="1841" r:id="rId91"/>
    <p:sldId id="1842" r:id="rId92"/>
    <p:sldId id="1843" r:id="rId93"/>
    <p:sldId id="1844" r:id="rId94"/>
    <p:sldId id="1845" r:id="rId95"/>
    <p:sldId id="1849" r:id="rId96"/>
    <p:sldId id="1846" r:id="rId97"/>
    <p:sldId id="1847" r:id="rId98"/>
    <p:sldId id="1848" r:id="rId99"/>
    <p:sldId id="1850" r:id="rId100"/>
    <p:sldId id="1912" r:id="rId101"/>
    <p:sldId id="1851" r:id="rId102"/>
    <p:sldId id="1852" r:id="rId103"/>
    <p:sldId id="1327" r:id="rId104"/>
    <p:sldId id="1391" r:id="rId105"/>
    <p:sldId id="1392" r:id="rId106"/>
    <p:sldId id="1330" r:id="rId107"/>
    <p:sldId id="1331" r:id="rId108"/>
    <p:sldId id="1393" r:id="rId109"/>
    <p:sldId id="1394" r:id="rId110"/>
    <p:sldId id="1396" r:id="rId111"/>
    <p:sldId id="1397" r:id="rId112"/>
    <p:sldId id="1398" r:id="rId113"/>
    <p:sldId id="1359" r:id="rId114"/>
    <p:sldId id="1361" r:id="rId115"/>
    <p:sldId id="1362" r:id="rId116"/>
    <p:sldId id="1853" r:id="rId117"/>
    <p:sldId id="1854" r:id="rId118"/>
    <p:sldId id="1401" r:id="rId119"/>
    <p:sldId id="1402" r:id="rId120"/>
    <p:sldId id="1403" r:id="rId121"/>
    <p:sldId id="1404" r:id="rId122"/>
    <p:sldId id="1405" r:id="rId123"/>
    <p:sldId id="1855" r:id="rId124"/>
    <p:sldId id="1856" r:id="rId125"/>
    <p:sldId id="1857" r:id="rId126"/>
    <p:sldId id="1858" r:id="rId127"/>
    <p:sldId id="1859" r:id="rId128"/>
    <p:sldId id="1860" r:id="rId129"/>
    <p:sldId id="1861" r:id="rId130"/>
    <p:sldId id="1862" r:id="rId131"/>
    <p:sldId id="1863" r:id="rId132"/>
    <p:sldId id="1864" r:id="rId133"/>
    <p:sldId id="1865" r:id="rId134"/>
    <p:sldId id="1379" r:id="rId135"/>
    <p:sldId id="1413" r:id="rId136"/>
    <p:sldId id="1414" r:id="rId137"/>
    <p:sldId id="1415" r:id="rId138"/>
    <p:sldId id="1918" r:id="rId139"/>
    <p:sldId id="1919" r:id="rId140"/>
    <p:sldId id="1920" r:id="rId141"/>
    <p:sldId id="1921" r:id="rId142"/>
    <p:sldId id="1866" r:id="rId143"/>
    <p:sldId id="1867" r:id="rId144"/>
    <p:sldId id="1868" r:id="rId145"/>
    <p:sldId id="1869" r:id="rId146"/>
    <p:sldId id="1870" r:id="rId147"/>
    <p:sldId id="1871" r:id="rId148"/>
    <p:sldId id="1356" r:id="rId149"/>
    <p:sldId id="1872" r:id="rId150"/>
    <p:sldId id="1873" r:id="rId151"/>
    <p:sldId id="1874" r:id="rId152"/>
    <p:sldId id="1875" r:id="rId153"/>
    <p:sldId id="1876" r:id="rId154"/>
    <p:sldId id="1877" r:id="rId155"/>
    <p:sldId id="1878" r:id="rId156"/>
    <p:sldId id="1879" r:id="rId157"/>
    <p:sldId id="1880" r:id="rId158"/>
    <p:sldId id="1881" r:id="rId159"/>
    <p:sldId id="1882" r:id="rId160"/>
    <p:sldId id="1883" r:id="rId161"/>
    <p:sldId id="1884" r:id="rId162"/>
    <p:sldId id="1885" r:id="rId163"/>
    <p:sldId id="1886" r:id="rId164"/>
    <p:sldId id="1887" r:id="rId165"/>
    <p:sldId id="1888" r:id="rId166"/>
    <p:sldId id="1889" r:id="rId167"/>
    <p:sldId id="1890" r:id="rId168"/>
    <p:sldId id="1891" r:id="rId169"/>
    <p:sldId id="1892" r:id="rId170"/>
    <p:sldId id="1893" r:id="rId171"/>
    <p:sldId id="1894" r:id="rId172"/>
    <p:sldId id="1895" r:id="rId173"/>
    <p:sldId id="1896" r:id="rId174"/>
    <p:sldId id="1897" r:id="rId175"/>
    <p:sldId id="1898" r:id="rId176"/>
    <p:sldId id="1899" r:id="rId177"/>
    <p:sldId id="1900" r:id="rId178"/>
    <p:sldId id="1901" r:id="rId179"/>
    <p:sldId id="1902" r:id="rId180"/>
    <p:sldId id="1903" r:id="rId181"/>
    <p:sldId id="1904" r:id="rId182"/>
    <p:sldId id="1905" r:id="rId183"/>
    <p:sldId id="1906" r:id="rId184"/>
    <p:sldId id="1907" r:id="rId185"/>
    <p:sldId id="1633" r:id="rId186"/>
  </p:sldIdLst>
  <p:sldSz cx="12436475" cy="6994525"/>
  <p:notesSz cx="7315200" cy="96012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Opening" id="{F26DC0BE-85D0-4036-BE52-B6381AEC99D6}">
          <p14:sldIdLst>
            <p14:sldId id="1221"/>
            <p14:sldId id="1705"/>
            <p14:sldId id="1706"/>
          </p14:sldIdLst>
        </p14:section>
        <p14:section name="Part 1. Background" id="{F14DBCA7-7B83-48E4-AE67-7E0251D9EBEF}">
          <p14:sldIdLst>
            <p14:sldId id="1430"/>
            <p14:sldId id="1432"/>
            <p14:sldId id="1433"/>
            <p14:sldId id="1418"/>
            <p14:sldId id="1435"/>
            <p14:sldId id="1434"/>
            <p14:sldId id="1420"/>
            <p14:sldId id="1421"/>
            <p14:sldId id="1484"/>
            <p14:sldId id="1423"/>
            <p14:sldId id="1424"/>
            <p14:sldId id="1725"/>
            <p14:sldId id="1727"/>
            <p14:sldId id="1754"/>
            <p14:sldId id="1728"/>
            <p14:sldId id="1729"/>
            <p14:sldId id="1757"/>
            <p14:sldId id="1758"/>
            <p14:sldId id="1737"/>
            <p14:sldId id="1759"/>
            <p14:sldId id="1760"/>
            <p14:sldId id="1740"/>
            <p14:sldId id="1741"/>
            <p14:sldId id="1742"/>
            <p14:sldId id="1743"/>
            <p14:sldId id="1761"/>
            <p14:sldId id="1745"/>
            <p14:sldId id="1762"/>
            <p14:sldId id="1747"/>
            <p14:sldId id="1748"/>
            <p14:sldId id="1749"/>
            <p14:sldId id="1750"/>
            <p14:sldId id="1751"/>
            <p14:sldId id="1755"/>
            <p14:sldId id="1756"/>
          </p14:sldIdLst>
        </p14:section>
        <p14:section name="Part 2. Knowledge Base Completion and Information Extraction" id="{4DDF7471-7D05-4093-8807-878FD6DEA5E7}">
          <p14:sldIdLst>
            <p14:sldId id="1763"/>
            <p14:sldId id="1764"/>
            <p14:sldId id="1765"/>
            <p14:sldId id="1766"/>
            <p14:sldId id="1767"/>
            <p14:sldId id="1768"/>
            <p14:sldId id="1829"/>
            <p14:sldId id="1830"/>
            <p14:sldId id="1832"/>
            <p14:sldId id="1831"/>
            <p14:sldId id="1769"/>
            <p14:sldId id="1770"/>
            <p14:sldId id="1771"/>
            <p14:sldId id="1772"/>
            <p14:sldId id="1773"/>
            <p14:sldId id="1774"/>
            <p14:sldId id="1775"/>
            <p14:sldId id="1776"/>
            <p14:sldId id="1777"/>
            <p14:sldId id="1778"/>
            <p14:sldId id="1779"/>
            <p14:sldId id="1780"/>
            <p14:sldId id="1781"/>
            <p14:sldId id="1782"/>
            <p14:sldId id="1783"/>
            <p14:sldId id="1784"/>
            <p14:sldId id="1785"/>
            <p14:sldId id="1786"/>
            <p14:sldId id="1787"/>
            <p14:sldId id="1788"/>
            <p14:sldId id="1789"/>
            <p14:sldId id="1790"/>
            <p14:sldId id="1791"/>
            <p14:sldId id="1792"/>
            <p14:sldId id="1793"/>
            <p14:sldId id="1794"/>
            <p14:sldId id="1795"/>
            <p14:sldId id="1796"/>
            <p14:sldId id="1797"/>
            <p14:sldId id="1798"/>
            <p14:sldId id="1833"/>
            <p14:sldId id="1834"/>
            <p14:sldId id="1835"/>
            <p14:sldId id="1836"/>
            <p14:sldId id="1837"/>
            <p14:sldId id="1838"/>
            <p14:sldId id="1839"/>
            <p14:sldId id="1840"/>
            <p14:sldId id="1841"/>
            <p14:sldId id="1842"/>
            <p14:sldId id="1843"/>
            <p14:sldId id="1844"/>
            <p14:sldId id="1845"/>
            <p14:sldId id="1849"/>
            <p14:sldId id="1846"/>
            <p14:sldId id="1847"/>
            <p14:sldId id="1848"/>
            <p14:sldId id="1850"/>
          </p14:sldIdLst>
        </p14:section>
        <p14:section name="Part 3. Semantic Parsing and Question Answering" id="{7D1B8F25-12BD-4497-A313-FFCDDBFD1312}">
          <p14:sldIdLst>
            <p14:sldId id="1912"/>
            <p14:sldId id="1851"/>
            <p14:sldId id="1852"/>
            <p14:sldId id="1327"/>
            <p14:sldId id="1391"/>
            <p14:sldId id="1392"/>
            <p14:sldId id="1330"/>
            <p14:sldId id="1331"/>
            <p14:sldId id="1393"/>
            <p14:sldId id="1394"/>
            <p14:sldId id="1396"/>
            <p14:sldId id="1397"/>
            <p14:sldId id="1398"/>
            <p14:sldId id="1359"/>
            <p14:sldId id="1361"/>
            <p14:sldId id="1362"/>
            <p14:sldId id="1853"/>
            <p14:sldId id="1854"/>
            <p14:sldId id="1401"/>
            <p14:sldId id="1402"/>
            <p14:sldId id="1403"/>
            <p14:sldId id="1404"/>
            <p14:sldId id="1405"/>
            <p14:sldId id="1855"/>
            <p14:sldId id="1856"/>
            <p14:sldId id="1857"/>
            <p14:sldId id="1858"/>
            <p14:sldId id="1859"/>
            <p14:sldId id="1860"/>
            <p14:sldId id="1861"/>
            <p14:sldId id="1862"/>
            <p14:sldId id="1863"/>
            <p14:sldId id="1864"/>
            <p14:sldId id="1865"/>
            <p14:sldId id="1379"/>
            <p14:sldId id="1413"/>
            <p14:sldId id="1414"/>
            <p14:sldId id="1415"/>
            <p14:sldId id="1918"/>
            <p14:sldId id="1919"/>
            <p14:sldId id="1920"/>
            <p14:sldId id="1921"/>
            <p14:sldId id="1866"/>
            <p14:sldId id="1867"/>
            <p14:sldId id="1868"/>
            <p14:sldId id="1869"/>
            <p14:sldId id="1870"/>
            <p14:sldId id="1871"/>
            <p14:sldId id="1356"/>
            <p14:sldId id="1872"/>
            <p14:sldId id="1873"/>
            <p14:sldId id="1874"/>
            <p14:sldId id="1875"/>
            <p14:sldId id="1876"/>
            <p14:sldId id="1877"/>
            <p14:sldId id="1878"/>
            <p14:sldId id="1879"/>
            <p14:sldId id="1880"/>
            <p14:sldId id="1881"/>
            <p14:sldId id="1882"/>
            <p14:sldId id="1883"/>
            <p14:sldId id="1884"/>
            <p14:sldId id="1885"/>
            <p14:sldId id="1886"/>
            <p14:sldId id="1887"/>
            <p14:sldId id="1888"/>
            <p14:sldId id="1889"/>
            <p14:sldId id="1890"/>
            <p14:sldId id="1891"/>
            <p14:sldId id="1892"/>
            <p14:sldId id="1893"/>
            <p14:sldId id="1894"/>
            <p14:sldId id="1895"/>
            <p14:sldId id="1896"/>
            <p14:sldId id="1897"/>
            <p14:sldId id="1898"/>
            <p14:sldId id="1899"/>
            <p14:sldId id="1900"/>
            <p14:sldId id="1901"/>
            <p14:sldId id="1902"/>
            <p14:sldId id="1903"/>
            <p14:sldId id="1904"/>
            <p14:sldId id="1905"/>
            <p14:sldId id="1906"/>
            <p14:sldId id="1907"/>
            <p14:sldId id="1633"/>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3024" userDrawn="1">
          <p15:clr>
            <a:srgbClr val="A4A3A4"/>
          </p15:clr>
        </p15:guide>
        <p15:guide id="2" pos="2304"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2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458A8"/>
    <a:srgbClr val="306CB2"/>
    <a:srgbClr val="316DB3"/>
    <a:srgbClr val="185BAA"/>
    <a:srgbClr val="1C3E82"/>
    <a:srgbClr val="FDFDFD"/>
    <a:srgbClr val="006EB9"/>
    <a:srgbClr val="125AAA"/>
    <a:srgbClr val="00188F"/>
    <a:srgbClr val="01499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614" autoAdjust="0"/>
    <p:restoredTop sz="84291" autoAdjust="0"/>
  </p:normalViewPr>
  <p:slideViewPr>
    <p:cSldViewPr snapToGrid="0">
      <p:cViewPr varScale="1">
        <p:scale>
          <a:sx n="81" d="100"/>
          <a:sy n="81" d="100"/>
        </p:scale>
        <p:origin x="40" y="40"/>
      </p:cViewPr>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39" d="100"/>
        <a:sy n="39" d="100"/>
      </p:scale>
      <p:origin x="0" y="0"/>
    </p:cViewPr>
  </p:sorterViewPr>
  <p:notesViewPr>
    <p:cSldViewPr snapToGrid="0" showGuides="1">
      <p:cViewPr varScale="1">
        <p:scale>
          <a:sx n="80" d="100"/>
          <a:sy n="80" d="100"/>
        </p:scale>
        <p:origin x="3198" y="96"/>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38" Type="http://schemas.openxmlformats.org/officeDocument/2006/relationships/slide" Target="slides/slide134.xml"/><Relationship Id="rId154" Type="http://schemas.openxmlformats.org/officeDocument/2006/relationships/slide" Target="slides/slide150.xml"/><Relationship Id="rId159" Type="http://schemas.openxmlformats.org/officeDocument/2006/relationships/slide" Target="slides/slide155.xml"/><Relationship Id="rId175" Type="http://schemas.openxmlformats.org/officeDocument/2006/relationships/slide" Target="slides/slide171.xml"/><Relationship Id="rId170" Type="http://schemas.openxmlformats.org/officeDocument/2006/relationships/slide" Target="slides/slide166.xml"/><Relationship Id="rId191" Type="http://schemas.openxmlformats.org/officeDocument/2006/relationships/viewProps" Target="viewProps.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28" Type="http://schemas.openxmlformats.org/officeDocument/2006/relationships/slide" Target="slides/slide124.xml"/><Relationship Id="rId144" Type="http://schemas.openxmlformats.org/officeDocument/2006/relationships/slide" Target="slides/slide140.xml"/><Relationship Id="rId149" Type="http://schemas.openxmlformats.org/officeDocument/2006/relationships/slide" Target="slides/slide145.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160" Type="http://schemas.openxmlformats.org/officeDocument/2006/relationships/slide" Target="slides/slide156.xml"/><Relationship Id="rId165" Type="http://schemas.openxmlformats.org/officeDocument/2006/relationships/slide" Target="slides/slide161.xml"/><Relationship Id="rId181" Type="http://schemas.openxmlformats.org/officeDocument/2006/relationships/slide" Target="slides/slide177.xml"/><Relationship Id="rId186" Type="http://schemas.openxmlformats.org/officeDocument/2006/relationships/slide" Target="slides/slide182.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134" Type="http://schemas.openxmlformats.org/officeDocument/2006/relationships/slide" Target="slides/slide130.xml"/><Relationship Id="rId139" Type="http://schemas.openxmlformats.org/officeDocument/2006/relationships/slide" Target="slides/slide135.xml"/><Relationship Id="rId80" Type="http://schemas.openxmlformats.org/officeDocument/2006/relationships/slide" Target="slides/slide76.xml"/><Relationship Id="rId85" Type="http://schemas.openxmlformats.org/officeDocument/2006/relationships/slide" Target="slides/slide81.xml"/><Relationship Id="rId150" Type="http://schemas.openxmlformats.org/officeDocument/2006/relationships/slide" Target="slides/slide146.xml"/><Relationship Id="rId155" Type="http://schemas.openxmlformats.org/officeDocument/2006/relationships/slide" Target="slides/slide151.xml"/><Relationship Id="rId171" Type="http://schemas.openxmlformats.org/officeDocument/2006/relationships/slide" Target="slides/slide167.xml"/><Relationship Id="rId176" Type="http://schemas.openxmlformats.org/officeDocument/2006/relationships/slide" Target="slides/slide172.xml"/><Relationship Id="rId192" Type="http://schemas.openxmlformats.org/officeDocument/2006/relationships/theme" Target="theme/theme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slide" Target="slides/slide120.xml"/><Relationship Id="rId129" Type="http://schemas.openxmlformats.org/officeDocument/2006/relationships/slide" Target="slides/slide125.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40" Type="http://schemas.openxmlformats.org/officeDocument/2006/relationships/slide" Target="slides/slide136.xml"/><Relationship Id="rId145" Type="http://schemas.openxmlformats.org/officeDocument/2006/relationships/slide" Target="slides/slide141.xml"/><Relationship Id="rId161" Type="http://schemas.openxmlformats.org/officeDocument/2006/relationships/slide" Target="slides/slide157.xml"/><Relationship Id="rId166" Type="http://schemas.openxmlformats.org/officeDocument/2006/relationships/slide" Target="slides/slide162.xml"/><Relationship Id="rId182" Type="http://schemas.openxmlformats.org/officeDocument/2006/relationships/slide" Target="slides/slide178.xml"/><Relationship Id="rId187"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0" Type="http://schemas.openxmlformats.org/officeDocument/2006/relationships/slide" Target="slides/slide126.xml"/><Relationship Id="rId135" Type="http://schemas.openxmlformats.org/officeDocument/2006/relationships/slide" Target="slides/slide131.xml"/><Relationship Id="rId151" Type="http://schemas.openxmlformats.org/officeDocument/2006/relationships/slide" Target="slides/slide147.xml"/><Relationship Id="rId156" Type="http://schemas.openxmlformats.org/officeDocument/2006/relationships/slide" Target="slides/slide152.xml"/><Relationship Id="rId177" Type="http://schemas.openxmlformats.org/officeDocument/2006/relationships/slide" Target="slides/slide173.xml"/><Relationship Id="rId172" Type="http://schemas.openxmlformats.org/officeDocument/2006/relationships/slide" Target="slides/slide168.xml"/><Relationship Id="rId193" Type="http://schemas.openxmlformats.org/officeDocument/2006/relationships/tableStyles" Target="tableStyles.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141" Type="http://schemas.openxmlformats.org/officeDocument/2006/relationships/slide" Target="slides/slide137.xml"/><Relationship Id="rId146" Type="http://schemas.openxmlformats.org/officeDocument/2006/relationships/slide" Target="slides/slide142.xml"/><Relationship Id="rId167" Type="http://schemas.openxmlformats.org/officeDocument/2006/relationships/slide" Target="slides/slide163.xml"/><Relationship Id="rId188" Type="http://schemas.openxmlformats.org/officeDocument/2006/relationships/handoutMaster" Target="handoutMasters/handoutMaster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162" Type="http://schemas.openxmlformats.org/officeDocument/2006/relationships/slide" Target="slides/slide158.xml"/><Relationship Id="rId183" Type="http://schemas.openxmlformats.org/officeDocument/2006/relationships/slide" Target="slides/slide179.xml"/><Relationship Id="rId2" Type="http://schemas.openxmlformats.org/officeDocument/2006/relationships/slideMaster" Target="slideMasters/slideMaster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slide" Target="slides/slide132.xml"/><Relationship Id="rId157" Type="http://schemas.openxmlformats.org/officeDocument/2006/relationships/slide" Target="slides/slide153.xml"/><Relationship Id="rId178" Type="http://schemas.openxmlformats.org/officeDocument/2006/relationships/slide" Target="slides/slide174.xml"/><Relationship Id="rId61" Type="http://schemas.openxmlformats.org/officeDocument/2006/relationships/slide" Target="slides/slide57.xml"/><Relationship Id="rId82" Type="http://schemas.openxmlformats.org/officeDocument/2006/relationships/slide" Target="slides/slide78.xml"/><Relationship Id="rId152" Type="http://schemas.openxmlformats.org/officeDocument/2006/relationships/slide" Target="slides/slide148.xml"/><Relationship Id="rId173" Type="http://schemas.openxmlformats.org/officeDocument/2006/relationships/slide" Target="slides/slide169.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168" Type="http://schemas.openxmlformats.org/officeDocument/2006/relationships/slide" Target="slides/slide164.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163" Type="http://schemas.openxmlformats.org/officeDocument/2006/relationships/slide" Target="slides/slide159.xml"/><Relationship Id="rId184" Type="http://schemas.openxmlformats.org/officeDocument/2006/relationships/slide" Target="slides/slide180.xml"/><Relationship Id="rId189" Type="http://schemas.openxmlformats.org/officeDocument/2006/relationships/commentAuthors" Target="commentAuthors.xml"/><Relationship Id="rId3" Type="http://schemas.openxmlformats.org/officeDocument/2006/relationships/slideMaster" Target="slideMasters/slideMaster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slide" Target="slides/slide154.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slide" Target="slides/slide149.xml"/><Relationship Id="rId174" Type="http://schemas.openxmlformats.org/officeDocument/2006/relationships/slide" Target="slides/slide170.xml"/><Relationship Id="rId179" Type="http://schemas.openxmlformats.org/officeDocument/2006/relationships/slide" Target="slides/slide175.xml"/><Relationship Id="rId190" Type="http://schemas.openxmlformats.org/officeDocument/2006/relationships/presProps" Target="presProps.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48" Type="http://schemas.openxmlformats.org/officeDocument/2006/relationships/slide" Target="slides/slide144.xml"/><Relationship Id="rId164" Type="http://schemas.openxmlformats.org/officeDocument/2006/relationships/slide" Target="slides/slide160.xml"/><Relationship Id="rId169" Type="http://schemas.openxmlformats.org/officeDocument/2006/relationships/slide" Target="slides/slide165.xml"/><Relationship Id="rId185" Type="http://schemas.openxmlformats.org/officeDocument/2006/relationships/slide" Target="slides/slide181.xml"/><Relationship Id="rId4" Type="http://schemas.openxmlformats.org/officeDocument/2006/relationships/slideMaster" Target="slideMasters/slideMaster4.xml"/><Relationship Id="rId9" Type="http://schemas.openxmlformats.org/officeDocument/2006/relationships/slide" Target="slides/slide5.xml"/><Relationship Id="rId180" Type="http://schemas.openxmlformats.org/officeDocument/2006/relationships/slide" Target="slides/slide176.xml"/><Relationship Id="rId26" Type="http://schemas.openxmlformats.org/officeDocument/2006/relationships/slide" Target="slides/slide22.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8.xml"/><Relationship Id="rId1" Type="http://schemas.microsoft.com/office/2011/relationships/chartStyle" Target="style8.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400" b="0" i="0" u="none" strike="noStrike" kern="1200" spc="0" baseline="0">
                <a:solidFill>
                  <a:schemeClr val="tx1">
                    <a:lumMod val="65000"/>
                    <a:lumOff val="35000"/>
                  </a:schemeClr>
                </a:solidFill>
                <a:latin typeface="+mn-lt"/>
                <a:ea typeface="+mn-ea"/>
                <a:cs typeface="+mn-cs"/>
              </a:defRPr>
            </a:pPr>
            <a:r>
              <a:rPr lang="en-US" sz="2400" dirty="0"/>
              <a:t>Model</a:t>
            </a:r>
            <a:r>
              <a:rPr lang="en-US" sz="2400" baseline="0" dirty="0"/>
              <a:t> Training Time (hours)</a:t>
            </a:r>
            <a:endParaRPr lang="en-US" sz="2400" dirty="0"/>
          </a:p>
        </c:rich>
      </c:tx>
      <c:overlay val="0"/>
      <c:spPr>
        <a:noFill/>
        <a:ln>
          <a:noFill/>
        </a:ln>
        <a:effectLst/>
      </c:spPr>
      <c:txPr>
        <a:bodyPr rot="0" spcFirstLastPara="1" vertOverflow="ellipsis" vert="horz" wrap="square" anchor="ctr" anchorCtr="1"/>
        <a:lstStyle/>
        <a:p>
          <a:pPr>
            <a:defRPr sz="2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bar"/>
        <c:grouping val="clustered"/>
        <c:varyColors val="0"/>
        <c:ser>
          <c:idx val="0"/>
          <c:order val="0"/>
          <c:tx>
            <c:strRef>
              <c:f>Sheet1!$B$1</c:f>
              <c:strCache>
                <c:ptCount val="1"/>
                <c:pt idx="0">
                  <c:v>Series 1</c:v>
                </c:pt>
              </c:strCache>
            </c:strRef>
          </c:tx>
          <c:spPr>
            <a:solidFill>
              <a:schemeClr val="accent1"/>
            </a:solidFill>
            <a:ln>
              <a:noFill/>
            </a:ln>
            <a:effectLst/>
          </c:spPr>
          <c:invertIfNegative val="0"/>
          <c:dLbls>
            <c:dLbl>
              <c:idx val="0"/>
              <c:spPr>
                <a:noFill/>
                <a:ln>
                  <a:noFill/>
                </a:ln>
                <a:effectLst/>
              </c:spPr>
              <c:txPr>
                <a:bodyPr rot="0" spcFirstLastPara="1" vertOverflow="ellipsis" vert="horz" wrap="square" lIns="38100" tIns="19050" rIns="38100" bIns="19050" anchor="ctr" anchorCtr="1">
                  <a:spAutoFit/>
                </a:bodyPr>
                <a:lstStyle/>
                <a:p>
                  <a:pPr>
                    <a:defRPr sz="1800" b="1"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0-B632-4C60-A7EF-E78907D3CD29}"/>
                </c:ext>
              </c:extLst>
            </c:dLbl>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TRESCAL</c:v>
                </c:pt>
                <c:pt idx="1">
                  <c:v>RESCAL</c:v>
                </c:pt>
              </c:strCache>
            </c:strRef>
          </c:cat>
          <c:val>
            <c:numRef>
              <c:f>Sheet1!$B$2:$B$3</c:f>
              <c:numCache>
                <c:formatCode>General</c:formatCode>
                <c:ptCount val="2"/>
                <c:pt idx="0">
                  <c:v>4.46</c:v>
                </c:pt>
                <c:pt idx="1">
                  <c:v>20.5</c:v>
                </c:pt>
              </c:numCache>
            </c:numRef>
          </c:val>
          <c:extLst>
            <c:ext xmlns:c16="http://schemas.microsoft.com/office/drawing/2014/chart" uri="{C3380CC4-5D6E-409C-BE32-E72D297353CC}">
              <c16:uniqueId val="{00000001-B632-4C60-A7EF-E78907D3CD29}"/>
            </c:ext>
          </c:extLst>
        </c:ser>
        <c:dLbls>
          <c:showLegendKey val="0"/>
          <c:showVal val="0"/>
          <c:showCatName val="0"/>
          <c:showSerName val="0"/>
          <c:showPercent val="0"/>
          <c:showBubbleSize val="0"/>
        </c:dLbls>
        <c:gapWidth val="182"/>
        <c:axId val="682720232"/>
        <c:axId val="682721800"/>
      </c:barChart>
      <c:catAx>
        <c:axId val="682720232"/>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0" i="0" u="none" strike="noStrike" kern="1200" baseline="0">
                <a:solidFill>
                  <a:schemeClr val="tx1"/>
                </a:solidFill>
                <a:latin typeface="+mn-lt"/>
                <a:ea typeface="+mn-ea"/>
                <a:cs typeface="+mn-cs"/>
              </a:defRPr>
            </a:pPr>
            <a:endParaRPr lang="en-US"/>
          </a:p>
        </c:txPr>
        <c:crossAx val="682721800"/>
        <c:crosses val="autoZero"/>
        <c:auto val="1"/>
        <c:lblAlgn val="ctr"/>
        <c:lblOffset val="100"/>
        <c:noMultiLvlLbl val="0"/>
      </c:catAx>
      <c:valAx>
        <c:axId val="682721800"/>
        <c:scaling>
          <c:orientation val="minMax"/>
          <c:max val="25"/>
          <c:min val="0"/>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68272023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400" b="0" i="0" u="none" strike="noStrike" kern="1200" spc="0" baseline="0">
                <a:solidFill>
                  <a:schemeClr val="tx1"/>
                </a:solidFill>
                <a:latin typeface="+mn-lt"/>
                <a:ea typeface="+mn-ea"/>
                <a:cs typeface="+mn-cs"/>
              </a:defRPr>
            </a:pPr>
            <a:r>
              <a:rPr lang="en-US" sz="2400" dirty="0">
                <a:solidFill>
                  <a:schemeClr val="tx1"/>
                </a:solidFill>
              </a:rPr>
              <a:t>Mean Average</a:t>
            </a:r>
            <a:r>
              <a:rPr lang="en-US" sz="2400" baseline="0" dirty="0">
                <a:solidFill>
                  <a:schemeClr val="tx1"/>
                </a:solidFill>
              </a:rPr>
              <a:t> Precision (MAP)</a:t>
            </a:r>
            <a:endParaRPr lang="en-US" sz="2400" dirty="0">
              <a:solidFill>
                <a:schemeClr val="tx1"/>
              </a:solidFill>
            </a:endParaRPr>
          </a:p>
        </c:rich>
      </c:tx>
      <c:overlay val="0"/>
      <c:spPr>
        <a:noFill/>
        <a:ln>
          <a:noFill/>
        </a:ln>
        <a:effectLst/>
      </c:spPr>
      <c:txPr>
        <a:bodyPr rot="0" spcFirstLastPara="1" vertOverflow="ellipsis" vert="horz" wrap="square" anchor="ctr" anchorCtr="1"/>
        <a:lstStyle/>
        <a:p>
          <a:pPr>
            <a:defRPr sz="2400" b="0" i="0" u="none" strike="noStrike" kern="1200" spc="0" baseline="0">
              <a:solidFill>
                <a:schemeClr val="tx1"/>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Entity</c:v>
                </c:pt>
              </c:strCache>
            </c:strRef>
          </c:tx>
          <c:spPr>
            <a:solidFill>
              <a:srgbClr val="1555A4"/>
            </a:solidFill>
            <a:ln>
              <a:noFill/>
            </a:ln>
            <a:effectLst/>
          </c:spPr>
          <c:invertIfNegative val="0"/>
          <c:dLbls>
            <c:dLbl>
              <c:idx val="2"/>
              <c:spPr>
                <a:solidFill>
                  <a:schemeClr val="bg1"/>
                </a:solidFill>
                <a:ln>
                  <a:noFill/>
                </a:ln>
                <a:effectLst/>
              </c:spPr>
              <c:txPr>
                <a:bodyPr rot="0" spcFirstLastPara="1" vertOverflow="ellipsis" vert="horz" wrap="square" lIns="38100" tIns="19050" rIns="38100" bIns="19050" anchor="ctr" anchorCtr="1">
                  <a:spAutoFit/>
                </a:bodyPr>
                <a:lstStyle/>
                <a:p>
                  <a:pPr>
                    <a:defRPr sz="2000" b="1"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0-5544-489F-8270-11CB5D113FF7}"/>
                </c:ext>
              </c:extLst>
            </c:dLbl>
            <c:spPr>
              <a:solidFill>
                <a:schemeClr val="bg1"/>
              </a:solidFill>
              <a:ln>
                <a:noFill/>
              </a:ln>
              <a:effectLst/>
            </c:spPr>
            <c:txPr>
              <a:bodyPr rot="0" spcFirstLastPara="1" vertOverflow="ellipsis" vert="horz" wrap="square" lIns="38100" tIns="19050" rIns="38100" bIns="19050" anchor="ctr" anchorCtr="1">
                <a:spAutoFit/>
              </a:bodyPr>
              <a:lstStyle/>
              <a:p>
                <a:pPr>
                  <a:defRPr sz="2000" b="0"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RESCAL</c:v>
                </c:pt>
                <c:pt idx="1">
                  <c:v>TRESCAL</c:v>
                </c:pt>
              </c:strCache>
            </c:strRef>
          </c:cat>
          <c:val>
            <c:numRef>
              <c:f>Sheet1!$B$2:$B$3</c:f>
              <c:numCache>
                <c:formatCode>0.00%</c:formatCode>
                <c:ptCount val="2"/>
                <c:pt idx="0">
                  <c:v>0.62909999999999999</c:v>
                </c:pt>
                <c:pt idx="1">
                  <c:v>0.69259999999999999</c:v>
                </c:pt>
              </c:numCache>
            </c:numRef>
          </c:val>
          <c:extLst>
            <c:ext xmlns:c16="http://schemas.microsoft.com/office/drawing/2014/chart" uri="{C3380CC4-5D6E-409C-BE32-E72D297353CC}">
              <c16:uniqueId val="{00000001-5544-489F-8270-11CB5D113FF7}"/>
            </c:ext>
          </c:extLst>
        </c:ser>
        <c:dLbls>
          <c:showLegendKey val="0"/>
          <c:showVal val="0"/>
          <c:showCatName val="0"/>
          <c:showSerName val="0"/>
          <c:showPercent val="0"/>
          <c:showBubbleSize val="0"/>
        </c:dLbls>
        <c:gapWidth val="219"/>
        <c:overlap val="-27"/>
        <c:axId val="582928088"/>
        <c:axId val="582930832"/>
      </c:barChart>
      <c:catAx>
        <c:axId val="58292808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0" i="0" u="none" strike="noStrike" kern="1200" baseline="0">
                <a:solidFill>
                  <a:schemeClr val="tx1"/>
                </a:solidFill>
                <a:latin typeface="+mn-lt"/>
                <a:ea typeface="+mn-ea"/>
                <a:cs typeface="+mn-cs"/>
              </a:defRPr>
            </a:pPr>
            <a:endParaRPr lang="en-US"/>
          </a:p>
        </c:txPr>
        <c:crossAx val="582930832"/>
        <c:crosses val="autoZero"/>
        <c:auto val="1"/>
        <c:lblAlgn val="ctr"/>
        <c:lblOffset val="100"/>
        <c:noMultiLvlLbl val="0"/>
      </c:catAx>
      <c:valAx>
        <c:axId val="582930832"/>
        <c:scaling>
          <c:orientation val="minMax"/>
          <c:max val="0.72000000000000008"/>
          <c:min val="0.58000000000000007"/>
        </c:scaling>
        <c:delete val="0"/>
        <c:axPos val="l"/>
        <c:majorGridlines>
          <c:spPr>
            <a:ln w="9525" cap="flat" cmpd="sng" algn="ctr">
              <a:solidFill>
                <a:schemeClr val="tx1">
                  <a:lumMod val="15000"/>
                  <a:lumOff val="85000"/>
                </a:schemeClr>
              </a:solidFill>
              <a:round/>
            </a:ln>
            <a:effectLst/>
          </c:spPr>
        </c:majorGridlines>
        <c:numFmt formatCode="0.0%" sourceLinked="0"/>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582928088"/>
        <c:crosses val="autoZero"/>
        <c:crossBetween val="between"/>
        <c:majorUnit val="2.0000000000000004E-2"/>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400" b="0" i="0" u="none" strike="noStrike" kern="1200" spc="0" baseline="0">
                <a:solidFill>
                  <a:schemeClr val="tx1"/>
                </a:solidFill>
                <a:latin typeface="+mn-lt"/>
                <a:ea typeface="+mn-ea"/>
                <a:cs typeface="+mn-cs"/>
              </a:defRPr>
            </a:pPr>
            <a:r>
              <a:rPr lang="en-US" sz="2400" dirty="0">
                <a:solidFill>
                  <a:schemeClr val="tx1"/>
                </a:solidFill>
              </a:rPr>
              <a:t>Mean Average</a:t>
            </a:r>
            <a:r>
              <a:rPr lang="en-US" sz="2400" baseline="0" dirty="0">
                <a:solidFill>
                  <a:schemeClr val="tx1"/>
                </a:solidFill>
              </a:rPr>
              <a:t> Precision (MAP)</a:t>
            </a:r>
            <a:endParaRPr lang="en-US" sz="2400" dirty="0">
              <a:solidFill>
                <a:schemeClr val="tx1"/>
              </a:solidFill>
            </a:endParaRPr>
          </a:p>
        </c:rich>
      </c:tx>
      <c:overlay val="0"/>
      <c:spPr>
        <a:noFill/>
        <a:ln>
          <a:noFill/>
        </a:ln>
        <a:effectLst/>
      </c:spPr>
      <c:txPr>
        <a:bodyPr rot="0" spcFirstLastPara="1" vertOverflow="ellipsis" vert="horz" wrap="square" anchor="ctr" anchorCtr="1"/>
        <a:lstStyle/>
        <a:p>
          <a:pPr>
            <a:defRPr sz="2400" b="0" i="0" u="none" strike="noStrike" kern="1200" spc="0" baseline="0">
              <a:solidFill>
                <a:schemeClr val="tx1"/>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Entity</c:v>
                </c:pt>
              </c:strCache>
            </c:strRef>
          </c:tx>
          <c:spPr>
            <a:solidFill>
              <a:schemeClr val="accent2"/>
            </a:solidFill>
            <a:ln>
              <a:noFill/>
            </a:ln>
            <a:effectLst/>
          </c:spPr>
          <c:invertIfNegative val="0"/>
          <c:dLbls>
            <c:dLbl>
              <c:idx val="2"/>
              <c:spPr>
                <a:solidFill>
                  <a:schemeClr val="bg1"/>
                </a:solidFill>
                <a:ln>
                  <a:noFill/>
                </a:ln>
                <a:effectLst/>
              </c:spPr>
              <c:txPr>
                <a:bodyPr rot="0" spcFirstLastPara="1" vertOverflow="ellipsis" vert="horz" wrap="square" lIns="38100" tIns="19050" rIns="38100" bIns="19050" anchor="ctr" anchorCtr="1">
                  <a:spAutoFit/>
                </a:bodyPr>
                <a:lstStyle/>
                <a:p>
                  <a:pPr>
                    <a:defRPr sz="2000" b="1"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0-B095-4E40-B432-B2DC74799D39}"/>
                </c:ext>
              </c:extLst>
            </c:dLbl>
            <c:spPr>
              <a:solidFill>
                <a:schemeClr val="bg1"/>
              </a:solidFill>
              <a:ln>
                <a:noFill/>
              </a:ln>
              <a:effectLst/>
            </c:spPr>
            <c:txPr>
              <a:bodyPr rot="0" spcFirstLastPara="1" vertOverflow="ellipsis" vert="horz" wrap="square" lIns="38100" tIns="19050" rIns="38100" bIns="19050" anchor="ctr" anchorCtr="1">
                <a:spAutoFit/>
              </a:bodyPr>
              <a:lstStyle/>
              <a:p>
                <a:pPr>
                  <a:defRPr sz="2000" b="0"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RESCAL</c:v>
                </c:pt>
                <c:pt idx="1">
                  <c:v>TRESCAL</c:v>
                </c:pt>
              </c:strCache>
            </c:strRef>
          </c:cat>
          <c:val>
            <c:numRef>
              <c:f>Sheet1!$B$2:$B$3</c:f>
              <c:numCache>
                <c:formatCode>0.00%</c:formatCode>
                <c:ptCount val="2"/>
                <c:pt idx="0">
                  <c:v>0.73080000000000001</c:v>
                </c:pt>
                <c:pt idx="1">
                  <c:v>0.75700000000000001</c:v>
                </c:pt>
              </c:numCache>
            </c:numRef>
          </c:val>
          <c:extLst>
            <c:ext xmlns:c16="http://schemas.microsoft.com/office/drawing/2014/chart" uri="{C3380CC4-5D6E-409C-BE32-E72D297353CC}">
              <c16:uniqueId val="{00000001-B095-4E40-B432-B2DC74799D39}"/>
            </c:ext>
          </c:extLst>
        </c:ser>
        <c:dLbls>
          <c:showLegendKey val="0"/>
          <c:showVal val="0"/>
          <c:showCatName val="0"/>
          <c:showSerName val="0"/>
          <c:showPercent val="0"/>
          <c:showBubbleSize val="0"/>
        </c:dLbls>
        <c:gapWidth val="219"/>
        <c:overlap val="-27"/>
        <c:axId val="582932008"/>
        <c:axId val="582929264"/>
      </c:barChart>
      <c:catAx>
        <c:axId val="58293200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0" i="0" u="none" strike="noStrike" kern="1200" baseline="0">
                <a:solidFill>
                  <a:schemeClr val="tx1"/>
                </a:solidFill>
                <a:latin typeface="+mn-lt"/>
                <a:ea typeface="+mn-ea"/>
                <a:cs typeface="+mn-cs"/>
              </a:defRPr>
            </a:pPr>
            <a:endParaRPr lang="en-US"/>
          </a:p>
        </c:txPr>
        <c:crossAx val="582929264"/>
        <c:crosses val="autoZero"/>
        <c:auto val="1"/>
        <c:lblAlgn val="ctr"/>
        <c:lblOffset val="100"/>
        <c:noMultiLvlLbl val="0"/>
      </c:catAx>
      <c:valAx>
        <c:axId val="582929264"/>
        <c:scaling>
          <c:orientation val="minMax"/>
          <c:max val="0.77"/>
          <c:min val="0.70000000000000007"/>
        </c:scaling>
        <c:delete val="0"/>
        <c:axPos val="l"/>
        <c:majorGridlines>
          <c:spPr>
            <a:ln w="9525" cap="flat" cmpd="sng" algn="ctr">
              <a:solidFill>
                <a:schemeClr val="tx1">
                  <a:lumMod val="15000"/>
                  <a:lumOff val="85000"/>
                </a:schemeClr>
              </a:solidFill>
              <a:round/>
            </a:ln>
            <a:effectLst/>
          </c:spPr>
        </c:majorGridlines>
        <c:numFmt formatCode="0.0%" sourceLinked="0"/>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582932008"/>
        <c:crosses val="autoZero"/>
        <c:crossBetween val="between"/>
        <c:majorUnit val="2.0000000000000004E-2"/>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400" b="0" i="0" u="none" strike="noStrike" kern="1200" spc="0" baseline="0">
                <a:solidFill>
                  <a:schemeClr val="tx1">
                    <a:lumMod val="65000"/>
                    <a:lumOff val="35000"/>
                  </a:schemeClr>
                </a:solidFill>
                <a:latin typeface="+mn-lt"/>
                <a:ea typeface="+mn-ea"/>
                <a:cs typeface="+mn-cs"/>
              </a:defRPr>
            </a:pPr>
            <a:r>
              <a:rPr lang="en-US" sz="2400" dirty="0"/>
              <a:t>Hits@10 on Gene</a:t>
            </a:r>
            <a:r>
              <a:rPr lang="en-US" sz="2400" baseline="0" dirty="0"/>
              <a:t> Regulation</a:t>
            </a:r>
            <a:endParaRPr lang="en-US" sz="2400" dirty="0"/>
          </a:p>
        </c:rich>
      </c:tx>
      <c:overlay val="0"/>
      <c:spPr>
        <a:noFill/>
        <a:ln>
          <a:noFill/>
        </a:ln>
        <a:effectLst/>
      </c:spPr>
      <c:txPr>
        <a:bodyPr rot="0" spcFirstLastPara="1" vertOverflow="ellipsis" vert="horz" wrap="square" anchor="ctr" anchorCtr="1"/>
        <a:lstStyle/>
        <a:p>
          <a:pPr>
            <a:defRPr sz="2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6.4763943569553811E-2"/>
          <c:y val="0.13187499999999999"/>
          <c:w val="0.72273605643044614"/>
          <c:h val="0.58683784448818899"/>
        </c:manualLayout>
      </c:layout>
      <c:barChart>
        <c:barDir val="col"/>
        <c:grouping val="clustered"/>
        <c:varyColors val="0"/>
        <c:ser>
          <c:idx val="0"/>
          <c:order val="0"/>
          <c:tx>
            <c:strRef>
              <c:f>Sheet1!$B$1</c:f>
              <c:strCache>
                <c:ptCount val="1"/>
                <c:pt idx="0">
                  <c:v>Bilinear-diag</c:v>
                </c:pt>
              </c:strCache>
            </c:strRef>
          </c:tx>
          <c:spPr>
            <a:solidFill>
              <a:srgbClr val="92D05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20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Hits@10</c:v>
                </c:pt>
              </c:strCache>
            </c:strRef>
          </c:cat>
          <c:val>
            <c:numRef>
              <c:f>Sheet1!$B$2</c:f>
              <c:numCache>
                <c:formatCode>General</c:formatCode>
                <c:ptCount val="1"/>
                <c:pt idx="0">
                  <c:v>39.92</c:v>
                </c:pt>
              </c:numCache>
            </c:numRef>
          </c:val>
          <c:extLst>
            <c:ext xmlns:c16="http://schemas.microsoft.com/office/drawing/2014/chart" uri="{C3380CC4-5D6E-409C-BE32-E72D297353CC}">
              <c16:uniqueId val="{00000000-A0DC-4B79-B29D-4E6EEB9F12E1}"/>
            </c:ext>
          </c:extLst>
        </c:ser>
        <c:ser>
          <c:idx val="1"/>
          <c:order val="1"/>
          <c:tx>
            <c:strRef>
              <c:f>Sheet1!$C$1</c:f>
              <c:strCache>
                <c:ptCount val="1"/>
                <c:pt idx="0">
                  <c:v>PrunedPaths-100</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20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Hits@10</c:v>
                </c:pt>
              </c:strCache>
            </c:strRef>
          </c:cat>
          <c:val>
            <c:numRef>
              <c:f>Sheet1!$C$2</c:f>
              <c:numCache>
                <c:formatCode>General</c:formatCode>
                <c:ptCount val="1"/>
                <c:pt idx="0">
                  <c:v>48.27</c:v>
                </c:pt>
              </c:numCache>
            </c:numRef>
          </c:val>
          <c:extLst>
            <c:ext xmlns:c16="http://schemas.microsoft.com/office/drawing/2014/chart" uri="{C3380CC4-5D6E-409C-BE32-E72D297353CC}">
              <c16:uniqueId val="{00000001-A0DC-4B79-B29D-4E6EEB9F12E1}"/>
            </c:ext>
          </c:extLst>
        </c:ser>
        <c:ser>
          <c:idx val="2"/>
          <c:order val="2"/>
          <c:tx>
            <c:strRef>
              <c:f>Sheet1!$D$1</c:f>
              <c:strCache>
                <c:ptCount val="1"/>
                <c:pt idx="0">
                  <c:v>All Paths</c:v>
                </c:pt>
              </c:strCache>
            </c:strRef>
          </c:tx>
          <c:spPr>
            <a:solidFill>
              <a:srgbClr val="9999FF"/>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20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Hits@10</c:v>
                </c:pt>
              </c:strCache>
            </c:strRef>
          </c:cat>
          <c:val>
            <c:numRef>
              <c:f>Sheet1!$D$2</c:f>
              <c:numCache>
                <c:formatCode>General</c:formatCode>
                <c:ptCount val="1"/>
                <c:pt idx="0">
                  <c:v>48.6</c:v>
                </c:pt>
              </c:numCache>
            </c:numRef>
          </c:val>
          <c:extLst>
            <c:ext xmlns:c16="http://schemas.microsoft.com/office/drawing/2014/chart" uri="{C3380CC4-5D6E-409C-BE32-E72D297353CC}">
              <c16:uniqueId val="{00000002-A0DC-4B79-B29D-4E6EEB9F12E1}"/>
            </c:ext>
          </c:extLst>
        </c:ser>
        <c:ser>
          <c:idx val="3"/>
          <c:order val="3"/>
          <c:tx>
            <c:strRef>
              <c:f>Sheet1!$E$1</c:f>
              <c:strCache>
                <c:ptCount val="1"/>
                <c:pt idx="0">
                  <c:v>All Paths+Nodes</c:v>
                </c:pt>
              </c:strCache>
            </c:strRef>
          </c:tx>
          <c:spPr>
            <a:solidFill>
              <a:schemeClr val="accent4"/>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20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Hits@10</c:v>
                </c:pt>
              </c:strCache>
            </c:strRef>
          </c:cat>
          <c:val>
            <c:numRef>
              <c:f>Sheet1!$E$2</c:f>
              <c:numCache>
                <c:formatCode>General</c:formatCode>
                <c:ptCount val="1"/>
                <c:pt idx="0">
                  <c:v>52.53</c:v>
                </c:pt>
              </c:numCache>
            </c:numRef>
          </c:val>
          <c:extLst>
            <c:ext xmlns:c16="http://schemas.microsoft.com/office/drawing/2014/chart" uri="{C3380CC4-5D6E-409C-BE32-E72D297353CC}">
              <c16:uniqueId val="{00000003-A0DC-4B79-B29D-4E6EEB9F12E1}"/>
            </c:ext>
          </c:extLst>
        </c:ser>
        <c:dLbls>
          <c:showLegendKey val="0"/>
          <c:showVal val="0"/>
          <c:showCatName val="0"/>
          <c:showSerName val="0"/>
          <c:showPercent val="0"/>
          <c:showBubbleSize val="0"/>
        </c:dLbls>
        <c:gapWidth val="219"/>
        <c:overlap val="-27"/>
        <c:axId val="679023528"/>
        <c:axId val="679023856"/>
      </c:barChart>
      <c:catAx>
        <c:axId val="67902352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679023856"/>
        <c:crosses val="autoZero"/>
        <c:auto val="1"/>
        <c:lblAlgn val="ctr"/>
        <c:lblOffset val="100"/>
        <c:noMultiLvlLbl val="0"/>
      </c:catAx>
      <c:valAx>
        <c:axId val="679023856"/>
        <c:scaling>
          <c:orientation val="minMax"/>
          <c:max val="55"/>
          <c:min val="36"/>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67902352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3200" b="0" i="0" u="none" strike="noStrike" kern="1200" spc="0" baseline="0">
                <a:solidFill>
                  <a:schemeClr val="tx1">
                    <a:lumMod val="65000"/>
                    <a:lumOff val="35000"/>
                  </a:schemeClr>
                </a:solidFill>
                <a:latin typeface="+mn-lt"/>
                <a:ea typeface="+mn-ea"/>
                <a:cs typeface="+mn-cs"/>
              </a:defRPr>
            </a:pPr>
            <a:r>
              <a:rPr lang="en-US" sz="3200" b="0" i="0" baseline="0" dirty="0">
                <a:solidFill>
                  <a:schemeClr val="tx1"/>
                </a:solidFill>
                <a:effectLst/>
              </a:rPr>
              <a:t>Avg. F1 (Accuracy) on </a:t>
            </a:r>
            <a:r>
              <a:rPr lang="en-US" sz="3200" b="0" i="0" baseline="0" dirty="0" err="1">
                <a:solidFill>
                  <a:schemeClr val="tx1"/>
                </a:solidFill>
                <a:effectLst/>
              </a:rPr>
              <a:t>WebQuestions</a:t>
            </a:r>
            <a:r>
              <a:rPr lang="en-US" sz="3200" b="0" i="0" baseline="0" dirty="0">
                <a:solidFill>
                  <a:schemeClr val="tx1"/>
                </a:solidFill>
                <a:effectLst/>
              </a:rPr>
              <a:t> Test Set</a:t>
            </a:r>
            <a:endParaRPr lang="en-US" sz="3200" dirty="0">
              <a:solidFill>
                <a:schemeClr val="tx1"/>
              </a:solidFill>
              <a:effectLst/>
            </a:endParaRPr>
          </a:p>
        </c:rich>
      </c:tx>
      <c:overlay val="0"/>
      <c:spPr>
        <a:noFill/>
        <a:ln>
          <a:noFill/>
        </a:ln>
        <a:effectLst/>
      </c:spPr>
      <c:txPr>
        <a:bodyPr rot="0" spcFirstLastPara="1" vertOverflow="ellipsis" vert="horz" wrap="square" anchor="ctr" anchorCtr="1"/>
        <a:lstStyle/>
        <a:p>
          <a:pPr>
            <a:defRPr sz="32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Yao-14</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Avg. F1</c:v>
                </c:pt>
              </c:strCache>
            </c:strRef>
          </c:cat>
          <c:val>
            <c:numRef>
              <c:f>Sheet1!$B$2</c:f>
              <c:numCache>
                <c:formatCode>General</c:formatCode>
                <c:ptCount val="1"/>
                <c:pt idx="0">
                  <c:v>33</c:v>
                </c:pt>
              </c:numCache>
            </c:numRef>
          </c:val>
          <c:extLst>
            <c:ext xmlns:c16="http://schemas.microsoft.com/office/drawing/2014/chart" uri="{C3380CC4-5D6E-409C-BE32-E72D297353CC}">
              <c16:uniqueId val="{00000000-48D4-428F-B509-58550682BBD3}"/>
            </c:ext>
          </c:extLst>
        </c:ser>
        <c:ser>
          <c:idx val="1"/>
          <c:order val="1"/>
          <c:tx>
            <c:strRef>
              <c:f>Sheet1!$C$1</c:f>
              <c:strCache>
                <c:ptCount val="1"/>
                <c:pt idx="0">
                  <c:v>Berant-13</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Avg. F1</c:v>
                </c:pt>
              </c:strCache>
            </c:strRef>
          </c:cat>
          <c:val>
            <c:numRef>
              <c:f>Sheet1!$C$2</c:f>
              <c:numCache>
                <c:formatCode>General</c:formatCode>
                <c:ptCount val="1"/>
                <c:pt idx="0">
                  <c:v>35.700000000000003</c:v>
                </c:pt>
              </c:numCache>
            </c:numRef>
          </c:val>
          <c:extLst>
            <c:ext xmlns:c16="http://schemas.microsoft.com/office/drawing/2014/chart" uri="{C3380CC4-5D6E-409C-BE32-E72D297353CC}">
              <c16:uniqueId val="{00000001-48D4-428F-B509-58550682BBD3}"/>
            </c:ext>
          </c:extLst>
        </c:ser>
        <c:ser>
          <c:idx val="2"/>
          <c:order val="2"/>
          <c:tx>
            <c:strRef>
              <c:f>Sheet1!$D$1</c:f>
              <c:strCache>
                <c:ptCount val="1"/>
                <c:pt idx="0">
                  <c:v>Bao-14</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Avg. F1</c:v>
                </c:pt>
              </c:strCache>
            </c:strRef>
          </c:cat>
          <c:val>
            <c:numRef>
              <c:f>Sheet1!$D$2</c:f>
              <c:numCache>
                <c:formatCode>General</c:formatCode>
                <c:ptCount val="1"/>
                <c:pt idx="0">
                  <c:v>37.5</c:v>
                </c:pt>
              </c:numCache>
            </c:numRef>
          </c:val>
          <c:extLst>
            <c:ext xmlns:c16="http://schemas.microsoft.com/office/drawing/2014/chart" uri="{C3380CC4-5D6E-409C-BE32-E72D297353CC}">
              <c16:uniqueId val="{00000002-48D4-428F-B509-58550682BBD3}"/>
            </c:ext>
          </c:extLst>
        </c:ser>
        <c:ser>
          <c:idx val="3"/>
          <c:order val="3"/>
          <c:tx>
            <c:strRef>
              <c:f>Sheet1!$E$1</c:f>
              <c:strCache>
                <c:ptCount val="1"/>
                <c:pt idx="0">
                  <c:v>Bordes-14b</c:v>
                </c:pt>
              </c:strCache>
            </c:strRef>
          </c:tx>
          <c:spPr>
            <a:solidFill>
              <a:schemeClr val="accent4"/>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Avg. F1</c:v>
                </c:pt>
              </c:strCache>
            </c:strRef>
          </c:cat>
          <c:val>
            <c:numRef>
              <c:f>Sheet1!$E$2</c:f>
              <c:numCache>
                <c:formatCode>General</c:formatCode>
                <c:ptCount val="1"/>
                <c:pt idx="0">
                  <c:v>39.200000000000003</c:v>
                </c:pt>
              </c:numCache>
            </c:numRef>
          </c:val>
          <c:extLst>
            <c:ext xmlns:c16="http://schemas.microsoft.com/office/drawing/2014/chart" uri="{C3380CC4-5D6E-409C-BE32-E72D297353CC}">
              <c16:uniqueId val="{00000003-48D4-428F-B509-58550682BBD3}"/>
            </c:ext>
          </c:extLst>
        </c:ser>
        <c:ser>
          <c:idx val="4"/>
          <c:order val="4"/>
          <c:tx>
            <c:strRef>
              <c:f>Sheet1!$F$1</c:f>
              <c:strCache>
                <c:ptCount val="1"/>
                <c:pt idx="0">
                  <c:v>Berant-14</c:v>
                </c:pt>
              </c:strCache>
            </c:strRef>
          </c:tx>
          <c:spPr>
            <a:solidFill>
              <a:schemeClr val="accent5"/>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Avg. F1</c:v>
                </c:pt>
              </c:strCache>
            </c:strRef>
          </c:cat>
          <c:val>
            <c:numRef>
              <c:f>Sheet1!$F$2</c:f>
              <c:numCache>
                <c:formatCode>General</c:formatCode>
                <c:ptCount val="1"/>
                <c:pt idx="0">
                  <c:v>39.9</c:v>
                </c:pt>
              </c:numCache>
            </c:numRef>
          </c:val>
          <c:extLst>
            <c:ext xmlns:c16="http://schemas.microsoft.com/office/drawing/2014/chart" uri="{C3380CC4-5D6E-409C-BE32-E72D297353CC}">
              <c16:uniqueId val="{00000004-48D4-428F-B509-58550682BBD3}"/>
            </c:ext>
          </c:extLst>
        </c:ser>
        <c:ser>
          <c:idx val="5"/>
          <c:order val="5"/>
          <c:tx>
            <c:strRef>
              <c:f>Sheet1!$G$1</c:f>
              <c:strCache>
                <c:ptCount val="1"/>
                <c:pt idx="0">
                  <c:v>Yang-14</c:v>
                </c:pt>
              </c:strCache>
            </c:strRef>
          </c:tx>
          <c:spPr>
            <a:solidFill>
              <a:schemeClr val="accent6"/>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Avg. F1</c:v>
                </c:pt>
              </c:strCache>
            </c:strRef>
          </c:cat>
          <c:val>
            <c:numRef>
              <c:f>Sheet1!$G$2</c:f>
              <c:numCache>
                <c:formatCode>General</c:formatCode>
                <c:ptCount val="1"/>
                <c:pt idx="0">
                  <c:v>41.3</c:v>
                </c:pt>
              </c:numCache>
            </c:numRef>
          </c:val>
          <c:extLst>
            <c:ext xmlns:c16="http://schemas.microsoft.com/office/drawing/2014/chart" uri="{C3380CC4-5D6E-409C-BE32-E72D297353CC}">
              <c16:uniqueId val="{00000005-48D4-428F-B509-58550682BBD3}"/>
            </c:ext>
          </c:extLst>
        </c:ser>
        <c:ser>
          <c:idx val="6"/>
          <c:order val="6"/>
          <c:tx>
            <c:strRef>
              <c:f>Sheet1!$H$1</c:f>
              <c:strCache>
                <c:ptCount val="1"/>
                <c:pt idx="0">
                  <c:v>Yao-15</c:v>
                </c:pt>
              </c:strCache>
            </c:strRef>
          </c:tx>
          <c:spPr>
            <a:solidFill>
              <a:schemeClr val="accent1">
                <a:lumMod val="6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Avg. F1</c:v>
                </c:pt>
              </c:strCache>
            </c:strRef>
          </c:cat>
          <c:val>
            <c:numRef>
              <c:f>Sheet1!$H$2</c:f>
              <c:numCache>
                <c:formatCode>General</c:formatCode>
                <c:ptCount val="1"/>
                <c:pt idx="0">
                  <c:v>44.3</c:v>
                </c:pt>
              </c:numCache>
            </c:numRef>
          </c:val>
          <c:extLst>
            <c:ext xmlns:c16="http://schemas.microsoft.com/office/drawing/2014/chart" uri="{C3380CC4-5D6E-409C-BE32-E72D297353CC}">
              <c16:uniqueId val="{00000006-48D4-428F-B509-58550682BBD3}"/>
            </c:ext>
          </c:extLst>
        </c:ser>
        <c:ser>
          <c:idx val="7"/>
          <c:order val="7"/>
          <c:tx>
            <c:strRef>
              <c:f>Sheet1!$I$1</c:f>
              <c:strCache>
                <c:ptCount val="1"/>
                <c:pt idx="0">
                  <c:v>Wang-14</c:v>
                </c:pt>
              </c:strCache>
            </c:strRef>
          </c:tx>
          <c:spPr>
            <a:solidFill>
              <a:schemeClr val="accent2">
                <a:lumMod val="6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Avg. F1</c:v>
                </c:pt>
              </c:strCache>
            </c:strRef>
          </c:cat>
          <c:val>
            <c:numRef>
              <c:f>Sheet1!$I$2</c:f>
              <c:numCache>
                <c:formatCode>General</c:formatCode>
                <c:ptCount val="1"/>
                <c:pt idx="0">
                  <c:v>45.3</c:v>
                </c:pt>
              </c:numCache>
            </c:numRef>
          </c:val>
          <c:extLst>
            <c:ext xmlns:c16="http://schemas.microsoft.com/office/drawing/2014/chart" uri="{C3380CC4-5D6E-409C-BE32-E72D297353CC}">
              <c16:uniqueId val="{00000007-48D4-428F-B509-58550682BBD3}"/>
            </c:ext>
          </c:extLst>
        </c:ser>
        <c:ser>
          <c:idx val="8"/>
          <c:order val="8"/>
          <c:tx>
            <c:strRef>
              <c:f>Sheet1!$J$1</c:f>
              <c:strCache>
                <c:ptCount val="1"/>
                <c:pt idx="0">
                  <c:v>Yih-15</c:v>
                </c:pt>
              </c:strCache>
            </c:strRef>
          </c:tx>
          <c:spPr>
            <a:solidFill>
              <a:schemeClr val="accent3">
                <a:lumMod val="60000"/>
              </a:schemeClr>
            </a:solidFill>
            <a:ln>
              <a:noFill/>
            </a:ln>
            <a:effectLst/>
          </c:spPr>
          <c:invertIfNegative val="0"/>
          <c:dLbls>
            <c:dLbl>
              <c:idx val="0"/>
              <c:tx>
                <c:rich>
                  <a:bodyPr/>
                  <a:lstStyle/>
                  <a:p>
                    <a:fld id="{725BB50D-C19D-4D5D-8FC8-DD9EE834C23E}" type="VALUE">
                      <a:rPr lang="en-US" b="1">
                        <a:solidFill>
                          <a:schemeClr val="tx1"/>
                        </a:solidFill>
                      </a:rPr>
                      <a:pPr/>
                      <a:t>[VALUE]</a:t>
                    </a:fld>
                    <a:endParaRPr lang="en-US"/>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8-48D4-428F-B509-58550682BBD3}"/>
                </c:ext>
              </c:extLst>
            </c:dLbl>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Avg. F1</c:v>
                </c:pt>
              </c:strCache>
            </c:strRef>
          </c:cat>
          <c:val>
            <c:numRef>
              <c:f>Sheet1!$J$2</c:f>
              <c:numCache>
                <c:formatCode>General</c:formatCode>
                <c:ptCount val="1"/>
                <c:pt idx="0">
                  <c:v>52.5</c:v>
                </c:pt>
              </c:numCache>
            </c:numRef>
          </c:val>
          <c:extLst>
            <c:ext xmlns:c16="http://schemas.microsoft.com/office/drawing/2014/chart" uri="{C3380CC4-5D6E-409C-BE32-E72D297353CC}">
              <c16:uniqueId val="{00000009-48D4-428F-B509-58550682BBD3}"/>
            </c:ext>
          </c:extLst>
        </c:ser>
        <c:dLbls>
          <c:dLblPos val="outEnd"/>
          <c:showLegendKey val="0"/>
          <c:showVal val="1"/>
          <c:showCatName val="0"/>
          <c:showSerName val="0"/>
          <c:showPercent val="0"/>
          <c:showBubbleSize val="0"/>
        </c:dLbls>
        <c:gapWidth val="219"/>
        <c:overlap val="-27"/>
        <c:axId val="894348088"/>
        <c:axId val="894344952"/>
      </c:barChart>
      <c:catAx>
        <c:axId val="894348088"/>
        <c:scaling>
          <c:orientation val="minMax"/>
        </c:scaling>
        <c:delete val="1"/>
        <c:axPos val="b"/>
        <c:numFmt formatCode="General" sourceLinked="1"/>
        <c:majorTickMark val="none"/>
        <c:minorTickMark val="none"/>
        <c:tickLblPos val="nextTo"/>
        <c:crossAx val="894344952"/>
        <c:crosses val="autoZero"/>
        <c:auto val="1"/>
        <c:lblAlgn val="ctr"/>
        <c:lblOffset val="100"/>
        <c:noMultiLvlLbl val="0"/>
      </c:catAx>
      <c:valAx>
        <c:axId val="89434495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89434808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3200" b="0" i="0" u="none" strike="noStrike" kern="1200" spc="0" baseline="0">
                <a:solidFill>
                  <a:schemeClr val="tx1">
                    <a:lumMod val="65000"/>
                    <a:lumOff val="35000"/>
                  </a:schemeClr>
                </a:solidFill>
                <a:latin typeface="+mn-lt"/>
                <a:ea typeface="+mn-ea"/>
                <a:cs typeface="+mn-cs"/>
              </a:defRPr>
            </a:pPr>
            <a:r>
              <a:rPr lang="en-US" sz="3200" b="0" i="0" baseline="0" dirty="0">
                <a:solidFill>
                  <a:schemeClr val="tx1"/>
                </a:solidFill>
                <a:effectLst/>
              </a:rPr>
              <a:t>Avg. F1 (Accuracy) on </a:t>
            </a:r>
            <a:r>
              <a:rPr lang="en-US" sz="3200" b="0" i="0" baseline="0" dirty="0" err="1">
                <a:solidFill>
                  <a:schemeClr val="tx1"/>
                </a:solidFill>
                <a:effectLst/>
              </a:rPr>
              <a:t>WebQuestions</a:t>
            </a:r>
            <a:r>
              <a:rPr lang="en-US" sz="3200" b="0" i="0" baseline="0" dirty="0">
                <a:solidFill>
                  <a:schemeClr val="tx1"/>
                </a:solidFill>
                <a:effectLst/>
              </a:rPr>
              <a:t> Test Set</a:t>
            </a:r>
            <a:endParaRPr lang="en-US" sz="3200" dirty="0">
              <a:solidFill>
                <a:schemeClr val="tx1"/>
              </a:solidFill>
              <a:effectLst/>
            </a:endParaRPr>
          </a:p>
        </c:rich>
      </c:tx>
      <c:overlay val="0"/>
      <c:spPr>
        <a:noFill/>
        <a:ln>
          <a:noFill/>
        </a:ln>
        <a:effectLst/>
      </c:spPr>
      <c:txPr>
        <a:bodyPr rot="0" spcFirstLastPara="1" vertOverflow="ellipsis" vert="horz" wrap="square" anchor="ctr" anchorCtr="1"/>
        <a:lstStyle/>
        <a:p>
          <a:pPr>
            <a:defRPr sz="32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Yao-14</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Avg. F1</c:v>
                </c:pt>
              </c:strCache>
            </c:strRef>
          </c:cat>
          <c:val>
            <c:numRef>
              <c:f>Sheet1!$B$2</c:f>
              <c:numCache>
                <c:formatCode>0.0</c:formatCode>
                <c:ptCount val="1"/>
                <c:pt idx="0">
                  <c:v>33</c:v>
                </c:pt>
              </c:numCache>
            </c:numRef>
          </c:val>
          <c:extLst>
            <c:ext xmlns:c16="http://schemas.microsoft.com/office/drawing/2014/chart" uri="{C3380CC4-5D6E-409C-BE32-E72D297353CC}">
              <c16:uniqueId val="{00000000-37D1-463C-B59C-23F4E397DCE0}"/>
            </c:ext>
          </c:extLst>
        </c:ser>
        <c:ser>
          <c:idx val="1"/>
          <c:order val="1"/>
          <c:tx>
            <c:strRef>
              <c:f>Sheet1!$C$1</c:f>
              <c:strCache>
                <c:ptCount val="1"/>
                <c:pt idx="0">
                  <c:v>Berant-13</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Avg. F1</c:v>
                </c:pt>
              </c:strCache>
            </c:strRef>
          </c:cat>
          <c:val>
            <c:numRef>
              <c:f>Sheet1!$C$2</c:f>
              <c:numCache>
                <c:formatCode>General</c:formatCode>
                <c:ptCount val="1"/>
                <c:pt idx="0">
                  <c:v>35.700000000000003</c:v>
                </c:pt>
              </c:numCache>
            </c:numRef>
          </c:val>
          <c:extLst>
            <c:ext xmlns:c16="http://schemas.microsoft.com/office/drawing/2014/chart" uri="{C3380CC4-5D6E-409C-BE32-E72D297353CC}">
              <c16:uniqueId val="{00000001-37D1-463C-B59C-23F4E397DCE0}"/>
            </c:ext>
          </c:extLst>
        </c:ser>
        <c:ser>
          <c:idx val="2"/>
          <c:order val="2"/>
          <c:tx>
            <c:strRef>
              <c:f>Sheet1!$D$1</c:f>
              <c:strCache>
                <c:ptCount val="1"/>
                <c:pt idx="0">
                  <c:v>Bao-14</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Avg. F1</c:v>
                </c:pt>
              </c:strCache>
            </c:strRef>
          </c:cat>
          <c:val>
            <c:numRef>
              <c:f>Sheet1!$D$2</c:f>
              <c:numCache>
                <c:formatCode>General</c:formatCode>
                <c:ptCount val="1"/>
                <c:pt idx="0">
                  <c:v>37.5</c:v>
                </c:pt>
              </c:numCache>
            </c:numRef>
          </c:val>
          <c:extLst>
            <c:ext xmlns:c16="http://schemas.microsoft.com/office/drawing/2014/chart" uri="{C3380CC4-5D6E-409C-BE32-E72D297353CC}">
              <c16:uniqueId val="{00000002-37D1-463C-B59C-23F4E397DCE0}"/>
            </c:ext>
          </c:extLst>
        </c:ser>
        <c:ser>
          <c:idx val="3"/>
          <c:order val="3"/>
          <c:tx>
            <c:strRef>
              <c:f>Sheet1!$E$1</c:f>
              <c:strCache>
                <c:ptCount val="1"/>
                <c:pt idx="0">
                  <c:v>Bordes-14b</c:v>
                </c:pt>
              </c:strCache>
            </c:strRef>
          </c:tx>
          <c:spPr>
            <a:solidFill>
              <a:schemeClr val="accent4"/>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Avg. F1</c:v>
                </c:pt>
              </c:strCache>
            </c:strRef>
          </c:cat>
          <c:val>
            <c:numRef>
              <c:f>Sheet1!$E$2</c:f>
              <c:numCache>
                <c:formatCode>General</c:formatCode>
                <c:ptCount val="1"/>
                <c:pt idx="0">
                  <c:v>39.200000000000003</c:v>
                </c:pt>
              </c:numCache>
            </c:numRef>
          </c:val>
          <c:extLst>
            <c:ext xmlns:c16="http://schemas.microsoft.com/office/drawing/2014/chart" uri="{C3380CC4-5D6E-409C-BE32-E72D297353CC}">
              <c16:uniqueId val="{00000003-37D1-463C-B59C-23F4E397DCE0}"/>
            </c:ext>
          </c:extLst>
        </c:ser>
        <c:ser>
          <c:idx val="4"/>
          <c:order val="4"/>
          <c:tx>
            <c:strRef>
              <c:f>Sheet1!$F$1</c:f>
              <c:strCache>
                <c:ptCount val="1"/>
                <c:pt idx="0">
                  <c:v>Berant-14</c:v>
                </c:pt>
              </c:strCache>
            </c:strRef>
          </c:tx>
          <c:spPr>
            <a:solidFill>
              <a:schemeClr val="accent5"/>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Avg. F1</c:v>
                </c:pt>
              </c:strCache>
            </c:strRef>
          </c:cat>
          <c:val>
            <c:numRef>
              <c:f>Sheet1!$F$2</c:f>
              <c:numCache>
                <c:formatCode>General</c:formatCode>
                <c:ptCount val="1"/>
                <c:pt idx="0">
                  <c:v>39.9</c:v>
                </c:pt>
              </c:numCache>
            </c:numRef>
          </c:val>
          <c:extLst>
            <c:ext xmlns:c16="http://schemas.microsoft.com/office/drawing/2014/chart" uri="{C3380CC4-5D6E-409C-BE32-E72D297353CC}">
              <c16:uniqueId val="{00000004-37D1-463C-B59C-23F4E397DCE0}"/>
            </c:ext>
          </c:extLst>
        </c:ser>
        <c:ser>
          <c:idx val="5"/>
          <c:order val="5"/>
          <c:tx>
            <c:strRef>
              <c:f>Sheet1!$G$1</c:f>
              <c:strCache>
                <c:ptCount val="1"/>
                <c:pt idx="0">
                  <c:v>Yang-14</c:v>
                </c:pt>
              </c:strCache>
            </c:strRef>
          </c:tx>
          <c:spPr>
            <a:solidFill>
              <a:schemeClr val="accent6"/>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Avg. F1</c:v>
                </c:pt>
              </c:strCache>
            </c:strRef>
          </c:cat>
          <c:val>
            <c:numRef>
              <c:f>Sheet1!$G$2</c:f>
              <c:numCache>
                <c:formatCode>General</c:formatCode>
                <c:ptCount val="1"/>
                <c:pt idx="0">
                  <c:v>41.3</c:v>
                </c:pt>
              </c:numCache>
            </c:numRef>
          </c:val>
          <c:extLst>
            <c:ext xmlns:c16="http://schemas.microsoft.com/office/drawing/2014/chart" uri="{C3380CC4-5D6E-409C-BE32-E72D297353CC}">
              <c16:uniqueId val="{00000005-37D1-463C-B59C-23F4E397DCE0}"/>
            </c:ext>
          </c:extLst>
        </c:ser>
        <c:ser>
          <c:idx val="6"/>
          <c:order val="6"/>
          <c:tx>
            <c:strRef>
              <c:f>Sheet1!$H$1</c:f>
              <c:strCache>
                <c:ptCount val="1"/>
                <c:pt idx="0">
                  <c:v>Yao-15</c:v>
                </c:pt>
              </c:strCache>
            </c:strRef>
          </c:tx>
          <c:spPr>
            <a:solidFill>
              <a:schemeClr val="accent1">
                <a:lumMod val="6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Avg. F1</c:v>
                </c:pt>
              </c:strCache>
            </c:strRef>
          </c:cat>
          <c:val>
            <c:numRef>
              <c:f>Sheet1!$H$2</c:f>
              <c:numCache>
                <c:formatCode>General</c:formatCode>
                <c:ptCount val="1"/>
                <c:pt idx="0">
                  <c:v>44.3</c:v>
                </c:pt>
              </c:numCache>
            </c:numRef>
          </c:val>
          <c:extLst>
            <c:ext xmlns:c16="http://schemas.microsoft.com/office/drawing/2014/chart" uri="{C3380CC4-5D6E-409C-BE32-E72D297353CC}">
              <c16:uniqueId val="{00000006-37D1-463C-B59C-23F4E397DCE0}"/>
            </c:ext>
          </c:extLst>
        </c:ser>
        <c:ser>
          <c:idx val="7"/>
          <c:order val="7"/>
          <c:tx>
            <c:strRef>
              <c:f>Sheet1!$I$1</c:f>
              <c:strCache>
                <c:ptCount val="1"/>
                <c:pt idx="0">
                  <c:v>Wang-14</c:v>
                </c:pt>
              </c:strCache>
            </c:strRef>
          </c:tx>
          <c:spPr>
            <a:solidFill>
              <a:schemeClr val="accent2">
                <a:lumMod val="6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Avg. F1</c:v>
                </c:pt>
              </c:strCache>
            </c:strRef>
          </c:cat>
          <c:val>
            <c:numRef>
              <c:f>Sheet1!$I$2</c:f>
              <c:numCache>
                <c:formatCode>General</c:formatCode>
                <c:ptCount val="1"/>
                <c:pt idx="0">
                  <c:v>45.3</c:v>
                </c:pt>
              </c:numCache>
            </c:numRef>
          </c:val>
          <c:extLst>
            <c:ext xmlns:c16="http://schemas.microsoft.com/office/drawing/2014/chart" uri="{C3380CC4-5D6E-409C-BE32-E72D297353CC}">
              <c16:uniqueId val="{00000007-37D1-463C-B59C-23F4E397DCE0}"/>
            </c:ext>
          </c:extLst>
        </c:ser>
        <c:ser>
          <c:idx val="8"/>
          <c:order val="8"/>
          <c:tx>
            <c:strRef>
              <c:f>Sheet1!$J$1</c:f>
              <c:strCache>
                <c:ptCount val="1"/>
                <c:pt idx="0">
                  <c:v>Yih-15</c:v>
                </c:pt>
              </c:strCache>
            </c:strRef>
          </c:tx>
          <c:spPr>
            <a:solidFill>
              <a:schemeClr val="accent3">
                <a:lumMod val="60000"/>
              </a:schemeClr>
            </a:solidFill>
            <a:ln>
              <a:noFill/>
            </a:ln>
            <a:effectLst/>
          </c:spPr>
          <c:invertIfNegative val="0"/>
          <c:dLbls>
            <c:dLbl>
              <c:idx val="0"/>
              <c:tx>
                <c:rich>
                  <a:bodyPr/>
                  <a:lstStyle/>
                  <a:p>
                    <a:fld id="{725BB50D-C19D-4D5D-8FC8-DD9EE834C23E}" type="VALUE">
                      <a:rPr lang="en-US" b="1">
                        <a:solidFill>
                          <a:schemeClr val="tx1"/>
                        </a:solidFill>
                      </a:rPr>
                      <a:pPr/>
                      <a:t>[VALUE]</a:t>
                    </a:fld>
                    <a:endParaRPr lang="en-US"/>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8-37D1-463C-B59C-23F4E397DCE0}"/>
                </c:ext>
              </c:extLst>
            </c:dLbl>
            <c:spPr>
              <a:noFill/>
              <a:ln>
                <a:noFill/>
              </a:ln>
              <a:effectLst/>
            </c:spPr>
            <c:txPr>
              <a:bodyPr rot="0" spcFirstLastPara="1" vertOverflow="ellipsis" vert="horz" wrap="square" lIns="38100" tIns="19050" rIns="38100" bIns="19050" anchor="ctr" anchorCtr="1">
                <a:spAutoFit/>
              </a:bodyPr>
              <a:lstStyle/>
              <a:p>
                <a:pPr>
                  <a:defRPr sz="1800" b="1"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Avg. F1</c:v>
                </c:pt>
              </c:strCache>
            </c:strRef>
          </c:cat>
          <c:val>
            <c:numRef>
              <c:f>Sheet1!$J$2</c:f>
              <c:numCache>
                <c:formatCode>General</c:formatCode>
                <c:ptCount val="1"/>
                <c:pt idx="0">
                  <c:v>52.5</c:v>
                </c:pt>
              </c:numCache>
            </c:numRef>
          </c:val>
          <c:extLst>
            <c:ext xmlns:c16="http://schemas.microsoft.com/office/drawing/2014/chart" uri="{C3380CC4-5D6E-409C-BE32-E72D297353CC}">
              <c16:uniqueId val="{00000009-37D1-463C-B59C-23F4E397DCE0}"/>
            </c:ext>
          </c:extLst>
        </c:ser>
        <c:ser>
          <c:idx val="9"/>
          <c:order val="9"/>
          <c:tx>
            <c:strRef>
              <c:f>Sheet1!$K$1</c:f>
              <c:strCache>
                <c:ptCount val="1"/>
                <c:pt idx="0">
                  <c:v>Berant-15</c:v>
                </c:pt>
              </c:strCache>
            </c:strRef>
          </c:tx>
          <c:spPr>
            <a:solidFill>
              <a:schemeClr val="accent4">
                <a:lumMod val="6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Avg. F1</c:v>
                </c:pt>
              </c:strCache>
            </c:strRef>
          </c:cat>
          <c:val>
            <c:numRef>
              <c:f>Sheet1!$K$2</c:f>
              <c:numCache>
                <c:formatCode>General</c:formatCode>
                <c:ptCount val="1"/>
                <c:pt idx="0">
                  <c:v>49.7</c:v>
                </c:pt>
              </c:numCache>
            </c:numRef>
          </c:val>
          <c:extLst>
            <c:ext xmlns:c16="http://schemas.microsoft.com/office/drawing/2014/chart" uri="{C3380CC4-5D6E-409C-BE32-E72D297353CC}">
              <c16:uniqueId val="{00000000-3EC8-4585-B1ED-0D846275AB09}"/>
            </c:ext>
          </c:extLst>
        </c:ser>
        <c:ser>
          <c:idx val="10"/>
          <c:order val="10"/>
          <c:tx>
            <c:strRef>
              <c:f>Sheet1!$L$1</c:f>
              <c:strCache>
                <c:ptCount val="1"/>
                <c:pt idx="0">
                  <c:v>Bast-15</c:v>
                </c:pt>
              </c:strCache>
            </c:strRef>
          </c:tx>
          <c:spPr>
            <a:solidFill>
              <a:schemeClr val="accent5">
                <a:lumMod val="6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Avg. F1</c:v>
                </c:pt>
              </c:strCache>
            </c:strRef>
          </c:cat>
          <c:val>
            <c:numRef>
              <c:f>Sheet1!$L$2</c:f>
              <c:numCache>
                <c:formatCode>General</c:formatCode>
                <c:ptCount val="1"/>
                <c:pt idx="0">
                  <c:v>49.4</c:v>
                </c:pt>
              </c:numCache>
            </c:numRef>
          </c:val>
          <c:extLst>
            <c:ext xmlns:c16="http://schemas.microsoft.com/office/drawing/2014/chart" uri="{C3380CC4-5D6E-409C-BE32-E72D297353CC}">
              <c16:uniqueId val="{00000001-3EC8-4585-B1ED-0D846275AB09}"/>
            </c:ext>
          </c:extLst>
        </c:ser>
        <c:ser>
          <c:idx val="11"/>
          <c:order val="11"/>
          <c:tx>
            <c:strRef>
              <c:f>Sheet1!$M$1</c:f>
              <c:strCache>
                <c:ptCount val="1"/>
                <c:pt idx="0">
                  <c:v>Reddy-16</c:v>
                </c:pt>
              </c:strCache>
            </c:strRef>
          </c:tx>
          <c:spPr>
            <a:solidFill>
              <a:schemeClr val="accent6">
                <a:lumMod val="6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Avg. F1</c:v>
                </c:pt>
              </c:strCache>
            </c:strRef>
          </c:cat>
          <c:val>
            <c:numRef>
              <c:f>Sheet1!$M$2</c:f>
              <c:numCache>
                <c:formatCode>General</c:formatCode>
                <c:ptCount val="1"/>
                <c:pt idx="0">
                  <c:v>50.3</c:v>
                </c:pt>
              </c:numCache>
            </c:numRef>
          </c:val>
          <c:extLst>
            <c:ext xmlns:c16="http://schemas.microsoft.com/office/drawing/2014/chart" uri="{C3380CC4-5D6E-409C-BE32-E72D297353CC}">
              <c16:uniqueId val="{00000002-3EC8-4585-B1ED-0D846275AB09}"/>
            </c:ext>
          </c:extLst>
        </c:ser>
        <c:ser>
          <c:idx val="12"/>
          <c:order val="12"/>
          <c:tx>
            <c:strRef>
              <c:f>Sheet1!$N$1</c:f>
              <c:strCache>
                <c:ptCount val="1"/>
                <c:pt idx="0">
                  <c:v>Xu-16</c:v>
                </c:pt>
              </c:strCache>
            </c:strRef>
          </c:tx>
          <c:spPr>
            <a:solidFill>
              <a:schemeClr val="accent1">
                <a:lumMod val="80000"/>
                <a:lumOff val="2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Avg. F1</c:v>
                </c:pt>
              </c:strCache>
            </c:strRef>
          </c:cat>
          <c:val>
            <c:numRef>
              <c:f>Sheet1!$N$2</c:f>
              <c:numCache>
                <c:formatCode>General</c:formatCode>
                <c:ptCount val="1"/>
                <c:pt idx="0">
                  <c:v>53.3</c:v>
                </c:pt>
              </c:numCache>
            </c:numRef>
          </c:val>
          <c:extLst>
            <c:ext xmlns:c16="http://schemas.microsoft.com/office/drawing/2014/chart" uri="{C3380CC4-5D6E-409C-BE32-E72D297353CC}">
              <c16:uniqueId val="{00000003-3EC8-4585-B1ED-0D846275AB09}"/>
            </c:ext>
          </c:extLst>
        </c:ser>
        <c:ser>
          <c:idx val="13"/>
          <c:order val="13"/>
          <c:tx>
            <c:strRef>
              <c:f>Sheet1!$O$1</c:f>
              <c:strCache>
                <c:ptCount val="1"/>
                <c:pt idx="0">
                  <c:v>Jain-16</c:v>
                </c:pt>
              </c:strCache>
            </c:strRef>
          </c:tx>
          <c:spPr>
            <a:solidFill>
              <a:schemeClr val="accent2">
                <a:lumMod val="80000"/>
                <a:lumOff val="2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Avg. F1</c:v>
                </c:pt>
              </c:strCache>
            </c:strRef>
          </c:cat>
          <c:val>
            <c:numRef>
              <c:f>Sheet1!$O$2</c:f>
              <c:numCache>
                <c:formatCode>General</c:formatCode>
                <c:ptCount val="1"/>
                <c:pt idx="0">
                  <c:v>55.6</c:v>
                </c:pt>
              </c:numCache>
            </c:numRef>
          </c:val>
          <c:extLst>
            <c:ext xmlns:c16="http://schemas.microsoft.com/office/drawing/2014/chart" uri="{C3380CC4-5D6E-409C-BE32-E72D297353CC}">
              <c16:uniqueId val="{00000000-F8F4-43A8-9DB3-15D5F3E62514}"/>
            </c:ext>
          </c:extLst>
        </c:ser>
        <c:ser>
          <c:idx val="14"/>
          <c:order val="14"/>
          <c:tx>
            <c:strRef>
              <c:f>Sheet1!$P$1</c:f>
              <c:strCache>
                <c:ptCount val="1"/>
                <c:pt idx="0">
                  <c:v>Savenkov-16</c:v>
                </c:pt>
              </c:strCache>
            </c:strRef>
          </c:tx>
          <c:spPr>
            <a:solidFill>
              <a:schemeClr val="accent3">
                <a:lumMod val="80000"/>
                <a:lumOff val="2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Avg. F1</c:v>
                </c:pt>
              </c:strCache>
            </c:strRef>
          </c:cat>
          <c:val>
            <c:numRef>
              <c:f>Sheet1!$P$2</c:f>
              <c:numCache>
                <c:formatCode>General</c:formatCode>
                <c:ptCount val="1"/>
                <c:pt idx="0">
                  <c:v>52.2</c:v>
                </c:pt>
              </c:numCache>
            </c:numRef>
          </c:val>
          <c:extLst>
            <c:ext xmlns:c16="http://schemas.microsoft.com/office/drawing/2014/chart" uri="{C3380CC4-5D6E-409C-BE32-E72D297353CC}">
              <c16:uniqueId val="{00000000-B849-4DDD-8641-E69C7365568A}"/>
            </c:ext>
          </c:extLst>
        </c:ser>
        <c:dLbls>
          <c:dLblPos val="outEnd"/>
          <c:showLegendKey val="0"/>
          <c:showVal val="1"/>
          <c:showCatName val="0"/>
          <c:showSerName val="0"/>
          <c:showPercent val="0"/>
          <c:showBubbleSize val="0"/>
        </c:dLbls>
        <c:gapWidth val="219"/>
        <c:overlap val="-27"/>
        <c:axId val="894348088"/>
        <c:axId val="894344952"/>
      </c:barChart>
      <c:catAx>
        <c:axId val="894348088"/>
        <c:scaling>
          <c:orientation val="minMax"/>
        </c:scaling>
        <c:delete val="1"/>
        <c:axPos val="b"/>
        <c:numFmt formatCode="General" sourceLinked="1"/>
        <c:majorTickMark val="none"/>
        <c:minorTickMark val="none"/>
        <c:tickLblPos val="nextTo"/>
        <c:crossAx val="894344952"/>
        <c:crosses val="autoZero"/>
        <c:auto val="1"/>
        <c:lblAlgn val="ctr"/>
        <c:lblOffset val="100"/>
        <c:noMultiLvlLbl val="0"/>
      </c:catAx>
      <c:valAx>
        <c:axId val="894344952"/>
        <c:scaling>
          <c:orientation val="minMax"/>
        </c:scaling>
        <c:delete val="0"/>
        <c:axPos val="l"/>
        <c:majorGridlines>
          <c:spPr>
            <a:ln w="9525" cap="flat" cmpd="sng" algn="ctr">
              <a:solidFill>
                <a:schemeClr val="tx1">
                  <a:lumMod val="15000"/>
                  <a:lumOff val="85000"/>
                </a:schemeClr>
              </a:solidFill>
              <a:round/>
            </a:ln>
            <a:effectLst/>
          </c:spPr>
        </c:majorGridlines>
        <c:numFmt formatCode="0.0" sourceLinked="1"/>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89434808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FP</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All</c:v>
                </c:pt>
                <c:pt idx="1">
                  <c:v>Sequence</c:v>
                </c:pt>
              </c:strCache>
            </c:strRef>
          </c:cat>
          <c:val>
            <c:numRef>
              <c:f>Sheet1!$B$2:$B$3</c:f>
              <c:numCache>
                <c:formatCode>General</c:formatCode>
                <c:ptCount val="2"/>
                <c:pt idx="0">
                  <c:v>33.200000000000003</c:v>
                </c:pt>
                <c:pt idx="1">
                  <c:v>7.7</c:v>
                </c:pt>
              </c:numCache>
            </c:numRef>
          </c:val>
          <c:extLst>
            <c:ext xmlns:c16="http://schemas.microsoft.com/office/drawing/2014/chart" uri="{C3380CC4-5D6E-409C-BE32-E72D297353CC}">
              <c16:uniqueId val="{00000000-FC39-4B34-8131-5DA4E2ACAA5B}"/>
            </c:ext>
          </c:extLst>
        </c:ser>
        <c:ser>
          <c:idx val="1"/>
          <c:order val="1"/>
          <c:tx>
            <c:strRef>
              <c:f>Sheet1!$C$1</c:f>
              <c:strCache>
                <c:ptCount val="1"/>
                <c:pt idx="0">
                  <c:v>NP</c:v>
                </c:pt>
              </c:strCache>
            </c:strRef>
          </c:tx>
          <c:spPr>
            <a:solidFill>
              <a:schemeClr val="accent3"/>
            </a:solidFill>
            <a:ln>
              <a:noFill/>
            </a:ln>
            <a:effectLst/>
          </c:spPr>
          <c:invertIfNegative val="0"/>
          <c:dLbls>
            <c:dLbl>
              <c:idx val="4"/>
              <c:numFmt formatCode="#,##0.0" sourceLinked="0"/>
              <c:spPr>
                <a:noFill/>
                <a:ln>
                  <a:noFill/>
                </a:ln>
                <a:effectLst/>
              </c:spPr>
              <c:txPr>
                <a:bodyPr rot="0" spcFirstLastPara="1" vertOverflow="ellipsis" vert="horz" wrap="square" lIns="38100" tIns="19050" rIns="38100" bIns="19050" anchor="ctr" anchorCtr="1">
                  <a:spAutoFit/>
                </a:bodyPr>
                <a:lstStyle/>
                <a:p>
                  <a:pPr>
                    <a:defRPr sz="1600" b="1"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7-FC39-4B34-8131-5DA4E2ACAA5B}"/>
                </c:ext>
              </c:extLst>
            </c:dLbl>
            <c:numFmt formatCode="#,##0.0" sourceLinked="0"/>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All</c:v>
                </c:pt>
                <c:pt idx="1">
                  <c:v>Sequence</c:v>
                </c:pt>
              </c:strCache>
            </c:strRef>
          </c:cat>
          <c:val>
            <c:numRef>
              <c:f>Sheet1!$C$2:$C$3</c:f>
              <c:numCache>
                <c:formatCode>General</c:formatCode>
                <c:ptCount val="2"/>
                <c:pt idx="0">
                  <c:v>40.200000000000003</c:v>
                </c:pt>
                <c:pt idx="1">
                  <c:v>11.8</c:v>
                </c:pt>
              </c:numCache>
            </c:numRef>
          </c:val>
          <c:extLst>
            <c:ext xmlns:c16="http://schemas.microsoft.com/office/drawing/2014/chart" uri="{C3380CC4-5D6E-409C-BE32-E72D297353CC}">
              <c16:uniqueId val="{00000001-FC39-4B34-8131-5DA4E2ACAA5B}"/>
            </c:ext>
          </c:extLst>
        </c:ser>
        <c:ser>
          <c:idx val="2"/>
          <c:order val="2"/>
          <c:tx>
            <c:strRef>
              <c:f>Sheet1!$D$1</c:f>
              <c:strCache>
                <c:ptCount val="1"/>
                <c:pt idx="0">
                  <c:v>DynSP</c:v>
                </c:pt>
              </c:strCache>
            </c:strRef>
          </c:tx>
          <c:spPr>
            <a:solidFill>
              <a:schemeClr val="accent5"/>
            </a:solidFill>
            <a:ln>
              <a:noFill/>
            </a:ln>
            <a:effectLst/>
          </c:spPr>
          <c:invertIfNegative val="0"/>
          <c:dLbls>
            <c:dLbl>
              <c:idx val="0"/>
              <c:spPr>
                <a:noFill/>
                <a:ln>
                  <a:noFill/>
                </a:ln>
                <a:effectLst/>
              </c:spPr>
              <c:txPr>
                <a:bodyPr rot="0" spcFirstLastPara="1" vertOverflow="ellipsis" vert="horz" wrap="square" lIns="38100" tIns="19050" rIns="38100" bIns="19050" anchor="ctr" anchorCtr="1">
                  <a:spAutoFit/>
                </a:bodyPr>
                <a:lstStyle/>
                <a:p>
                  <a:pPr>
                    <a:defRPr sz="1600" b="1"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3-FC39-4B34-8131-5DA4E2ACAA5B}"/>
                </c:ext>
              </c:extLst>
            </c:dLbl>
            <c:dLbl>
              <c:idx val="1"/>
              <c:spPr>
                <a:noFill/>
                <a:ln>
                  <a:noFill/>
                </a:ln>
                <a:effectLst/>
              </c:spPr>
              <c:txPr>
                <a:bodyPr rot="0" spcFirstLastPara="1" vertOverflow="ellipsis" vert="horz" wrap="square" lIns="38100" tIns="19050" rIns="38100" bIns="19050" anchor="ctr" anchorCtr="1">
                  <a:spAutoFit/>
                </a:bodyPr>
                <a:lstStyle/>
                <a:p>
                  <a:pPr>
                    <a:defRPr sz="1600" b="1"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4-FC39-4B34-8131-5DA4E2ACAA5B}"/>
                </c:ext>
              </c:extLst>
            </c:dLbl>
            <c:dLbl>
              <c:idx val="2"/>
              <c:spPr>
                <a:noFill/>
                <a:ln>
                  <a:noFill/>
                </a:ln>
                <a:effectLst/>
              </c:spPr>
              <c:txPr>
                <a:bodyPr rot="0" spcFirstLastPara="1" vertOverflow="ellipsis" vert="horz" wrap="square" lIns="38100" tIns="19050" rIns="38100" bIns="19050" anchor="ctr" anchorCtr="1">
                  <a:spAutoFit/>
                </a:bodyPr>
                <a:lstStyle/>
                <a:p>
                  <a:pPr>
                    <a:defRPr sz="1600" b="1"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5-FC39-4B34-8131-5DA4E2ACAA5B}"/>
                </c:ext>
              </c:extLst>
            </c:dLbl>
            <c:dLbl>
              <c:idx val="3"/>
              <c:spPr>
                <a:noFill/>
                <a:ln>
                  <a:noFill/>
                </a:ln>
                <a:effectLst/>
              </c:spPr>
              <c:txPr>
                <a:bodyPr rot="0" spcFirstLastPara="1" vertOverflow="ellipsis" vert="horz" wrap="square" lIns="38100" tIns="19050" rIns="38100" bIns="19050" anchor="ctr" anchorCtr="1">
                  <a:spAutoFit/>
                </a:bodyPr>
                <a:lstStyle/>
                <a:p>
                  <a:pPr>
                    <a:defRPr sz="1600" b="1"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6-FC39-4B34-8131-5DA4E2ACAA5B}"/>
                </c:ext>
              </c:extLst>
            </c:dLbl>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All</c:v>
                </c:pt>
                <c:pt idx="1">
                  <c:v>Sequence</c:v>
                </c:pt>
              </c:strCache>
            </c:strRef>
          </c:cat>
          <c:val>
            <c:numRef>
              <c:f>Sheet1!$D$2:$D$3</c:f>
              <c:numCache>
                <c:formatCode>General</c:formatCode>
                <c:ptCount val="2"/>
                <c:pt idx="0">
                  <c:v>44.7</c:v>
                </c:pt>
                <c:pt idx="1">
                  <c:v>12.8</c:v>
                </c:pt>
              </c:numCache>
            </c:numRef>
          </c:val>
          <c:extLst>
            <c:ext xmlns:c16="http://schemas.microsoft.com/office/drawing/2014/chart" uri="{C3380CC4-5D6E-409C-BE32-E72D297353CC}">
              <c16:uniqueId val="{00000002-FC39-4B34-8131-5DA4E2ACAA5B}"/>
            </c:ext>
          </c:extLst>
        </c:ser>
        <c:dLbls>
          <c:showLegendKey val="0"/>
          <c:showVal val="1"/>
          <c:showCatName val="0"/>
          <c:showSerName val="0"/>
          <c:showPercent val="0"/>
          <c:showBubbleSize val="0"/>
        </c:dLbls>
        <c:gapWidth val="75"/>
        <c:axId val="1641026480"/>
        <c:axId val="1670269120"/>
      </c:barChart>
      <c:catAx>
        <c:axId val="16410264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baseline="0">
                <a:solidFill>
                  <a:schemeClr val="tx1"/>
                </a:solidFill>
                <a:latin typeface="+mn-lt"/>
                <a:ea typeface="+mn-ea"/>
                <a:cs typeface="+mn-cs"/>
              </a:defRPr>
            </a:pPr>
            <a:endParaRPr lang="en-US"/>
          </a:p>
        </c:txPr>
        <c:crossAx val="1670269120"/>
        <c:crosses val="autoZero"/>
        <c:auto val="1"/>
        <c:lblAlgn val="ctr"/>
        <c:lblOffset val="100"/>
        <c:noMultiLvlLbl val="0"/>
      </c:catAx>
      <c:valAx>
        <c:axId val="1670269120"/>
        <c:scaling>
          <c:orientation val="minMax"/>
          <c:max val="50"/>
          <c:min val="0"/>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1641026480"/>
        <c:crosses val="autoZero"/>
        <c:crossBetween val="between"/>
      </c:valAx>
      <c:spPr>
        <a:noFill/>
        <a:ln>
          <a:noFill/>
        </a:ln>
        <a:effectLst/>
      </c:spPr>
    </c:plotArea>
    <c:legend>
      <c:legendPos val="b"/>
      <c:layout>
        <c:manualLayout>
          <c:xMode val="edge"/>
          <c:yMode val="edge"/>
          <c:x val="0.32438814539964039"/>
          <c:y val="0.89213045419141979"/>
          <c:w val="0.35122361555834364"/>
          <c:h val="0.10786954580858024"/>
        </c:manualLayout>
      </c:layout>
      <c:overlay val="0"/>
      <c:spPr>
        <a:noFill/>
        <a:ln>
          <a:noFill/>
        </a:ln>
        <a:effectLst/>
      </c:spPr>
      <c:txPr>
        <a:bodyPr rot="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FP</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Position 1</c:v>
                </c:pt>
                <c:pt idx="1">
                  <c:v>Position 2</c:v>
                </c:pt>
                <c:pt idx="2">
                  <c:v>Position 3</c:v>
                </c:pt>
              </c:strCache>
            </c:strRef>
          </c:cat>
          <c:val>
            <c:numRef>
              <c:f>Sheet1!$B$2:$B$4</c:f>
              <c:numCache>
                <c:formatCode>General</c:formatCode>
                <c:ptCount val="3"/>
                <c:pt idx="0">
                  <c:v>51.4</c:v>
                </c:pt>
                <c:pt idx="1">
                  <c:v>22.2</c:v>
                </c:pt>
                <c:pt idx="2">
                  <c:v>22.3</c:v>
                </c:pt>
              </c:numCache>
            </c:numRef>
          </c:val>
          <c:extLst>
            <c:ext xmlns:c16="http://schemas.microsoft.com/office/drawing/2014/chart" uri="{C3380CC4-5D6E-409C-BE32-E72D297353CC}">
              <c16:uniqueId val="{00000000-FC39-4B34-8131-5DA4E2ACAA5B}"/>
            </c:ext>
          </c:extLst>
        </c:ser>
        <c:ser>
          <c:idx val="1"/>
          <c:order val="1"/>
          <c:tx>
            <c:strRef>
              <c:f>Sheet1!$C$1</c:f>
              <c:strCache>
                <c:ptCount val="1"/>
                <c:pt idx="0">
                  <c:v>NP</c:v>
                </c:pt>
              </c:strCache>
            </c:strRef>
          </c:tx>
          <c:spPr>
            <a:solidFill>
              <a:schemeClr val="accent3"/>
            </a:solidFill>
            <a:ln>
              <a:noFill/>
            </a:ln>
            <a:effectLst/>
          </c:spPr>
          <c:invertIfNegative val="0"/>
          <c:dLbls>
            <c:dLbl>
              <c:idx val="2"/>
              <c:numFmt formatCode="#,##0.0" sourceLinked="0"/>
              <c:spPr>
                <a:noFill/>
                <a:ln>
                  <a:noFill/>
                </a:ln>
                <a:effectLst/>
              </c:spPr>
              <c:txPr>
                <a:bodyPr rot="0" spcFirstLastPara="1" vertOverflow="ellipsis" vert="horz" wrap="square" lIns="38100" tIns="19050" rIns="38100" bIns="19050" anchor="ctr" anchorCtr="1">
                  <a:spAutoFit/>
                </a:bodyPr>
                <a:lstStyle/>
                <a:p>
                  <a:pPr>
                    <a:defRPr sz="1600" b="1"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0-845C-49EF-A8AE-81EC31ED1D9B}"/>
                </c:ext>
              </c:extLst>
            </c:dLbl>
            <c:dLbl>
              <c:idx val="4"/>
              <c:numFmt formatCode="#,##0.0" sourceLinked="0"/>
              <c:spPr>
                <a:noFill/>
                <a:ln>
                  <a:noFill/>
                </a:ln>
                <a:effectLst/>
              </c:spPr>
              <c:txPr>
                <a:bodyPr rot="0" spcFirstLastPara="1" vertOverflow="ellipsis" vert="horz" wrap="square" lIns="38100" tIns="19050" rIns="38100" bIns="19050" anchor="ctr" anchorCtr="1">
                  <a:spAutoFit/>
                </a:bodyPr>
                <a:lstStyle/>
                <a:p>
                  <a:pPr>
                    <a:defRPr sz="1600" b="1"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7-FC39-4B34-8131-5DA4E2ACAA5B}"/>
                </c:ext>
              </c:extLst>
            </c:dLbl>
            <c:numFmt formatCode="#,##0.0" sourceLinked="0"/>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Position 1</c:v>
                </c:pt>
                <c:pt idx="1">
                  <c:v>Position 2</c:v>
                </c:pt>
                <c:pt idx="2">
                  <c:v>Position 3</c:v>
                </c:pt>
              </c:strCache>
            </c:strRef>
          </c:cat>
          <c:val>
            <c:numRef>
              <c:f>Sheet1!$C$2:$C$4</c:f>
              <c:numCache>
                <c:formatCode>General</c:formatCode>
                <c:ptCount val="3"/>
                <c:pt idx="0">
                  <c:v>60</c:v>
                </c:pt>
                <c:pt idx="1">
                  <c:v>35.9</c:v>
                </c:pt>
                <c:pt idx="2">
                  <c:v>25.5</c:v>
                </c:pt>
              </c:numCache>
            </c:numRef>
          </c:val>
          <c:extLst>
            <c:ext xmlns:c16="http://schemas.microsoft.com/office/drawing/2014/chart" uri="{C3380CC4-5D6E-409C-BE32-E72D297353CC}">
              <c16:uniqueId val="{00000001-FC39-4B34-8131-5DA4E2ACAA5B}"/>
            </c:ext>
          </c:extLst>
        </c:ser>
        <c:ser>
          <c:idx val="2"/>
          <c:order val="2"/>
          <c:tx>
            <c:strRef>
              <c:f>Sheet1!$D$1</c:f>
              <c:strCache>
                <c:ptCount val="1"/>
                <c:pt idx="0">
                  <c:v>DynSP</c:v>
                </c:pt>
              </c:strCache>
            </c:strRef>
          </c:tx>
          <c:spPr>
            <a:solidFill>
              <a:schemeClr val="accent5"/>
            </a:solidFill>
            <a:ln>
              <a:noFill/>
            </a:ln>
            <a:effectLst/>
          </c:spPr>
          <c:invertIfNegative val="0"/>
          <c:dLbls>
            <c:dLbl>
              <c:idx val="0"/>
              <c:spPr>
                <a:noFill/>
                <a:ln>
                  <a:noFill/>
                </a:ln>
                <a:effectLst/>
              </c:spPr>
              <c:txPr>
                <a:bodyPr rot="0" spcFirstLastPara="1" vertOverflow="ellipsis" vert="horz" wrap="square" lIns="38100" tIns="19050" rIns="38100" bIns="19050" anchor="ctr" anchorCtr="1">
                  <a:spAutoFit/>
                </a:bodyPr>
                <a:lstStyle/>
                <a:p>
                  <a:pPr>
                    <a:defRPr sz="1600" b="1"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3-FC39-4B34-8131-5DA4E2ACAA5B}"/>
                </c:ext>
              </c:extLst>
            </c:dLbl>
            <c:dLbl>
              <c:idx val="1"/>
              <c:spPr>
                <a:noFill/>
                <a:ln>
                  <a:noFill/>
                </a:ln>
                <a:effectLst/>
              </c:spPr>
              <c:txPr>
                <a:bodyPr rot="0" spcFirstLastPara="1" vertOverflow="ellipsis" vert="horz" wrap="square" lIns="38100" tIns="19050" rIns="38100" bIns="19050" anchor="ctr" anchorCtr="1">
                  <a:spAutoFit/>
                </a:bodyPr>
                <a:lstStyle/>
                <a:p>
                  <a:pPr>
                    <a:defRPr sz="1600" b="1"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4-FC39-4B34-8131-5DA4E2ACAA5B}"/>
                </c:ext>
              </c:extLst>
            </c:dLbl>
            <c:dLbl>
              <c:idx val="3"/>
              <c:spPr>
                <a:noFill/>
                <a:ln>
                  <a:noFill/>
                </a:ln>
                <a:effectLst/>
              </c:spPr>
              <c:txPr>
                <a:bodyPr rot="0" spcFirstLastPara="1" vertOverflow="ellipsis" vert="horz" wrap="square" lIns="38100" tIns="19050" rIns="38100" bIns="19050" anchor="ctr" anchorCtr="1">
                  <a:spAutoFit/>
                </a:bodyPr>
                <a:lstStyle/>
                <a:p>
                  <a:pPr>
                    <a:defRPr sz="1600" b="1"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6-FC39-4B34-8131-5DA4E2ACAA5B}"/>
                </c:ext>
              </c:extLst>
            </c:dLbl>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Position 1</c:v>
                </c:pt>
                <c:pt idx="1">
                  <c:v>Position 2</c:v>
                </c:pt>
                <c:pt idx="2">
                  <c:v>Position 3</c:v>
                </c:pt>
              </c:strCache>
            </c:strRef>
          </c:cat>
          <c:val>
            <c:numRef>
              <c:f>Sheet1!$D$2:$D$4</c:f>
              <c:numCache>
                <c:formatCode>General</c:formatCode>
                <c:ptCount val="3"/>
                <c:pt idx="0">
                  <c:v>70.400000000000006</c:v>
                </c:pt>
                <c:pt idx="1">
                  <c:v>41.1</c:v>
                </c:pt>
                <c:pt idx="2">
                  <c:v>23.6</c:v>
                </c:pt>
              </c:numCache>
            </c:numRef>
          </c:val>
          <c:extLst>
            <c:ext xmlns:c16="http://schemas.microsoft.com/office/drawing/2014/chart" uri="{C3380CC4-5D6E-409C-BE32-E72D297353CC}">
              <c16:uniqueId val="{00000002-FC39-4B34-8131-5DA4E2ACAA5B}"/>
            </c:ext>
          </c:extLst>
        </c:ser>
        <c:dLbls>
          <c:showLegendKey val="0"/>
          <c:showVal val="1"/>
          <c:showCatName val="0"/>
          <c:showSerName val="0"/>
          <c:showPercent val="0"/>
          <c:showBubbleSize val="0"/>
        </c:dLbls>
        <c:gapWidth val="75"/>
        <c:axId val="1641026480"/>
        <c:axId val="1670269120"/>
      </c:barChart>
      <c:catAx>
        <c:axId val="16410264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baseline="0">
                <a:solidFill>
                  <a:schemeClr val="tx1"/>
                </a:solidFill>
                <a:latin typeface="+mn-lt"/>
                <a:ea typeface="+mn-ea"/>
                <a:cs typeface="+mn-cs"/>
              </a:defRPr>
            </a:pPr>
            <a:endParaRPr lang="en-US"/>
          </a:p>
        </c:txPr>
        <c:crossAx val="1670269120"/>
        <c:crosses val="autoZero"/>
        <c:auto val="1"/>
        <c:lblAlgn val="ctr"/>
        <c:lblOffset val="100"/>
        <c:noMultiLvlLbl val="0"/>
      </c:catAx>
      <c:valAx>
        <c:axId val="1670269120"/>
        <c:scaling>
          <c:orientation val="minMax"/>
          <c:max val="75"/>
          <c:min val="0"/>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1641026480"/>
        <c:crosses val="autoZero"/>
        <c:crossBetween val="between"/>
      </c:valAx>
      <c:spPr>
        <a:noFill/>
        <a:ln>
          <a:noFill/>
        </a:ln>
        <a:effectLst/>
      </c:spPr>
    </c:plotArea>
    <c:legend>
      <c:legendPos val="b"/>
      <c:layout>
        <c:manualLayout>
          <c:xMode val="edge"/>
          <c:yMode val="edge"/>
          <c:x val="0.32438814539964039"/>
          <c:y val="0.89213045419141979"/>
          <c:w val="0.35122361555834364"/>
          <c:h val="0.10786954580858024"/>
        </c:manualLayout>
      </c:layout>
      <c:overlay val="0"/>
      <c:spPr>
        <a:noFill/>
        <a:ln>
          <a:noFill/>
        </a:ln>
        <a:effectLst/>
      </c:spPr>
      <c:txPr>
        <a:bodyPr rot="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lvl1pPr>
          </a:lstStyle>
          <a:p>
            <a:r>
              <a:rPr lang="en-US" dirty="0">
                <a:latin typeface="Segoe UI" pitchFamily="34" charset="0"/>
              </a:rPr>
              <a:t>Microsoft Research 2013</a:t>
            </a:r>
          </a:p>
        </p:txBody>
      </p:sp>
      <p:sp>
        <p:nvSpPr>
          <p:cNvPr id="7" name="Date Placeholder 6"/>
          <p:cNvSpPr>
            <a:spLocks noGrp="1"/>
          </p:cNvSpPr>
          <p:nvPr>
            <p:ph type="dt" sz="quarter" idx="1"/>
          </p:nvPr>
        </p:nvSpPr>
        <p:spPr>
          <a:xfrm>
            <a:off x="4143587" y="0"/>
            <a:ext cx="3169920" cy="480060"/>
          </a:xfrm>
          <a:prstGeom prst="rect">
            <a:avLst/>
          </a:prstGeom>
        </p:spPr>
        <p:txBody>
          <a:bodyPr vert="horz" lIns="96661" tIns="48331" rIns="96661" bIns="48331" rtlCol="0"/>
          <a:lstStyle>
            <a:lvl1pPr algn="r">
              <a:defRPr sz="1300"/>
            </a:lvl1pPr>
          </a:lstStyle>
          <a:p>
            <a:fld id="{79E77E8D-D77A-4001-BDEE-2F00D78DFA4F}" type="datetime8">
              <a:rPr lang="en-US" smtClean="0">
                <a:latin typeface="Segoe UI" pitchFamily="34" charset="0"/>
              </a:rPr>
              <a:t>8/3/2017 10:26 AM</a:t>
            </a:fld>
            <a:endParaRPr lang="en-US" dirty="0">
              <a:latin typeface="Segoe UI" pitchFamily="34" charset="0"/>
            </a:endParaRPr>
          </a:p>
        </p:txBody>
      </p:sp>
      <p:sp>
        <p:nvSpPr>
          <p:cNvPr id="8" name="Footer Placeholder 7"/>
          <p:cNvSpPr>
            <a:spLocks noGrp="1"/>
          </p:cNvSpPr>
          <p:nvPr>
            <p:ph type="ftr" sz="quarter" idx="2"/>
          </p:nvPr>
        </p:nvSpPr>
        <p:spPr>
          <a:xfrm>
            <a:off x="0" y="9119474"/>
            <a:ext cx="6181344" cy="349056"/>
          </a:xfrm>
          <a:prstGeom prst="rect">
            <a:avLst/>
          </a:prstGeom>
        </p:spPr>
        <p:txBody>
          <a:bodyPr vert="horz" lIns="96661" tIns="48331" rIns="96661" bIns="48331" rtlCol="0" anchor="b"/>
          <a:lstStyle>
            <a:lvl1pPr algn="l">
              <a:defRPr sz="1300"/>
            </a:lvl1pPr>
          </a:lstStyle>
          <a:p>
            <a:pPr marL="421215" defTabSz="966294"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6169152" y="9119474"/>
            <a:ext cx="1144355" cy="480060"/>
          </a:xfrm>
          <a:prstGeom prst="rect">
            <a:avLst/>
          </a:prstGeom>
        </p:spPr>
        <p:txBody>
          <a:bodyPr vert="horz" lIns="96661" tIns="48331" rIns="96661" bIns="48331" rtlCol="0" anchor="b"/>
          <a:lstStyle>
            <a:lvl1pPr algn="r">
              <a:defRPr sz="13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latin typeface="Segoe UI" pitchFamily="34" charset="0"/>
              </a:defRPr>
            </a:lvl1pPr>
          </a:lstStyle>
          <a:p>
            <a:r>
              <a:rPr lang="en-US" dirty="0"/>
              <a:t>Microsoft Research 2013</a:t>
            </a:r>
          </a:p>
        </p:txBody>
      </p:sp>
      <p:sp>
        <p:nvSpPr>
          <p:cNvPr id="9" name="Slide Image Placeholder 8"/>
          <p:cNvSpPr>
            <a:spLocks noGrp="1" noRot="1" noChangeAspect="1"/>
          </p:cNvSpPr>
          <p:nvPr>
            <p:ph type="sldImg" idx="2"/>
          </p:nvPr>
        </p:nvSpPr>
        <p:spPr>
          <a:xfrm>
            <a:off x="457200" y="720725"/>
            <a:ext cx="6400800" cy="3600450"/>
          </a:xfrm>
          <a:prstGeom prst="rect">
            <a:avLst/>
          </a:prstGeom>
          <a:noFill/>
          <a:ln w="12700">
            <a:solidFill>
              <a:prstClr val="black"/>
            </a:solidFill>
          </a:ln>
        </p:spPr>
        <p:txBody>
          <a:bodyPr vert="horz" lIns="96661" tIns="48331" rIns="96661" bIns="48331" rtlCol="0" anchor="ctr"/>
          <a:lstStyle/>
          <a:p>
            <a:endParaRPr lang="en-US" dirty="0"/>
          </a:p>
        </p:txBody>
      </p:sp>
      <p:sp>
        <p:nvSpPr>
          <p:cNvPr id="10" name="Footer Placeholder 9"/>
          <p:cNvSpPr>
            <a:spLocks noGrp="1"/>
          </p:cNvSpPr>
          <p:nvPr>
            <p:ph type="ftr" sz="quarter" idx="4"/>
          </p:nvPr>
        </p:nvSpPr>
        <p:spPr>
          <a:xfrm>
            <a:off x="0" y="9121140"/>
            <a:ext cx="6315456" cy="373762"/>
          </a:xfrm>
          <a:prstGeom prst="rect">
            <a:avLst/>
          </a:prstGeom>
        </p:spPr>
        <p:txBody>
          <a:bodyPr vert="horz" lIns="96661" tIns="48331" rIns="96661" bIns="48331" rtlCol="0" anchor="b"/>
          <a:lstStyle>
            <a:lvl1pPr marL="604133" indent="0" algn="l">
              <a:defRPr sz="1300"/>
            </a:lvl1pPr>
          </a:lstStyle>
          <a:p>
            <a:pPr defTabSz="96629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4143587" y="0"/>
            <a:ext cx="3169920" cy="480060"/>
          </a:xfrm>
          <a:prstGeom prst="rect">
            <a:avLst/>
          </a:prstGeom>
        </p:spPr>
        <p:txBody>
          <a:bodyPr vert="horz" lIns="96661" tIns="48331" rIns="96661" bIns="48331" rtlCol="0"/>
          <a:lstStyle>
            <a:lvl1pPr algn="r">
              <a:defRPr sz="1300">
                <a:latin typeface="Segoe UI" pitchFamily="34" charset="0"/>
              </a:defRPr>
            </a:lvl1pPr>
          </a:lstStyle>
          <a:p>
            <a:fld id="{F925B2A4-20E1-4CDD-A7A5-C6D693057FC0}" type="datetime8">
              <a:rPr lang="en-US" smtClean="0"/>
              <a:t>8/3/2017 10:25 AM</a:t>
            </a:fld>
            <a:endParaRPr lang="en-US" dirty="0"/>
          </a:p>
        </p:txBody>
      </p:sp>
      <p:sp>
        <p:nvSpPr>
          <p:cNvPr id="12" name="Notes Placeholder 11"/>
          <p:cNvSpPr>
            <a:spLocks noGrp="1"/>
          </p:cNvSpPr>
          <p:nvPr>
            <p:ph type="body" sz="quarter" idx="3"/>
          </p:nvPr>
        </p:nvSpPr>
        <p:spPr>
          <a:xfrm>
            <a:off x="731520" y="4560570"/>
            <a:ext cx="5852160" cy="4320540"/>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6303264" y="9119474"/>
            <a:ext cx="1010243" cy="480060"/>
          </a:xfrm>
          <a:prstGeom prst="rect">
            <a:avLst/>
          </a:prstGeom>
        </p:spPr>
        <p:txBody>
          <a:bodyPr vert="horz" lIns="96661" tIns="48331" rIns="96661" bIns="48331" rtlCol="0" anchor="b"/>
          <a:lstStyle>
            <a:lvl1pPr algn="r">
              <a:defRPr sz="13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Microsoft Research 2013</a:t>
            </a:r>
            <a:endParaRPr lang="en-US" dirty="0"/>
          </a:p>
        </p:txBody>
      </p:sp>
      <p:sp>
        <p:nvSpPr>
          <p:cNvPr id="5" name="Footer Placeholder 4"/>
          <p:cNvSpPr>
            <a:spLocks noGrp="1"/>
          </p:cNvSpPr>
          <p:nvPr>
            <p:ph type="ftr" sz="quarter" idx="11"/>
          </p:nvPr>
        </p:nvSpPr>
        <p:spPr/>
        <p:txBody>
          <a:bodyPr/>
          <a:lstStyle/>
          <a:p>
            <a:pPr defTabSz="96629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E47B0A3B-050C-4855-947C-485E7C0B3C51}" type="datetime8">
              <a:rPr lang="en-US" smtClean="0"/>
              <a:t>8/3/2017 10:25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22675024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Microsoft Research 2013</a:t>
            </a:r>
            <a:endParaRPr lang="en-US" dirty="0"/>
          </a:p>
        </p:txBody>
      </p:sp>
      <p:sp>
        <p:nvSpPr>
          <p:cNvPr id="5" name="Footer Placeholder 4"/>
          <p:cNvSpPr>
            <a:spLocks noGrp="1"/>
          </p:cNvSpPr>
          <p:nvPr>
            <p:ph type="ftr" sz="quarter" idx="11"/>
          </p:nvPr>
        </p:nvSpPr>
        <p:spPr/>
        <p:txBody>
          <a:bodyPr/>
          <a:lstStyle/>
          <a:p>
            <a:pPr defTabSz="96629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BDF332E0-DF63-4CB2-B050-09B05A04C930}" type="datetime8">
              <a:rPr lang="en-US" smtClean="0"/>
              <a:t>8/3/2017 10:25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39367484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Microsoft Research 2013</a:t>
            </a:r>
            <a:endParaRPr lang="en-US" dirty="0"/>
          </a:p>
        </p:txBody>
      </p:sp>
      <p:sp>
        <p:nvSpPr>
          <p:cNvPr id="5" name="Footer Placeholder 4"/>
          <p:cNvSpPr>
            <a:spLocks noGrp="1"/>
          </p:cNvSpPr>
          <p:nvPr>
            <p:ph type="ftr" sz="quarter" idx="11"/>
          </p:nvPr>
        </p:nvSpPr>
        <p:spPr/>
        <p:txBody>
          <a:bodyPr/>
          <a:lstStyle/>
          <a:p>
            <a:pPr defTabSz="96629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8DCC1DB-01C8-4A6E-90A3-B93C85B63A40}" type="datetime8">
              <a:rPr lang="en-US" smtClean="0"/>
              <a:t>8/3/2017 10:25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35382315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728B4AE-D0A7-4C3A-9112-0B7E8A363292}" type="slidenum">
              <a:rPr lang="en-US" smtClean="0"/>
              <a:t>27</a:t>
            </a:fld>
            <a:endParaRPr lang="en-US"/>
          </a:p>
        </p:txBody>
      </p:sp>
    </p:spTree>
    <p:extLst>
      <p:ext uri="{BB962C8B-B14F-4D97-AF65-F5344CB8AC3E}">
        <p14:creationId xmlns:p14="http://schemas.microsoft.com/office/powerpoint/2010/main" val="34604446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06065D7-568A-403E-883C-4849D3C6A6EE}" type="slidenum">
              <a:rPr lang="en-US" smtClean="0"/>
              <a:t>32</a:t>
            </a:fld>
            <a:endParaRPr lang="en-US"/>
          </a:p>
        </p:txBody>
      </p:sp>
    </p:spTree>
    <p:extLst>
      <p:ext uri="{BB962C8B-B14F-4D97-AF65-F5344CB8AC3E}">
        <p14:creationId xmlns:p14="http://schemas.microsoft.com/office/powerpoint/2010/main" val="12910769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Microsoft Research 2013</a:t>
            </a:r>
            <a:endParaRPr lang="en-US" dirty="0"/>
          </a:p>
        </p:txBody>
      </p:sp>
      <p:sp>
        <p:nvSpPr>
          <p:cNvPr id="5" name="Footer Placeholder 4"/>
          <p:cNvSpPr>
            <a:spLocks noGrp="1"/>
          </p:cNvSpPr>
          <p:nvPr>
            <p:ph type="ftr" sz="quarter" idx="11"/>
          </p:nvPr>
        </p:nvSpPr>
        <p:spPr/>
        <p:txBody>
          <a:bodyPr/>
          <a:lstStyle/>
          <a:p>
            <a:pPr defTabSz="96629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F925B2A4-20E1-4CDD-A7A5-C6D693057FC0}" type="datetime8">
              <a:rPr lang="en-US" smtClean="0"/>
              <a:t>8/3/2017 10:25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34</a:t>
            </a:fld>
            <a:endParaRPr lang="en-US" dirty="0"/>
          </a:p>
        </p:txBody>
      </p:sp>
    </p:spTree>
    <p:extLst>
      <p:ext uri="{BB962C8B-B14F-4D97-AF65-F5344CB8AC3E}">
        <p14:creationId xmlns:p14="http://schemas.microsoft.com/office/powerpoint/2010/main" val="4254249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Microsoft Research 2013</a:t>
            </a:r>
            <a:endParaRPr lang="en-US" dirty="0"/>
          </a:p>
        </p:txBody>
      </p:sp>
      <p:sp>
        <p:nvSpPr>
          <p:cNvPr id="5" name="Footer Placeholder 4"/>
          <p:cNvSpPr>
            <a:spLocks noGrp="1"/>
          </p:cNvSpPr>
          <p:nvPr>
            <p:ph type="ftr" sz="quarter" idx="11"/>
          </p:nvPr>
        </p:nvSpPr>
        <p:spPr/>
        <p:txBody>
          <a:bodyPr/>
          <a:lstStyle/>
          <a:p>
            <a:pPr defTabSz="96629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DFDA5C7-BBAE-481E-8BF7-731156A2E2C1}" type="datetime8">
              <a:rPr lang="en-US" smtClean="0"/>
              <a:t>8/3/2017 10:25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39</a:t>
            </a:fld>
            <a:endParaRPr lang="en-US" dirty="0"/>
          </a:p>
        </p:txBody>
      </p:sp>
    </p:spTree>
    <p:extLst>
      <p:ext uri="{BB962C8B-B14F-4D97-AF65-F5344CB8AC3E}">
        <p14:creationId xmlns:p14="http://schemas.microsoft.com/office/powerpoint/2010/main" val="10225590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Microsoft Research 2013</a:t>
            </a:r>
            <a:endParaRPr lang="en-US" dirty="0"/>
          </a:p>
        </p:txBody>
      </p:sp>
      <p:sp>
        <p:nvSpPr>
          <p:cNvPr id="5" name="Footer Placeholder 4"/>
          <p:cNvSpPr>
            <a:spLocks noGrp="1"/>
          </p:cNvSpPr>
          <p:nvPr>
            <p:ph type="ftr" sz="quarter" idx="11"/>
          </p:nvPr>
        </p:nvSpPr>
        <p:spPr/>
        <p:txBody>
          <a:bodyPr/>
          <a:lstStyle/>
          <a:p>
            <a:pPr defTabSz="96629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DFDA5C7-BBAE-481E-8BF7-731156A2E2C1}" type="datetime8">
              <a:rPr lang="en-US" smtClean="0"/>
              <a:t>8/3/2017 10:25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42</a:t>
            </a:fld>
            <a:endParaRPr lang="en-US" dirty="0"/>
          </a:p>
        </p:txBody>
      </p:sp>
    </p:spTree>
    <p:extLst>
      <p:ext uri="{BB962C8B-B14F-4D97-AF65-F5344CB8AC3E}">
        <p14:creationId xmlns:p14="http://schemas.microsoft.com/office/powerpoint/2010/main" val="14179573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Microsoft Research 2013</a:t>
            </a:r>
            <a:endParaRPr lang="en-US" dirty="0"/>
          </a:p>
        </p:txBody>
      </p:sp>
      <p:sp>
        <p:nvSpPr>
          <p:cNvPr id="5" name="Footer Placeholder 4"/>
          <p:cNvSpPr>
            <a:spLocks noGrp="1"/>
          </p:cNvSpPr>
          <p:nvPr>
            <p:ph type="ftr" sz="quarter" idx="11"/>
          </p:nvPr>
        </p:nvSpPr>
        <p:spPr/>
        <p:txBody>
          <a:bodyPr/>
          <a:lstStyle/>
          <a:p>
            <a:pPr defTabSz="96629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DFDA5C7-BBAE-481E-8BF7-731156A2E2C1}" type="datetime8">
              <a:rPr lang="en-US" smtClean="0"/>
              <a:t>8/3/2017 10:25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43</a:t>
            </a:fld>
            <a:endParaRPr lang="en-US" dirty="0"/>
          </a:p>
        </p:txBody>
      </p:sp>
    </p:spTree>
    <p:extLst>
      <p:ext uri="{BB962C8B-B14F-4D97-AF65-F5344CB8AC3E}">
        <p14:creationId xmlns:p14="http://schemas.microsoft.com/office/powerpoint/2010/main" val="26139730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Microsoft Research 2013</a:t>
            </a:r>
            <a:endParaRPr lang="en-US" dirty="0"/>
          </a:p>
        </p:txBody>
      </p:sp>
      <p:sp>
        <p:nvSpPr>
          <p:cNvPr id="5" name="Footer Placeholder 4"/>
          <p:cNvSpPr>
            <a:spLocks noGrp="1"/>
          </p:cNvSpPr>
          <p:nvPr>
            <p:ph type="ftr" sz="quarter" idx="11"/>
          </p:nvPr>
        </p:nvSpPr>
        <p:spPr/>
        <p:txBody>
          <a:bodyPr/>
          <a:lstStyle/>
          <a:p>
            <a:pPr defTabSz="96629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F925B2A4-20E1-4CDD-A7A5-C6D693057FC0}" type="datetime8">
              <a:rPr lang="en-US" smtClean="0"/>
              <a:t>8/3/2017 10:25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46</a:t>
            </a:fld>
            <a:endParaRPr lang="en-US" dirty="0"/>
          </a:p>
        </p:txBody>
      </p:sp>
    </p:spTree>
    <p:extLst>
      <p:ext uri="{BB962C8B-B14F-4D97-AF65-F5344CB8AC3E}">
        <p14:creationId xmlns:p14="http://schemas.microsoft.com/office/powerpoint/2010/main" val="40606207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Microsoft Research 2013</a:t>
            </a:r>
            <a:endParaRPr lang="en-US" dirty="0"/>
          </a:p>
        </p:txBody>
      </p:sp>
      <p:sp>
        <p:nvSpPr>
          <p:cNvPr id="5" name="Footer Placeholder 4"/>
          <p:cNvSpPr>
            <a:spLocks noGrp="1"/>
          </p:cNvSpPr>
          <p:nvPr>
            <p:ph type="ftr" sz="quarter" idx="11"/>
          </p:nvPr>
        </p:nvSpPr>
        <p:spPr/>
        <p:txBody>
          <a:bodyPr/>
          <a:lstStyle/>
          <a:p>
            <a:pPr defTabSz="96629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DFDA5C7-BBAE-481E-8BF7-731156A2E2C1}" type="datetime8">
              <a:rPr lang="en-US" smtClean="0"/>
              <a:t>8/3/2017 10:25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49</a:t>
            </a:fld>
            <a:endParaRPr lang="en-US" dirty="0"/>
          </a:p>
        </p:txBody>
      </p:sp>
    </p:spTree>
    <p:extLst>
      <p:ext uri="{BB962C8B-B14F-4D97-AF65-F5344CB8AC3E}">
        <p14:creationId xmlns:p14="http://schemas.microsoft.com/office/powerpoint/2010/main" val="3481189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Microsoft Research 2013</a:t>
            </a:r>
            <a:endParaRPr lang="en-US" dirty="0"/>
          </a:p>
        </p:txBody>
      </p:sp>
      <p:sp>
        <p:nvSpPr>
          <p:cNvPr id="5" name="Footer Placeholder 4"/>
          <p:cNvSpPr>
            <a:spLocks noGrp="1"/>
          </p:cNvSpPr>
          <p:nvPr>
            <p:ph type="ftr" sz="quarter" idx="11"/>
          </p:nvPr>
        </p:nvSpPr>
        <p:spPr/>
        <p:txBody>
          <a:bodyPr/>
          <a:lstStyle/>
          <a:p>
            <a:pPr defTabSz="96629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01605FAD-2BB4-4E71-9CEB-07AAFE098C16}" type="datetime8">
              <a:rPr lang="en-US" smtClean="0"/>
              <a:t>8/3/2017 10:25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18328624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Microsoft Research 2013</a:t>
            </a:r>
            <a:endParaRPr lang="en-US" dirty="0"/>
          </a:p>
        </p:txBody>
      </p:sp>
      <p:sp>
        <p:nvSpPr>
          <p:cNvPr id="5" name="Footer Placeholder 4"/>
          <p:cNvSpPr>
            <a:spLocks noGrp="1"/>
          </p:cNvSpPr>
          <p:nvPr>
            <p:ph type="ftr" sz="quarter" idx="11"/>
          </p:nvPr>
        </p:nvSpPr>
        <p:spPr/>
        <p:txBody>
          <a:bodyPr/>
          <a:lstStyle/>
          <a:p>
            <a:pPr defTabSz="96629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DFDA5C7-BBAE-481E-8BF7-731156A2E2C1}" type="datetime8">
              <a:rPr lang="en-US" smtClean="0"/>
              <a:t>8/3/2017 10:25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57</a:t>
            </a:fld>
            <a:endParaRPr lang="en-US" dirty="0"/>
          </a:p>
        </p:txBody>
      </p:sp>
    </p:spTree>
    <p:extLst>
      <p:ext uri="{BB962C8B-B14F-4D97-AF65-F5344CB8AC3E}">
        <p14:creationId xmlns:p14="http://schemas.microsoft.com/office/powerpoint/2010/main" val="41502426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Microsoft Research 2013</a:t>
            </a:r>
            <a:endParaRPr lang="en-US" dirty="0"/>
          </a:p>
        </p:txBody>
      </p:sp>
      <p:sp>
        <p:nvSpPr>
          <p:cNvPr id="5" name="Footer Placeholder 4"/>
          <p:cNvSpPr>
            <a:spLocks noGrp="1"/>
          </p:cNvSpPr>
          <p:nvPr>
            <p:ph type="ftr" sz="quarter" idx="11"/>
          </p:nvPr>
        </p:nvSpPr>
        <p:spPr/>
        <p:txBody>
          <a:bodyPr/>
          <a:lstStyle/>
          <a:p>
            <a:pPr defTabSz="96629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DFDA5C7-BBAE-481E-8BF7-731156A2E2C1}" type="datetime8">
              <a:rPr lang="en-US" smtClean="0"/>
              <a:t>8/3/2017 10:25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63</a:t>
            </a:fld>
            <a:endParaRPr lang="en-US" dirty="0"/>
          </a:p>
        </p:txBody>
      </p:sp>
    </p:spTree>
    <p:extLst>
      <p:ext uri="{BB962C8B-B14F-4D97-AF65-F5344CB8AC3E}">
        <p14:creationId xmlns:p14="http://schemas.microsoft.com/office/powerpoint/2010/main" val="42155613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Microsoft Research 2013</a:t>
            </a:r>
            <a:endParaRPr lang="en-US" dirty="0"/>
          </a:p>
        </p:txBody>
      </p:sp>
      <p:sp>
        <p:nvSpPr>
          <p:cNvPr id="5" name="Footer Placeholder 4"/>
          <p:cNvSpPr>
            <a:spLocks noGrp="1"/>
          </p:cNvSpPr>
          <p:nvPr>
            <p:ph type="ftr" sz="quarter" idx="11"/>
          </p:nvPr>
        </p:nvSpPr>
        <p:spPr/>
        <p:txBody>
          <a:bodyPr/>
          <a:lstStyle/>
          <a:p>
            <a:pPr defTabSz="96629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DFDA5C7-BBAE-481E-8BF7-731156A2E2C1}" type="datetime8">
              <a:rPr lang="en-US" smtClean="0"/>
              <a:t>8/3/2017 10:25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64</a:t>
            </a:fld>
            <a:endParaRPr lang="en-US" dirty="0"/>
          </a:p>
        </p:txBody>
      </p:sp>
    </p:spTree>
    <p:extLst>
      <p:ext uri="{BB962C8B-B14F-4D97-AF65-F5344CB8AC3E}">
        <p14:creationId xmlns:p14="http://schemas.microsoft.com/office/powerpoint/2010/main" val="18749980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Microsoft Research 2013</a:t>
            </a:r>
            <a:endParaRPr lang="en-US" dirty="0"/>
          </a:p>
        </p:txBody>
      </p:sp>
      <p:sp>
        <p:nvSpPr>
          <p:cNvPr id="5" name="Footer Placeholder 4"/>
          <p:cNvSpPr>
            <a:spLocks noGrp="1"/>
          </p:cNvSpPr>
          <p:nvPr>
            <p:ph type="ftr" sz="quarter" idx="11"/>
          </p:nvPr>
        </p:nvSpPr>
        <p:spPr/>
        <p:txBody>
          <a:bodyPr/>
          <a:lstStyle/>
          <a:p>
            <a:pPr defTabSz="96629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DFDA5C7-BBAE-481E-8BF7-731156A2E2C1}" type="datetime8">
              <a:rPr lang="en-US" smtClean="0"/>
              <a:t>8/3/2017 10:25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65</a:t>
            </a:fld>
            <a:endParaRPr lang="en-US" dirty="0"/>
          </a:p>
        </p:txBody>
      </p:sp>
    </p:spTree>
    <p:extLst>
      <p:ext uri="{BB962C8B-B14F-4D97-AF65-F5344CB8AC3E}">
        <p14:creationId xmlns:p14="http://schemas.microsoft.com/office/powerpoint/2010/main" val="252976899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Microsoft Research 2013</a:t>
            </a:r>
            <a:endParaRPr lang="en-US" dirty="0"/>
          </a:p>
        </p:txBody>
      </p:sp>
      <p:sp>
        <p:nvSpPr>
          <p:cNvPr id="5" name="Footer Placeholder 4"/>
          <p:cNvSpPr>
            <a:spLocks noGrp="1"/>
          </p:cNvSpPr>
          <p:nvPr>
            <p:ph type="ftr" sz="quarter" idx="11"/>
          </p:nvPr>
        </p:nvSpPr>
        <p:spPr/>
        <p:txBody>
          <a:bodyPr/>
          <a:lstStyle/>
          <a:p>
            <a:pPr defTabSz="96629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DFDA5C7-BBAE-481E-8BF7-731156A2E2C1}" type="datetime8">
              <a:rPr lang="en-US" smtClean="0"/>
              <a:t>8/3/2017 10:25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66</a:t>
            </a:fld>
            <a:endParaRPr lang="en-US" dirty="0"/>
          </a:p>
        </p:txBody>
      </p:sp>
    </p:spTree>
    <p:extLst>
      <p:ext uri="{BB962C8B-B14F-4D97-AF65-F5344CB8AC3E}">
        <p14:creationId xmlns:p14="http://schemas.microsoft.com/office/powerpoint/2010/main" val="59319034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Microsoft Research 2013</a:t>
            </a:r>
            <a:endParaRPr lang="en-US" dirty="0"/>
          </a:p>
        </p:txBody>
      </p:sp>
      <p:sp>
        <p:nvSpPr>
          <p:cNvPr id="5" name="Footer Placeholder 4"/>
          <p:cNvSpPr>
            <a:spLocks noGrp="1"/>
          </p:cNvSpPr>
          <p:nvPr>
            <p:ph type="ftr" sz="quarter" idx="11"/>
          </p:nvPr>
        </p:nvSpPr>
        <p:spPr/>
        <p:txBody>
          <a:bodyPr/>
          <a:lstStyle/>
          <a:p>
            <a:pPr defTabSz="96629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DFDA5C7-BBAE-481E-8BF7-731156A2E2C1}" type="datetime8">
              <a:rPr lang="en-US" smtClean="0"/>
              <a:t>8/3/2017 10:25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68</a:t>
            </a:fld>
            <a:endParaRPr lang="en-US" dirty="0"/>
          </a:p>
        </p:txBody>
      </p:sp>
    </p:spTree>
    <p:extLst>
      <p:ext uri="{BB962C8B-B14F-4D97-AF65-F5344CB8AC3E}">
        <p14:creationId xmlns:p14="http://schemas.microsoft.com/office/powerpoint/2010/main" val="403439539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endParaRPr lang="en-US" dirty="0"/>
          </a:p>
        </p:txBody>
      </p:sp>
      <p:sp>
        <p:nvSpPr>
          <p:cNvPr id="4" name="Header Placeholder 3"/>
          <p:cNvSpPr>
            <a:spLocks noGrp="1"/>
          </p:cNvSpPr>
          <p:nvPr>
            <p:ph type="hdr" sz="quarter" idx="10"/>
          </p:nvPr>
        </p:nvSpPr>
        <p:spPr/>
        <p:txBody>
          <a:bodyPr/>
          <a:lstStyle/>
          <a:p>
            <a:r>
              <a:rPr lang="en-US"/>
              <a:t>Microsoft Research 2013</a:t>
            </a:r>
            <a:endParaRPr lang="en-US" dirty="0"/>
          </a:p>
        </p:txBody>
      </p:sp>
      <p:sp>
        <p:nvSpPr>
          <p:cNvPr id="5" name="Footer Placeholder 4"/>
          <p:cNvSpPr>
            <a:spLocks noGrp="1"/>
          </p:cNvSpPr>
          <p:nvPr>
            <p:ph type="ftr" sz="quarter" idx="11"/>
          </p:nvPr>
        </p:nvSpPr>
        <p:spPr/>
        <p:txBody>
          <a:bodyPr/>
          <a:lstStyle/>
          <a:p>
            <a:pPr defTabSz="96629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DFDA5C7-BBAE-481E-8BF7-731156A2E2C1}" type="datetime8">
              <a:rPr lang="en-US" smtClean="0"/>
              <a:t>8/3/2017 10:25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70</a:t>
            </a:fld>
            <a:endParaRPr lang="en-US" dirty="0"/>
          </a:p>
        </p:txBody>
      </p:sp>
    </p:spTree>
    <p:extLst>
      <p:ext uri="{BB962C8B-B14F-4D97-AF65-F5344CB8AC3E}">
        <p14:creationId xmlns:p14="http://schemas.microsoft.com/office/powerpoint/2010/main" val="90954810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Header Placeholder 3"/>
          <p:cNvSpPr>
            <a:spLocks noGrp="1"/>
          </p:cNvSpPr>
          <p:nvPr>
            <p:ph type="hdr" sz="quarter" idx="10"/>
          </p:nvPr>
        </p:nvSpPr>
        <p:spPr/>
        <p:txBody>
          <a:bodyPr/>
          <a:lstStyle/>
          <a:p>
            <a:r>
              <a:rPr lang="en-US"/>
              <a:t>Microsoft Research 2013</a:t>
            </a:r>
            <a:endParaRPr lang="en-US" dirty="0"/>
          </a:p>
        </p:txBody>
      </p:sp>
      <p:sp>
        <p:nvSpPr>
          <p:cNvPr id="5" name="Footer Placeholder 4"/>
          <p:cNvSpPr>
            <a:spLocks noGrp="1"/>
          </p:cNvSpPr>
          <p:nvPr>
            <p:ph type="ftr" sz="quarter" idx="11"/>
          </p:nvPr>
        </p:nvSpPr>
        <p:spPr/>
        <p:txBody>
          <a:bodyPr/>
          <a:lstStyle/>
          <a:p>
            <a:pPr defTabSz="96629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DFDA5C7-BBAE-481E-8BF7-731156A2E2C1}" type="datetime8">
              <a:rPr lang="en-US" smtClean="0"/>
              <a:t>8/3/2017 10:25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75</a:t>
            </a:fld>
            <a:endParaRPr lang="en-US" dirty="0"/>
          </a:p>
        </p:txBody>
      </p:sp>
    </p:spTree>
    <p:extLst>
      <p:ext uri="{BB962C8B-B14F-4D97-AF65-F5344CB8AC3E}">
        <p14:creationId xmlns:p14="http://schemas.microsoft.com/office/powerpoint/2010/main" val="371273767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Microsoft Research 2013</a:t>
            </a:r>
            <a:endParaRPr lang="en-US" dirty="0"/>
          </a:p>
        </p:txBody>
      </p:sp>
      <p:sp>
        <p:nvSpPr>
          <p:cNvPr id="5" name="Footer Placeholder 4"/>
          <p:cNvSpPr>
            <a:spLocks noGrp="1"/>
          </p:cNvSpPr>
          <p:nvPr>
            <p:ph type="ftr" sz="quarter" idx="11"/>
          </p:nvPr>
        </p:nvSpPr>
        <p:spPr/>
        <p:txBody>
          <a:bodyPr/>
          <a:lstStyle/>
          <a:p>
            <a:pPr defTabSz="96629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F925B2A4-20E1-4CDD-A7A5-C6D693057FC0}" type="datetime8">
              <a:rPr lang="en-US" smtClean="0"/>
              <a:t>8/3/2017 10:25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80</a:t>
            </a:fld>
            <a:endParaRPr lang="en-US" dirty="0"/>
          </a:p>
        </p:txBody>
      </p:sp>
    </p:spTree>
    <p:extLst>
      <p:ext uri="{BB962C8B-B14F-4D97-AF65-F5344CB8AC3E}">
        <p14:creationId xmlns:p14="http://schemas.microsoft.com/office/powerpoint/2010/main" val="386096787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Microsoft Research 2013</a:t>
            </a:r>
            <a:endParaRPr lang="en-US" dirty="0"/>
          </a:p>
        </p:txBody>
      </p:sp>
      <p:sp>
        <p:nvSpPr>
          <p:cNvPr id="5" name="Footer Placeholder 4"/>
          <p:cNvSpPr>
            <a:spLocks noGrp="1"/>
          </p:cNvSpPr>
          <p:nvPr>
            <p:ph type="ftr" sz="quarter" idx="11"/>
          </p:nvPr>
        </p:nvSpPr>
        <p:spPr/>
        <p:txBody>
          <a:bodyPr/>
          <a:lstStyle/>
          <a:p>
            <a:pPr defTabSz="96629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F925B2A4-20E1-4CDD-A7A5-C6D693057FC0}" type="datetime8">
              <a:rPr lang="en-US" smtClean="0"/>
              <a:t>8/3/2017 10:25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81</a:t>
            </a:fld>
            <a:endParaRPr lang="en-US" dirty="0"/>
          </a:p>
        </p:txBody>
      </p:sp>
    </p:spTree>
    <p:extLst>
      <p:ext uri="{BB962C8B-B14F-4D97-AF65-F5344CB8AC3E}">
        <p14:creationId xmlns:p14="http://schemas.microsoft.com/office/powerpoint/2010/main" val="41376223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1" indent="0" defTabSz="986002">
              <a:spcAft>
                <a:spcPts val="359"/>
              </a:spcAft>
              <a:buNone/>
              <a:defRPr/>
            </a:pPr>
            <a:endParaRPr lang="en-US" dirty="0"/>
          </a:p>
        </p:txBody>
      </p:sp>
      <p:sp>
        <p:nvSpPr>
          <p:cNvPr id="4" name="Header Placeholder 3"/>
          <p:cNvSpPr>
            <a:spLocks noGrp="1"/>
          </p:cNvSpPr>
          <p:nvPr>
            <p:ph type="hdr" sz="quarter" idx="10"/>
          </p:nvPr>
        </p:nvSpPr>
        <p:spPr/>
        <p:txBody>
          <a:bodyPr/>
          <a:lstStyle/>
          <a:p>
            <a:r>
              <a:rPr lang="en-US"/>
              <a:t>Microsoft Research 2013</a:t>
            </a:r>
            <a:endParaRPr lang="en-US" dirty="0"/>
          </a:p>
        </p:txBody>
      </p:sp>
      <p:sp>
        <p:nvSpPr>
          <p:cNvPr id="5" name="Footer Placeholder 4"/>
          <p:cNvSpPr>
            <a:spLocks noGrp="1"/>
          </p:cNvSpPr>
          <p:nvPr>
            <p:ph type="ftr" sz="quarter" idx="11"/>
          </p:nvPr>
        </p:nvSpPr>
        <p:spPr/>
        <p:txBody>
          <a:bodyPr/>
          <a:lstStyle/>
          <a:p>
            <a:pPr defTabSz="96629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8111A033-BBDE-4E83-964A-F8B1E9A331A2}" type="datetime8">
              <a:rPr lang="en-US" smtClean="0"/>
              <a:t>8/3/2017 10:25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249402932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Microsoft Research 2013</a:t>
            </a:r>
            <a:endParaRPr lang="en-US" dirty="0"/>
          </a:p>
        </p:txBody>
      </p:sp>
      <p:sp>
        <p:nvSpPr>
          <p:cNvPr id="5" name="Footer Placeholder 4"/>
          <p:cNvSpPr>
            <a:spLocks noGrp="1"/>
          </p:cNvSpPr>
          <p:nvPr>
            <p:ph type="ftr" sz="quarter" idx="11"/>
          </p:nvPr>
        </p:nvSpPr>
        <p:spPr/>
        <p:txBody>
          <a:bodyPr/>
          <a:lstStyle/>
          <a:p>
            <a:pPr defTabSz="96629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F925B2A4-20E1-4CDD-A7A5-C6D693057FC0}" type="datetime8">
              <a:rPr lang="en-US" smtClean="0"/>
              <a:t>8/3/2017 10:25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82</a:t>
            </a:fld>
            <a:endParaRPr lang="en-US" dirty="0"/>
          </a:p>
        </p:txBody>
      </p:sp>
    </p:spTree>
    <p:extLst>
      <p:ext uri="{BB962C8B-B14F-4D97-AF65-F5344CB8AC3E}">
        <p14:creationId xmlns:p14="http://schemas.microsoft.com/office/powerpoint/2010/main" val="427679479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Microsoft Research 2013</a:t>
            </a:r>
            <a:endParaRPr lang="en-US" dirty="0"/>
          </a:p>
        </p:txBody>
      </p:sp>
      <p:sp>
        <p:nvSpPr>
          <p:cNvPr id="5" name="Footer Placeholder 4"/>
          <p:cNvSpPr>
            <a:spLocks noGrp="1"/>
          </p:cNvSpPr>
          <p:nvPr>
            <p:ph type="ftr" sz="quarter" idx="11"/>
          </p:nvPr>
        </p:nvSpPr>
        <p:spPr/>
        <p:txBody>
          <a:bodyPr/>
          <a:lstStyle/>
          <a:p>
            <a:pPr defTabSz="96629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F925B2A4-20E1-4CDD-A7A5-C6D693057FC0}" type="datetime8">
              <a:rPr lang="en-US" smtClean="0"/>
              <a:t>8/3/2017 10:25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84</a:t>
            </a:fld>
            <a:endParaRPr lang="en-US" dirty="0"/>
          </a:p>
        </p:txBody>
      </p:sp>
    </p:spTree>
    <p:extLst>
      <p:ext uri="{BB962C8B-B14F-4D97-AF65-F5344CB8AC3E}">
        <p14:creationId xmlns:p14="http://schemas.microsoft.com/office/powerpoint/2010/main" val="310361911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Microsoft Research 2013</a:t>
            </a:r>
            <a:endParaRPr lang="en-US" dirty="0"/>
          </a:p>
        </p:txBody>
      </p:sp>
      <p:sp>
        <p:nvSpPr>
          <p:cNvPr id="5" name="Footer Placeholder 4"/>
          <p:cNvSpPr>
            <a:spLocks noGrp="1"/>
          </p:cNvSpPr>
          <p:nvPr>
            <p:ph type="ftr" sz="quarter" idx="11"/>
          </p:nvPr>
        </p:nvSpPr>
        <p:spPr/>
        <p:txBody>
          <a:bodyPr/>
          <a:lstStyle/>
          <a:p>
            <a:pPr defTabSz="96629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F925B2A4-20E1-4CDD-A7A5-C6D693057FC0}" type="datetime8">
              <a:rPr lang="en-US" smtClean="0"/>
              <a:t>8/3/2017 10:25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86</a:t>
            </a:fld>
            <a:endParaRPr lang="en-US" dirty="0"/>
          </a:p>
        </p:txBody>
      </p:sp>
    </p:spTree>
    <p:extLst>
      <p:ext uri="{BB962C8B-B14F-4D97-AF65-F5344CB8AC3E}">
        <p14:creationId xmlns:p14="http://schemas.microsoft.com/office/powerpoint/2010/main" val="156985635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mn-ea"/>
                <a:cs typeface="+mn-cs"/>
              </a:rPr>
              <a:t>MS Research Faculty Summit 2013</a:t>
            </a:r>
            <a:endParaRPr kumimoji="0" lang="en-US" sz="12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0187" marR="0" lvl="0" indent="0" algn="l" defTabSz="92799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A5198166-8C2C-460D-80F1-AF893C76C3F5}"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8/3/2017 10:25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9374765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mn-ea"/>
                <a:cs typeface="+mn-cs"/>
              </a:rPr>
              <a:t>MS Research Faculty Summit 2013</a:t>
            </a:r>
            <a:endParaRPr kumimoji="0" lang="en-US" sz="12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0187" marR="0" lvl="0" indent="0" algn="l" defTabSz="92799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A5198166-8C2C-460D-80F1-AF893C76C3F5}"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8/3/2017 10:25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9285427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mn-ea"/>
                <a:cs typeface="+mn-cs"/>
              </a:rPr>
              <a:t>MS Research Faculty Summit 2013</a:t>
            </a:r>
            <a:endParaRPr kumimoji="0" lang="en-US" sz="12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0187" marR="0" lvl="0" indent="0" algn="l" defTabSz="92799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A5198166-8C2C-460D-80F1-AF893C76C3F5}"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8/3/2017 10:25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4519324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Microsoft Research 2013</a:t>
            </a:r>
            <a:endParaRPr lang="en-US" dirty="0"/>
          </a:p>
        </p:txBody>
      </p:sp>
      <p:sp>
        <p:nvSpPr>
          <p:cNvPr id="5" name="Footer Placeholder 4"/>
          <p:cNvSpPr>
            <a:spLocks noGrp="1"/>
          </p:cNvSpPr>
          <p:nvPr>
            <p:ph type="ftr" sz="quarter" idx="11"/>
          </p:nvPr>
        </p:nvSpPr>
        <p:spPr/>
        <p:txBody>
          <a:bodyPr/>
          <a:lstStyle/>
          <a:p>
            <a:pPr defTabSz="96629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DFDA5C7-BBAE-481E-8BF7-731156A2E2C1}" type="datetime8">
              <a:rPr lang="en-US" smtClean="0"/>
              <a:t>8/3/2017 10:25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97</a:t>
            </a:fld>
            <a:endParaRPr lang="en-US" dirty="0"/>
          </a:p>
        </p:txBody>
      </p:sp>
    </p:spTree>
    <p:extLst>
      <p:ext uri="{BB962C8B-B14F-4D97-AF65-F5344CB8AC3E}">
        <p14:creationId xmlns:p14="http://schemas.microsoft.com/office/powerpoint/2010/main" val="89831310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Research 2013</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6629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2DFDA5C7-BBAE-481E-8BF7-731156A2E2C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8/3/2017 10:25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2698530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Research 2013</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6629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2DFDA5C7-BBAE-481E-8BF7-731156A2E2C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8/3/2017 10:25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998145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Microsoft Research 2013</a:t>
            </a:r>
            <a:endParaRPr lang="en-US" dirty="0"/>
          </a:p>
        </p:txBody>
      </p:sp>
      <p:sp>
        <p:nvSpPr>
          <p:cNvPr id="5" name="Footer Placeholder 4"/>
          <p:cNvSpPr>
            <a:spLocks noGrp="1"/>
          </p:cNvSpPr>
          <p:nvPr>
            <p:ph type="ftr" sz="quarter" idx="11"/>
          </p:nvPr>
        </p:nvSpPr>
        <p:spPr/>
        <p:txBody>
          <a:bodyPr/>
          <a:lstStyle/>
          <a:p>
            <a:pPr defTabSz="96629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E1DDAE49-09DD-446D-90DA-C8554B8F6876}" type="datetime8">
              <a:rPr lang="en-US" smtClean="0"/>
              <a:t>8/3/2017 10:25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100</a:t>
            </a:fld>
            <a:endParaRPr lang="en-US" dirty="0"/>
          </a:p>
        </p:txBody>
      </p:sp>
    </p:spTree>
    <p:extLst>
      <p:ext uri="{BB962C8B-B14F-4D97-AF65-F5344CB8AC3E}">
        <p14:creationId xmlns:p14="http://schemas.microsoft.com/office/powerpoint/2010/main" val="42332923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Microsoft Research 2013</a:t>
            </a:r>
            <a:endParaRPr lang="en-US" dirty="0"/>
          </a:p>
        </p:txBody>
      </p:sp>
      <p:sp>
        <p:nvSpPr>
          <p:cNvPr id="5" name="Footer Placeholder 4"/>
          <p:cNvSpPr>
            <a:spLocks noGrp="1"/>
          </p:cNvSpPr>
          <p:nvPr>
            <p:ph type="ftr" sz="quarter" idx="11"/>
          </p:nvPr>
        </p:nvSpPr>
        <p:spPr/>
        <p:txBody>
          <a:bodyPr/>
          <a:lstStyle/>
          <a:p>
            <a:pPr defTabSz="96629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C561BD8-85F5-42FE-A348-295E2EE3DB1B}" type="datetime8">
              <a:rPr lang="en-US" smtClean="0"/>
              <a:t>8/3/2017 10:25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77604125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86002">
              <a:spcAft>
                <a:spcPts val="359"/>
              </a:spcAft>
              <a:defRPr/>
            </a:pPr>
            <a:endParaRPr lang="en-US" dirty="0"/>
          </a:p>
        </p:txBody>
      </p:sp>
      <p:sp>
        <p:nvSpPr>
          <p:cNvPr id="4" name="Header Placeholder 3"/>
          <p:cNvSpPr>
            <a:spLocks noGrp="1"/>
          </p:cNvSpPr>
          <p:nvPr>
            <p:ph type="hdr" sz="quarter" idx="10"/>
          </p:nvPr>
        </p:nvSpPr>
        <p:spPr/>
        <p:txBody>
          <a:bodyPr/>
          <a:lstStyle/>
          <a:p>
            <a:r>
              <a:rPr lang="en-US"/>
              <a:t>Microsoft Research 2013</a:t>
            </a:r>
            <a:endParaRPr lang="en-US" dirty="0"/>
          </a:p>
        </p:txBody>
      </p:sp>
      <p:sp>
        <p:nvSpPr>
          <p:cNvPr id="5" name="Footer Placeholder 4"/>
          <p:cNvSpPr>
            <a:spLocks noGrp="1"/>
          </p:cNvSpPr>
          <p:nvPr>
            <p:ph type="ftr" sz="quarter" idx="11"/>
          </p:nvPr>
        </p:nvSpPr>
        <p:spPr/>
        <p:txBody>
          <a:bodyPr/>
          <a:lstStyle/>
          <a:p>
            <a:pPr defTabSz="96629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E3F0C91E-CF01-416A-9D9F-B1AB115E29DB}" type="datetime8">
              <a:rPr lang="en-US" smtClean="0"/>
              <a:t>8/3/2017 10:25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101</a:t>
            </a:fld>
            <a:endParaRPr lang="en-US" dirty="0"/>
          </a:p>
        </p:txBody>
      </p:sp>
    </p:spTree>
    <p:extLst>
      <p:ext uri="{BB962C8B-B14F-4D97-AF65-F5344CB8AC3E}">
        <p14:creationId xmlns:p14="http://schemas.microsoft.com/office/powerpoint/2010/main" val="359791334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Microsoft Research 2013</a:t>
            </a:r>
            <a:endParaRPr lang="en-US" dirty="0"/>
          </a:p>
        </p:txBody>
      </p:sp>
      <p:sp>
        <p:nvSpPr>
          <p:cNvPr id="5" name="Footer Placeholder 4"/>
          <p:cNvSpPr>
            <a:spLocks noGrp="1"/>
          </p:cNvSpPr>
          <p:nvPr>
            <p:ph type="ftr" sz="quarter" idx="11"/>
          </p:nvPr>
        </p:nvSpPr>
        <p:spPr/>
        <p:txBody>
          <a:bodyPr/>
          <a:lstStyle/>
          <a:p>
            <a:pPr defTabSz="96629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1F59EDF-44F6-4D04-AA3D-54AD4A1E88A7}" type="datetime8">
              <a:rPr lang="en-US" smtClean="0"/>
              <a:t>8/3/2017 10:25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102</a:t>
            </a:fld>
            <a:endParaRPr lang="en-US" dirty="0"/>
          </a:p>
        </p:txBody>
      </p:sp>
    </p:spTree>
    <p:extLst>
      <p:ext uri="{BB962C8B-B14F-4D97-AF65-F5344CB8AC3E}">
        <p14:creationId xmlns:p14="http://schemas.microsoft.com/office/powerpoint/2010/main" val="275124712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Microsoft Research 2013</a:t>
            </a:r>
            <a:endParaRPr lang="en-US" dirty="0"/>
          </a:p>
        </p:txBody>
      </p:sp>
      <p:sp>
        <p:nvSpPr>
          <p:cNvPr id="5" name="Footer Placeholder 4"/>
          <p:cNvSpPr>
            <a:spLocks noGrp="1"/>
          </p:cNvSpPr>
          <p:nvPr>
            <p:ph type="ftr" sz="quarter" idx="11"/>
          </p:nvPr>
        </p:nvSpPr>
        <p:spPr/>
        <p:txBody>
          <a:bodyPr/>
          <a:lstStyle/>
          <a:p>
            <a:pPr defTabSz="96629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FF53A104-686D-40C5-A3ED-F5D76DED2B4E}" type="datetime8">
              <a:rPr lang="en-US" smtClean="0"/>
              <a:t>8/3/2017 10:25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103</a:t>
            </a:fld>
            <a:endParaRPr lang="en-US" dirty="0"/>
          </a:p>
        </p:txBody>
      </p:sp>
    </p:spTree>
    <p:extLst>
      <p:ext uri="{BB962C8B-B14F-4D97-AF65-F5344CB8AC3E}">
        <p14:creationId xmlns:p14="http://schemas.microsoft.com/office/powerpoint/2010/main" val="286003156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Microsoft Research 2013</a:t>
            </a:r>
            <a:endParaRPr lang="en-US" dirty="0"/>
          </a:p>
        </p:txBody>
      </p:sp>
      <p:sp>
        <p:nvSpPr>
          <p:cNvPr id="5" name="Footer Placeholder 4"/>
          <p:cNvSpPr>
            <a:spLocks noGrp="1"/>
          </p:cNvSpPr>
          <p:nvPr>
            <p:ph type="ftr" sz="quarter" idx="11"/>
          </p:nvPr>
        </p:nvSpPr>
        <p:spPr/>
        <p:txBody>
          <a:bodyPr/>
          <a:lstStyle/>
          <a:p>
            <a:pPr defTabSz="96629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1F0E090-4EC8-4A9F-8901-93971E002BFD}" type="datetime8">
              <a:rPr lang="en-US" smtClean="0"/>
              <a:t>8/3/2017 10:25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104</a:t>
            </a:fld>
            <a:endParaRPr lang="en-US" dirty="0"/>
          </a:p>
        </p:txBody>
      </p:sp>
    </p:spTree>
    <p:extLst>
      <p:ext uri="{BB962C8B-B14F-4D97-AF65-F5344CB8AC3E}">
        <p14:creationId xmlns:p14="http://schemas.microsoft.com/office/powerpoint/2010/main" val="159225282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Microsoft Research 2013</a:t>
            </a:r>
            <a:endParaRPr lang="en-US" dirty="0"/>
          </a:p>
        </p:txBody>
      </p:sp>
      <p:sp>
        <p:nvSpPr>
          <p:cNvPr id="5" name="Footer Placeholder 4"/>
          <p:cNvSpPr>
            <a:spLocks noGrp="1"/>
          </p:cNvSpPr>
          <p:nvPr>
            <p:ph type="ftr" sz="quarter" idx="11"/>
          </p:nvPr>
        </p:nvSpPr>
        <p:spPr/>
        <p:txBody>
          <a:bodyPr/>
          <a:lstStyle/>
          <a:p>
            <a:pPr defTabSz="96629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4A296C0F-97D3-4191-8603-DDF2F3DB6242}" type="datetime8">
              <a:rPr lang="en-US" smtClean="0"/>
              <a:t>8/3/2017 10:25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107</a:t>
            </a:fld>
            <a:endParaRPr lang="en-US" dirty="0"/>
          </a:p>
        </p:txBody>
      </p:sp>
    </p:spTree>
    <p:extLst>
      <p:ext uri="{BB962C8B-B14F-4D97-AF65-F5344CB8AC3E}">
        <p14:creationId xmlns:p14="http://schemas.microsoft.com/office/powerpoint/2010/main" val="261176180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Microsoft Research 2013</a:t>
            </a:r>
            <a:endParaRPr lang="en-US" dirty="0"/>
          </a:p>
        </p:txBody>
      </p:sp>
      <p:sp>
        <p:nvSpPr>
          <p:cNvPr id="5" name="Footer Placeholder 4"/>
          <p:cNvSpPr>
            <a:spLocks noGrp="1"/>
          </p:cNvSpPr>
          <p:nvPr>
            <p:ph type="ftr" sz="quarter" idx="11"/>
          </p:nvPr>
        </p:nvSpPr>
        <p:spPr/>
        <p:txBody>
          <a:bodyPr/>
          <a:lstStyle/>
          <a:p>
            <a:pPr defTabSz="96629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E9508FA9-0F38-4FB1-891F-B4F56B7A6851}" type="datetime8">
              <a:rPr lang="en-US" smtClean="0"/>
              <a:t>8/3/2017 10:25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108</a:t>
            </a:fld>
            <a:endParaRPr lang="en-US" dirty="0"/>
          </a:p>
        </p:txBody>
      </p:sp>
    </p:spTree>
    <p:extLst>
      <p:ext uri="{BB962C8B-B14F-4D97-AF65-F5344CB8AC3E}">
        <p14:creationId xmlns:p14="http://schemas.microsoft.com/office/powerpoint/2010/main" val="119588482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Microsoft Research 2013</a:t>
            </a:r>
            <a:endParaRPr lang="en-US" dirty="0"/>
          </a:p>
        </p:txBody>
      </p:sp>
      <p:sp>
        <p:nvSpPr>
          <p:cNvPr id="5" name="Footer Placeholder 4"/>
          <p:cNvSpPr>
            <a:spLocks noGrp="1"/>
          </p:cNvSpPr>
          <p:nvPr>
            <p:ph type="ftr" sz="quarter" idx="11"/>
          </p:nvPr>
        </p:nvSpPr>
        <p:spPr/>
        <p:txBody>
          <a:bodyPr/>
          <a:lstStyle/>
          <a:p>
            <a:pPr defTabSz="96629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5681E6D-21BA-490C-947C-F5C0E7567A82}" type="datetime8">
              <a:rPr lang="en-US" smtClean="0"/>
              <a:t>8/3/2017 10:25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109</a:t>
            </a:fld>
            <a:endParaRPr lang="en-US" dirty="0"/>
          </a:p>
        </p:txBody>
      </p:sp>
    </p:spTree>
    <p:extLst>
      <p:ext uri="{BB962C8B-B14F-4D97-AF65-F5344CB8AC3E}">
        <p14:creationId xmlns:p14="http://schemas.microsoft.com/office/powerpoint/2010/main" val="290153860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fld id="{8B263312-38AA-4E1E-B2B5-0F8F122B24FE}" type="slidenum">
              <a:rPr lang="en-US" smtClean="0"/>
              <a:pPr/>
              <a:t>110</a:t>
            </a:fld>
            <a:endParaRPr lang="en-US" dirty="0"/>
          </a:p>
        </p:txBody>
      </p:sp>
      <p:sp>
        <p:nvSpPr>
          <p:cNvPr id="10" name="Slide Image Placeholder 9"/>
          <p:cNvSpPr>
            <a:spLocks noGrp="1" noRot="1" noChangeAspect="1"/>
          </p:cNvSpPr>
          <p:nvPr>
            <p:ph type="sldImg"/>
          </p:nvPr>
        </p:nvSpPr>
        <p:spPr/>
      </p:sp>
      <p:sp>
        <p:nvSpPr>
          <p:cNvPr id="11" name="Notes Placeholder 10"/>
          <p:cNvSpPr>
            <a:spLocks noGrp="1"/>
          </p:cNvSpPr>
          <p:nvPr>
            <p:ph type="body" idx="1"/>
          </p:nvPr>
        </p:nvSpPr>
        <p:spPr/>
        <p:txBody>
          <a:bodyPr/>
          <a:lstStyle/>
          <a:p>
            <a:endParaRPr lang="en-US" dirty="0"/>
          </a:p>
        </p:txBody>
      </p:sp>
      <p:sp>
        <p:nvSpPr>
          <p:cNvPr id="16" name="Date Placeholder 15"/>
          <p:cNvSpPr>
            <a:spLocks noGrp="1"/>
          </p:cNvSpPr>
          <p:nvPr>
            <p:ph type="dt" idx="13"/>
          </p:nvPr>
        </p:nvSpPr>
        <p:spPr/>
        <p:txBody>
          <a:bodyPr/>
          <a:lstStyle/>
          <a:p>
            <a:fld id="{1F5D40BF-92C1-4F07-9D12-210121B37FBA}" type="datetime8">
              <a:rPr lang="en-US" smtClean="0"/>
              <a:t>8/3/2017 10:25 AM</a:t>
            </a:fld>
            <a:endParaRPr lang="en-US" dirty="0"/>
          </a:p>
        </p:txBody>
      </p:sp>
      <p:sp>
        <p:nvSpPr>
          <p:cNvPr id="17" name="Footer Placeholder 16"/>
          <p:cNvSpPr>
            <a:spLocks noGrp="1"/>
          </p:cNvSpPr>
          <p:nvPr>
            <p:ph type="ftr" sz="quarter" idx="14"/>
          </p:nvPr>
        </p:nvSpPr>
        <p:spPr/>
        <p:txBody>
          <a:bodyPr/>
          <a:lstStyle/>
          <a:p>
            <a:pPr defTabSz="96629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8" name="Header Placeholder 17"/>
          <p:cNvSpPr>
            <a:spLocks noGrp="1"/>
          </p:cNvSpPr>
          <p:nvPr>
            <p:ph type="hdr" sz="quarter" idx="15"/>
          </p:nvPr>
        </p:nvSpPr>
        <p:spPr/>
        <p:txBody>
          <a:bodyPr/>
          <a:lstStyle/>
          <a:p>
            <a:endParaRPr lang="en-US" dirty="0"/>
          </a:p>
        </p:txBody>
      </p:sp>
    </p:spTree>
    <p:extLst>
      <p:ext uri="{BB962C8B-B14F-4D97-AF65-F5344CB8AC3E}">
        <p14:creationId xmlns:p14="http://schemas.microsoft.com/office/powerpoint/2010/main" val="119547438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Microsoft Research 2013</a:t>
            </a:r>
            <a:endParaRPr lang="en-US" dirty="0"/>
          </a:p>
        </p:txBody>
      </p:sp>
      <p:sp>
        <p:nvSpPr>
          <p:cNvPr id="5" name="Footer Placeholder 4"/>
          <p:cNvSpPr>
            <a:spLocks noGrp="1"/>
          </p:cNvSpPr>
          <p:nvPr>
            <p:ph type="ftr" sz="quarter" idx="11"/>
          </p:nvPr>
        </p:nvSpPr>
        <p:spPr/>
        <p:txBody>
          <a:bodyPr/>
          <a:lstStyle/>
          <a:p>
            <a:pPr defTabSz="96629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4DA225E-3793-4412-A574-27799EA948F7}" type="datetime8">
              <a:rPr lang="en-US" smtClean="0"/>
              <a:t>8/3/2017 10:25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111</a:t>
            </a:fld>
            <a:endParaRPr lang="en-US" dirty="0"/>
          </a:p>
        </p:txBody>
      </p:sp>
    </p:spTree>
    <p:extLst>
      <p:ext uri="{BB962C8B-B14F-4D97-AF65-F5344CB8AC3E}">
        <p14:creationId xmlns:p14="http://schemas.microsoft.com/office/powerpoint/2010/main" val="69094758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Microsoft Research 2013</a:t>
            </a:r>
            <a:endParaRPr lang="en-US" dirty="0"/>
          </a:p>
        </p:txBody>
      </p:sp>
      <p:sp>
        <p:nvSpPr>
          <p:cNvPr id="5" name="Footer Placeholder 4"/>
          <p:cNvSpPr>
            <a:spLocks noGrp="1"/>
          </p:cNvSpPr>
          <p:nvPr>
            <p:ph type="ftr" sz="quarter" idx="11"/>
          </p:nvPr>
        </p:nvSpPr>
        <p:spPr/>
        <p:txBody>
          <a:bodyPr/>
          <a:lstStyle/>
          <a:p>
            <a:pPr defTabSz="96629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CB4079A4-6C1E-47AC-B576-05AE11D27A4B}" type="datetime8">
              <a:rPr lang="en-US" smtClean="0"/>
              <a:t>8/3/2017 10:25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112</a:t>
            </a:fld>
            <a:endParaRPr lang="en-US" dirty="0"/>
          </a:p>
        </p:txBody>
      </p:sp>
    </p:spTree>
    <p:extLst>
      <p:ext uri="{BB962C8B-B14F-4D97-AF65-F5344CB8AC3E}">
        <p14:creationId xmlns:p14="http://schemas.microsoft.com/office/powerpoint/2010/main" val="35433984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Microsoft Research 2013</a:t>
            </a:r>
            <a:endParaRPr lang="en-US" dirty="0"/>
          </a:p>
        </p:txBody>
      </p:sp>
      <p:sp>
        <p:nvSpPr>
          <p:cNvPr id="5" name="Footer Placeholder 4"/>
          <p:cNvSpPr>
            <a:spLocks noGrp="1"/>
          </p:cNvSpPr>
          <p:nvPr>
            <p:ph type="ftr" sz="quarter" idx="11"/>
          </p:nvPr>
        </p:nvSpPr>
        <p:spPr/>
        <p:txBody>
          <a:bodyPr/>
          <a:lstStyle/>
          <a:p>
            <a:pPr defTabSz="96629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C3B87C40-9788-46E9-BC9E-7D0A631C5724}" type="datetime8">
              <a:rPr lang="en-US" smtClean="0"/>
              <a:t>8/3/2017 10:25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400652904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Research 2013</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2DFDA5C7-BBAE-481E-8BF7-731156A2E2C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8/3/2017 10:25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2752517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Research 2013</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2DFDA5C7-BBAE-481E-8BF7-731156A2E2C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8/3/2017 10:25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9750987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8251748-F15A-48FB-8811-044EF225F00D}" type="slidenum">
              <a:rPr lang="en-US" smtClean="0"/>
              <a:t>116</a:t>
            </a:fld>
            <a:endParaRPr lang="en-US"/>
          </a:p>
        </p:txBody>
      </p:sp>
    </p:spTree>
    <p:extLst>
      <p:ext uri="{BB962C8B-B14F-4D97-AF65-F5344CB8AC3E}">
        <p14:creationId xmlns:p14="http://schemas.microsoft.com/office/powerpoint/2010/main" val="75353600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8251748-F15A-48FB-8811-044EF225F00D}" type="slidenum">
              <a:rPr lang="en-US" smtClean="0"/>
              <a:t>117</a:t>
            </a:fld>
            <a:endParaRPr lang="en-US"/>
          </a:p>
        </p:txBody>
      </p:sp>
    </p:spTree>
    <p:extLst>
      <p:ext uri="{BB962C8B-B14F-4D97-AF65-F5344CB8AC3E}">
        <p14:creationId xmlns:p14="http://schemas.microsoft.com/office/powerpoint/2010/main" val="192821513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41653" indent="-241653">
              <a:buAutoNum type="arabicPeriod"/>
            </a:pPr>
            <a:endParaRPr lang="en-US" dirty="0"/>
          </a:p>
        </p:txBody>
      </p:sp>
      <p:sp>
        <p:nvSpPr>
          <p:cNvPr id="4" name="Slide Number Placeholder 3"/>
          <p:cNvSpPr>
            <a:spLocks noGrp="1"/>
          </p:cNvSpPr>
          <p:nvPr>
            <p:ph type="sldNum" sz="quarter" idx="10"/>
          </p:nvPr>
        </p:nvSpPr>
        <p:spPr/>
        <p:txBody>
          <a:bodyPr/>
          <a:lstStyle/>
          <a:p>
            <a:fld id="{48251748-F15A-48FB-8811-044EF225F00D}" type="slidenum">
              <a:rPr lang="en-US" smtClean="0"/>
              <a:t>118</a:t>
            </a:fld>
            <a:endParaRPr lang="en-US"/>
          </a:p>
        </p:txBody>
      </p:sp>
    </p:spTree>
    <p:extLst>
      <p:ext uri="{BB962C8B-B14F-4D97-AF65-F5344CB8AC3E}">
        <p14:creationId xmlns:p14="http://schemas.microsoft.com/office/powerpoint/2010/main" val="268759624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8251748-F15A-48FB-8811-044EF225F00D}" type="slidenum">
              <a:rPr lang="en-US" smtClean="0"/>
              <a:t>119</a:t>
            </a:fld>
            <a:endParaRPr lang="en-US"/>
          </a:p>
        </p:txBody>
      </p:sp>
    </p:spTree>
    <p:extLst>
      <p:ext uri="{BB962C8B-B14F-4D97-AF65-F5344CB8AC3E}">
        <p14:creationId xmlns:p14="http://schemas.microsoft.com/office/powerpoint/2010/main" val="412617660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Research 2013</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2DFDA5C7-BBAE-481E-8BF7-731156A2E2C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8/3/2017 10:25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8559307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Research 2013</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2DFDA5C7-BBAE-481E-8BF7-731156A2E2C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8/3/2017 10:25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4252190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Research 2013</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2DFDA5C7-BBAE-481E-8BF7-731156A2E2C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8/3/2017 10:25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3826648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Research 2013</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2DFDA5C7-BBAE-481E-8BF7-731156A2E2C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8/3/2017 10:25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514836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Microsoft Research 2013</a:t>
            </a:r>
            <a:endParaRPr lang="en-US" dirty="0"/>
          </a:p>
        </p:txBody>
      </p:sp>
      <p:sp>
        <p:nvSpPr>
          <p:cNvPr id="5" name="Footer Placeholder 4"/>
          <p:cNvSpPr>
            <a:spLocks noGrp="1"/>
          </p:cNvSpPr>
          <p:nvPr>
            <p:ph type="ftr" sz="quarter" idx="11"/>
          </p:nvPr>
        </p:nvSpPr>
        <p:spPr/>
        <p:txBody>
          <a:bodyPr/>
          <a:lstStyle/>
          <a:p>
            <a:pPr defTabSz="96629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5FA06094-BC34-41DB-85C3-8E4F700B231A}" type="datetime8">
              <a:rPr lang="en-US" smtClean="0"/>
              <a:t>8/3/2017 10:25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221402511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Research 2013</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2DFDA5C7-BBAE-481E-8BF7-731156A2E2C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8/3/2017 10:25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8884588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Research 2013</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2DFDA5C7-BBAE-481E-8BF7-731156A2E2C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8/3/2017 10:25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2360178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Research 2013</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2DFDA5C7-BBAE-481E-8BF7-731156A2E2C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8/3/2017 10:25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4177168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Microsoft Research 2013</a:t>
            </a:r>
            <a:endParaRPr lang="en-US" dirty="0"/>
          </a:p>
        </p:txBody>
      </p:sp>
      <p:sp>
        <p:nvSpPr>
          <p:cNvPr id="5" name="Footer Placeholder 4"/>
          <p:cNvSpPr>
            <a:spLocks noGrp="1"/>
          </p:cNvSpPr>
          <p:nvPr>
            <p:ph type="ftr" sz="quarter" idx="11"/>
          </p:nvPr>
        </p:nvSpPr>
        <p:spPr/>
        <p:txBody>
          <a:bodyPr/>
          <a:lstStyle/>
          <a:p>
            <a:pPr defTabSz="96629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C69A2C02-024E-4C1F-B530-7D622CF7AE3F}" type="datetime8">
              <a:rPr lang="en-US" smtClean="0"/>
              <a:t>8/3/2017 10:25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131</a:t>
            </a:fld>
            <a:endParaRPr lang="en-US" dirty="0"/>
          </a:p>
        </p:txBody>
      </p:sp>
    </p:spTree>
    <p:extLst>
      <p:ext uri="{BB962C8B-B14F-4D97-AF65-F5344CB8AC3E}">
        <p14:creationId xmlns:p14="http://schemas.microsoft.com/office/powerpoint/2010/main" val="129093444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Microsoft Research 2013</a:t>
            </a:r>
            <a:endParaRPr lang="en-US" dirty="0"/>
          </a:p>
        </p:txBody>
      </p:sp>
      <p:sp>
        <p:nvSpPr>
          <p:cNvPr id="5" name="Footer Placeholder 4"/>
          <p:cNvSpPr>
            <a:spLocks noGrp="1"/>
          </p:cNvSpPr>
          <p:nvPr>
            <p:ph type="ftr" sz="quarter" idx="11"/>
          </p:nvPr>
        </p:nvSpPr>
        <p:spPr/>
        <p:txBody>
          <a:bodyPr/>
          <a:lstStyle/>
          <a:p>
            <a:pPr defTabSz="96629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46C981B2-2483-4490-BBD3-9A7EA1B96F56}" type="datetime8">
              <a:rPr lang="en-US" smtClean="0"/>
              <a:t>8/3/2017 10:25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132</a:t>
            </a:fld>
            <a:endParaRPr lang="en-US" dirty="0"/>
          </a:p>
        </p:txBody>
      </p:sp>
    </p:spTree>
    <p:extLst>
      <p:ext uri="{BB962C8B-B14F-4D97-AF65-F5344CB8AC3E}">
        <p14:creationId xmlns:p14="http://schemas.microsoft.com/office/powerpoint/2010/main" val="304184326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8251748-F15A-48FB-8811-044EF225F00D}" type="slidenum">
              <a:rPr lang="en-US" smtClean="0"/>
              <a:t>133</a:t>
            </a:fld>
            <a:endParaRPr lang="en-US"/>
          </a:p>
        </p:txBody>
      </p:sp>
    </p:spTree>
    <p:extLst>
      <p:ext uri="{BB962C8B-B14F-4D97-AF65-F5344CB8AC3E}">
        <p14:creationId xmlns:p14="http://schemas.microsoft.com/office/powerpoint/2010/main" val="114035978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8251748-F15A-48FB-8811-044EF225F00D}" type="slidenum">
              <a:rPr lang="en-US" smtClean="0"/>
              <a:t>134</a:t>
            </a:fld>
            <a:endParaRPr lang="en-US"/>
          </a:p>
        </p:txBody>
      </p:sp>
    </p:spTree>
    <p:extLst>
      <p:ext uri="{BB962C8B-B14F-4D97-AF65-F5344CB8AC3E}">
        <p14:creationId xmlns:p14="http://schemas.microsoft.com/office/powerpoint/2010/main" val="59096096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Research 2013</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2DFDA5C7-BBAE-481E-8BF7-731156A2E2C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8/3/2017 10:25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5443904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Research 2013</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2DFDA5C7-BBAE-481E-8BF7-731156A2E2C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8/3/2017 10:25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6231997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Research 2013</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2DFDA5C7-BBAE-481E-8BF7-731156A2E2C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8/3/2017 10:25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548746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Microsoft Research 2013</a:t>
            </a:r>
            <a:endParaRPr lang="en-US" dirty="0"/>
          </a:p>
        </p:txBody>
      </p:sp>
      <p:sp>
        <p:nvSpPr>
          <p:cNvPr id="5" name="Footer Placeholder 4"/>
          <p:cNvSpPr>
            <a:spLocks noGrp="1"/>
          </p:cNvSpPr>
          <p:nvPr>
            <p:ph type="ftr" sz="quarter" idx="11"/>
          </p:nvPr>
        </p:nvSpPr>
        <p:spPr/>
        <p:txBody>
          <a:bodyPr/>
          <a:lstStyle/>
          <a:p>
            <a:pPr defTabSz="96629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B1B378A0-A8D1-4B33-A1E2-1741C69BE02D}" type="datetime8">
              <a:rPr lang="en-US" smtClean="0"/>
              <a:t>8/3/2017 10:25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197377496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Research 2013</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2DFDA5C7-BBAE-481E-8BF7-731156A2E2C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8/3/2017 10:25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9629274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Research 2013</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2DFDA5C7-BBAE-481E-8BF7-731156A2E2C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8/3/2017 10:25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2322062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Research 2013</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6629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2DFDA5C7-BBAE-481E-8BF7-731156A2E2C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8/3/2017 10:25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2286434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Research 2013</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2DFDA5C7-BBAE-481E-8BF7-731156A2E2C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8/3/2017 10:25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9411090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Research 2013</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2DFDA5C7-BBAE-481E-8BF7-731156A2E2C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8/3/2017 10:25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0215201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Research 2013</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2DFDA5C7-BBAE-481E-8BF7-731156A2E2C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8/3/2017 10:25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7956023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Research 2013</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2DFDA5C7-BBAE-481E-8BF7-731156A2E2C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8/3/2017 10:25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8502922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Research 2013</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2DFDA5C7-BBAE-481E-8BF7-731156A2E2C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8/3/2017 10:25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181501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Research 2013</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2DFDA5C7-BBAE-481E-8BF7-731156A2E2C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8/3/2017 10:25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0043138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Research 2013</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2DFDA5C7-BBAE-481E-8BF7-731156A2E2C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8/3/2017 10:25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544605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Microsoft Research 2013</a:t>
            </a:r>
            <a:endParaRPr lang="en-US" dirty="0"/>
          </a:p>
        </p:txBody>
      </p:sp>
      <p:sp>
        <p:nvSpPr>
          <p:cNvPr id="5" name="Footer Placeholder 4"/>
          <p:cNvSpPr>
            <a:spLocks noGrp="1"/>
          </p:cNvSpPr>
          <p:nvPr>
            <p:ph type="ftr" sz="quarter" idx="11"/>
          </p:nvPr>
        </p:nvSpPr>
        <p:spPr/>
        <p:txBody>
          <a:bodyPr/>
          <a:lstStyle/>
          <a:p>
            <a:pPr defTabSz="96629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F5505EB5-6A2A-40AC-8BCF-AEB213387DDF}" type="datetime8">
              <a:rPr lang="en-US" smtClean="0"/>
              <a:t>8/3/2017 10:25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179680866"/>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Research 2013</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2DFDA5C7-BBAE-481E-8BF7-731156A2E2C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8/3/2017 10:25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8422421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Research 2013</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2DFDA5C7-BBAE-481E-8BF7-731156A2E2C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8/3/2017 10:25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7928257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Research 2013</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2DFDA5C7-BBAE-481E-8BF7-731156A2E2C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8/3/2017 10:25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162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693344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Research 2013</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2DFDA5C7-BBAE-481E-8BF7-731156A2E2C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8/3/2017 10:25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167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29483609"/>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Research 2013</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2DFDA5C7-BBAE-481E-8BF7-731156A2E2C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8/3/2017 10:25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168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5758973"/>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Research 2013</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2DFDA5C7-BBAE-481E-8BF7-731156A2E2C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8/3/2017 10:25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169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34194155"/>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Research 2013</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2DFDA5C7-BBAE-481E-8BF7-731156A2E2C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8/3/2017 10:25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170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0459898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Research 2013</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2DFDA5C7-BBAE-481E-8BF7-731156A2E2C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8/3/2017 10:25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171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11212912"/>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Research 2013</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2DFDA5C7-BBAE-481E-8BF7-731156A2E2C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8/3/2017 10:25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172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14159524"/>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Research 2013</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2DFDA5C7-BBAE-481E-8BF7-731156A2E2C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8/3/2017 10:25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173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092166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Microsoft Research 2013</a:t>
            </a:r>
            <a:endParaRPr lang="en-US" dirty="0"/>
          </a:p>
        </p:txBody>
      </p:sp>
      <p:sp>
        <p:nvSpPr>
          <p:cNvPr id="5" name="Footer Placeholder 4"/>
          <p:cNvSpPr>
            <a:spLocks noGrp="1"/>
          </p:cNvSpPr>
          <p:nvPr>
            <p:ph type="ftr" sz="quarter" idx="11"/>
          </p:nvPr>
        </p:nvSpPr>
        <p:spPr/>
        <p:txBody>
          <a:bodyPr/>
          <a:lstStyle/>
          <a:p>
            <a:pPr defTabSz="96629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A8ABB7F0-ADAD-4A44-8B45-D3CD619AC347}" type="datetime8">
              <a:rPr lang="en-US" smtClean="0"/>
              <a:t>8/3/2017 10:25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2007403236"/>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Research 2013</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2DFDA5C7-BBAE-481E-8BF7-731156A2E2C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8/3/2017 10:25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174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28552347"/>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Research 2013</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2DFDA5C7-BBAE-481E-8BF7-731156A2E2C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8/3/2017 10:25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175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75156679"/>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Research 2013</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2DFDA5C7-BBAE-481E-8BF7-731156A2E2C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8/3/2017 10:25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176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36549519"/>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Microsoft Research 2013</a:t>
            </a:r>
            <a:endParaRPr lang="en-US" dirty="0"/>
          </a:p>
        </p:txBody>
      </p:sp>
      <p:sp>
        <p:nvSpPr>
          <p:cNvPr id="5" name="Footer Placeholder 4"/>
          <p:cNvSpPr>
            <a:spLocks noGrp="1"/>
          </p:cNvSpPr>
          <p:nvPr>
            <p:ph type="ftr" sz="quarter" idx="11"/>
          </p:nvPr>
        </p:nvSpPr>
        <p:spPr/>
        <p:txBody>
          <a:bodyPr/>
          <a:lstStyle/>
          <a:p>
            <a:pPr defTabSz="96629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5434F495-356E-498B-8BDB-F6AE3CE63FF4}" type="datetime8">
              <a:rPr lang="en-US" smtClean="0"/>
              <a:t>8/3/2017 10:25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182</a:t>
            </a:fld>
            <a:endParaRPr lang="en-US" dirty="0"/>
          </a:p>
        </p:txBody>
      </p:sp>
    </p:spTree>
    <p:extLst>
      <p:ext uri="{BB962C8B-B14F-4D97-AF65-F5344CB8AC3E}">
        <p14:creationId xmlns:p14="http://schemas.microsoft.com/office/powerpoint/2010/main" val="25127069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8.emf"/></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Master" Target="../slideMasters/slideMaster2.xml"/><Relationship Id="rId5" Type="http://schemas.openxmlformats.org/officeDocument/2006/relationships/image" Target="../media/image4.png"/><Relationship Id="rId4" Type="http://schemas.openxmlformats.org/officeDocument/2006/relationships/image" Target="../media/image8.emf"/></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 Id="rId5" Type="http://schemas.openxmlformats.org/officeDocument/2006/relationships/image" Target="../media/image4.png"/><Relationship Id="rId4" Type="http://schemas.openxmlformats.org/officeDocument/2006/relationships/image" Target="../media/image8.emf"/></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jpeg"/><Relationship Id="rId1" Type="http://schemas.openxmlformats.org/officeDocument/2006/relationships/slideMaster" Target="../slideMasters/slideMaster2.xml"/><Relationship Id="rId4" Type="http://schemas.openxmlformats.org/officeDocument/2006/relationships/image" Target="../media/image8.emf"/></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 Id="rId5" Type="http://schemas.openxmlformats.org/officeDocument/2006/relationships/image" Target="../media/image8.emf"/><Relationship Id="rId4" Type="http://schemas.openxmlformats.org/officeDocument/2006/relationships/image" Target="../media/image3.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8.emf"/></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 Id="rId5" Type="http://schemas.openxmlformats.org/officeDocument/2006/relationships/image" Target="../media/image8.emf"/><Relationship Id="rId4" Type="http://schemas.openxmlformats.org/officeDocument/2006/relationships/image" Target="../media/image3.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8.emf"/></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4.xml"/><Relationship Id="rId4" Type="http://schemas.openxmlformats.org/officeDocument/2006/relationships/image" Target="../media/image3.png"/></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4.xml"/><Relationship Id="rId5" Type="http://schemas.openxmlformats.org/officeDocument/2006/relationships/image" Target="../media/image4.png"/><Relationship Id="rId4" Type="http://schemas.openxmlformats.org/officeDocument/2006/relationships/image" Target="../media/image8.emf"/></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8.png"/><Relationship Id="rId1" Type="http://schemas.openxmlformats.org/officeDocument/2006/relationships/slideMaster" Target="../slideMasters/slideMaster4.xml"/><Relationship Id="rId5" Type="http://schemas.openxmlformats.org/officeDocument/2006/relationships/image" Target="../media/image4.png"/><Relationship Id="rId4" Type="http://schemas.openxmlformats.org/officeDocument/2006/relationships/image" Target="../media/image8.emf"/></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0.png"/><Relationship Id="rId1" Type="http://schemas.openxmlformats.org/officeDocument/2006/relationships/slideMaster" Target="../slideMasters/slideMaster4.xml"/><Relationship Id="rId5" Type="http://schemas.openxmlformats.org/officeDocument/2006/relationships/image" Target="../media/image8.emf"/><Relationship Id="rId4" Type="http://schemas.openxmlformats.org/officeDocument/2006/relationships/image" Target="../media/image3.png"/></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jpeg"/><Relationship Id="rId1" Type="http://schemas.openxmlformats.org/officeDocument/2006/relationships/slideMaster" Target="../slideMasters/slideMaster4.xml"/><Relationship Id="rId4" Type="http://schemas.openxmlformats.org/officeDocument/2006/relationships/image" Target="../media/image8.emf"/></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bg bwMode="ltGray">
      <p:bgPr>
        <a:solidFill>
          <a:srgbClr val="006EB9"/>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1" y="0"/>
            <a:ext cx="12436475" cy="6994526"/>
          </a:xfrm>
          <a:prstGeom prst="rect">
            <a:avLst/>
          </a:prstGeom>
          <a:noFill/>
          <a:ln>
            <a:noFill/>
          </a:ln>
        </p:spPr>
      </p:pic>
      <p:pic>
        <p:nvPicPr>
          <p:cNvPr id="15" name="Picture 14"/>
          <p:cNvPicPr>
            <a:picLocks noChangeAspect="1"/>
          </p:cNvPicPr>
          <p:nvPr userDrawn="1"/>
        </p:nvPicPr>
        <p:blipFill>
          <a:blip r:embed="rId3"/>
          <a:stretch>
            <a:fillRect/>
          </a:stretch>
        </p:blipFill>
        <p:spPr>
          <a:xfrm>
            <a:off x="495300" y="2488813"/>
            <a:ext cx="5580001" cy="551250"/>
          </a:xfrm>
          <a:prstGeom prst="rect">
            <a:avLst/>
          </a:prstGeom>
        </p:spPr>
      </p:pic>
      <p:pic>
        <p:nvPicPr>
          <p:cNvPr id="16" name="Picture 15"/>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white">
          <a:xfrm>
            <a:off x="10333038" y="6163073"/>
            <a:ext cx="1643341" cy="352027"/>
          </a:xfrm>
          <a:prstGeom prst="rect">
            <a:avLst/>
          </a:prstGeom>
        </p:spPr>
      </p:pic>
    </p:spTree>
    <p:extLst>
      <p:ext uri="{BB962C8B-B14F-4D97-AF65-F5344CB8AC3E}">
        <p14:creationId xmlns:p14="http://schemas.microsoft.com/office/powerpoint/2010/main" val="3432282617"/>
      </p:ext>
    </p:extLst>
  </p:cSld>
  <p:clrMapOvr>
    <a:masterClrMapping/>
  </p:clrMapOvr>
  <p:transition>
    <p:fade/>
  </p:transition>
  <p:extLst mod="1">
    <p:ext uri="{DCECCB84-F9BA-43D5-87BE-67443E8EF086}">
      <p15:sldGuideLst xmlns:p15="http://schemas.microsoft.com/office/powerpoint/2012/main">
        <p15:guide id="1" orient="horz" pos="302" userDrawn="1">
          <p15:clr>
            <a:srgbClr val="C35EA4"/>
          </p15:clr>
        </p15:guide>
        <p15:guide id="2" pos="288" userDrawn="1">
          <p15:clr>
            <a:srgbClr val="C35EA4"/>
          </p15:clr>
        </p15:guide>
        <p15:guide id="3" pos="7546" userDrawn="1">
          <p15:clr>
            <a:srgbClr val="C35EA4"/>
          </p15:clr>
        </p15:guide>
        <p15:guide id="4" orient="horz" pos="4104" userDrawn="1">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bg1">
                        <a:lumMod val="50000"/>
                      </a:schemeClr>
                    </a:gs>
                    <a:gs pos="0">
                      <a:schemeClr val="bg1">
                        <a:lumMod val="50000"/>
                      </a:schemeClr>
                    </a:gs>
                  </a:gsLst>
                  <a:lin ang="5400000" scaled="0"/>
                </a:gradFill>
              </a:defRPr>
            </a:lvl1pPr>
          </a:lstStyle>
          <a:p>
            <a:r>
              <a:rPr lang="en-US" dirty="0"/>
              <a:t>Section title</a:t>
            </a:r>
          </a:p>
        </p:txBody>
      </p:sp>
    </p:spTree>
    <p:extLst>
      <p:ext uri="{BB962C8B-B14F-4D97-AF65-F5344CB8AC3E}">
        <p14:creationId xmlns:p14="http://schemas.microsoft.com/office/powerpoint/2010/main" val="7625369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138743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1307676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16152"/>
            <a:ext cx="11887199" cy="2131353"/>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6"/>
          <p:cNvSpPr txBox="1"/>
          <p:nvPr userDrawn="1"/>
        </p:nvSpPr>
        <p:spPr>
          <a:xfrm>
            <a:off x="5303837" y="6532860"/>
            <a:ext cx="1828800" cy="461665"/>
          </a:xfrm>
          <a:prstGeom prst="rect">
            <a:avLst/>
          </a:prstGeom>
          <a:noFill/>
        </p:spPr>
        <p:txBody>
          <a:bodyPr wrap="square" lIns="182880" tIns="146304" rIns="182880" bIns="146304"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lnSpc>
                <a:spcPct val="90000"/>
              </a:lnSpc>
              <a:spcAft>
                <a:spcPts val="600"/>
              </a:spcAft>
            </a:pPr>
            <a:r>
              <a:rPr lang="en-US" sz="1100" dirty="0">
                <a:gradFill>
                  <a:gsLst>
                    <a:gs pos="2917">
                      <a:schemeClr val="tx1"/>
                    </a:gs>
                    <a:gs pos="30000">
                      <a:schemeClr val="tx1"/>
                    </a:gs>
                  </a:gsLst>
                  <a:lin ang="5400000" scaled="0"/>
                </a:gradFill>
              </a:rPr>
              <a:t>Microsoft Confidential</a:t>
            </a:r>
          </a:p>
        </p:txBody>
      </p:sp>
    </p:spTree>
    <p:extLst>
      <p:ext uri="{BB962C8B-B14F-4D97-AF65-F5344CB8AC3E}">
        <p14:creationId xmlns:p14="http://schemas.microsoft.com/office/powerpoint/2010/main" val="2228891927"/>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70328467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bg1">
                        <a:lumMod val="50000"/>
                      </a:schemeClr>
                    </a:gs>
                    <a:gs pos="0">
                      <a:schemeClr val="bg1">
                        <a:lumMod val="50000"/>
                      </a:schemeClr>
                    </a:gs>
                  </a:gsLst>
                  <a:lin ang="5400000" scaled="0"/>
                </a:gradFill>
              </a:defRPr>
            </a:lvl1pPr>
          </a:lstStyle>
          <a:p>
            <a:r>
              <a:rPr lang="en-US" dirty="0"/>
              <a:t>Section title</a:t>
            </a:r>
          </a:p>
        </p:txBody>
      </p:sp>
    </p:spTree>
    <p:extLst>
      <p:ext uri="{BB962C8B-B14F-4D97-AF65-F5344CB8AC3E}">
        <p14:creationId xmlns:p14="http://schemas.microsoft.com/office/powerpoint/2010/main" val="24722716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38" y="1371600"/>
            <a:ext cx="11887200" cy="2092881"/>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sz="2000"/>
            </a:lvl3pPr>
            <a:lvl4pPr marL="457200" indent="0">
              <a:buNone/>
              <a:defRPr sz="1800"/>
            </a:lvl4pPr>
            <a:lvl5pPr marL="685800" indent="0">
              <a:buNone/>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74816850"/>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371600"/>
            <a:ext cx="11887200" cy="2092881"/>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sz="2000"/>
            </a:lvl3pPr>
            <a:lvl4pPr marL="457200" indent="0">
              <a:buNone/>
              <a:defRPr sz="1800"/>
            </a:lvl4pPr>
            <a:lvl5pPr marL="685800" indent="0">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43985228"/>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7" name="Content Placeholder 6"/>
          <p:cNvSpPr>
            <a:spLocks noGrp="1"/>
          </p:cNvSpPr>
          <p:nvPr>
            <p:ph sz="quarter" idx="10"/>
          </p:nvPr>
        </p:nvSpPr>
        <p:spPr>
          <a:xfrm>
            <a:off x="274638" y="1371600"/>
            <a:ext cx="11887200" cy="2240613"/>
          </a:xfrm>
        </p:spPr>
        <p:txBody>
          <a:bodyPr/>
          <a:lstStyle>
            <a:lvl1pPr>
              <a:defRPr sz="3600"/>
            </a:lvl1pPr>
            <a:lvl2pPr>
              <a:defRPr sz="2800"/>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53196831"/>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373109"/>
            <a:ext cx="11887200" cy="2499146"/>
          </a:xfrm>
        </p:spPr>
        <p:txBody>
          <a:bodyPr>
            <a:spAutoFit/>
          </a:bodyPr>
          <a:lstStyle>
            <a:lvl1pPr>
              <a:defRPr sz="3600">
                <a:gradFill>
                  <a:gsLst>
                    <a:gs pos="1250">
                      <a:schemeClr val="tx2"/>
                    </a:gs>
                    <a:gs pos="99000">
                      <a:schemeClr val="tx2"/>
                    </a:gs>
                  </a:gsLst>
                  <a:lin ang="5400000" scaled="0"/>
                </a:gradFill>
              </a:defRPr>
            </a:lvl1pPr>
            <a:lvl2pPr>
              <a:defRPr sz="2800"/>
            </a:lvl2pPr>
            <a:lvl3pPr>
              <a:defRPr sz="2800"/>
            </a:lvl3pPr>
            <a:lvl4pPr>
              <a:defRPr sz="2400"/>
            </a:lvl4pPr>
            <a:lvl5pPr>
              <a:defRPr sz="2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lvl1pPr>
              <a:defRPr sz="4800"/>
            </a:lvl1pPr>
          </a:lstStyle>
          <a:p>
            <a:r>
              <a:rPr lang="en-US" dirty="0"/>
              <a:t>Click to edit Master title style</a:t>
            </a:r>
          </a:p>
        </p:txBody>
      </p:sp>
    </p:spTree>
    <p:extLst>
      <p:ext uri="{BB962C8B-B14F-4D97-AF65-F5344CB8AC3E}">
        <p14:creationId xmlns:p14="http://schemas.microsoft.com/office/powerpoint/2010/main" val="2229941979"/>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lvl1pPr>
          </a:lstStyle>
          <a:p>
            <a:r>
              <a:rPr lang="en-US" dirty="0"/>
              <a:t>Click to edit Master title style</a:t>
            </a:r>
          </a:p>
        </p:txBody>
      </p:sp>
      <p:sp>
        <p:nvSpPr>
          <p:cNvPr id="4" name="Text Placeholder 3"/>
          <p:cNvSpPr>
            <a:spLocks noGrp="1"/>
          </p:cNvSpPr>
          <p:nvPr>
            <p:ph type="body" sz="quarter" idx="10"/>
          </p:nvPr>
        </p:nvSpPr>
        <p:spPr>
          <a:xfrm>
            <a:off x="274639" y="1371600"/>
            <a:ext cx="5486399" cy="2536079"/>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sz="1800"/>
            </a:lvl4pPr>
            <a:lvl5pPr marL="685800" indent="0">
              <a:buNone/>
              <a:tabLst/>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371600"/>
            <a:ext cx="5486399" cy="2536079"/>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sz="1800"/>
            </a:lvl4pPr>
            <a:lvl5pPr marL="685800" indent="0">
              <a:buNone/>
              <a:tabLst/>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6"/>
          <p:cNvSpPr txBox="1"/>
          <p:nvPr userDrawn="1"/>
        </p:nvSpPr>
        <p:spPr>
          <a:xfrm>
            <a:off x="5303837" y="6532860"/>
            <a:ext cx="1828800" cy="461665"/>
          </a:xfrm>
          <a:prstGeom prst="rect">
            <a:avLst/>
          </a:prstGeom>
          <a:noFill/>
        </p:spPr>
        <p:txBody>
          <a:bodyPr wrap="square" lIns="182880" tIns="146304" rIns="182880" bIns="146304"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lnSpc>
                <a:spcPct val="90000"/>
              </a:lnSpc>
              <a:spcAft>
                <a:spcPts val="600"/>
              </a:spcAft>
            </a:pPr>
            <a:r>
              <a:rPr lang="en-US" sz="1100" dirty="0">
                <a:gradFill>
                  <a:gsLst>
                    <a:gs pos="2917">
                      <a:schemeClr val="tx1"/>
                    </a:gs>
                    <a:gs pos="30000">
                      <a:schemeClr val="tx1"/>
                    </a:gs>
                  </a:gsLst>
                  <a:lin ang="5400000" scaled="0"/>
                </a:gradFill>
              </a:rPr>
              <a:t>Microsoft Confidential</a:t>
            </a:r>
          </a:p>
        </p:txBody>
      </p:sp>
    </p:spTree>
    <p:extLst>
      <p:ext uri="{BB962C8B-B14F-4D97-AF65-F5344CB8AC3E}">
        <p14:creationId xmlns:p14="http://schemas.microsoft.com/office/powerpoint/2010/main" val="396853403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lvl1pPr>
          </a:lstStyle>
          <a:p>
            <a:r>
              <a:rPr lang="en-US" dirty="0"/>
              <a:t>Click to edit Master title style</a:t>
            </a:r>
          </a:p>
        </p:txBody>
      </p:sp>
      <p:sp>
        <p:nvSpPr>
          <p:cNvPr id="4" name="Text Placeholder 3"/>
          <p:cNvSpPr>
            <a:spLocks noGrp="1"/>
          </p:cNvSpPr>
          <p:nvPr>
            <p:ph type="body" sz="quarter" idx="10"/>
          </p:nvPr>
        </p:nvSpPr>
        <p:spPr>
          <a:xfrm>
            <a:off x="274639" y="1371600"/>
            <a:ext cx="5486399" cy="2536079"/>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sz="1800"/>
            </a:lvl4pPr>
            <a:lvl5pPr marL="685800" indent="0">
              <a:buNone/>
              <a:tabLst/>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371600"/>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sz="1800"/>
            </a:lvl4pPr>
            <a:lvl5pPr marL="685800" indent="0">
              <a:buNone/>
              <a:tabLst/>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6"/>
          <p:cNvSpPr txBox="1"/>
          <p:nvPr userDrawn="1"/>
        </p:nvSpPr>
        <p:spPr>
          <a:xfrm>
            <a:off x="5303837" y="6532860"/>
            <a:ext cx="1828800" cy="461665"/>
          </a:xfrm>
          <a:prstGeom prst="rect">
            <a:avLst/>
          </a:prstGeom>
          <a:noFill/>
        </p:spPr>
        <p:txBody>
          <a:bodyPr wrap="square" lIns="182880" tIns="146304" rIns="182880" bIns="146304"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lnSpc>
                <a:spcPct val="90000"/>
              </a:lnSpc>
              <a:spcAft>
                <a:spcPts val="600"/>
              </a:spcAft>
            </a:pPr>
            <a:r>
              <a:rPr lang="en-US" sz="1100" dirty="0">
                <a:gradFill>
                  <a:gsLst>
                    <a:gs pos="2917">
                      <a:schemeClr val="tx1"/>
                    </a:gs>
                    <a:gs pos="30000">
                      <a:schemeClr val="tx1"/>
                    </a:gs>
                  </a:gsLst>
                  <a:lin ang="5400000" scaled="0"/>
                </a:gradFill>
              </a:rPr>
              <a:t>Microsoft Confidential</a:t>
            </a:r>
          </a:p>
        </p:txBody>
      </p:sp>
    </p:spTree>
    <p:extLst>
      <p:ext uri="{BB962C8B-B14F-4D97-AF65-F5344CB8AC3E}">
        <p14:creationId xmlns:p14="http://schemas.microsoft.com/office/powerpoint/2010/main" val="1918839873"/>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lvl1pPr>
          </a:lstStyle>
          <a:p>
            <a:r>
              <a:rPr lang="en-US" dirty="0"/>
              <a:t>Click to edit Master title style</a:t>
            </a:r>
          </a:p>
        </p:txBody>
      </p:sp>
      <p:sp>
        <p:nvSpPr>
          <p:cNvPr id="4" name="Text Placeholder 3"/>
          <p:cNvSpPr>
            <a:spLocks noGrp="1"/>
          </p:cNvSpPr>
          <p:nvPr>
            <p:ph type="body" sz="quarter" idx="10"/>
          </p:nvPr>
        </p:nvSpPr>
        <p:spPr>
          <a:xfrm>
            <a:off x="274639" y="1371600"/>
            <a:ext cx="5486399" cy="2942344"/>
          </a:xfrm>
        </p:spPr>
        <p:txBody>
          <a:bodyPr wrap="square">
            <a:spAutoFit/>
          </a:bodyPr>
          <a:lstStyle>
            <a:lvl1pPr marL="287338" indent="-287338">
              <a:spcBef>
                <a:spcPts val="1224"/>
              </a:spcBef>
              <a:buClr>
                <a:schemeClr val="tx1"/>
              </a:buClr>
              <a:buFont typeface="Arial" pitchFamily="34" charset="0"/>
              <a:buChar char="•"/>
              <a:defRPr sz="3600"/>
            </a:lvl1pPr>
            <a:lvl2pPr marL="531166" indent="-233195">
              <a:defRPr sz="2800"/>
            </a:lvl2pPr>
            <a:lvl3pPr marL="699585" indent="-168419">
              <a:tabLst/>
              <a:defRPr sz="2800"/>
            </a:lvl3pPr>
            <a:lvl4pPr marL="880958" indent="-181374">
              <a:defRPr sz="2400"/>
            </a:lvl4pPr>
            <a:lvl5pPr marL="1049377" indent="-168419">
              <a:tabLst/>
              <a:defRPr sz="2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371600"/>
            <a:ext cx="5486399" cy="2942344"/>
          </a:xfrm>
        </p:spPr>
        <p:txBody>
          <a:bodyPr wrap="square">
            <a:spAutoFit/>
          </a:bodyPr>
          <a:lstStyle>
            <a:lvl1pPr marL="287338" indent="-287338">
              <a:spcBef>
                <a:spcPts val="1224"/>
              </a:spcBef>
              <a:buClr>
                <a:schemeClr val="tx1"/>
              </a:buClr>
              <a:buFont typeface="Arial" pitchFamily="34" charset="0"/>
              <a:buChar char="•"/>
              <a:defRPr sz="3600"/>
            </a:lvl1pPr>
            <a:lvl2pPr marL="531166" indent="-233195">
              <a:defRPr sz="2800"/>
            </a:lvl2pPr>
            <a:lvl3pPr marL="699585" indent="-168419">
              <a:tabLst/>
              <a:defRPr sz="2800"/>
            </a:lvl3pPr>
            <a:lvl4pPr marL="880958" indent="-181374">
              <a:defRPr sz="2400"/>
            </a:lvl4pPr>
            <a:lvl5pPr marL="1049377" indent="-168419">
              <a:tabLst/>
              <a:defRPr sz="2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lvl1pPr>
          </a:lstStyle>
          <a:p>
            <a:r>
              <a:rPr lang="en-US" dirty="0"/>
              <a:t>Click to edit Master title style</a:t>
            </a:r>
          </a:p>
        </p:txBody>
      </p:sp>
      <p:sp>
        <p:nvSpPr>
          <p:cNvPr id="4" name="Text Placeholder 3"/>
          <p:cNvSpPr>
            <a:spLocks noGrp="1"/>
          </p:cNvSpPr>
          <p:nvPr>
            <p:ph type="body" sz="quarter" idx="10"/>
          </p:nvPr>
        </p:nvSpPr>
        <p:spPr>
          <a:xfrm>
            <a:off x="274639" y="1371600"/>
            <a:ext cx="5486399" cy="2671501"/>
          </a:xfrm>
        </p:spPr>
        <p:txBody>
          <a:bodyPr wrap="square">
            <a:spAutoFit/>
          </a:bodyPr>
          <a:lstStyle>
            <a:lvl1pPr marL="287338" indent="-287338">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66" indent="-233195">
              <a:defRPr sz="2400"/>
            </a:lvl2pPr>
            <a:lvl3pPr marL="699585" indent="-168419">
              <a:tabLst/>
              <a:defRPr sz="24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371600"/>
            <a:ext cx="5486399" cy="2671501"/>
          </a:xfrm>
        </p:spPr>
        <p:txBody>
          <a:bodyPr wrap="square">
            <a:spAutoFit/>
          </a:bodyPr>
          <a:lstStyle>
            <a:lvl1pPr marL="287338" indent="-287338">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66" indent="-233195">
              <a:defRPr sz="2400"/>
            </a:lvl2pPr>
            <a:lvl3pPr marL="699585" indent="-168419">
              <a:tabLst/>
              <a:defRPr sz="24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98371309"/>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3_Walkin">
    <p:bg bwMode="ltGray">
      <p:bgPr>
        <a:solidFill>
          <a:schemeClr val="bg1"/>
        </a:solidFill>
        <a:effectLst/>
      </p:bgPr>
    </p:bg>
    <p:spTree>
      <p:nvGrpSpPr>
        <p:cNvPr id="1" name=""/>
        <p:cNvGrpSpPr/>
        <p:nvPr/>
      </p:nvGrpSpPr>
      <p:grpSpPr>
        <a:xfrm>
          <a:off x="0" y="0"/>
          <a:ext cx="0" cy="0"/>
          <a:chOff x="0" y="0"/>
          <a:chExt cx="0" cy="0"/>
        </a:xfrm>
      </p:grpSpPr>
      <p:pic>
        <p:nvPicPr>
          <p:cNvPr id="15" name="Picture 1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516364" y="469053"/>
            <a:ext cx="1462911" cy="313376"/>
          </a:xfrm>
          <a:prstGeom prst="rect">
            <a:avLst/>
          </a:prstGeom>
        </p:spPr>
      </p:pic>
      <p:sp>
        <p:nvSpPr>
          <p:cNvPr id="16" name="Freeform 5"/>
          <p:cNvSpPr>
            <a:spLocks noEditPoints="1"/>
          </p:cNvSpPr>
          <p:nvPr userDrawn="1"/>
        </p:nvSpPr>
        <p:spPr bwMode="auto">
          <a:xfrm>
            <a:off x="4846638" y="2622117"/>
            <a:ext cx="6626093" cy="650876"/>
          </a:xfrm>
          <a:custGeom>
            <a:avLst/>
            <a:gdLst>
              <a:gd name="T0" fmla="*/ 67 w 1484"/>
              <a:gd name="T1" fmla="*/ 117 h 143"/>
              <a:gd name="T2" fmla="*/ 15 w 1484"/>
              <a:gd name="T3" fmla="*/ 141 h 143"/>
              <a:gd name="T4" fmla="*/ 63 w 1484"/>
              <a:gd name="T5" fmla="*/ 141 h 143"/>
              <a:gd name="T6" fmla="*/ 119 w 1484"/>
              <a:gd name="T7" fmla="*/ 53 h 143"/>
              <a:gd name="T8" fmla="*/ 173 w 1484"/>
              <a:gd name="T9" fmla="*/ 4 h 143"/>
              <a:gd name="T10" fmla="*/ 180 w 1484"/>
              <a:gd name="T11" fmla="*/ 21 h 143"/>
              <a:gd name="T12" fmla="*/ 165 w 1484"/>
              <a:gd name="T13" fmla="*/ 141 h 143"/>
              <a:gd name="T14" fmla="*/ 226 w 1484"/>
              <a:gd name="T15" fmla="*/ 121 h 143"/>
              <a:gd name="T16" fmla="*/ 272 w 1484"/>
              <a:gd name="T17" fmla="*/ 50 h 143"/>
              <a:gd name="T18" fmla="*/ 223 w 1484"/>
              <a:gd name="T19" fmla="*/ 138 h 143"/>
              <a:gd name="T20" fmla="*/ 333 w 1484"/>
              <a:gd name="T21" fmla="*/ 46 h 143"/>
              <a:gd name="T22" fmla="*/ 293 w 1484"/>
              <a:gd name="T23" fmla="*/ 47 h 143"/>
              <a:gd name="T24" fmla="*/ 330 w 1484"/>
              <a:gd name="T25" fmla="*/ 59 h 143"/>
              <a:gd name="T26" fmla="*/ 359 w 1484"/>
              <a:gd name="T27" fmla="*/ 58 h 143"/>
              <a:gd name="T28" fmla="*/ 439 w 1484"/>
              <a:gd name="T29" fmla="*/ 94 h 143"/>
              <a:gd name="T30" fmla="*/ 362 w 1484"/>
              <a:gd name="T31" fmla="*/ 95 h 143"/>
              <a:gd name="T32" fmla="*/ 416 w 1484"/>
              <a:gd name="T33" fmla="*/ 121 h 143"/>
              <a:gd name="T34" fmla="*/ 474 w 1484"/>
              <a:gd name="T35" fmla="*/ 61 h 143"/>
              <a:gd name="T36" fmla="*/ 464 w 1484"/>
              <a:gd name="T37" fmla="*/ 53 h 143"/>
              <a:gd name="T38" fmla="*/ 497 w 1484"/>
              <a:gd name="T39" fmla="*/ 117 h 143"/>
              <a:gd name="T40" fmla="*/ 503 w 1484"/>
              <a:gd name="T41" fmla="*/ 136 h 143"/>
              <a:gd name="T42" fmla="*/ 538 w 1484"/>
              <a:gd name="T43" fmla="*/ 58 h 143"/>
              <a:gd name="T44" fmla="*/ 618 w 1484"/>
              <a:gd name="T45" fmla="*/ 94 h 143"/>
              <a:gd name="T46" fmla="*/ 540 w 1484"/>
              <a:gd name="T47" fmla="*/ 95 h 143"/>
              <a:gd name="T48" fmla="*/ 594 w 1484"/>
              <a:gd name="T49" fmla="*/ 121 h 143"/>
              <a:gd name="T50" fmla="*/ 641 w 1484"/>
              <a:gd name="T51" fmla="*/ 47 h 143"/>
              <a:gd name="T52" fmla="*/ 656 w 1484"/>
              <a:gd name="T53" fmla="*/ 141 h 143"/>
              <a:gd name="T54" fmla="*/ 656 w 1484"/>
              <a:gd name="T55" fmla="*/ 33 h 143"/>
              <a:gd name="T56" fmla="*/ 730 w 1484"/>
              <a:gd name="T57" fmla="*/ 130 h 143"/>
              <a:gd name="T58" fmla="*/ 740 w 1484"/>
              <a:gd name="T59" fmla="*/ 47 h 143"/>
              <a:gd name="T60" fmla="*/ 685 w 1484"/>
              <a:gd name="T61" fmla="*/ 47 h 143"/>
              <a:gd name="T62" fmla="*/ 740 w 1484"/>
              <a:gd name="T63" fmla="*/ 140 h 143"/>
              <a:gd name="T64" fmla="*/ 873 w 1484"/>
              <a:gd name="T65" fmla="*/ 68 h 143"/>
              <a:gd name="T66" fmla="*/ 802 w 1484"/>
              <a:gd name="T67" fmla="*/ 141 h 143"/>
              <a:gd name="T68" fmla="*/ 868 w 1484"/>
              <a:gd name="T69" fmla="*/ 141 h 143"/>
              <a:gd name="T70" fmla="*/ 817 w 1484"/>
              <a:gd name="T71" fmla="*/ 71 h 143"/>
              <a:gd name="T72" fmla="*/ 857 w 1484"/>
              <a:gd name="T73" fmla="*/ 64 h 143"/>
              <a:gd name="T74" fmla="*/ 904 w 1484"/>
              <a:gd name="T75" fmla="*/ 69 h 143"/>
              <a:gd name="T76" fmla="*/ 974 w 1484"/>
              <a:gd name="T77" fmla="*/ 120 h 143"/>
              <a:gd name="T78" fmla="*/ 981 w 1484"/>
              <a:gd name="T79" fmla="*/ 90 h 143"/>
              <a:gd name="T80" fmla="*/ 965 w 1484"/>
              <a:gd name="T81" fmla="*/ 85 h 143"/>
              <a:gd name="T82" fmla="*/ 1010 w 1484"/>
              <a:gd name="T83" fmla="*/ 71 h 143"/>
              <a:gd name="T84" fmla="*/ 1028 w 1484"/>
              <a:gd name="T85" fmla="*/ 45 h 143"/>
              <a:gd name="T86" fmla="*/ 1033 w 1484"/>
              <a:gd name="T87" fmla="*/ 109 h 143"/>
              <a:gd name="T88" fmla="*/ 1018 w 1484"/>
              <a:gd name="T89" fmla="*/ 143 h 143"/>
              <a:gd name="T90" fmla="*/ 1137 w 1484"/>
              <a:gd name="T91" fmla="*/ 57 h 143"/>
              <a:gd name="T92" fmla="*/ 1076 w 1484"/>
              <a:gd name="T93" fmla="*/ 130 h 143"/>
              <a:gd name="T94" fmla="*/ 1089 w 1484"/>
              <a:gd name="T95" fmla="*/ 122 h 143"/>
              <a:gd name="T96" fmla="*/ 1090 w 1484"/>
              <a:gd name="T97" fmla="*/ 65 h 143"/>
              <a:gd name="T98" fmla="*/ 1234 w 1484"/>
              <a:gd name="T99" fmla="*/ 80 h 143"/>
              <a:gd name="T100" fmla="*/ 1199 w 1484"/>
              <a:gd name="T101" fmla="*/ 58 h 143"/>
              <a:gd name="T102" fmla="*/ 1190 w 1484"/>
              <a:gd name="T103" fmla="*/ 143 h 143"/>
              <a:gd name="T104" fmla="*/ 1234 w 1484"/>
              <a:gd name="T105" fmla="*/ 80 h 143"/>
              <a:gd name="T106" fmla="*/ 1175 w 1484"/>
              <a:gd name="T107" fmla="*/ 115 h 143"/>
              <a:gd name="T108" fmla="*/ 1309 w 1484"/>
              <a:gd name="T109" fmla="*/ 47 h 143"/>
              <a:gd name="T110" fmla="*/ 1275 w 1484"/>
              <a:gd name="T111" fmla="*/ 47 h 143"/>
              <a:gd name="T112" fmla="*/ 1282 w 1484"/>
              <a:gd name="T113" fmla="*/ 69 h 143"/>
              <a:gd name="T114" fmla="*/ 1362 w 1484"/>
              <a:gd name="T115" fmla="*/ 131 h 143"/>
              <a:gd name="T116" fmla="*/ 1385 w 1484"/>
              <a:gd name="T117" fmla="*/ 65 h 143"/>
              <a:gd name="T118" fmla="*/ 1320 w 1484"/>
              <a:gd name="T119" fmla="*/ 121 h 143"/>
              <a:gd name="T120" fmla="*/ 1484 w 1484"/>
              <a:gd name="T121" fmla="*/ 83 h 143"/>
              <a:gd name="T122" fmla="*/ 1406 w 1484"/>
              <a:gd name="T123" fmla="*/ 2 h 143"/>
              <a:gd name="T124" fmla="*/ 1447 w 1484"/>
              <a:gd name="T125" fmla="*/ 58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484" h="143">
                <a:moveTo>
                  <a:pt x="134" y="10"/>
                </a:moveTo>
                <a:cubicBezTo>
                  <a:pt x="115" y="10"/>
                  <a:pt x="115" y="10"/>
                  <a:pt x="115" y="10"/>
                </a:cubicBezTo>
                <a:cubicBezTo>
                  <a:pt x="74" y="101"/>
                  <a:pt x="74" y="101"/>
                  <a:pt x="74" y="101"/>
                </a:cubicBezTo>
                <a:cubicBezTo>
                  <a:pt x="73" y="103"/>
                  <a:pt x="70" y="109"/>
                  <a:pt x="67" y="117"/>
                </a:cubicBezTo>
                <a:cubicBezTo>
                  <a:pt x="67" y="117"/>
                  <a:pt x="67" y="117"/>
                  <a:pt x="67" y="117"/>
                </a:cubicBezTo>
                <a:cubicBezTo>
                  <a:pt x="66" y="114"/>
                  <a:pt x="64" y="108"/>
                  <a:pt x="61" y="101"/>
                </a:cubicBezTo>
                <a:cubicBezTo>
                  <a:pt x="20" y="10"/>
                  <a:pt x="20" y="10"/>
                  <a:pt x="20" y="10"/>
                </a:cubicBezTo>
                <a:cubicBezTo>
                  <a:pt x="0" y="10"/>
                  <a:pt x="0" y="10"/>
                  <a:pt x="0" y="10"/>
                </a:cubicBezTo>
                <a:cubicBezTo>
                  <a:pt x="0" y="141"/>
                  <a:pt x="0" y="141"/>
                  <a:pt x="0" y="141"/>
                </a:cubicBezTo>
                <a:cubicBezTo>
                  <a:pt x="15" y="141"/>
                  <a:pt x="15" y="141"/>
                  <a:pt x="15" y="141"/>
                </a:cubicBezTo>
                <a:cubicBezTo>
                  <a:pt x="15" y="53"/>
                  <a:pt x="15" y="53"/>
                  <a:pt x="15" y="53"/>
                </a:cubicBezTo>
                <a:cubicBezTo>
                  <a:pt x="15" y="41"/>
                  <a:pt x="15" y="33"/>
                  <a:pt x="14" y="27"/>
                </a:cubicBezTo>
                <a:cubicBezTo>
                  <a:pt x="15" y="27"/>
                  <a:pt x="15" y="27"/>
                  <a:pt x="15" y="27"/>
                </a:cubicBezTo>
                <a:cubicBezTo>
                  <a:pt x="16" y="34"/>
                  <a:pt x="17" y="38"/>
                  <a:pt x="18" y="41"/>
                </a:cubicBezTo>
                <a:cubicBezTo>
                  <a:pt x="63" y="141"/>
                  <a:pt x="63" y="141"/>
                  <a:pt x="63" y="141"/>
                </a:cubicBezTo>
                <a:cubicBezTo>
                  <a:pt x="71" y="141"/>
                  <a:pt x="71" y="141"/>
                  <a:pt x="71" y="141"/>
                </a:cubicBezTo>
                <a:cubicBezTo>
                  <a:pt x="116" y="40"/>
                  <a:pt x="116" y="40"/>
                  <a:pt x="116" y="40"/>
                </a:cubicBezTo>
                <a:cubicBezTo>
                  <a:pt x="117" y="37"/>
                  <a:pt x="118" y="33"/>
                  <a:pt x="120" y="27"/>
                </a:cubicBezTo>
                <a:cubicBezTo>
                  <a:pt x="120" y="27"/>
                  <a:pt x="120" y="27"/>
                  <a:pt x="120" y="27"/>
                </a:cubicBezTo>
                <a:cubicBezTo>
                  <a:pt x="119" y="37"/>
                  <a:pt x="119" y="46"/>
                  <a:pt x="119" y="53"/>
                </a:cubicBezTo>
                <a:cubicBezTo>
                  <a:pt x="119" y="141"/>
                  <a:pt x="119" y="141"/>
                  <a:pt x="119" y="141"/>
                </a:cubicBezTo>
                <a:cubicBezTo>
                  <a:pt x="134" y="141"/>
                  <a:pt x="134" y="141"/>
                  <a:pt x="134" y="141"/>
                </a:cubicBezTo>
                <a:cubicBezTo>
                  <a:pt x="134" y="10"/>
                  <a:pt x="134" y="10"/>
                  <a:pt x="134" y="10"/>
                </a:cubicBezTo>
                <a:close/>
                <a:moveTo>
                  <a:pt x="180" y="7"/>
                </a:moveTo>
                <a:cubicBezTo>
                  <a:pt x="178" y="5"/>
                  <a:pt x="175" y="4"/>
                  <a:pt x="173" y="4"/>
                </a:cubicBezTo>
                <a:cubicBezTo>
                  <a:pt x="170" y="4"/>
                  <a:pt x="167" y="5"/>
                  <a:pt x="166" y="7"/>
                </a:cubicBezTo>
                <a:cubicBezTo>
                  <a:pt x="164" y="9"/>
                  <a:pt x="163" y="11"/>
                  <a:pt x="163" y="13"/>
                </a:cubicBezTo>
                <a:cubicBezTo>
                  <a:pt x="163" y="16"/>
                  <a:pt x="164" y="19"/>
                  <a:pt x="166" y="21"/>
                </a:cubicBezTo>
                <a:cubicBezTo>
                  <a:pt x="168" y="22"/>
                  <a:pt x="170" y="23"/>
                  <a:pt x="173" y="23"/>
                </a:cubicBezTo>
                <a:cubicBezTo>
                  <a:pt x="175" y="23"/>
                  <a:pt x="178" y="22"/>
                  <a:pt x="180" y="21"/>
                </a:cubicBezTo>
                <a:cubicBezTo>
                  <a:pt x="182" y="19"/>
                  <a:pt x="183" y="16"/>
                  <a:pt x="183" y="13"/>
                </a:cubicBezTo>
                <a:cubicBezTo>
                  <a:pt x="183" y="11"/>
                  <a:pt x="182" y="9"/>
                  <a:pt x="180" y="7"/>
                </a:cubicBezTo>
                <a:close/>
                <a:moveTo>
                  <a:pt x="180" y="47"/>
                </a:moveTo>
                <a:cubicBezTo>
                  <a:pt x="165" y="47"/>
                  <a:pt x="165" y="47"/>
                  <a:pt x="165" y="47"/>
                </a:cubicBezTo>
                <a:cubicBezTo>
                  <a:pt x="165" y="141"/>
                  <a:pt x="165" y="141"/>
                  <a:pt x="165" y="141"/>
                </a:cubicBezTo>
                <a:cubicBezTo>
                  <a:pt x="180" y="141"/>
                  <a:pt x="180" y="141"/>
                  <a:pt x="180" y="141"/>
                </a:cubicBezTo>
                <a:cubicBezTo>
                  <a:pt x="180" y="47"/>
                  <a:pt x="180" y="47"/>
                  <a:pt x="180" y="47"/>
                </a:cubicBezTo>
                <a:close/>
                <a:moveTo>
                  <a:pt x="272" y="123"/>
                </a:moveTo>
                <a:cubicBezTo>
                  <a:pt x="265" y="128"/>
                  <a:pt x="257" y="131"/>
                  <a:pt x="249" y="131"/>
                </a:cubicBezTo>
                <a:cubicBezTo>
                  <a:pt x="239" y="131"/>
                  <a:pt x="231" y="127"/>
                  <a:pt x="226" y="121"/>
                </a:cubicBezTo>
                <a:cubicBezTo>
                  <a:pt x="220" y="115"/>
                  <a:pt x="217" y="106"/>
                  <a:pt x="217" y="95"/>
                </a:cubicBezTo>
                <a:cubicBezTo>
                  <a:pt x="217" y="84"/>
                  <a:pt x="220" y="75"/>
                  <a:pt x="226" y="68"/>
                </a:cubicBezTo>
                <a:cubicBezTo>
                  <a:pt x="232" y="61"/>
                  <a:pt x="240" y="58"/>
                  <a:pt x="250" y="58"/>
                </a:cubicBezTo>
                <a:cubicBezTo>
                  <a:pt x="258" y="58"/>
                  <a:pt x="265" y="60"/>
                  <a:pt x="272" y="65"/>
                </a:cubicBezTo>
                <a:cubicBezTo>
                  <a:pt x="272" y="50"/>
                  <a:pt x="272" y="50"/>
                  <a:pt x="272" y="50"/>
                </a:cubicBezTo>
                <a:cubicBezTo>
                  <a:pt x="266" y="46"/>
                  <a:pt x="259" y="45"/>
                  <a:pt x="250" y="45"/>
                </a:cubicBezTo>
                <a:cubicBezTo>
                  <a:pt x="236" y="45"/>
                  <a:pt x="224" y="50"/>
                  <a:pt x="215" y="59"/>
                </a:cubicBezTo>
                <a:cubicBezTo>
                  <a:pt x="206" y="68"/>
                  <a:pt x="201" y="81"/>
                  <a:pt x="201" y="96"/>
                </a:cubicBezTo>
                <a:cubicBezTo>
                  <a:pt x="201" y="105"/>
                  <a:pt x="203" y="114"/>
                  <a:pt x="207" y="121"/>
                </a:cubicBezTo>
                <a:cubicBezTo>
                  <a:pt x="211" y="128"/>
                  <a:pt x="216" y="134"/>
                  <a:pt x="223" y="138"/>
                </a:cubicBezTo>
                <a:cubicBezTo>
                  <a:pt x="230" y="142"/>
                  <a:pt x="238" y="143"/>
                  <a:pt x="246" y="143"/>
                </a:cubicBezTo>
                <a:cubicBezTo>
                  <a:pt x="256" y="143"/>
                  <a:pt x="265" y="141"/>
                  <a:pt x="272" y="137"/>
                </a:cubicBezTo>
                <a:cubicBezTo>
                  <a:pt x="272" y="123"/>
                  <a:pt x="272" y="123"/>
                  <a:pt x="272" y="123"/>
                </a:cubicBezTo>
                <a:close/>
                <a:moveTo>
                  <a:pt x="342" y="47"/>
                </a:moveTo>
                <a:cubicBezTo>
                  <a:pt x="340" y="46"/>
                  <a:pt x="337" y="46"/>
                  <a:pt x="333" y="46"/>
                </a:cubicBezTo>
                <a:cubicBezTo>
                  <a:pt x="327" y="46"/>
                  <a:pt x="322" y="47"/>
                  <a:pt x="318" y="51"/>
                </a:cubicBezTo>
                <a:cubicBezTo>
                  <a:pt x="314" y="55"/>
                  <a:pt x="310" y="60"/>
                  <a:pt x="308" y="67"/>
                </a:cubicBezTo>
                <a:cubicBezTo>
                  <a:pt x="308" y="67"/>
                  <a:pt x="308" y="67"/>
                  <a:pt x="308" y="67"/>
                </a:cubicBezTo>
                <a:cubicBezTo>
                  <a:pt x="308" y="47"/>
                  <a:pt x="308" y="47"/>
                  <a:pt x="308" y="47"/>
                </a:cubicBezTo>
                <a:cubicBezTo>
                  <a:pt x="293" y="47"/>
                  <a:pt x="293" y="47"/>
                  <a:pt x="293" y="47"/>
                </a:cubicBezTo>
                <a:cubicBezTo>
                  <a:pt x="293" y="141"/>
                  <a:pt x="293" y="141"/>
                  <a:pt x="293" y="141"/>
                </a:cubicBezTo>
                <a:cubicBezTo>
                  <a:pt x="308" y="141"/>
                  <a:pt x="308" y="141"/>
                  <a:pt x="308" y="141"/>
                </a:cubicBezTo>
                <a:cubicBezTo>
                  <a:pt x="308" y="93"/>
                  <a:pt x="308" y="93"/>
                  <a:pt x="308" y="93"/>
                </a:cubicBezTo>
                <a:cubicBezTo>
                  <a:pt x="308" y="83"/>
                  <a:pt x="310" y="75"/>
                  <a:pt x="314" y="69"/>
                </a:cubicBezTo>
                <a:cubicBezTo>
                  <a:pt x="318" y="63"/>
                  <a:pt x="324" y="59"/>
                  <a:pt x="330" y="59"/>
                </a:cubicBezTo>
                <a:cubicBezTo>
                  <a:pt x="335" y="59"/>
                  <a:pt x="339" y="60"/>
                  <a:pt x="342" y="62"/>
                </a:cubicBezTo>
                <a:cubicBezTo>
                  <a:pt x="342" y="47"/>
                  <a:pt x="342" y="47"/>
                  <a:pt x="342" y="47"/>
                </a:cubicBezTo>
                <a:close/>
                <a:moveTo>
                  <a:pt x="427" y="58"/>
                </a:moveTo>
                <a:cubicBezTo>
                  <a:pt x="420" y="49"/>
                  <a:pt x="409" y="45"/>
                  <a:pt x="395" y="45"/>
                </a:cubicBezTo>
                <a:cubicBezTo>
                  <a:pt x="380" y="45"/>
                  <a:pt x="368" y="49"/>
                  <a:pt x="359" y="58"/>
                </a:cubicBezTo>
                <a:cubicBezTo>
                  <a:pt x="351" y="67"/>
                  <a:pt x="347" y="80"/>
                  <a:pt x="347" y="95"/>
                </a:cubicBezTo>
                <a:cubicBezTo>
                  <a:pt x="347" y="110"/>
                  <a:pt x="351" y="121"/>
                  <a:pt x="359" y="130"/>
                </a:cubicBezTo>
                <a:cubicBezTo>
                  <a:pt x="367" y="139"/>
                  <a:pt x="379" y="143"/>
                  <a:pt x="392" y="143"/>
                </a:cubicBezTo>
                <a:cubicBezTo>
                  <a:pt x="407" y="143"/>
                  <a:pt x="418" y="139"/>
                  <a:pt x="427" y="130"/>
                </a:cubicBezTo>
                <a:cubicBezTo>
                  <a:pt x="435" y="121"/>
                  <a:pt x="439" y="109"/>
                  <a:pt x="439" y="94"/>
                </a:cubicBezTo>
                <a:cubicBezTo>
                  <a:pt x="439" y="79"/>
                  <a:pt x="435" y="67"/>
                  <a:pt x="427" y="58"/>
                </a:cubicBezTo>
                <a:close/>
                <a:moveTo>
                  <a:pt x="416" y="121"/>
                </a:moveTo>
                <a:cubicBezTo>
                  <a:pt x="411" y="128"/>
                  <a:pt x="403" y="131"/>
                  <a:pt x="394" y="131"/>
                </a:cubicBezTo>
                <a:cubicBezTo>
                  <a:pt x="384" y="131"/>
                  <a:pt x="376" y="127"/>
                  <a:pt x="371" y="121"/>
                </a:cubicBezTo>
                <a:cubicBezTo>
                  <a:pt x="365" y="115"/>
                  <a:pt x="362" y="106"/>
                  <a:pt x="362" y="95"/>
                </a:cubicBezTo>
                <a:cubicBezTo>
                  <a:pt x="362" y="83"/>
                  <a:pt x="365" y="74"/>
                  <a:pt x="371" y="67"/>
                </a:cubicBezTo>
                <a:cubicBezTo>
                  <a:pt x="376" y="61"/>
                  <a:pt x="384" y="58"/>
                  <a:pt x="394" y="58"/>
                </a:cubicBezTo>
                <a:cubicBezTo>
                  <a:pt x="403" y="58"/>
                  <a:pt x="411" y="61"/>
                  <a:pt x="416" y="67"/>
                </a:cubicBezTo>
                <a:cubicBezTo>
                  <a:pt x="421" y="73"/>
                  <a:pt x="424" y="83"/>
                  <a:pt x="424" y="94"/>
                </a:cubicBezTo>
                <a:cubicBezTo>
                  <a:pt x="424" y="106"/>
                  <a:pt x="421" y="115"/>
                  <a:pt x="416" y="121"/>
                </a:cubicBezTo>
                <a:close/>
                <a:moveTo>
                  <a:pt x="507" y="100"/>
                </a:moveTo>
                <a:cubicBezTo>
                  <a:pt x="503" y="96"/>
                  <a:pt x="497" y="92"/>
                  <a:pt x="488" y="88"/>
                </a:cubicBezTo>
                <a:cubicBezTo>
                  <a:pt x="480" y="85"/>
                  <a:pt x="476" y="83"/>
                  <a:pt x="473" y="80"/>
                </a:cubicBezTo>
                <a:cubicBezTo>
                  <a:pt x="471" y="78"/>
                  <a:pt x="470" y="75"/>
                  <a:pt x="470" y="71"/>
                </a:cubicBezTo>
                <a:cubicBezTo>
                  <a:pt x="470" y="67"/>
                  <a:pt x="471" y="64"/>
                  <a:pt x="474" y="61"/>
                </a:cubicBezTo>
                <a:cubicBezTo>
                  <a:pt x="477" y="59"/>
                  <a:pt x="481" y="58"/>
                  <a:pt x="486" y="58"/>
                </a:cubicBezTo>
                <a:cubicBezTo>
                  <a:pt x="494" y="58"/>
                  <a:pt x="502" y="60"/>
                  <a:pt x="508" y="64"/>
                </a:cubicBezTo>
                <a:cubicBezTo>
                  <a:pt x="508" y="49"/>
                  <a:pt x="508" y="49"/>
                  <a:pt x="508" y="49"/>
                </a:cubicBezTo>
                <a:cubicBezTo>
                  <a:pt x="502" y="46"/>
                  <a:pt x="495" y="45"/>
                  <a:pt x="488" y="45"/>
                </a:cubicBezTo>
                <a:cubicBezTo>
                  <a:pt x="478" y="45"/>
                  <a:pt x="470" y="47"/>
                  <a:pt x="464" y="53"/>
                </a:cubicBezTo>
                <a:cubicBezTo>
                  <a:pt x="458" y="58"/>
                  <a:pt x="454" y="64"/>
                  <a:pt x="454" y="72"/>
                </a:cubicBezTo>
                <a:cubicBezTo>
                  <a:pt x="454" y="79"/>
                  <a:pt x="456" y="84"/>
                  <a:pt x="460" y="88"/>
                </a:cubicBezTo>
                <a:cubicBezTo>
                  <a:pt x="463" y="92"/>
                  <a:pt x="469" y="96"/>
                  <a:pt x="477" y="100"/>
                </a:cubicBezTo>
                <a:cubicBezTo>
                  <a:pt x="485" y="104"/>
                  <a:pt x="491" y="107"/>
                  <a:pt x="493" y="109"/>
                </a:cubicBezTo>
                <a:cubicBezTo>
                  <a:pt x="495" y="111"/>
                  <a:pt x="497" y="114"/>
                  <a:pt x="497" y="117"/>
                </a:cubicBezTo>
                <a:cubicBezTo>
                  <a:pt x="497" y="126"/>
                  <a:pt x="491" y="131"/>
                  <a:pt x="479" y="131"/>
                </a:cubicBezTo>
                <a:cubicBezTo>
                  <a:pt x="470" y="131"/>
                  <a:pt x="462" y="128"/>
                  <a:pt x="454" y="122"/>
                </a:cubicBezTo>
                <a:cubicBezTo>
                  <a:pt x="454" y="138"/>
                  <a:pt x="454" y="138"/>
                  <a:pt x="454" y="138"/>
                </a:cubicBezTo>
                <a:cubicBezTo>
                  <a:pt x="461" y="142"/>
                  <a:pt x="469" y="143"/>
                  <a:pt x="478" y="143"/>
                </a:cubicBezTo>
                <a:cubicBezTo>
                  <a:pt x="488" y="143"/>
                  <a:pt x="496" y="141"/>
                  <a:pt x="503" y="136"/>
                </a:cubicBezTo>
                <a:cubicBezTo>
                  <a:pt x="509" y="131"/>
                  <a:pt x="512" y="124"/>
                  <a:pt x="512" y="116"/>
                </a:cubicBezTo>
                <a:cubicBezTo>
                  <a:pt x="512" y="110"/>
                  <a:pt x="510" y="104"/>
                  <a:pt x="507" y="100"/>
                </a:cubicBezTo>
                <a:close/>
                <a:moveTo>
                  <a:pt x="606" y="58"/>
                </a:moveTo>
                <a:cubicBezTo>
                  <a:pt x="598" y="49"/>
                  <a:pt x="587" y="45"/>
                  <a:pt x="573" y="45"/>
                </a:cubicBezTo>
                <a:cubicBezTo>
                  <a:pt x="558" y="45"/>
                  <a:pt x="546" y="49"/>
                  <a:pt x="538" y="58"/>
                </a:cubicBezTo>
                <a:cubicBezTo>
                  <a:pt x="529" y="67"/>
                  <a:pt x="525" y="80"/>
                  <a:pt x="525" y="95"/>
                </a:cubicBezTo>
                <a:cubicBezTo>
                  <a:pt x="525" y="110"/>
                  <a:pt x="529" y="121"/>
                  <a:pt x="537" y="130"/>
                </a:cubicBezTo>
                <a:cubicBezTo>
                  <a:pt x="546" y="139"/>
                  <a:pt x="557" y="143"/>
                  <a:pt x="571" y="143"/>
                </a:cubicBezTo>
                <a:cubicBezTo>
                  <a:pt x="585" y="143"/>
                  <a:pt x="596" y="139"/>
                  <a:pt x="605" y="130"/>
                </a:cubicBezTo>
                <a:cubicBezTo>
                  <a:pt x="613" y="121"/>
                  <a:pt x="618" y="109"/>
                  <a:pt x="618" y="94"/>
                </a:cubicBezTo>
                <a:cubicBezTo>
                  <a:pt x="618" y="79"/>
                  <a:pt x="614" y="67"/>
                  <a:pt x="606" y="58"/>
                </a:cubicBezTo>
                <a:close/>
                <a:moveTo>
                  <a:pt x="594" y="121"/>
                </a:moveTo>
                <a:cubicBezTo>
                  <a:pt x="589" y="128"/>
                  <a:pt x="582" y="131"/>
                  <a:pt x="572" y="131"/>
                </a:cubicBezTo>
                <a:cubicBezTo>
                  <a:pt x="562" y="131"/>
                  <a:pt x="555" y="127"/>
                  <a:pt x="549" y="121"/>
                </a:cubicBezTo>
                <a:cubicBezTo>
                  <a:pt x="543" y="115"/>
                  <a:pt x="540" y="106"/>
                  <a:pt x="540" y="95"/>
                </a:cubicBezTo>
                <a:cubicBezTo>
                  <a:pt x="540" y="83"/>
                  <a:pt x="543" y="74"/>
                  <a:pt x="549" y="67"/>
                </a:cubicBezTo>
                <a:cubicBezTo>
                  <a:pt x="554" y="61"/>
                  <a:pt x="562" y="58"/>
                  <a:pt x="572" y="58"/>
                </a:cubicBezTo>
                <a:cubicBezTo>
                  <a:pt x="582" y="58"/>
                  <a:pt x="589" y="61"/>
                  <a:pt x="594" y="67"/>
                </a:cubicBezTo>
                <a:cubicBezTo>
                  <a:pt x="599" y="73"/>
                  <a:pt x="602" y="83"/>
                  <a:pt x="602" y="94"/>
                </a:cubicBezTo>
                <a:cubicBezTo>
                  <a:pt x="602" y="106"/>
                  <a:pt x="600" y="115"/>
                  <a:pt x="594" y="121"/>
                </a:cubicBezTo>
                <a:close/>
                <a:moveTo>
                  <a:pt x="682" y="2"/>
                </a:moveTo>
                <a:cubicBezTo>
                  <a:pt x="679" y="1"/>
                  <a:pt x="676" y="0"/>
                  <a:pt x="671" y="0"/>
                </a:cubicBezTo>
                <a:cubicBezTo>
                  <a:pt x="662" y="0"/>
                  <a:pt x="655" y="3"/>
                  <a:pt x="650" y="9"/>
                </a:cubicBezTo>
                <a:cubicBezTo>
                  <a:pt x="644" y="15"/>
                  <a:pt x="641" y="22"/>
                  <a:pt x="641" y="32"/>
                </a:cubicBezTo>
                <a:cubicBezTo>
                  <a:pt x="641" y="47"/>
                  <a:pt x="641" y="47"/>
                  <a:pt x="641" y="47"/>
                </a:cubicBezTo>
                <a:cubicBezTo>
                  <a:pt x="625" y="47"/>
                  <a:pt x="625" y="47"/>
                  <a:pt x="625" y="47"/>
                </a:cubicBezTo>
                <a:cubicBezTo>
                  <a:pt x="625" y="60"/>
                  <a:pt x="625" y="60"/>
                  <a:pt x="625" y="60"/>
                </a:cubicBezTo>
                <a:cubicBezTo>
                  <a:pt x="641" y="60"/>
                  <a:pt x="641" y="60"/>
                  <a:pt x="641" y="60"/>
                </a:cubicBezTo>
                <a:cubicBezTo>
                  <a:pt x="641" y="141"/>
                  <a:pt x="641" y="141"/>
                  <a:pt x="641" y="141"/>
                </a:cubicBezTo>
                <a:cubicBezTo>
                  <a:pt x="656" y="141"/>
                  <a:pt x="656" y="141"/>
                  <a:pt x="656" y="141"/>
                </a:cubicBezTo>
                <a:cubicBezTo>
                  <a:pt x="656" y="60"/>
                  <a:pt x="656" y="60"/>
                  <a:pt x="656" y="60"/>
                </a:cubicBezTo>
                <a:cubicBezTo>
                  <a:pt x="678" y="60"/>
                  <a:pt x="678" y="60"/>
                  <a:pt x="678" y="60"/>
                </a:cubicBezTo>
                <a:cubicBezTo>
                  <a:pt x="678" y="47"/>
                  <a:pt x="678" y="47"/>
                  <a:pt x="678" y="47"/>
                </a:cubicBezTo>
                <a:cubicBezTo>
                  <a:pt x="656" y="47"/>
                  <a:pt x="656" y="47"/>
                  <a:pt x="656" y="47"/>
                </a:cubicBezTo>
                <a:cubicBezTo>
                  <a:pt x="656" y="33"/>
                  <a:pt x="656" y="33"/>
                  <a:pt x="656" y="33"/>
                </a:cubicBezTo>
                <a:cubicBezTo>
                  <a:pt x="656" y="19"/>
                  <a:pt x="661" y="13"/>
                  <a:pt x="672" y="13"/>
                </a:cubicBezTo>
                <a:cubicBezTo>
                  <a:pt x="676" y="13"/>
                  <a:pt x="679" y="14"/>
                  <a:pt x="682" y="15"/>
                </a:cubicBezTo>
                <a:cubicBezTo>
                  <a:pt x="682" y="2"/>
                  <a:pt x="682" y="2"/>
                  <a:pt x="682" y="2"/>
                </a:cubicBezTo>
                <a:close/>
                <a:moveTo>
                  <a:pt x="740" y="127"/>
                </a:moveTo>
                <a:cubicBezTo>
                  <a:pt x="737" y="129"/>
                  <a:pt x="734" y="130"/>
                  <a:pt x="730" y="130"/>
                </a:cubicBezTo>
                <a:cubicBezTo>
                  <a:pt x="725" y="130"/>
                  <a:pt x="721" y="129"/>
                  <a:pt x="719" y="126"/>
                </a:cubicBezTo>
                <a:cubicBezTo>
                  <a:pt x="717" y="124"/>
                  <a:pt x="716" y="119"/>
                  <a:pt x="716" y="113"/>
                </a:cubicBezTo>
                <a:cubicBezTo>
                  <a:pt x="716" y="60"/>
                  <a:pt x="716" y="60"/>
                  <a:pt x="716" y="60"/>
                </a:cubicBezTo>
                <a:cubicBezTo>
                  <a:pt x="740" y="60"/>
                  <a:pt x="740" y="60"/>
                  <a:pt x="740" y="60"/>
                </a:cubicBezTo>
                <a:cubicBezTo>
                  <a:pt x="740" y="47"/>
                  <a:pt x="740" y="47"/>
                  <a:pt x="740" y="47"/>
                </a:cubicBezTo>
                <a:cubicBezTo>
                  <a:pt x="716" y="47"/>
                  <a:pt x="716" y="47"/>
                  <a:pt x="716" y="47"/>
                </a:cubicBezTo>
                <a:cubicBezTo>
                  <a:pt x="716" y="19"/>
                  <a:pt x="716" y="19"/>
                  <a:pt x="716" y="19"/>
                </a:cubicBezTo>
                <a:cubicBezTo>
                  <a:pt x="701" y="24"/>
                  <a:pt x="701" y="24"/>
                  <a:pt x="701" y="24"/>
                </a:cubicBezTo>
                <a:cubicBezTo>
                  <a:pt x="701" y="47"/>
                  <a:pt x="701" y="47"/>
                  <a:pt x="701" y="47"/>
                </a:cubicBezTo>
                <a:cubicBezTo>
                  <a:pt x="685" y="47"/>
                  <a:pt x="685" y="47"/>
                  <a:pt x="685" y="47"/>
                </a:cubicBezTo>
                <a:cubicBezTo>
                  <a:pt x="685" y="60"/>
                  <a:pt x="685" y="60"/>
                  <a:pt x="685" y="60"/>
                </a:cubicBezTo>
                <a:cubicBezTo>
                  <a:pt x="701" y="60"/>
                  <a:pt x="701" y="60"/>
                  <a:pt x="701" y="60"/>
                </a:cubicBezTo>
                <a:cubicBezTo>
                  <a:pt x="701" y="116"/>
                  <a:pt x="701" y="116"/>
                  <a:pt x="701" y="116"/>
                </a:cubicBezTo>
                <a:cubicBezTo>
                  <a:pt x="701" y="134"/>
                  <a:pt x="709" y="143"/>
                  <a:pt x="725" y="143"/>
                </a:cubicBezTo>
                <a:cubicBezTo>
                  <a:pt x="731" y="143"/>
                  <a:pt x="736" y="142"/>
                  <a:pt x="740" y="140"/>
                </a:cubicBezTo>
                <a:cubicBezTo>
                  <a:pt x="740" y="127"/>
                  <a:pt x="740" y="127"/>
                  <a:pt x="740" y="127"/>
                </a:cubicBezTo>
                <a:close/>
                <a:moveTo>
                  <a:pt x="865" y="97"/>
                </a:moveTo>
                <a:cubicBezTo>
                  <a:pt x="861" y="88"/>
                  <a:pt x="857" y="83"/>
                  <a:pt x="852" y="81"/>
                </a:cubicBezTo>
                <a:cubicBezTo>
                  <a:pt x="852" y="81"/>
                  <a:pt x="852" y="81"/>
                  <a:pt x="852" y="81"/>
                </a:cubicBezTo>
                <a:cubicBezTo>
                  <a:pt x="861" y="79"/>
                  <a:pt x="868" y="75"/>
                  <a:pt x="873" y="68"/>
                </a:cubicBezTo>
                <a:cubicBezTo>
                  <a:pt x="878" y="62"/>
                  <a:pt x="881" y="54"/>
                  <a:pt x="881" y="45"/>
                </a:cubicBezTo>
                <a:cubicBezTo>
                  <a:pt x="881" y="34"/>
                  <a:pt x="878" y="25"/>
                  <a:pt x="870" y="19"/>
                </a:cubicBezTo>
                <a:cubicBezTo>
                  <a:pt x="863" y="13"/>
                  <a:pt x="854" y="10"/>
                  <a:pt x="841" y="10"/>
                </a:cubicBezTo>
                <a:cubicBezTo>
                  <a:pt x="802" y="10"/>
                  <a:pt x="802" y="10"/>
                  <a:pt x="802" y="10"/>
                </a:cubicBezTo>
                <a:cubicBezTo>
                  <a:pt x="802" y="141"/>
                  <a:pt x="802" y="141"/>
                  <a:pt x="802" y="141"/>
                </a:cubicBezTo>
                <a:cubicBezTo>
                  <a:pt x="817" y="141"/>
                  <a:pt x="817" y="141"/>
                  <a:pt x="817" y="141"/>
                </a:cubicBezTo>
                <a:cubicBezTo>
                  <a:pt x="817" y="85"/>
                  <a:pt x="817" y="85"/>
                  <a:pt x="817" y="85"/>
                </a:cubicBezTo>
                <a:cubicBezTo>
                  <a:pt x="831" y="85"/>
                  <a:pt x="831" y="85"/>
                  <a:pt x="831" y="85"/>
                </a:cubicBezTo>
                <a:cubicBezTo>
                  <a:pt x="839" y="85"/>
                  <a:pt x="846" y="91"/>
                  <a:pt x="851" y="102"/>
                </a:cubicBezTo>
                <a:cubicBezTo>
                  <a:pt x="868" y="141"/>
                  <a:pt x="868" y="141"/>
                  <a:pt x="868" y="141"/>
                </a:cubicBezTo>
                <a:cubicBezTo>
                  <a:pt x="886" y="141"/>
                  <a:pt x="886" y="141"/>
                  <a:pt x="886" y="141"/>
                </a:cubicBezTo>
                <a:cubicBezTo>
                  <a:pt x="865" y="97"/>
                  <a:pt x="865" y="97"/>
                  <a:pt x="865" y="97"/>
                </a:cubicBezTo>
                <a:close/>
                <a:moveTo>
                  <a:pt x="857" y="64"/>
                </a:moveTo>
                <a:cubicBezTo>
                  <a:pt x="852" y="69"/>
                  <a:pt x="846" y="71"/>
                  <a:pt x="837" y="71"/>
                </a:cubicBezTo>
                <a:cubicBezTo>
                  <a:pt x="817" y="71"/>
                  <a:pt x="817" y="71"/>
                  <a:pt x="817" y="71"/>
                </a:cubicBezTo>
                <a:cubicBezTo>
                  <a:pt x="817" y="23"/>
                  <a:pt x="817" y="23"/>
                  <a:pt x="817" y="23"/>
                </a:cubicBezTo>
                <a:cubicBezTo>
                  <a:pt x="838" y="23"/>
                  <a:pt x="838" y="23"/>
                  <a:pt x="838" y="23"/>
                </a:cubicBezTo>
                <a:cubicBezTo>
                  <a:pt x="847" y="23"/>
                  <a:pt x="854" y="25"/>
                  <a:pt x="858" y="29"/>
                </a:cubicBezTo>
                <a:cubicBezTo>
                  <a:pt x="863" y="33"/>
                  <a:pt x="865" y="39"/>
                  <a:pt x="865" y="46"/>
                </a:cubicBezTo>
                <a:cubicBezTo>
                  <a:pt x="865" y="53"/>
                  <a:pt x="862" y="59"/>
                  <a:pt x="857" y="64"/>
                </a:cubicBezTo>
                <a:close/>
                <a:moveTo>
                  <a:pt x="981" y="90"/>
                </a:moveTo>
                <a:cubicBezTo>
                  <a:pt x="981" y="76"/>
                  <a:pt x="977" y="65"/>
                  <a:pt x="971" y="57"/>
                </a:cubicBezTo>
                <a:cubicBezTo>
                  <a:pt x="964" y="49"/>
                  <a:pt x="954" y="45"/>
                  <a:pt x="942" y="45"/>
                </a:cubicBezTo>
                <a:cubicBezTo>
                  <a:pt x="934" y="45"/>
                  <a:pt x="927" y="47"/>
                  <a:pt x="920" y="51"/>
                </a:cubicBezTo>
                <a:cubicBezTo>
                  <a:pt x="913" y="55"/>
                  <a:pt x="908" y="61"/>
                  <a:pt x="904" y="69"/>
                </a:cubicBezTo>
                <a:cubicBezTo>
                  <a:pt x="901" y="77"/>
                  <a:pt x="899" y="85"/>
                  <a:pt x="899" y="95"/>
                </a:cubicBezTo>
                <a:cubicBezTo>
                  <a:pt x="899" y="110"/>
                  <a:pt x="903" y="122"/>
                  <a:pt x="910" y="130"/>
                </a:cubicBezTo>
                <a:cubicBezTo>
                  <a:pt x="918" y="139"/>
                  <a:pt x="928" y="143"/>
                  <a:pt x="941" y="143"/>
                </a:cubicBezTo>
                <a:cubicBezTo>
                  <a:pt x="955" y="143"/>
                  <a:pt x="966" y="140"/>
                  <a:pt x="974" y="134"/>
                </a:cubicBezTo>
                <a:cubicBezTo>
                  <a:pt x="974" y="120"/>
                  <a:pt x="974" y="120"/>
                  <a:pt x="974" y="120"/>
                </a:cubicBezTo>
                <a:cubicBezTo>
                  <a:pt x="965" y="127"/>
                  <a:pt x="956" y="131"/>
                  <a:pt x="945" y="131"/>
                </a:cubicBezTo>
                <a:cubicBezTo>
                  <a:pt x="936" y="131"/>
                  <a:pt x="928" y="128"/>
                  <a:pt x="923" y="122"/>
                </a:cubicBezTo>
                <a:cubicBezTo>
                  <a:pt x="917" y="117"/>
                  <a:pt x="915" y="109"/>
                  <a:pt x="914" y="98"/>
                </a:cubicBezTo>
                <a:cubicBezTo>
                  <a:pt x="981" y="98"/>
                  <a:pt x="981" y="98"/>
                  <a:pt x="981" y="98"/>
                </a:cubicBezTo>
                <a:cubicBezTo>
                  <a:pt x="981" y="90"/>
                  <a:pt x="981" y="90"/>
                  <a:pt x="981" y="90"/>
                </a:cubicBezTo>
                <a:close/>
                <a:moveTo>
                  <a:pt x="915" y="85"/>
                </a:moveTo>
                <a:cubicBezTo>
                  <a:pt x="916" y="77"/>
                  <a:pt x="919" y="70"/>
                  <a:pt x="924" y="65"/>
                </a:cubicBezTo>
                <a:cubicBezTo>
                  <a:pt x="929" y="60"/>
                  <a:pt x="935" y="58"/>
                  <a:pt x="942" y="58"/>
                </a:cubicBezTo>
                <a:cubicBezTo>
                  <a:pt x="949" y="58"/>
                  <a:pt x="955" y="60"/>
                  <a:pt x="959" y="65"/>
                </a:cubicBezTo>
                <a:cubicBezTo>
                  <a:pt x="963" y="70"/>
                  <a:pt x="965" y="76"/>
                  <a:pt x="965" y="85"/>
                </a:cubicBezTo>
                <a:cubicBezTo>
                  <a:pt x="915" y="85"/>
                  <a:pt x="915" y="85"/>
                  <a:pt x="915" y="85"/>
                </a:cubicBezTo>
                <a:close/>
                <a:moveTo>
                  <a:pt x="1047" y="100"/>
                </a:moveTo>
                <a:cubicBezTo>
                  <a:pt x="1043" y="96"/>
                  <a:pt x="1037" y="92"/>
                  <a:pt x="1028" y="88"/>
                </a:cubicBezTo>
                <a:cubicBezTo>
                  <a:pt x="1021" y="85"/>
                  <a:pt x="1016" y="83"/>
                  <a:pt x="1014" y="80"/>
                </a:cubicBezTo>
                <a:cubicBezTo>
                  <a:pt x="1011" y="78"/>
                  <a:pt x="1010" y="75"/>
                  <a:pt x="1010" y="71"/>
                </a:cubicBezTo>
                <a:cubicBezTo>
                  <a:pt x="1010" y="67"/>
                  <a:pt x="1012" y="64"/>
                  <a:pt x="1015" y="61"/>
                </a:cubicBezTo>
                <a:cubicBezTo>
                  <a:pt x="1018" y="59"/>
                  <a:pt x="1022" y="58"/>
                  <a:pt x="1027" y="58"/>
                </a:cubicBezTo>
                <a:cubicBezTo>
                  <a:pt x="1035" y="58"/>
                  <a:pt x="1042" y="60"/>
                  <a:pt x="1048" y="64"/>
                </a:cubicBezTo>
                <a:cubicBezTo>
                  <a:pt x="1048" y="49"/>
                  <a:pt x="1048" y="49"/>
                  <a:pt x="1048" y="49"/>
                </a:cubicBezTo>
                <a:cubicBezTo>
                  <a:pt x="1042" y="46"/>
                  <a:pt x="1035" y="45"/>
                  <a:pt x="1028" y="45"/>
                </a:cubicBezTo>
                <a:cubicBezTo>
                  <a:pt x="1018" y="45"/>
                  <a:pt x="1010" y="47"/>
                  <a:pt x="1004" y="53"/>
                </a:cubicBezTo>
                <a:cubicBezTo>
                  <a:pt x="998" y="58"/>
                  <a:pt x="995" y="64"/>
                  <a:pt x="995" y="72"/>
                </a:cubicBezTo>
                <a:cubicBezTo>
                  <a:pt x="995" y="79"/>
                  <a:pt x="996" y="84"/>
                  <a:pt x="1000" y="88"/>
                </a:cubicBezTo>
                <a:cubicBezTo>
                  <a:pt x="1003" y="92"/>
                  <a:pt x="1009" y="96"/>
                  <a:pt x="1017" y="100"/>
                </a:cubicBezTo>
                <a:cubicBezTo>
                  <a:pt x="1026" y="104"/>
                  <a:pt x="1031" y="107"/>
                  <a:pt x="1033" y="109"/>
                </a:cubicBezTo>
                <a:cubicBezTo>
                  <a:pt x="1036" y="111"/>
                  <a:pt x="1037" y="114"/>
                  <a:pt x="1037" y="117"/>
                </a:cubicBezTo>
                <a:cubicBezTo>
                  <a:pt x="1037" y="126"/>
                  <a:pt x="1031" y="131"/>
                  <a:pt x="1019" y="131"/>
                </a:cubicBezTo>
                <a:cubicBezTo>
                  <a:pt x="1010" y="131"/>
                  <a:pt x="1002" y="128"/>
                  <a:pt x="994" y="122"/>
                </a:cubicBezTo>
                <a:cubicBezTo>
                  <a:pt x="994" y="138"/>
                  <a:pt x="994" y="138"/>
                  <a:pt x="994" y="138"/>
                </a:cubicBezTo>
                <a:cubicBezTo>
                  <a:pt x="1001" y="142"/>
                  <a:pt x="1009" y="143"/>
                  <a:pt x="1018" y="143"/>
                </a:cubicBezTo>
                <a:cubicBezTo>
                  <a:pt x="1028" y="143"/>
                  <a:pt x="1037" y="141"/>
                  <a:pt x="1043" y="136"/>
                </a:cubicBezTo>
                <a:cubicBezTo>
                  <a:pt x="1049" y="131"/>
                  <a:pt x="1052" y="124"/>
                  <a:pt x="1052" y="116"/>
                </a:cubicBezTo>
                <a:cubicBezTo>
                  <a:pt x="1052" y="110"/>
                  <a:pt x="1050" y="104"/>
                  <a:pt x="1047" y="100"/>
                </a:cubicBezTo>
                <a:close/>
                <a:moveTo>
                  <a:pt x="1147" y="90"/>
                </a:moveTo>
                <a:cubicBezTo>
                  <a:pt x="1147" y="76"/>
                  <a:pt x="1144" y="65"/>
                  <a:pt x="1137" y="57"/>
                </a:cubicBezTo>
                <a:cubicBezTo>
                  <a:pt x="1130" y="49"/>
                  <a:pt x="1121" y="45"/>
                  <a:pt x="1108" y="45"/>
                </a:cubicBezTo>
                <a:cubicBezTo>
                  <a:pt x="1100" y="45"/>
                  <a:pt x="1093" y="47"/>
                  <a:pt x="1086" y="51"/>
                </a:cubicBezTo>
                <a:cubicBezTo>
                  <a:pt x="1080" y="55"/>
                  <a:pt x="1075" y="61"/>
                  <a:pt x="1071" y="69"/>
                </a:cubicBezTo>
                <a:cubicBezTo>
                  <a:pt x="1067" y="77"/>
                  <a:pt x="1065" y="85"/>
                  <a:pt x="1065" y="95"/>
                </a:cubicBezTo>
                <a:cubicBezTo>
                  <a:pt x="1065" y="110"/>
                  <a:pt x="1069" y="122"/>
                  <a:pt x="1076" y="130"/>
                </a:cubicBezTo>
                <a:cubicBezTo>
                  <a:pt x="1084" y="139"/>
                  <a:pt x="1094" y="143"/>
                  <a:pt x="1108" y="143"/>
                </a:cubicBezTo>
                <a:cubicBezTo>
                  <a:pt x="1121" y="143"/>
                  <a:pt x="1132" y="140"/>
                  <a:pt x="1141" y="134"/>
                </a:cubicBezTo>
                <a:cubicBezTo>
                  <a:pt x="1141" y="120"/>
                  <a:pt x="1141" y="120"/>
                  <a:pt x="1141" y="120"/>
                </a:cubicBezTo>
                <a:cubicBezTo>
                  <a:pt x="1132" y="127"/>
                  <a:pt x="1122" y="131"/>
                  <a:pt x="1111" y="131"/>
                </a:cubicBezTo>
                <a:cubicBezTo>
                  <a:pt x="1102" y="131"/>
                  <a:pt x="1095" y="128"/>
                  <a:pt x="1089" y="122"/>
                </a:cubicBezTo>
                <a:cubicBezTo>
                  <a:pt x="1084" y="117"/>
                  <a:pt x="1081" y="109"/>
                  <a:pt x="1081" y="98"/>
                </a:cubicBezTo>
                <a:cubicBezTo>
                  <a:pt x="1147" y="98"/>
                  <a:pt x="1147" y="98"/>
                  <a:pt x="1147" y="98"/>
                </a:cubicBezTo>
                <a:cubicBezTo>
                  <a:pt x="1147" y="90"/>
                  <a:pt x="1147" y="90"/>
                  <a:pt x="1147" y="90"/>
                </a:cubicBezTo>
                <a:close/>
                <a:moveTo>
                  <a:pt x="1081" y="85"/>
                </a:moveTo>
                <a:cubicBezTo>
                  <a:pt x="1082" y="77"/>
                  <a:pt x="1085" y="70"/>
                  <a:pt x="1090" y="65"/>
                </a:cubicBezTo>
                <a:cubicBezTo>
                  <a:pt x="1095" y="60"/>
                  <a:pt x="1101" y="58"/>
                  <a:pt x="1108" y="58"/>
                </a:cubicBezTo>
                <a:cubicBezTo>
                  <a:pt x="1116" y="58"/>
                  <a:pt x="1121" y="60"/>
                  <a:pt x="1125" y="65"/>
                </a:cubicBezTo>
                <a:cubicBezTo>
                  <a:pt x="1130" y="70"/>
                  <a:pt x="1132" y="76"/>
                  <a:pt x="1132" y="85"/>
                </a:cubicBezTo>
                <a:cubicBezTo>
                  <a:pt x="1081" y="85"/>
                  <a:pt x="1081" y="85"/>
                  <a:pt x="1081" y="85"/>
                </a:cubicBezTo>
                <a:close/>
                <a:moveTo>
                  <a:pt x="1234" y="80"/>
                </a:moveTo>
                <a:cubicBezTo>
                  <a:pt x="1234" y="57"/>
                  <a:pt x="1223" y="45"/>
                  <a:pt x="1201" y="45"/>
                </a:cubicBezTo>
                <a:cubicBezTo>
                  <a:pt x="1196" y="45"/>
                  <a:pt x="1190" y="46"/>
                  <a:pt x="1183" y="48"/>
                </a:cubicBezTo>
                <a:cubicBezTo>
                  <a:pt x="1176" y="50"/>
                  <a:pt x="1172" y="52"/>
                  <a:pt x="1169" y="54"/>
                </a:cubicBezTo>
                <a:cubicBezTo>
                  <a:pt x="1169" y="69"/>
                  <a:pt x="1169" y="69"/>
                  <a:pt x="1169" y="69"/>
                </a:cubicBezTo>
                <a:cubicBezTo>
                  <a:pt x="1178" y="62"/>
                  <a:pt x="1188" y="58"/>
                  <a:pt x="1199" y="58"/>
                </a:cubicBezTo>
                <a:cubicBezTo>
                  <a:pt x="1212" y="58"/>
                  <a:pt x="1219" y="66"/>
                  <a:pt x="1219" y="82"/>
                </a:cubicBezTo>
                <a:cubicBezTo>
                  <a:pt x="1191" y="86"/>
                  <a:pt x="1191" y="86"/>
                  <a:pt x="1191" y="86"/>
                </a:cubicBezTo>
                <a:cubicBezTo>
                  <a:pt x="1170" y="88"/>
                  <a:pt x="1160" y="99"/>
                  <a:pt x="1160" y="116"/>
                </a:cubicBezTo>
                <a:cubicBezTo>
                  <a:pt x="1160" y="125"/>
                  <a:pt x="1162" y="131"/>
                  <a:pt x="1168" y="136"/>
                </a:cubicBezTo>
                <a:cubicBezTo>
                  <a:pt x="1173" y="141"/>
                  <a:pt x="1180" y="143"/>
                  <a:pt x="1190" y="143"/>
                </a:cubicBezTo>
                <a:cubicBezTo>
                  <a:pt x="1202" y="143"/>
                  <a:pt x="1212" y="138"/>
                  <a:pt x="1218" y="126"/>
                </a:cubicBezTo>
                <a:cubicBezTo>
                  <a:pt x="1219" y="126"/>
                  <a:pt x="1219" y="126"/>
                  <a:pt x="1219" y="126"/>
                </a:cubicBezTo>
                <a:cubicBezTo>
                  <a:pt x="1219" y="141"/>
                  <a:pt x="1219" y="141"/>
                  <a:pt x="1219" y="141"/>
                </a:cubicBezTo>
                <a:cubicBezTo>
                  <a:pt x="1234" y="141"/>
                  <a:pt x="1234" y="141"/>
                  <a:pt x="1234" y="141"/>
                </a:cubicBezTo>
                <a:cubicBezTo>
                  <a:pt x="1234" y="80"/>
                  <a:pt x="1234" y="80"/>
                  <a:pt x="1234" y="80"/>
                </a:cubicBezTo>
                <a:close/>
                <a:moveTo>
                  <a:pt x="1219" y="103"/>
                </a:moveTo>
                <a:cubicBezTo>
                  <a:pt x="1219" y="111"/>
                  <a:pt x="1216" y="117"/>
                  <a:pt x="1212" y="123"/>
                </a:cubicBezTo>
                <a:cubicBezTo>
                  <a:pt x="1207" y="128"/>
                  <a:pt x="1200" y="131"/>
                  <a:pt x="1193" y="131"/>
                </a:cubicBezTo>
                <a:cubicBezTo>
                  <a:pt x="1188" y="131"/>
                  <a:pt x="1183" y="129"/>
                  <a:pt x="1180" y="126"/>
                </a:cubicBezTo>
                <a:cubicBezTo>
                  <a:pt x="1177" y="124"/>
                  <a:pt x="1175" y="120"/>
                  <a:pt x="1175" y="115"/>
                </a:cubicBezTo>
                <a:cubicBezTo>
                  <a:pt x="1175" y="109"/>
                  <a:pt x="1177" y="105"/>
                  <a:pt x="1180" y="102"/>
                </a:cubicBezTo>
                <a:cubicBezTo>
                  <a:pt x="1183" y="100"/>
                  <a:pt x="1188" y="98"/>
                  <a:pt x="1196" y="97"/>
                </a:cubicBezTo>
                <a:cubicBezTo>
                  <a:pt x="1219" y="94"/>
                  <a:pt x="1219" y="94"/>
                  <a:pt x="1219" y="94"/>
                </a:cubicBezTo>
                <a:cubicBezTo>
                  <a:pt x="1219" y="103"/>
                  <a:pt x="1219" y="103"/>
                  <a:pt x="1219" y="103"/>
                </a:cubicBezTo>
                <a:close/>
                <a:moveTo>
                  <a:pt x="1309" y="47"/>
                </a:moveTo>
                <a:cubicBezTo>
                  <a:pt x="1307" y="46"/>
                  <a:pt x="1304" y="46"/>
                  <a:pt x="1300" y="46"/>
                </a:cubicBezTo>
                <a:cubicBezTo>
                  <a:pt x="1295" y="46"/>
                  <a:pt x="1290" y="47"/>
                  <a:pt x="1285" y="51"/>
                </a:cubicBezTo>
                <a:cubicBezTo>
                  <a:pt x="1281" y="55"/>
                  <a:pt x="1278" y="60"/>
                  <a:pt x="1276" y="67"/>
                </a:cubicBezTo>
                <a:cubicBezTo>
                  <a:pt x="1275" y="67"/>
                  <a:pt x="1275" y="67"/>
                  <a:pt x="1275" y="67"/>
                </a:cubicBezTo>
                <a:cubicBezTo>
                  <a:pt x="1275" y="47"/>
                  <a:pt x="1275" y="47"/>
                  <a:pt x="1275" y="47"/>
                </a:cubicBezTo>
                <a:cubicBezTo>
                  <a:pt x="1260" y="47"/>
                  <a:pt x="1260" y="47"/>
                  <a:pt x="1260" y="47"/>
                </a:cubicBezTo>
                <a:cubicBezTo>
                  <a:pt x="1260" y="141"/>
                  <a:pt x="1260" y="141"/>
                  <a:pt x="1260" y="141"/>
                </a:cubicBezTo>
                <a:cubicBezTo>
                  <a:pt x="1275" y="141"/>
                  <a:pt x="1275" y="141"/>
                  <a:pt x="1275" y="141"/>
                </a:cubicBezTo>
                <a:cubicBezTo>
                  <a:pt x="1275" y="93"/>
                  <a:pt x="1275" y="93"/>
                  <a:pt x="1275" y="93"/>
                </a:cubicBezTo>
                <a:cubicBezTo>
                  <a:pt x="1275" y="83"/>
                  <a:pt x="1277" y="75"/>
                  <a:pt x="1282" y="69"/>
                </a:cubicBezTo>
                <a:cubicBezTo>
                  <a:pt x="1286" y="63"/>
                  <a:pt x="1291" y="59"/>
                  <a:pt x="1298" y="59"/>
                </a:cubicBezTo>
                <a:cubicBezTo>
                  <a:pt x="1303" y="59"/>
                  <a:pt x="1307" y="60"/>
                  <a:pt x="1309" y="62"/>
                </a:cubicBezTo>
                <a:cubicBezTo>
                  <a:pt x="1309" y="47"/>
                  <a:pt x="1309" y="47"/>
                  <a:pt x="1309" y="47"/>
                </a:cubicBezTo>
                <a:close/>
                <a:moveTo>
                  <a:pt x="1385" y="123"/>
                </a:moveTo>
                <a:cubicBezTo>
                  <a:pt x="1378" y="128"/>
                  <a:pt x="1370" y="131"/>
                  <a:pt x="1362" y="131"/>
                </a:cubicBezTo>
                <a:cubicBezTo>
                  <a:pt x="1352" y="131"/>
                  <a:pt x="1344" y="127"/>
                  <a:pt x="1338" y="121"/>
                </a:cubicBezTo>
                <a:cubicBezTo>
                  <a:pt x="1333" y="115"/>
                  <a:pt x="1330" y="106"/>
                  <a:pt x="1330" y="95"/>
                </a:cubicBezTo>
                <a:cubicBezTo>
                  <a:pt x="1330" y="84"/>
                  <a:pt x="1333" y="75"/>
                  <a:pt x="1339" y="68"/>
                </a:cubicBezTo>
                <a:cubicBezTo>
                  <a:pt x="1345" y="61"/>
                  <a:pt x="1353" y="58"/>
                  <a:pt x="1363" y="58"/>
                </a:cubicBezTo>
                <a:cubicBezTo>
                  <a:pt x="1370" y="58"/>
                  <a:pt x="1378" y="60"/>
                  <a:pt x="1385" y="65"/>
                </a:cubicBezTo>
                <a:cubicBezTo>
                  <a:pt x="1385" y="50"/>
                  <a:pt x="1385" y="50"/>
                  <a:pt x="1385" y="50"/>
                </a:cubicBezTo>
                <a:cubicBezTo>
                  <a:pt x="1379" y="46"/>
                  <a:pt x="1371" y="45"/>
                  <a:pt x="1363" y="45"/>
                </a:cubicBezTo>
                <a:cubicBezTo>
                  <a:pt x="1348" y="45"/>
                  <a:pt x="1337" y="50"/>
                  <a:pt x="1328" y="59"/>
                </a:cubicBezTo>
                <a:cubicBezTo>
                  <a:pt x="1319" y="68"/>
                  <a:pt x="1314" y="81"/>
                  <a:pt x="1314" y="96"/>
                </a:cubicBezTo>
                <a:cubicBezTo>
                  <a:pt x="1314" y="105"/>
                  <a:pt x="1316" y="114"/>
                  <a:pt x="1320" y="121"/>
                </a:cubicBezTo>
                <a:cubicBezTo>
                  <a:pt x="1324" y="128"/>
                  <a:pt x="1329" y="134"/>
                  <a:pt x="1336" y="138"/>
                </a:cubicBezTo>
                <a:cubicBezTo>
                  <a:pt x="1343" y="142"/>
                  <a:pt x="1350" y="143"/>
                  <a:pt x="1359" y="143"/>
                </a:cubicBezTo>
                <a:cubicBezTo>
                  <a:pt x="1369" y="143"/>
                  <a:pt x="1378" y="141"/>
                  <a:pt x="1385" y="137"/>
                </a:cubicBezTo>
                <a:cubicBezTo>
                  <a:pt x="1385" y="123"/>
                  <a:pt x="1385" y="123"/>
                  <a:pt x="1385" y="123"/>
                </a:cubicBezTo>
                <a:close/>
                <a:moveTo>
                  <a:pt x="1484" y="83"/>
                </a:moveTo>
                <a:cubicBezTo>
                  <a:pt x="1484" y="58"/>
                  <a:pt x="1473" y="45"/>
                  <a:pt x="1452" y="45"/>
                </a:cubicBezTo>
                <a:cubicBezTo>
                  <a:pt x="1439" y="45"/>
                  <a:pt x="1428" y="51"/>
                  <a:pt x="1421" y="63"/>
                </a:cubicBezTo>
                <a:cubicBezTo>
                  <a:pt x="1421" y="63"/>
                  <a:pt x="1421" y="63"/>
                  <a:pt x="1421" y="63"/>
                </a:cubicBezTo>
                <a:cubicBezTo>
                  <a:pt x="1421" y="2"/>
                  <a:pt x="1421" y="2"/>
                  <a:pt x="1421" y="2"/>
                </a:cubicBezTo>
                <a:cubicBezTo>
                  <a:pt x="1406" y="2"/>
                  <a:pt x="1406" y="2"/>
                  <a:pt x="1406" y="2"/>
                </a:cubicBezTo>
                <a:cubicBezTo>
                  <a:pt x="1406" y="141"/>
                  <a:pt x="1406" y="141"/>
                  <a:pt x="1406" y="141"/>
                </a:cubicBezTo>
                <a:cubicBezTo>
                  <a:pt x="1421" y="141"/>
                  <a:pt x="1421" y="141"/>
                  <a:pt x="1421" y="141"/>
                </a:cubicBezTo>
                <a:cubicBezTo>
                  <a:pt x="1421" y="88"/>
                  <a:pt x="1421" y="88"/>
                  <a:pt x="1421" y="88"/>
                </a:cubicBezTo>
                <a:cubicBezTo>
                  <a:pt x="1421" y="79"/>
                  <a:pt x="1423" y="72"/>
                  <a:pt x="1428" y="66"/>
                </a:cubicBezTo>
                <a:cubicBezTo>
                  <a:pt x="1433" y="61"/>
                  <a:pt x="1439" y="58"/>
                  <a:pt x="1447" y="58"/>
                </a:cubicBezTo>
                <a:cubicBezTo>
                  <a:pt x="1461" y="58"/>
                  <a:pt x="1469" y="68"/>
                  <a:pt x="1469" y="87"/>
                </a:cubicBezTo>
                <a:cubicBezTo>
                  <a:pt x="1469" y="141"/>
                  <a:pt x="1469" y="141"/>
                  <a:pt x="1469" y="141"/>
                </a:cubicBezTo>
                <a:cubicBezTo>
                  <a:pt x="1484" y="141"/>
                  <a:pt x="1484" y="141"/>
                  <a:pt x="1484" y="141"/>
                </a:cubicBezTo>
                <a:cubicBezTo>
                  <a:pt x="1484" y="83"/>
                  <a:pt x="1484" y="83"/>
                  <a:pt x="1484" y="83"/>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a:xfrm>
            <a:off x="-477273" y="0"/>
            <a:ext cx="6573273" cy="8093442"/>
          </a:xfrm>
          <a:custGeom>
            <a:avLst/>
            <a:gdLst>
              <a:gd name="connsiteX0" fmla="*/ 477273 w 6573273"/>
              <a:gd name="connsiteY0" fmla="*/ 0 h 8093442"/>
              <a:gd name="connsiteX1" fmla="*/ 6573273 w 6573273"/>
              <a:gd name="connsiteY1" fmla="*/ 0 h 8093442"/>
              <a:gd name="connsiteX2" fmla="*/ 6573273 w 6573273"/>
              <a:gd name="connsiteY2" fmla="*/ 6994525 h 8093442"/>
              <a:gd name="connsiteX3" fmla="*/ 477273 w 6573273"/>
              <a:gd name="connsiteY3" fmla="*/ 6994525 h 8093442"/>
              <a:gd name="connsiteX4" fmla="*/ 477273 w 6573273"/>
              <a:gd name="connsiteY4" fmla="*/ 8093442 h 8093442"/>
              <a:gd name="connsiteX5" fmla="*/ 0 w 6573273"/>
              <a:gd name="connsiteY5" fmla="*/ 8093442 h 8093442"/>
              <a:gd name="connsiteX6" fmla="*/ 0 w 6573273"/>
              <a:gd name="connsiteY6" fmla="*/ 4868863 h 8093442"/>
              <a:gd name="connsiteX7" fmla="*/ 477273 w 6573273"/>
              <a:gd name="connsiteY7" fmla="*/ 4868863 h 8093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73273" h="8093442">
                <a:moveTo>
                  <a:pt x="477273" y="0"/>
                </a:moveTo>
                <a:lnTo>
                  <a:pt x="6573273" y="0"/>
                </a:lnTo>
                <a:lnTo>
                  <a:pt x="6573273" y="6994525"/>
                </a:lnTo>
                <a:lnTo>
                  <a:pt x="477273" y="6994525"/>
                </a:lnTo>
                <a:lnTo>
                  <a:pt x="477273" y="8093442"/>
                </a:lnTo>
                <a:lnTo>
                  <a:pt x="0" y="8093442"/>
                </a:lnTo>
                <a:lnTo>
                  <a:pt x="0" y="4868863"/>
                </a:lnTo>
                <a:lnTo>
                  <a:pt x="477273" y="4868863"/>
                </a:lnTo>
                <a:close/>
              </a:path>
            </a:pathLst>
          </a:custGeom>
          <a:noFill/>
          <a:ln>
            <a:noFill/>
          </a:ln>
        </p:spPr>
      </p:pic>
    </p:spTree>
    <p:extLst>
      <p:ext uri="{BB962C8B-B14F-4D97-AF65-F5344CB8AC3E}">
        <p14:creationId xmlns:p14="http://schemas.microsoft.com/office/powerpoint/2010/main" val="3796735475"/>
      </p:ext>
    </p:extLst>
  </p:cSld>
  <p:clrMapOvr>
    <a:masterClrMapping/>
  </p:clrMapOvr>
  <p:transition>
    <p:fade/>
  </p:transition>
  <p:extLst mod="1">
    <p:ext uri="{DCECCB84-F9BA-43D5-87BE-67443E8EF086}">
      <p15:sldGuideLst xmlns:p15="http://schemas.microsoft.com/office/powerpoint/2012/main">
        <p15:guide id="1" orient="horz" pos="302">
          <p15:clr>
            <a:srgbClr val="C35EA4"/>
          </p15:clr>
        </p15:guide>
        <p15:guide id="2" pos="288">
          <p15:clr>
            <a:srgbClr val="C35EA4"/>
          </p15:clr>
        </p15:guide>
        <p15:guide id="3" pos="7546">
          <p15:clr>
            <a:srgbClr val="C35EA4"/>
          </p15:clr>
        </p15:guide>
        <p15:guide id="4" orient="horz" pos="4104">
          <p15:clr>
            <a:srgbClr val="C35EA4"/>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lvl1pPr>
          </a:lstStyle>
          <a:p>
            <a:r>
              <a:rPr lang="en-US" dirty="0"/>
              <a:t>Click to edit Master title style</a:t>
            </a:r>
          </a:p>
        </p:txBody>
      </p:sp>
      <p:sp>
        <p:nvSpPr>
          <p:cNvPr id="3" name="TextBox 6"/>
          <p:cNvSpPr txBox="1"/>
          <p:nvPr userDrawn="1"/>
        </p:nvSpPr>
        <p:spPr>
          <a:xfrm>
            <a:off x="5303837" y="6532860"/>
            <a:ext cx="1828800" cy="461665"/>
          </a:xfrm>
          <a:prstGeom prst="rect">
            <a:avLst/>
          </a:prstGeom>
          <a:noFill/>
        </p:spPr>
        <p:txBody>
          <a:bodyPr wrap="square" lIns="182880" tIns="146304" rIns="182880" bIns="146304"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lnSpc>
                <a:spcPct val="90000"/>
              </a:lnSpc>
              <a:spcAft>
                <a:spcPts val="600"/>
              </a:spcAft>
            </a:pPr>
            <a:r>
              <a:rPr lang="en-US" sz="1100" dirty="0">
                <a:gradFill>
                  <a:gsLst>
                    <a:gs pos="2917">
                      <a:schemeClr val="tx1"/>
                    </a:gs>
                    <a:gs pos="30000">
                      <a:schemeClr val="tx1"/>
                    </a:gs>
                  </a:gsLst>
                  <a:lin ang="5400000" scaled="0"/>
                </a:gradFill>
              </a:rPr>
              <a:t>Microsoft Confidential</a:t>
            </a:r>
          </a:p>
        </p:txBody>
      </p:sp>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84507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93445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69283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sz="4800"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371600"/>
            <a:ext cx="11887199" cy="2131353"/>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6"/>
          <p:cNvSpPr txBox="1"/>
          <p:nvPr userDrawn="1"/>
        </p:nvSpPr>
        <p:spPr>
          <a:xfrm>
            <a:off x="5303837" y="6532860"/>
            <a:ext cx="1828800" cy="461665"/>
          </a:xfrm>
          <a:prstGeom prst="rect">
            <a:avLst/>
          </a:prstGeom>
          <a:noFill/>
        </p:spPr>
        <p:txBody>
          <a:bodyPr wrap="square" lIns="182880" tIns="146304" rIns="182880" bIns="146304"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lnSpc>
                <a:spcPct val="90000"/>
              </a:lnSpc>
              <a:spcAft>
                <a:spcPts val="600"/>
              </a:spcAft>
            </a:pPr>
            <a:r>
              <a:rPr lang="en-US" sz="1100" dirty="0">
                <a:gradFill>
                  <a:gsLst>
                    <a:gs pos="2917">
                      <a:schemeClr val="tx1"/>
                    </a:gs>
                    <a:gs pos="30000">
                      <a:schemeClr val="tx1"/>
                    </a:gs>
                  </a:gsLst>
                  <a:lin ang="5400000" scaled="0"/>
                </a:gradFill>
              </a:rPr>
              <a:t>Microsoft Confidential</a:t>
            </a:r>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37160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sz="48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35309969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56627" y="372394"/>
            <a:ext cx="10726460" cy="1351952"/>
          </a:xfrm>
        </p:spPr>
        <p:txBody>
          <a:bodyPr/>
          <a:lstStyle/>
          <a:p>
            <a:r>
              <a:rPr lang="en-US"/>
              <a:t>Click to edit Master title style</a:t>
            </a:r>
          </a:p>
        </p:txBody>
      </p:sp>
      <p:sp>
        <p:nvSpPr>
          <p:cNvPr id="3" name="Text Placeholder 2"/>
          <p:cNvSpPr>
            <a:spLocks noGrp="1"/>
          </p:cNvSpPr>
          <p:nvPr>
            <p:ph type="body" idx="1"/>
          </p:nvPr>
        </p:nvSpPr>
        <p:spPr>
          <a:xfrm>
            <a:off x="856628" y="2031212"/>
            <a:ext cx="5261211" cy="523733"/>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Edit Master text styles</a:t>
            </a:r>
          </a:p>
        </p:txBody>
      </p:sp>
      <p:sp>
        <p:nvSpPr>
          <p:cNvPr id="4" name="Content Placeholder 3"/>
          <p:cNvSpPr>
            <a:spLocks noGrp="1"/>
          </p:cNvSpPr>
          <p:nvPr>
            <p:ph sz="half" idx="2"/>
          </p:nvPr>
        </p:nvSpPr>
        <p:spPr>
          <a:xfrm>
            <a:off x="856628" y="2554944"/>
            <a:ext cx="5261211" cy="244374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95965" y="2031212"/>
            <a:ext cx="5287122" cy="523733"/>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Edit Master text styles</a:t>
            </a:r>
          </a:p>
        </p:txBody>
      </p:sp>
      <p:sp>
        <p:nvSpPr>
          <p:cNvPr id="6" name="Content Placeholder 5"/>
          <p:cNvSpPr>
            <a:spLocks noGrp="1"/>
          </p:cNvSpPr>
          <p:nvPr>
            <p:ph sz="quarter" idx="4"/>
          </p:nvPr>
        </p:nvSpPr>
        <p:spPr>
          <a:xfrm>
            <a:off x="6295965" y="2554944"/>
            <a:ext cx="5287122" cy="244374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3B3372A-6877-4BFD-A67B-0CB3339E4423}" type="datetime1">
              <a:rPr lang="en-US" smtClean="0"/>
              <a:t>8/3/2017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457ECFF-F0A0-4928-BB3E-15861A9DA64E}" type="slidenum">
              <a:rPr lang="en-US" smtClean="0"/>
              <a:t>‹#›</a:t>
            </a:fld>
            <a:endParaRPr lang="en-US"/>
          </a:p>
        </p:txBody>
      </p:sp>
    </p:spTree>
    <p:extLst>
      <p:ext uri="{BB962C8B-B14F-4D97-AF65-F5344CB8AC3E}">
        <p14:creationId xmlns:p14="http://schemas.microsoft.com/office/powerpoint/2010/main" val="383467890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1" y="0"/>
            <a:ext cx="12436475" cy="6994526"/>
          </a:xfrm>
          <a:prstGeom prst="rect">
            <a:avLst/>
          </a:prstGeom>
          <a:noFill/>
          <a:ln>
            <a:noFill/>
          </a:ln>
        </p:spPr>
      </p:pic>
      <p:pic>
        <p:nvPicPr>
          <p:cNvPr id="3" name="Picture 2"/>
          <p:cNvPicPr>
            <a:picLocks noChangeAspect="1"/>
          </p:cNvPicPr>
          <p:nvPr userDrawn="1"/>
        </p:nvPicPr>
        <p:blipFill>
          <a:blip r:embed="rId3"/>
          <a:stretch>
            <a:fillRect/>
          </a:stretch>
        </p:blipFill>
        <p:spPr>
          <a:xfrm>
            <a:off x="495300" y="2488813"/>
            <a:ext cx="5580001" cy="551250"/>
          </a:xfrm>
          <a:prstGeom prst="rect">
            <a:avLst/>
          </a:prstGeom>
        </p:spPr>
      </p:pic>
      <p:pic>
        <p:nvPicPr>
          <p:cNvPr id="4" name="Picture 3"/>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white">
          <a:xfrm>
            <a:off x="10333038" y="6163073"/>
            <a:ext cx="1643341" cy="352027"/>
          </a:xfrm>
          <a:prstGeom prst="rect">
            <a:avLst/>
          </a:prstGeom>
        </p:spPr>
      </p:pic>
    </p:spTree>
    <p:extLst>
      <p:ext uri="{BB962C8B-B14F-4D97-AF65-F5344CB8AC3E}">
        <p14:creationId xmlns:p14="http://schemas.microsoft.com/office/powerpoint/2010/main" val="3422979901"/>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orient="horz" pos="4104">
          <p15:clr>
            <a:srgbClr val="C35EA4"/>
          </p15:clr>
        </p15:guide>
        <p15:guide id="3" pos="7546">
          <p15:clr>
            <a:srgbClr val="C35EA4"/>
          </p15:clr>
        </p15:guide>
        <p15:guide id="4" orient="horz" pos="302">
          <p15:clr>
            <a:srgbClr val="C35EA4"/>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Walkin">
    <p:bg>
      <p:bgPr>
        <a:solidFill>
          <a:schemeClr val="tx1"/>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516364" y="469053"/>
            <a:ext cx="1462911" cy="313376"/>
          </a:xfrm>
          <a:prstGeom prst="rect">
            <a:avLst/>
          </a:prstGeom>
        </p:spPr>
      </p:pic>
      <p:sp>
        <p:nvSpPr>
          <p:cNvPr id="8" name="Freeform 5"/>
          <p:cNvSpPr>
            <a:spLocks noEditPoints="1"/>
          </p:cNvSpPr>
          <p:nvPr userDrawn="1"/>
        </p:nvSpPr>
        <p:spPr bwMode="auto">
          <a:xfrm>
            <a:off x="4846638" y="2622117"/>
            <a:ext cx="6626093" cy="650876"/>
          </a:xfrm>
          <a:custGeom>
            <a:avLst/>
            <a:gdLst>
              <a:gd name="T0" fmla="*/ 67 w 1484"/>
              <a:gd name="T1" fmla="*/ 117 h 143"/>
              <a:gd name="T2" fmla="*/ 15 w 1484"/>
              <a:gd name="T3" fmla="*/ 141 h 143"/>
              <a:gd name="T4" fmla="*/ 63 w 1484"/>
              <a:gd name="T5" fmla="*/ 141 h 143"/>
              <a:gd name="T6" fmla="*/ 119 w 1484"/>
              <a:gd name="T7" fmla="*/ 53 h 143"/>
              <a:gd name="T8" fmla="*/ 173 w 1484"/>
              <a:gd name="T9" fmla="*/ 4 h 143"/>
              <a:gd name="T10" fmla="*/ 180 w 1484"/>
              <a:gd name="T11" fmla="*/ 21 h 143"/>
              <a:gd name="T12" fmla="*/ 165 w 1484"/>
              <a:gd name="T13" fmla="*/ 141 h 143"/>
              <a:gd name="T14" fmla="*/ 226 w 1484"/>
              <a:gd name="T15" fmla="*/ 121 h 143"/>
              <a:gd name="T16" fmla="*/ 272 w 1484"/>
              <a:gd name="T17" fmla="*/ 50 h 143"/>
              <a:gd name="T18" fmla="*/ 223 w 1484"/>
              <a:gd name="T19" fmla="*/ 138 h 143"/>
              <a:gd name="T20" fmla="*/ 333 w 1484"/>
              <a:gd name="T21" fmla="*/ 46 h 143"/>
              <a:gd name="T22" fmla="*/ 293 w 1484"/>
              <a:gd name="T23" fmla="*/ 47 h 143"/>
              <a:gd name="T24" fmla="*/ 330 w 1484"/>
              <a:gd name="T25" fmla="*/ 59 h 143"/>
              <a:gd name="T26" fmla="*/ 359 w 1484"/>
              <a:gd name="T27" fmla="*/ 58 h 143"/>
              <a:gd name="T28" fmla="*/ 439 w 1484"/>
              <a:gd name="T29" fmla="*/ 94 h 143"/>
              <a:gd name="T30" fmla="*/ 362 w 1484"/>
              <a:gd name="T31" fmla="*/ 95 h 143"/>
              <a:gd name="T32" fmla="*/ 416 w 1484"/>
              <a:gd name="T33" fmla="*/ 121 h 143"/>
              <a:gd name="T34" fmla="*/ 474 w 1484"/>
              <a:gd name="T35" fmla="*/ 61 h 143"/>
              <a:gd name="T36" fmla="*/ 464 w 1484"/>
              <a:gd name="T37" fmla="*/ 53 h 143"/>
              <a:gd name="T38" fmla="*/ 497 w 1484"/>
              <a:gd name="T39" fmla="*/ 117 h 143"/>
              <a:gd name="T40" fmla="*/ 503 w 1484"/>
              <a:gd name="T41" fmla="*/ 136 h 143"/>
              <a:gd name="T42" fmla="*/ 538 w 1484"/>
              <a:gd name="T43" fmla="*/ 58 h 143"/>
              <a:gd name="T44" fmla="*/ 618 w 1484"/>
              <a:gd name="T45" fmla="*/ 94 h 143"/>
              <a:gd name="T46" fmla="*/ 540 w 1484"/>
              <a:gd name="T47" fmla="*/ 95 h 143"/>
              <a:gd name="T48" fmla="*/ 594 w 1484"/>
              <a:gd name="T49" fmla="*/ 121 h 143"/>
              <a:gd name="T50" fmla="*/ 641 w 1484"/>
              <a:gd name="T51" fmla="*/ 47 h 143"/>
              <a:gd name="T52" fmla="*/ 656 w 1484"/>
              <a:gd name="T53" fmla="*/ 141 h 143"/>
              <a:gd name="T54" fmla="*/ 656 w 1484"/>
              <a:gd name="T55" fmla="*/ 33 h 143"/>
              <a:gd name="T56" fmla="*/ 730 w 1484"/>
              <a:gd name="T57" fmla="*/ 130 h 143"/>
              <a:gd name="T58" fmla="*/ 740 w 1484"/>
              <a:gd name="T59" fmla="*/ 47 h 143"/>
              <a:gd name="T60" fmla="*/ 685 w 1484"/>
              <a:gd name="T61" fmla="*/ 47 h 143"/>
              <a:gd name="T62" fmla="*/ 740 w 1484"/>
              <a:gd name="T63" fmla="*/ 140 h 143"/>
              <a:gd name="T64" fmla="*/ 873 w 1484"/>
              <a:gd name="T65" fmla="*/ 68 h 143"/>
              <a:gd name="T66" fmla="*/ 802 w 1484"/>
              <a:gd name="T67" fmla="*/ 141 h 143"/>
              <a:gd name="T68" fmla="*/ 868 w 1484"/>
              <a:gd name="T69" fmla="*/ 141 h 143"/>
              <a:gd name="T70" fmla="*/ 817 w 1484"/>
              <a:gd name="T71" fmla="*/ 71 h 143"/>
              <a:gd name="T72" fmla="*/ 857 w 1484"/>
              <a:gd name="T73" fmla="*/ 64 h 143"/>
              <a:gd name="T74" fmla="*/ 904 w 1484"/>
              <a:gd name="T75" fmla="*/ 69 h 143"/>
              <a:gd name="T76" fmla="*/ 974 w 1484"/>
              <a:gd name="T77" fmla="*/ 120 h 143"/>
              <a:gd name="T78" fmla="*/ 981 w 1484"/>
              <a:gd name="T79" fmla="*/ 90 h 143"/>
              <a:gd name="T80" fmla="*/ 965 w 1484"/>
              <a:gd name="T81" fmla="*/ 85 h 143"/>
              <a:gd name="T82" fmla="*/ 1010 w 1484"/>
              <a:gd name="T83" fmla="*/ 71 h 143"/>
              <a:gd name="T84" fmla="*/ 1028 w 1484"/>
              <a:gd name="T85" fmla="*/ 45 h 143"/>
              <a:gd name="T86" fmla="*/ 1033 w 1484"/>
              <a:gd name="T87" fmla="*/ 109 h 143"/>
              <a:gd name="T88" fmla="*/ 1018 w 1484"/>
              <a:gd name="T89" fmla="*/ 143 h 143"/>
              <a:gd name="T90" fmla="*/ 1137 w 1484"/>
              <a:gd name="T91" fmla="*/ 57 h 143"/>
              <a:gd name="T92" fmla="*/ 1076 w 1484"/>
              <a:gd name="T93" fmla="*/ 130 h 143"/>
              <a:gd name="T94" fmla="*/ 1089 w 1484"/>
              <a:gd name="T95" fmla="*/ 122 h 143"/>
              <a:gd name="T96" fmla="*/ 1090 w 1484"/>
              <a:gd name="T97" fmla="*/ 65 h 143"/>
              <a:gd name="T98" fmla="*/ 1234 w 1484"/>
              <a:gd name="T99" fmla="*/ 80 h 143"/>
              <a:gd name="T100" fmla="*/ 1199 w 1484"/>
              <a:gd name="T101" fmla="*/ 58 h 143"/>
              <a:gd name="T102" fmla="*/ 1190 w 1484"/>
              <a:gd name="T103" fmla="*/ 143 h 143"/>
              <a:gd name="T104" fmla="*/ 1234 w 1484"/>
              <a:gd name="T105" fmla="*/ 80 h 143"/>
              <a:gd name="T106" fmla="*/ 1175 w 1484"/>
              <a:gd name="T107" fmla="*/ 115 h 143"/>
              <a:gd name="T108" fmla="*/ 1309 w 1484"/>
              <a:gd name="T109" fmla="*/ 47 h 143"/>
              <a:gd name="T110" fmla="*/ 1275 w 1484"/>
              <a:gd name="T111" fmla="*/ 47 h 143"/>
              <a:gd name="T112" fmla="*/ 1282 w 1484"/>
              <a:gd name="T113" fmla="*/ 69 h 143"/>
              <a:gd name="T114" fmla="*/ 1362 w 1484"/>
              <a:gd name="T115" fmla="*/ 131 h 143"/>
              <a:gd name="T116" fmla="*/ 1385 w 1484"/>
              <a:gd name="T117" fmla="*/ 65 h 143"/>
              <a:gd name="T118" fmla="*/ 1320 w 1484"/>
              <a:gd name="T119" fmla="*/ 121 h 143"/>
              <a:gd name="T120" fmla="*/ 1484 w 1484"/>
              <a:gd name="T121" fmla="*/ 83 h 143"/>
              <a:gd name="T122" fmla="*/ 1406 w 1484"/>
              <a:gd name="T123" fmla="*/ 2 h 143"/>
              <a:gd name="T124" fmla="*/ 1447 w 1484"/>
              <a:gd name="T125" fmla="*/ 58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484" h="143">
                <a:moveTo>
                  <a:pt x="134" y="10"/>
                </a:moveTo>
                <a:cubicBezTo>
                  <a:pt x="115" y="10"/>
                  <a:pt x="115" y="10"/>
                  <a:pt x="115" y="10"/>
                </a:cubicBezTo>
                <a:cubicBezTo>
                  <a:pt x="74" y="101"/>
                  <a:pt x="74" y="101"/>
                  <a:pt x="74" y="101"/>
                </a:cubicBezTo>
                <a:cubicBezTo>
                  <a:pt x="73" y="103"/>
                  <a:pt x="70" y="109"/>
                  <a:pt x="67" y="117"/>
                </a:cubicBezTo>
                <a:cubicBezTo>
                  <a:pt x="67" y="117"/>
                  <a:pt x="67" y="117"/>
                  <a:pt x="67" y="117"/>
                </a:cubicBezTo>
                <a:cubicBezTo>
                  <a:pt x="66" y="114"/>
                  <a:pt x="64" y="108"/>
                  <a:pt x="61" y="101"/>
                </a:cubicBezTo>
                <a:cubicBezTo>
                  <a:pt x="20" y="10"/>
                  <a:pt x="20" y="10"/>
                  <a:pt x="20" y="10"/>
                </a:cubicBezTo>
                <a:cubicBezTo>
                  <a:pt x="0" y="10"/>
                  <a:pt x="0" y="10"/>
                  <a:pt x="0" y="10"/>
                </a:cubicBezTo>
                <a:cubicBezTo>
                  <a:pt x="0" y="141"/>
                  <a:pt x="0" y="141"/>
                  <a:pt x="0" y="141"/>
                </a:cubicBezTo>
                <a:cubicBezTo>
                  <a:pt x="15" y="141"/>
                  <a:pt x="15" y="141"/>
                  <a:pt x="15" y="141"/>
                </a:cubicBezTo>
                <a:cubicBezTo>
                  <a:pt x="15" y="53"/>
                  <a:pt x="15" y="53"/>
                  <a:pt x="15" y="53"/>
                </a:cubicBezTo>
                <a:cubicBezTo>
                  <a:pt x="15" y="41"/>
                  <a:pt x="15" y="33"/>
                  <a:pt x="14" y="27"/>
                </a:cubicBezTo>
                <a:cubicBezTo>
                  <a:pt x="15" y="27"/>
                  <a:pt x="15" y="27"/>
                  <a:pt x="15" y="27"/>
                </a:cubicBezTo>
                <a:cubicBezTo>
                  <a:pt x="16" y="34"/>
                  <a:pt x="17" y="38"/>
                  <a:pt x="18" y="41"/>
                </a:cubicBezTo>
                <a:cubicBezTo>
                  <a:pt x="63" y="141"/>
                  <a:pt x="63" y="141"/>
                  <a:pt x="63" y="141"/>
                </a:cubicBezTo>
                <a:cubicBezTo>
                  <a:pt x="71" y="141"/>
                  <a:pt x="71" y="141"/>
                  <a:pt x="71" y="141"/>
                </a:cubicBezTo>
                <a:cubicBezTo>
                  <a:pt x="116" y="40"/>
                  <a:pt x="116" y="40"/>
                  <a:pt x="116" y="40"/>
                </a:cubicBezTo>
                <a:cubicBezTo>
                  <a:pt x="117" y="37"/>
                  <a:pt x="118" y="33"/>
                  <a:pt x="120" y="27"/>
                </a:cubicBezTo>
                <a:cubicBezTo>
                  <a:pt x="120" y="27"/>
                  <a:pt x="120" y="27"/>
                  <a:pt x="120" y="27"/>
                </a:cubicBezTo>
                <a:cubicBezTo>
                  <a:pt x="119" y="37"/>
                  <a:pt x="119" y="46"/>
                  <a:pt x="119" y="53"/>
                </a:cubicBezTo>
                <a:cubicBezTo>
                  <a:pt x="119" y="141"/>
                  <a:pt x="119" y="141"/>
                  <a:pt x="119" y="141"/>
                </a:cubicBezTo>
                <a:cubicBezTo>
                  <a:pt x="134" y="141"/>
                  <a:pt x="134" y="141"/>
                  <a:pt x="134" y="141"/>
                </a:cubicBezTo>
                <a:cubicBezTo>
                  <a:pt x="134" y="10"/>
                  <a:pt x="134" y="10"/>
                  <a:pt x="134" y="10"/>
                </a:cubicBezTo>
                <a:close/>
                <a:moveTo>
                  <a:pt x="180" y="7"/>
                </a:moveTo>
                <a:cubicBezTo>
                  <a:pt x="178" y="5"/>
                  <a:pt x="175" y="4"/>
                  <a:pt x="173" y="4"/>
                </a:cubicBezTo>
                <a:cubicBezTo>
                  <a:pt x="170" y="4"/>
                  <a:pt x="167" y="5"/>
                  <a:pt x="166" y="7"/>
                </a:cubicBezTo>
                <a:cubicBezTo>
                  <a:pt x="164" y="9"/>
                  <a:pt x="163" y="11"/>
                  <a:pt x="163" y="13"/>
                </a:cubicBezTo>
                <a:cubicBezTo>
                  <a:pt x="163" y="16"/>
                  <a:pt x="164" y="19"/>
                  <a:pt x="166" y="21"/>
                </a:cubicBezTo>
                <a:cubicBezTo>
                  <a:pt x="168" y="22"/>
                  <a:pt x="170" y="23"/>
                  <a:pt x="173" y="23"/>
                </a:cubicBezTo>
                <a:cubicBezTo>
                  <a:pt x="175" y="23"/>
                  <a:pt x="178" y="22"/>
                  <a:pt x="180" y="21"/>
                </a:cubicBezTo>
                <a:cubicBezTo>
                  <a:pt x="182" y="19"/>
                  <a:pt x="183" y="16"/>
                  <a:pt x="183" y="13"/>
                </a:cubicBezTo>
                <a:cubicBezTo>
                  <a:pt x="183" y="11"/>
                  <a:pt x="182" y="9"/>
                  <a:pt x="180" y="7"/>
                </a:cubicBezTo>
                <a:close/>
                <a:moveTo>
                  <a:pt x="180" y="47"/>
                </a:moveTo>
                <a:cubicBezTo>
                  <a:pt x="165" y="47"/>
                  <a:pt x="165" y="47"/>
                  <a:pt x="165" y="47"/>
                </a:cubicBezTo>
                <a:cubicBezTo>
                  <a:pt x="165" y="141"/>
                  <a:pt x="165" y="141"/>
                  <a:pt x="165" y="141"/>
                </a:cubicBezTo>
                <a:cubicBezTo>
                  <a:pt x="180" y="141"/>
                  <a:pt x="180" y="141"/>
                  <a:pt x="180" y="141"/>
                </a:cubicBezTo>
                <a:cubicBezTo>
                  <a:pt x="180" y="47"/>
                  <a:pt x="180" y="47"/>
                  <a:pt x="180" y="47"/>
                </a:cubicBezTo>
                <a:close/>
                <a:moveTo>
                  <a:pt x="272" y="123"/>
                </a:moveTo>
                <a:cubicBezTo>
                  <a:pt x="265" y="128"/>
                  <a:pt x="257" y="131"/>
                  <a:pt x="249" y="131"/>
                </a:cubicBezTo>
                <a:cubicBezTo>
                  <a:pt x="239" y="131"/>
                  <a:pt x="231" y="127"/>
                  <a:pt x="226" y="121"/>
                </a:cubicBezTo>
                <a:cubicBezTo>
                  <a:pt x="220" y="115"/>
                  <a:pt x="217" y="106"/>
                  <a:pt x="217" y="95"/>
                </a:cubicBezTo>
                <a:cubicBezTo>
                  <a:pt x="217" y="84"/>
                  <a:pt x="220" y="75"/>
                  <a:pt x="226" y="68"/>
                </a:cubicBezTo>
                <a:cubicBezTo>
                  <a:pt x="232" y="61"/>
                  <a:pt x="240" y="58"/>
                  <a:pt x="250" y="58"/>
                </a:cubicBezTo>
                <a:cubicBezTo>
                  <a:pt x="258" y="58"/>
                  <a:pt x="265" y="60"/>
                  <a:pt x="272" y="65"/>
                </a:cubicBezTo>
                <a:cubicBezTo>
                  <a:pt x="272" y="50"/>
                  <a:pt x="272" y="50"/>
                  <a:pt x="272" y="50"/>
                </a:cubicBezTo>
                <a:cubicBezTo>
                  <a:pt x="266" y="46"/>
                  <a:pt x="259" y="45"/>
                  <a:pt x="250" y="45"/>
                </a:cubicBezTo>
                <a:cubicBezTo>
                  <a:pt x="236" y="45"/>
                  <a:pt x="224" y="50"/>
                  <a:pt x="215" y="59"/>
                </a:cubicBezTo>
                <a:cubicBezTo>
                  <a:pt x="206" y="68"/>
                  <a:pt x="201" y="81"/>
                  <a:pt x="201" y="96"/>
                </a:cubicBezTo>
                <a:cubicBezTo>
                  <a:pt x="201" y="105"/>
                  <a:pt x="203" y="114"/>
                  <a:pt x="207" y="121"/>
                </a:cubicBezTo>
                <a:cubicBezTo>
                  <a:pt x="211" y="128"/>
                  <a:pt x="216" y="134"/>
                  <a:pt x="223" y="138"/>
                </a:cubicBezTo>
                <a:cubicBezTo>
                  <a:pt x="230" y="142"/>
                  <a:pt x="238" y="143"/>
                  <a:pt x="246" y="143"/>
                </a:cubicBezTo>
                <a:cubicBezTo>
                  <a:pt x="256" y="143"/>
                  <a:pt x="265" y="141"/>
                  <a:pt x="272" y="137"/>
                </a:cubicBezTo>
                <a:cubicBezTo>
                  <a:pt x="272" y="123"/>
                  <a:pt x="272" y="123"/>
                  <a:pt x="272" y="123"/>
                </a:cubicBezTo>
                <a:close/>
                <a:moveTo>
                  <a:pt x="342" y="47"/>
                </a:moveTo>
                <a:cubicBezTo>
                  <a:pt x="340" y="46"/>
                  <a:pt x="337" y="46"/>
                  <a:pt x="333" y="46"/>
                </a:cubicBezTo>
                <a:cubicBezTo>
                  <a:pt x="327" y="46"/>
                  <a:pt x="322" y="47"/>
                  <a:pt x="318" y="51"/>
                </a:cubicBezTo>
                <a:cubicBezTo>
                  <a:pt x="314" y="55"/>
                  <a:pt x="310" y="60"/>
                  <a:pt x="308" y="67"/>
                </a:cubicBezTo>
                <a:cubicBezTo>
                  <a:pt x="308" y="67"/>
                  <a:pt x="308" y="67"/>
                  <a:pt x="308" y="67"/>
                </a:cubicBezTo>
                <a:cubicBezTo>
                  <a:pt x="308" y="47"/>
                  <a:pt x="308" y="47"/>
                  <a:pt x="308" y="47"/>
                </a:cubicBezTo>
                <a:cubicBezTo>
                  <a:pt x="293" y="47"/>
                  <a:pt x="293" y="47"/>
                  <a:pt x="293" y="47"/>
                </a:cubicBezTo>
                <a:cubicBezTo>
                  <a:pt x="293" y="141"/>
                  <a:pt x="293" y="141"/>
                  <a:pt x="293" y="141"/>
                </a:cubicBezTo>
                <a:cubicBezTo>
                  <a:pt x="308" y="141"/>
                  <a:pt x="308" y="141"/>
                  <a:pt x="308" y="141"/>
                </a:cubicBezTo>
                <a:cubicBezTo>
                  <a:pt x="308" y="93"/>
                  <a:pt x="308" y="93"/>
                  <a:pt x="308" y="93"/>
                </a:cubicBezTo>
                <a:cubicBezTo>
                  <a:pt x="308" y="83"/>
                  <a:pt x="310" y="75"/>
                  <a:pt x="314" y="69"/>
                </a:cubicBezTo>
                <a:cubicBezTo>
                  <a:pt x="318" y="63"/>
                  <a:pt x="324" y="59"/>
                  <a:pt x="330" y="59"/>
                </a:cubicBezTo>
                <a:cubicBezTo>
                  <a:pt x="335" y="59"/>
                  <a:pt x="339" y="60"/>
                  <a:pt x="342" y="62"/>
                </a:cubicBezTo>
                <a:cubicBezTo>
                  <a:pt x="342" y="47"/>
                  <a:pt x="342" y="47"/>
                  <a:pt x="342" y="47"/>
                </a:cubicBezTo>
                <a:close/>
                <a:moveTo>
                  <a:pt x="427" y="58"/>
                </a:moveTo>
                <a:cubicBezTo>
                  <a:pt x="420" y="49"/>
                  <a:pt x="409" y="45"/>
                  <a:pt x="395" y="45"/>
                </a:cubicBezTo>
                <a:cubicBezTo>
                  <a:pt x="380" y="45"/>
                  <a:pt x="368" y="49"/>
                  <a:pt x="359" y="58"/>
                </a:cubicBezTo>
                <a:cubicBezTo>
                  <a:pt x="351" y="67"/>
                  <a:pt x="347" y="80"/>
                  <a:pt x="347" y="95"/>
                </a:cubicBezTo>
                <a:cubicBezTo>
                  <a:pt x="347" y="110"/>
                  <a:pt x="351" y="121"/>
                  <a:pt x="359" y="130"/>
                </a:cubicBezTo>
                <a:cubicBezTo>
                  <a:pt x="367" y="139"/>
                  <a:pt x="379" y="143"/>
                  <a:pt x="392" y="143"/>
                </a:cubicBezTo>
                <a:cubicBezTo>
                  <a:pt x="407" y="143"/>
                  <a:pt x="418" y="139"/>
                  <a:pt x="427" y="130"/>
                </a:cubicBezTo>
                <a:cubicBezTo>
                  <a:pt x="435" y="121"/>
                  <a:pt x="439" y="109"/>
                  <a:pt x="439" y="94"/>
                </a:cubicBezTo>
                <a:cubicBezTo>
                  <a:pt x="439" y="79"/>
                  <a:pt x="435" y="67"/>
                  <a:pt x="427" y="58"/>
                </a:cubicBezTo>
                <a:close/>
                <a:moveTo>
                  <a:pt x="416" y="121"/>
                </a:moveTo>
                <a:cubicBezTo>
                  <a:pt x="411" y="128"/>
                  <a:pt x="403" y="131"/>
                  <a:pt x="394" y="131"/>
                </a:cubicBezTo>
                <a:cubicBezTo>
                  <a:pt x="384" y="131"/>
                  <a:pt x="376" y="127"/>
                  <a:pt x="371" y="121"/>
                </a:cubicBezTo>
                <a:cubicBezTo>
                  <a:pt x="365" y="115"/>
                  <a:pt x="362" y="106"/>
                  <a:pt x="362" y="95"/>
                </a:cubicBezTo>
                <a:cubicBezTo>
                  <a:pt x="362" y="83"/>
                  <a:pt x="365" y="74"/>
                  <a:pt x="371" y="67"/>
                </a:cubicBezTo>
                <a:cubicBezTo>
                  <a:pt x="376" y="61"/>
                  <a:pt x="384" y="58"/>
                  <a:pt x="394" y="58"/>
                </a:cubicBezTo>
                <a:cubicBezTo>
                  <a:pt x="403" y="58"/>
                  <a:pt x="411" y="61"/>
                  <a:pt x="416" y="67"/>
                </a:cubicBezTo>
                <a:cubicBezTo>
                  <a:pt x="421" y="73"/>
                  <a:pt x="424" y="83"/>
                  <a:pt x="424" y="94"/>
                </a:cubicBezTo>
                <a:cubicBezTo>
                  <a:pt x="424" y="106"/>
                  <a:pt x="421" y="115"/>
                  <a:pt x="416" y="121"/>
                </a:cubicBezTo>
                <a:close/>
                <a:moveTo>
                  <a:pt x="507" y="100"/>
                </a:moveTo>
                <a:cubicBezTo>
                  <a:pt x="503" y="96"/>
                  <a:pt x="497" y="92"/>
                  <a:pt x="488" y="88"/>
                </a:cubicBezTo>
                <a:cubicBezTo>
                  <a:pt x="480" y="85"/>
                  <a:pt x="476" y="83"/>
                  <a:pt x="473" y="80"/>
                </a:cubicBezTo>
                <a:cubicBezTo>
                  <a:pt x="471" y="78"/>
                  <a:pt x="470" y="75"/>
                  <a:pt x="470" y="71"/>
                </a:cubicBezTo>
                <a:cubicBezTo>
                  <a:pt x="470" y="67"/>
                  <a:pt x="471" y="64"/>
                  <a:pt x="474" y="61"/>
                </a:cubicBezTo>
                <a:cubicBezTo>
                  <a:pt x="477" y="59"/>
                  <a:pt x="481" y="58"/>
                  <a:pt x="486" y="58"/>
                </a:cubicBezTo>
                <a:cubicBezTo>
                  <a:pt x="494" y="58"/>
                  <a:pt x="502" y="60"/>
                  <a:pt x="508" y="64"/>
                </a:cubicBezTo>
                <a:cubicBezTo>
                  <a:pt x="508" y="49"/>
                  <a:pt x="508" y="49"/>
                  <a:pt x="508" y="49"/>
                </a:cubicBezTo>
                <a:cubicBezTo>
                  <a:pt x="502" y="46"/>
                  <a:pt x="495" y="45"/>
                  <a:pt x="488" y="45"/>
                </a:cubicBezTo>
                <a:cubicBezTo>
                  <a:pt x="478" y="45"/>
                  <a:pt x="470" y="47"/>
                  <a:pt x="464" y="53"/>
                </a:cubicBezTo>
                <a:cubicBezTo>
                  <a:pt x="458" y="58"/>
                  <a:pt x="454" y="64"/>
                  <a:pt x="454" y="72"/>
                </a:cubicBezTo>
                <a:cubicBezTo>
                  <a:pt x="454" y="79"/>
                  <a:pt x="456" y="84"/>
                  <a:pt x="460" y="88"/>
                </a:cubicBezTo>
                <a:cubicBezTo>
                  <a:pt x="463" y="92"/>
                  <a:pt x="469" y="96"/>
                  <a:pt x="477" y="100"/>
                </a:cubicBezTo>
                <a:cubicBezTo>
                  <a:pt x="485" y="104"/>
                  <a:pt x="491" y="107"/>
                  <a:pt x="493" y="109"/>
                </a:cubicBezTo>
                <a:cubicBezTo>
                  <a:pt x="495" y="111"/>
                  <a:pt x="497" y="114"/>
                  <a:pt x="497" y="117"/>
                </a:cubicBezTo>
                <a:cubicBezTo>
                  <a:pt x="497" y="126"/>
                  <a:pt x="491" y="131"/>
                  <a:pt x="479" y="131"/>
                </a:cubicBezTo>
                <a:cubicBezTo>
                  <a:pt x="470" y="131"/>
                  <a:pt x="462" y="128"/>
                  <a:pt x="454" y="122"/>
                </a:cubicBezTo>
                <a:cubicBezTo>
                  <a:pt x="454" y="138"/>
                  <a:pt x="454" y="138"/>
                  <a:pt x="454" y="138"/>
                </a:cubicBezTo>
                <a:cubicBezTo>
                  <a:pt x="461" y="142"/>
                  <a:pt x="469" y="143"/>
                  <a:pt x="478" y="143"/>
                </a:cubicBezTo>
                <a:cubicBezTo>
                  <a:pt x="488" y="143"/>
                  <a:pt x="496" y="141"/>
                  <a:pt x="503" y="136"/>
                </a:cubicBezTo>
                <a:cubicBezTo>
                  <a:pt x="509" y="131"/>
                  <a:pt x="512" y="124"/>
                  <a:pt x="512" y="116"/>
                </a:cubicBezTo>
                <a:cubicBezTo>
                  <a:pt x="512" y="110"/>
                  <a:pt x="510" y="104"/>
                  <a:pt x="507" y="100"/>
                </a:cubicBezTo>
                <a:close/>
                <a:moveTo>
                  <a:pt x="606" y="58"/>
                </a:moveTo>
                <a:cubicBezTo>
                  <a:pt x="598" y="49"/>
                  <a:pt x="587" y="45"/>
                  <a:pt x="573" y="45"/>
                </a:cubicBezTo>
                <a:cubicBezTo>
                  <a:pt x="558" y="45"/>
                  <a:pt x="546" y="49"/>
                  <a:pt x="538" y="58"/>
                </a:cubicBezTo>
                <a:cubicBezTo>
                  <a:pt x="529" y="67"/>
                  <a:pt x="525" y="80"/>
                  <a:pt x="525" y="95"/>
                </a:cubicBezTo>
                <a:cubicBezTo>
                  <a:pt x="525" y="110"/>
                  <a:pt x="529" y="121"/>
                  <a:pt x="537" y="130"/>
                </a:cubicBezTo>
                <a:cubicBezTo>
                  <a:pt x="546" y="139"/>
                  <a:pt x="557" y="143"/>
                  <a:pt x="571" y="143"/>
                </a:cubicBezTo>
                <a:cubicBezTo>
                  <a:pt x="585" y="143"/>
                  <a:pt x="596" y="139"/>
                  <a:pt x="605" y="130"/>
                </a:cubicBezTo>
                <a:cubicBezTo>
                  <a:pt x="613" y="121"/>
                  <a:pt x="618" y="109"/>
                  <a:pt x="618" y="94"/>
                </a:cubicBezTo>
                <a:cubicBezTo>
                  <a:pt x="618" y="79"/>
                  <a:pt x="614" y="67"/>
                  <a:pt x="606" y="58"/>
                </a:cubicBezTo>
                <a:close/>
                <a:moveTo>
                  <a:pt x="594" y="121"/>
                </a:moveTo>
                <a:cubicBezTo>
                  <a:pt x="589" y="128"/>
                  <a:pt x="582" y="131"/>
                  <a:pt x="572" y="131"/>
                </a:cubicBezTo>
                <a:cubicBezTo>
                  <a:pt x="562" y="131"/>
                  <a:pt x="555" y="127"/>
                  <a:pt x="549" y="121"/>
                </a:cubicBezTo>
                <a:cubicBezTo>
                  <a:pt x="543" y="115"/>
                  <a:pt x="540" y="106"/>
                  <a:pt x="540" y="95"/>
                </a:cubicBezTo>
                <a:cubicBezTo>
                  <a:pt x="540" y="83"/>
                  <a:pt x="543" y="74"/>
                  <a:pt x="549" y="67"/>
                </a:cubicBezTo>
                <a:cubicBezTo>
                  <a:pt x="554" y="61"/>
                  <a:pt x="562" y="58"/>
                  <a:pt x="572" y="58"/>
                </a:cubicBezTo>
                <a:cubicBezTo>
                  <a:pt x="582" y="58"/>
                  <a:pt x="589" y="61"/>
                  <a:pt x="594" y="67"/>
                </a:cubicBezTo>
                <a:cubicBezTo>
                  <a:pt x="599" y="73"/>
                  <a:pt x="602" y="83"/>
                  <a:pt x="602" y="94"/>
                </a:cubicBezTo>
                <a:cubicBezTo>
                  <a:pt x="602" y="106"/>
                  <a:pt x="600" y="115"/>
                  <a:pt x="594" y="121"/>
                </a:cubicBezTo>
                <a:close/>
                <a:moveTo>
                  <a:pt x="682" y="2"/>
                </a:moveTo>
                <a:cubicBezTo>
                  <a:pt x="679" y="1"/>
                  <a:pt x="676" y="0"/>
                  <a:pt x="671" y="0"/>
                </a:cubicBezTo>
                <a:cubicBezTo>
                  <a:pt x="662" y="0"/>
                  <a:pt x="655" y="3"/>
                  <a:pt x="650" y="9"/>
                </a:cubicBezTo>
                <a:cubicBezTo>
                  <a:pt x="644" y="15"/>
                  <a:pt x="641" y="22"/>
                  <a:pt x="641" y="32"/>
                </a:cubicBezTo>
                <a:cubicBezTo>
                  <a:pt x="641" y="47"/>
                  <a:pt x="641" y="47"/>
                  <a:pt x="641" y="47"/>
                </a:cubicBezTo>
                <a:cubicBezTo>
                  <a:pt x="625" y="47"/>
                  <a:pt x="625" y="47"/>
                  <a:pt x="625" y="47"/>
                </a:cubicBezTo>
                <a:cubicBezTo>
                  <a:pt x="625" y="60"/>
                  <a:pt x="625" y="60"/>
                  <a:pt x="625" y="60"/>
                </a:cubicBezTo>
                <a:cubicBezTo>
                  <a:pt x="641" y="60"/>
                  <a:pt x="641" y="60"/>
                  <a:pt x="641" y="60"/>
                </a:cubicBezTo>
                <a:cubicBezTo>
                  <a:pt x="641" y="141"/>
                  <a:pt x="641" y="141"/>
                  <a:pt x="641" y="141"/>
                </a:cubicBezTo>
                <a:cubicBezTo>
                  <a:pt x="656" y="141"/>
                  <a:pt x="656" y="141"/>
                  <a:pt x="656" y="141"/>
                </a:cubicBezTo>
                <a:cubicBezTo>
                  <a:pt x="656" y="60"/>
                  <a:pt x="656" y="60"/>
                  <a:pt x="656" y="60"/>
                </a:cubicBezTo>
                <a:cubicBezTo>
                  <a:pt x="678" y="60"/>
                  <a:pt x="678" y="60"/>
                  <a:pt x="678" y="60"/>
                </a:cubicBezTo>
                <a:cubicBezTo>
                  <a:pt x="678" y="47"/>
                  <a:pt x="678" y="47"/>
                  <a:pt x="678" y="47"/>
                </a:cubicBezTo>
                <a:cubicBezTo>
                  <a:pt x="656" y="47"/>
                  <a:pt x="656" y="47"/>
                  <a:pt x="656" y="47"/>
                </a:cubicBezTo>
                <a:cubicBezTo>
                  <a:pt x="656" y="33"/>
                  <a:pt x="656" y="33"/>
                  <a:pt x="656" y="33"/>
                </a:cubicBezTo>
                <a:cubicBezTo>
                  <a:pt x="656" y="19"/>
                  <a:pt x="661" y="13"/>
                  <a:pt x="672" y="13"/>
                </a:cubicBezTo>
                <a:cubicBezTo>
                  <a:pt x="676" y="13"/>
                  <a:pt x="679" y="14"/>
                  <a:pt x="682" y="15"/>
                </a:cubicBezTo>
                <a:cubicBezTo>
                  <a:pt x="682" y="2"/>
                  <a:pt x="682" y="2"/>
                  <a:pt x="682" y="2"/>
                </a:cubicBezTo>
                <a:close/>
                <a:moveTo>
                  <a:pt x="740" y="127"/>
                </a:moveTo>
                <a:cubicBezTo>
                  <a:pt x="737" y="129"/>
                  <a:pt x="734" y="130"/>
                  <a:pt x="730" y="130"/>
                </a:cubicBezTo>
                <a:cubicBezTo>
                  <a:pt x="725" y="130"/>
                  <a:pt x="721" y="129"/>
                  <a:pt x="719" y="126"/>
                </a:cubicBezTo>
                <a:cubicBezTo>
                  <a:pt x="717" y="124"/>
                  <a:pt x="716" y="119"/>
                  <a:pt x="716" y="113"/>
                </a:cubicBezTo>
                <a:cubicBezTo>
                  <a:pt x="716" y="60"/>
                  <a:pt x="716" y="60"/>
                  <a:pt x="716" y="60"/>
                </a:cubicBezTo>
                <a:cubicBezTo>
                  <a:pt x="740" y="60"/>
                  <a:pt x="740" y="60"/>
                  <a:pt x="740" y="60"/>
                </a:cubicBezTo>
                <a:cubicBezTo>
                  <a:pt x="740" y="47"/>
                  <a:pt x="740" y="47"/>
                  <a:pt x="740" y="47"/>
                </a:cubicBezTo>
                <a:cubicBezTo>
                  <a:pt x="716" y="47"/>
                  <a:pt x="716" y="47"/>
                  <a:pt x="716" y="47"/>
                </a:cubicBezTo>
                <a:cubicBezTo>
                  <a:pt x="716" y="19"/>
                  <a:pt x="716" y="19"/>
                  <a:pt x="716" y="19"/>
                </a:cubicBezTo>
                <a:cubicBezTo>
                  <a:pt x="701" y="24"/>
                  <a:pt x="701" y="24"/>
                  <a:pt x="701" y="24"/>
                </a:cubicBezTo>
                <a:cubicBezTo>
                  <a:pt x="701" y="47"/>
                  <a:pt x="701" y="47"/>
                  <a:pt x="701" y="47"/>
                </a:cubicBezTo>
                <a:cubicBezTo>
                  <a:pt x="685" y="47"/>
                  <a:pt x="685" y="47"/>
                  <a:pt x="685" y="47"/>
                </a:cubicBezTo>
                <a:cubicBezTo>
                  <a:pt x="685" y="60"/>
                  <a:pt x="685" y="60"/>
                  <a:pt x="685" y="60"/>
                </a:cubicBezTo>
                <a:cubicBezTo>
                  <a:pt x="701" y="60"/>
                  <a:pt x="701" y="60"/>
                  <a:pt x="701" y="60"/>
                </a:cubicBezTo>
                <a:cubicBezTo>
                  <a:pt x="701" y="116"/>
                  <a:pt x="701" y="116"/>
                  <a:pt x="701" y="116"/>
                </a:cubicBezTo>
                <a:cubicBezTo>
                  <a:pt x="701" y="134"/>
                  <a:pt x="709" y="143"/>
                  <a:pt x="725" y="143"/>
                </a:cubicBezTo>
                <a:cubicBezTo>
                  <a:pt x="731" y="143"/>
                  <a:pt x="736" y="142"/>
                  <a:pt x="740" y="140"/>
                </a:cubicBezTo>
                <a:cubicBezTo>
                  <a:pt x="740" y="127"/>
                  <a:pt x="740" y="127"/>
                  <a:pt x="740" y="127"/>
                </a:cubicBezTo>
                <a:close/>
                <a:moveTo>
                  <a:pt x="865" y="97"/>
                </a:moveTo>
                <a:cubicBezTo>
                  <a:pt x="861" y="88"/>
                  <a:pt x="857" y="83"/>
                  <a:pt x="852" y="81"/>
                </a:cubicBezTo>
                <a:cubicBezTo>
                  <a:pt x="852" y="81"/>
                  <a:pt x="852" y="81"/>
                  <a:pt x="852" y="81"/>
                </a:cubicBezTo>
                <a:cubicBezTo>
                  <a:pt x="861" y="79"/>
                  <a:pt x="868" y="75"/>
                  <a:pt x="873" y="68"/>
                </a:cubicBezTo>
                <a:cubicBezTo>
                  <a:pt x="878" y="62"/>
                  <a:pt x="881" y="54"/>
                  <a:pt x="881" y="45"/>
                </a:cubicBezTo>
                <a:cubicBezTo>
                  <a:pt x="881" y="34"/>
                  <a:pt x="878" y="25"/>
                  <a:pt x="870" y="19"/>
                </a:cubicBezTo>
                <a:cubicBezTo>
                  <a:pt x="863" y="13"/>
                  <a:pt x="854" y="10"/>
                  <a:pt x="841" y="10"/>
                </a:cubicBezTo>
                <a:cubicBezTo>
                  <a:pt x="802" y="10"/>
                  <a:pt x="802" y="10"/>
                  <a:pt x="802" y="10"/>
                </a:cubicBezTo>
                <a:cubicBezTo>
                  <a:pt x="802" y="141"/>
                  <a:pt x="802" y="141"/>
                  <a:pt x="802" y="141"/>
                </a:cubicBezTo>
                <a:cubicBezTo>
                  <a:pt x="817" y="141"/>
                  <a:pt x="817" y="141"/>
                  <a:pt x="817" y="141"/>
                </a:cubicBezTo>
                <a:cubicBezTo>
                  <a:pt x="817" y="85"/>
                  <a:pt x="817" y="85"/>
                  <a:pt x="817" y="85"/>
                </a:cubicBezTo>
                <a:cubicBezTo>
                  <a:pt x="831" y="85"/>
                  <a:pt x="831" y="85"/>
                  <a:pt x="831" y="85"/>
                </a:cubicBezTo>
                <a:cubicBezTo>
                  <a:pt x="839" y="85"/>
                  <a:pt x="846" y="91"/>
                  <a:pt x="851" y="102"/>
                </a:cubicBezTo>
                <a:cubicBezTo>
                  <a:pt x="868" y="141"/>
                  <a:pt x="868" y="141"/>
                  <a:pt x="868" y="141"/>
                </a:cubicBezTo>
                <a:cubicBezTo>
                  <a:pt x="886" y="141"/>
                  <a:pt x="886" y="141"/>
                  <a:pt x="886" y="141"/>
                </a:cubicBezTo>
                <a:cubicBezTo>
                  <a:pt x="865" y="97"/>
                  <a:pt x="865" y="97"/>
                  <a:pt x="865" y="97"/>
                </a:cubicBezTo>
                <a:close/>
                <a:moveTo>
                  <a:pt x="857" y="64"/>
                </a:moveTo>
                <a:cubicBezTo>
                  <a:pt x="852" y="69"/>
                  <a:pt x="846" y="71"/>
                  <a:pt x="837" y="71"/>
                </a:cubicBezTo>
                <a:cubicBezTo>
                  <a:pt x="817" y="71"/>
                  <a:pt x="817" y="71"/>
                  <a:pt x="817" y="71"/>
                </a:cubicBezTo>
                <a:cubicBezTo>
                  <a:pt x="817" y="23"/>
                  <a:pt x="817" y="23"/>
                  <a:pt x="817" y="23"/>
                </a:cubicBezTo>
                <a:cubicBezTo>
                  <a:pt x="838" y="23"/>
                  <a:pt x="838" y="23"/>
                  <a:pt x="838" y="23"/>
                </a:cubicBezTo>
                <a:cubicBezTo>
                  <a:pt x="847" y="23"/>
                  <a:pt x="854" y="25"/>
                  <a:pt x="858" y="29"/>
                </a:cubicBezTo>
                <a:cubicBezTo>
                  <a:pt x="863" y="33"/>
                  <a:pt x="865" y="39"/>
                  <a:pt x="865" y="46"/>
                </a:cubicBezTo>
                <a:cubicBezTo>
                  <a:pt x="865" y="53"/>
                  <a:pt x="862" y="59"/>
                  <a:pt x="857" y="64"/>
                </a:cubicBezTo>
                <a:close/>
                <a:moveTo>
                  <a:pt x="981" y="90"/>
                </a:moveTo>
                <a:cubicBezTo>
                  <a:pt x="981" y="76"/>
                  <a:pt x="977" y="65"/>
                  <a:pt x="971" y="57"/>
                </a:cubicBezTo>
                <a:cubicBezTo>
                  <a:pt x="964" y="49"/>
                  <a:pt x="954" y="45"/>
                  <a:pt x="942" y="45"/>
                </a:cubicBezTo>
                <a:cubicBezTo>
                  <a:pt x="934" y="45"/>
                  <a:pt x="927" y="47"/>
                  <a:pt x="920" y="51"/>
                </a:cubicBezTo>
                <a:cubicBezTo>
                  <a:pt x="913" y="55"/>
                  <a:pt x="908" y="61"/>
                  <a:pt x="904" y="69"/>
                </a:cubicBezTo>
                <a:cubicBezTo>
                  <a:pt x="901" y="77"/>
                  <a:pt x="899" y="85"/>
                  <a:pt x="899" y="95"/>
                </a:cubicBezTo>
                <a:cubicBezTo>
                  <a:pt x="899" y="110"/>
                  <a:pt x="903" y="122"/>
                  <a:pt x="910" y="130"/>
                </a:cubicBezTo>
                <a:cubicBezTo>
                  <a:pt x="918" y="139"/>
                  <a:pt x="928" y="143"/>
                  <a:pt x="941" y="143"/>
                </a:cubicBezTo>
                <a:cubicBezTo>
                  <a:pt x="955" y="143"/>
                  <a:pt x="966" y="140"/>
                  <a:pt x="974" y="134"/>
                </a:cubicBezTo>
                <a:cubicBezTo>
                  <a:pt x="974" y="120"/>
                  <a:pt x="974" y="120"/>
                  <a:pt x="974" y="120"/>
                </a:cubicBezTo>
                <a:cubicBezTo>
                  <a:pt x="965" y="127"/>
                  <a:pt x="956" y="131"/>
                  <a:pt x="945" y="131"/>
                </a:cubicBezTo>
                <a:cubicBezTo>
                  <a:pt x="936" y="131"/>
                  <a:pt x="928" y="128"/>
                  <a:pt x="923" y="122"/>
                </a:cubicBezTo>
                <a:cubicBezTo>
                  <a:pt x="917" y="117"/>
                  <a:pt x="915" y="109"/>
                  <a:pt x="914" y="98"/>
                </a:cubicBezTo>
                <a:cubicBezTo>
                  <a:pt x="981" y="98"/>
                  <a:pt x="981" y="98"/>
                  <a:pt x="981" y="98"/>
                </a:cubicBezTo>
                <a:cubicBezTo>
                  <a:pt x="981" y="90"/>
                  <a:pt x="981" y="90"/>
                  <a:pt x="981" y="90"/>
                </a:cubicBezTo>
                <a:close/>
                <a:moveTo>
                  <a:pt x="915" y="85"/>
                </a:moveTo>
                <a:cubicBezTo>
                  <a:pt x="916" y="77"/>
                  <a:pt x="919" y="70"/>
                  <a:pt x="924" y="65"/>
                </a:cubicBezTo>
                <a:cubicBezTo>
                  <a:pt x="929" y="60"/>
                  <a:pt x="935" y="58"/>
                  <a:pt x="942" y="58"/>
                </a:cubicBezTo>
                <a:cubicBezTo>
                  <a:pt x="949" y="58"/>
                  <a:pt x="955" y="60"/>
                  <a:pt x="959" y="65"/>
                </a:cubicBezTo>
                <a:cubicBezTo>
                  <a:pt x="963" y="70"/>
                  <a:pt x="965" y="76"/>
                  <a:pt x="965" y="85"/>
                </a:cubicBezTo>
                <a:cubicBezTo>
                  <a:pt x="915" y="85"/>
                  <a:pt x="915" y="85"/>
                  <a:pt x="915" y="85"/>
                </a:cubicBezTo>
                <a:close/>
                <a:moveTo>
                  <a:pt x="1047" y="100"/>
                </a:moveTo>
                <a:cubicBezTo>
                  <a:pt x="1043" y="96"/>
                  <a:pt x="1037" y="92"/>
                  <a:pt x="1028" y="88"/>
                </a:cubicBezTo>
                <a:cubicBezTo>
                  <a:pt x="1021" y="85"/>
                  <a:pt x="1016" y="83"/>
                  <a:pt x="1014" y="80"/>
                </a:cubicBezTo>
                <a:cubicBezTo>
                  <a:pt x="1011" y="78"/>
                  <a:pt x="1010" y="75"/>
                  <a:pt x="1010" y="71"/>
                </a:cubicBezTo>
                <a:cubicBezTo>
                  <a:pt x="1010" y="67"/>
                  <a:pt x="1012" y="64"/>
                  <a:pt x="1015" y="61"/>
                </a:cubicBezTo>
                <a:cubicBezTo>
                  <a:pt x="1018" y="59"/>
                  <a:pt x="1022" y="58"/>
                  <a:pt x="1027" y="58"/>
                </a:cubicBezTo>
                <a:cubicBezTo>
                  <a:pt x="1035" y="58"/>
                  <a:pt x="1042" y="60"/>
                  <a:pt x="1048" y="64"/>
                </a:cubicBezTo>
                <a:cubicBezTo>
                  <a:pt x="1048" y="49"/>
                  <a:pt x="1048" y="49"/>
                  <a:pt x="1048" y="49"/>
                </a:cubicBezTo>
                <a:cubicBezTo>
                  <a:pt x="1042" y="46"/>
                  <a:pt x="1035" y="45"/>
                  <a:pt x="1028" y="45"/>
                </a:cubicBezTo>
                <a:cubicBezTo>
                  <a:pt x="1018" y="45"/>
                  <a:pt x="1010" y="47"/>
                  <a:pt x="1004" y="53"/>
                </a:cubicBezTo>
                <a:cubicBezTo>
                  <a:pt x="998" y="58"/>
                  <a:pt x="995" y="64"/>
                  <a:pt x="995" y="72"/>
                </a:cubicBezTo>
                <a:cubicBezTo>
                  <a:pt x="995" y="79"/>
                  <a:pt x="996" y="84"/>
                  <a:pt x="1000" y="88"/>
                </a:cubicBezTo>
                <a:cubicBezTo>
                  <a:pt x="1003" y="92"/>
                  <a:pt x="1009" y="96"/>
                  <a:pt x="1017" y="100"/>
                </a:cubicBezTo>
                <a:cubicBezTo>
                  <a:pt x="1026" y="104"/>
                  <a:pt x="1031" y="107"/>
                  <a:pt x="1033" y="109"/>
                </a:cubicBezTo>
                <a:cubicBezTo>
                  <a:pt x="1036" y="111"/>
                  <a:pt x="1037" y="114"/>
                  <a:pt x="1037" y="117"/>
                </a:cubicBezTo>
                <a:cubicBezTo>
                  <a:pt x="1037" y="126"/>
                  <a:pt x="1031" y="131"/>
                  <a:pt x="1019" y="131"/>
                </a:cubicBezTo>
                <a:cubicBezTo>
                  <a:pt x="1010" y="131"/>
                  <a:pt x="1002" y="128"/>
                  <a:pt x="994" y="122"/>
                </a:cubicBezTo>
                <a:cubicBezTo>
                  <a:pt x="994" y="138"/>
                  <a:pt x="994" y="138"/>
                  <a:pt x="994" y="138"/>
                </a:cubicBezTo>
                <a:cubicBezTo>
                  <a:pt x="1001" y="142"/>
                  <a:pt x="1009" y="143"/>
                  <a:pt x="1018" y="143"/>
                </a:cubicBezTo>
                <a:cubicBezTo>
                  <a:pt x="1028" y="143"/>
                  <a:pt x="1037" y="141"/>
                  <a:pt x="1043" y="136"/>
                </a:cubicBezTo>
                <a:cubicBezTo>
                  <a:pt x="1049" y="131"/>
                  <a:pt x="1052" y="124"/>
                  <a:pt x="1052" y="116"/>
                </a:cubicBezTo>
                <a:cubicBezTo>
                  <a:pt x="1052" y="110"/>
                  <a:pt x="1050" y="104"/>
                  <a:pt x="1047" y="100"/>
                </a:cubicBezTo>
                <a:close/>
                <a:moveTo>
                  <a:pt x="1147" y="90"/>
                </a:moveTo>
                <a:cubicBezTo>
                  <a:pt x="1147" y="76"/>
                  <a:pt x="1144" y="65"/>
                  <a:pt x="1137" y="57"/>
                </a:cubicBezTo>
                <a:cubicBezTo>
                  <a:pt x="1130" y="49"/>
                  <a:pt x="1121" y="45"/>
                  <a:pt x="1108" y="45"/>
                </a:cubicBezTo>
                <a:cubicBezTo>
                  <a:pt x="1100" y="45"/>
                  <a:pt x="1093" y="47"/>
                  <a:pt x="1086" y="51"/>
                </a:cubicBezTo>
                <a:cubicBezTo>
                  <a:pt x="1080" y="55"/>
                  <a:pt x="1075" y="61"/>
                  <a:pt x="1071" y="69"/>
                </a:cubicBezTo>
                <a:cubicBezTo>
                  <a:pt x="1067" y="77"/>
                  <a:pt x="1065" y="85"/>
                  <a:pt x="1065" y="95"/>
                </a:cubicBezTo>
                <a:cubicBezTo>
                  <a:pt x="1065" y="110"/>
                  <a:pt x="1069" y="122"/>
                  <a:pt x="1076" y="130"/>
                </a:cubicBezTo>
                <a:cubicBezTo>
                  <a:pt x="1084" y="139"/>
                  <a:pt x="1094" y="143"/>
                  <a:pt x="1108" y="143"/>
                </a:cubicBezTo>
                <a:cubicBezTo>
                  <a:pt x="1121" y="143"/>
                  <a:pt x="1132" y="140"/>
                  <a:pt x="1141" y="134"/>
                </a:cubicBezTo>
                <a:cubicBezTo>
                  <a:pt x="1141" y="120"/>
                  <a:pt x="1141" y="120"/>
                  <a:pt x="1141" y="120"/>
                </a:cubicBezTo>
                <a:cubicBezTo>
                  <a:pt x="1132" y="127"/>
                  <a:pt x="1122" y="131"/>
                  <a:pt x="1111" y="131"/>
                </a:cubicBezTo>
                <a:cubicBezTo>
                  <a:pt x="1102" y="131"/>
                  <a:pt x="1095" y="128"/>
                  <a:pt x="1089" y="122"/>
                </a:cubicBezTo>
                <a:cubicBezTo>
                  <a:pt x="1084" y="117"/>
                  <a:pt x="1081" y="109"/>
                  <a:pt x="1081" y="98"/>
                </a:cubicBezTo>
                <a:cubicBezTo>
                  <a:pt x="1147" y="98"/>
                  <a:pt x="1147" y="98"/>
                  <a:pt x="1147" y="98"/>
                </a:cubicBezTo>
                <a:cubicBezTo>
                  <a:pt x="1147" y="90"/>
                  <a:pt x="1147" y="90"/>
                  <a:pt x="1147" y="90"/>
                </a:cubicBezTo>
                <a:close/>
                <a:moveTo>
                  <a:pt x="1081" y="85"/>
                </a:moveTo>
                <a:cubicBezTo>
                  <a:pt x="1082" y="77"/>
                  <a:pt x="1085" y="70"/>
                  <a:pt x="1090" y="65"/>
                </a:cubicBezTo>
                <a:cubicBezTo>
                  <a:pt x="1095" y="60"/>
                  <a:pt x="1101" y="58"/>
                  <a:pt x="1108" y="58"/>
                </a:cubicBezTo>
                <a:cubicBezTo>
                  <a:pt x="1116" y="58"/>
                  <a:pt x="1121" y="60"/>
                  <a:pt x="1125" y="65"/>
                </a:cubicBezTo>
                <a:cubicBezTo>
                  <a:pt x="1130" y="70"/>
                  <a:pt x="1132" y="76"/>
                  <a:pt x="1132" y="85"/>
                </a:cubicBezTo>
                <a:cubicBezTo>
                  <a:pt x="1081" y="85"/>
                  <a:pt x="1081" y="85"/>
                  <a:pt x="1081" y="85"/>
                </a:cubicBezTo>
                <a:close/>
                <a:moveTo>
                  <a:pt x="1234" y="80"/>
                </a:moveTo>
                <a:cubicBezTo>
                  <a:pt x="1234" y="57"/>
                  <a:pt x="1223" y="45"/>
                  <a:pt x="1201" y="45"/>
                </a:cubicBezTo>
                <a:cubicBezTo>
                  <a:pt x="1196" y="45"/>
                  <a:pt x="1190" y="46"/>
                  <a:pt x="1183" y="48"/>
                </a:cubicBezTo>
                <a:cubicBezTo>
                  <a:pt x="1176" y="50"/>
                  <a:pt x="1172" y="52"/>
                  <a:pt x="1169" y="54"/>
                </a:cubicBezTo>
                <a:cubicBezTo>
                  <a:pt x="1169" y="69"/>
                  <a:pt x="1169" y="69"/>
                  <a:pt x="1169" y="69"/>
                </a:cubicBezTo>
                <a:cubicBezTo>
                  <a:pt x="1178" y="62"/>
                  <a:pt x="1188" y="58"/>
                  <a:pt x="1199" y="58"/>
                </a:cubicBezTo>
                <a:cubicBezTo>
                  <a:pt x="1212" y="58"/>
                  <a:pt x="1219" y="66"/>
                  <a:pt x="1219" y="82"/>
                </a:cubicBezTo>
                <a:cubicBezTo>
                  <a:pt x="1191" y="86"/>
                  <a:pt x="1191" y="86"/>
                  <a:pt x="1191" y="86"/>
                </a:cubicBezTo>
                <a:cubicBezTo>
                  <a:pt x="1170" y="88"/>
                  <a:pt x="1160" y="99"/>
                  <a:pt x="1160" y="116"/>
                </a:cubicBezTo>
                <a:cubicBezTo>
                  <a:pt x="1160" y="125"/>
                  <a:pt x="1162" y="131"/>
                  <a:pt x="1168" y="136"/>
                </a:cubicBezTo>
                <a:cubicBezTo>
                  <a:pt x="1173" y="141"/>
                  <a:pt x="1180" y="143"/>
                  <a:pt x="1190" y="143"/>
                </a:cubicBezTo>
                <a:cubicBezTo>
                  <a:pt x="1202" y="143"/>
                  <a:pt x="1212" y="138"/>
                  <a:pt x="1218" y="126"/>
                </a:cubicBezTo>
                <a:cubicBezTo>
                  <a:pt x="1219" y="126"/>
                  <a:pt x="1219" y="126"/>
                  <a:pt x="1219" y="126"/>
                </a:cubicBezTo>
                <a:cubicBezTo>
                  <a:pt x="1219" y="141"/>
                  <a:pt x="1219" y="141"/>
                  <a:pt x="1219" y="141"/>
                </a:cubicBezTo>
                <a:cubicBezTo>
                  <a:pt x="1234" y="141"/>
                  <a:pt x="1234" y="141"/>
                  <a:pt x="1234" y="141"/>
                </a:cubicBezTo>
                <a:cubicBezTo>
                  <a:pt x="1234" y="80"/>
                  <a:pt x="1234" y="80"/>
                  <a:pt x="1234" y="80"/>
                </a:cubicBezTo>
                <a:close/>
                <a:moveTo>
                  <a:pt x="1219" y="103"/>
                </a:moveTo>
                <a:cubicBezTo>
                  <a:pt x="1219" y="111"/>
                  <a:pt x="1216" y="117"/>
                  <a:pt x="1212" y="123"/>
                </a:cubicBezTo>
                <a:cubicBezTo>
                  <a:pt x="1207" y="128"/>
                  <a:pt x="1200" y="131"/>
                  <a:pt x="1193" y="131"/>
                </a:cubicBezTo>
                <a:cubicBezTo>
                  <a:pt x="1188" y="131"/>
                  <a:pt x="1183" y="129"/>
                  <a:pt x="1180" y="126"/>
                </a:cubicBezTo>
                <a:cubicBezTo>
                  <a:pt x="1177" y="124"/>
                  <a:pt x="1175" y="120"/>
                  <a:pt x="1175" y="115"/>
                </a:cubicBezTo>
                <a:cubicBezTo>
                  <a:pt x="1175" y="109"/>
                  <a:pt x="1177" y="105"/>
                  <a:pt x="1180" y="102"/>
                </a:cubicBezTo>
                <a:cubicBezTo>
                  <a:pt x="1183" y="100"/>
                  <a:pt x="1188" y="98"/>
                  <a:pt x="1196" y="97"/>
                </a:cubicBezTo>
                <a:cubicBezTo>
                  <a:pt x="1219" y="94"/>
                  <a:pt x="1219" y="94"/>
                  <a:pt x="1219" y="94"/>
                </a:cubicBezTo>
                <a:cubicBezTo>
                  <a:pt x="1219" y="103"/>
                  <a:pt x="1219" y="103"/>
                  <a:pt x="1219" y="103"/>
                </a:cubicBezTo>
                <a:close/>
                <a:moveTo>
                  <a:pt x="1309" y="47"/>
                </a:moveTo>
                <a:cubicBezTo>
                  <a:pt x="1307" y="46"/>
                  <a:pt x="1304" y="46"/>
                  <a:pt x="1300" y="46"/>
                </a:cubicBezTo>
                <a:cubicBezTo>
                  <a:pt x="1295" y="46"/>
                  <a:pt x="1290" y="47"/>
                  <a:pt x="1285" y="51"/>
                </a:cubicBezTo>
                <a:cubicBezTo>
                  <a:pt x="1281" y="55"/>
                  <a:pt x="1278" y="60"/>
                  <a:pt x="1276" y="67"/>
                </a:cubicBezTo>
                <a:cubicBezTo>
                  <a:pt x="1275" y="67"/>
                  <a:pt x="1275" y="67"/>
                  <a:pt x="1275" y="67"/>
                </a:cubicBezTo>
                <a:cubicBezTo>
                  <a:pt x="1275" y="47"/>
                  <a:pt x="1275" y="47"/>
                  <a:pt x="1275" y="47"/>
                </a:cubicBezTo>
                <a:cubicBezTo>
                  <a:pt x="1260" y="47"/>
                  <a:pt x="1260" y="47"/>
                  <a:pt x="1260" y="47"/>
                </a:cubicBezTo>
                <a:cubicBezTo>
                  <a:pt x="1260" y="141"/>
                  <a:pt x="1260" y="141"/>
                  <a:pt x="1260" y="141"/>
                </a:cubicBezTo>
                <a:cubicBezTo>
                  <a:pt x="1275" y="141"/>
                  <a:pt x="1275" y="141"/>
                  <a:pt x="1275" y="141"/>
                </a:cubicBezTo>
                <a:cubicBezTo>
                  <a:pt x="1275" y="93"/>
                  <a:pt x="1275" y="93"/>
                  <a:pt x="1275" y="93"/>
                </a:cubicBezTo>
                <a:cubicBezTo>
                  <a:pt x="1275" y="83"/>
                  <a:pt x="1277" y="75"/>
                  <a:pt x="1282" y="69"/>
                </a:cubicBezTo>
                <a:cubicBezTo>
                  <a:pt x="1286" y="63"/>
                  <a:pt x="1291" y="59"/>
                  <a:pt x="1298" y="59"/>
                </a:cubicBezTo>
                <a:cubicBezTo>
                  <a:pt x="1303" y="59"/>
                  <a:pt x="1307" y="60"/>
                  <a:pt x="1309" y="62"/>
                </a:cubicBezTo>
                <a:cubicBezTo>
                  <a:pt x="1309" y="47"/>
                  <a:pt x="1309" y="47"/>
                  <a:pt x="1309" y="47"/>
                </a:cubicBezTo>
                <a:close/>
                <a:moveTo>
                  <a:pt x="1385" y="123"/>
                </a:moveTo>
                <a:cubicBezTo>
                  <a:pt x="1378" y="128"/>
                  <a:pt x="1370" y="131"/>
                  <a:pt x="1362" y="131"/>
                </a:cubicBezTo>
                <a:cubicBezTo>
                  <a:pt x="1352" y="131"/>
                  <a:pt x="1344" y="127"/>
                  <a:pt x="1338" y="121"/>
                </a:cubicBezTo>
                <a:cubicBezTo>
                  <a:pt x="1333" y="115"/>
                  <a:pt x="1330" y="106"/>
                  <a:pt x="1330" y="95"/>
                </a:cubicBezTo>
                <a:cubicBezTo>
                  <a:pt x="1330" y="84"/>
                  <a:pt x="1333" y="75"/>
                  <a:pt x="1339" y="68"/>
                </a:cubicBezTo>
                <a:cubicBezTo>
                  <a:pt x="1345" y="61"/>
                  <a:pt x="1353" y="58"/>
                  <a:pt x="1363" y="58"/>
                </a:cubicBezTo>
                <a:cubicBezTo>
                  <a:pt x="1370" y="58"/>
                  <a:pt x="1378" y="60"/>
                  <a:pt x="1385" y="65"/>
                </a:cubicBezTo>
                <a:cubicBezTo>
                  <a:pt x="1385" y="50"/>
                  <a:pt x="1385" y="50"/>
                  <a:pt x="1385" y="50"/>
                </a:cubicBezTo>
                <a:cubicBezTo>
                  <a:pt x="1379" y="46"/>
                  <a:pt x="1371" y="45"/>
                  <a:pt x="1363" y="45"/>
                </a:cubicBezTo>
                <a:cubicBezTo>
                  <a:pt x="1348" y="45"/>
                  <a:pt x="1337" y="50"/>
                  <a:pt x="1328" y="59"/>
                </a:cubicBezTo>
                <a:cubicBezTo>
                  <a:pt x="1319" y="68"/>
                  <a:pt x="1314" y="81"/>
                  <a:pt x="1314" y="96"/>
                </a:cubicBezTo>
                <a:cubicBezTo>
                  <a:pt x="1314" y="105"/>
                  <a:pt x="1316" y="114"/>
                  <a:pt x="1320" y="121"/>
                </a:cubicBezTo>
                <a:cubicBezTo>
                  <a:pt x="1324" y="128"/>
                  <a:pt x="1329" y="134"/>
                  <a:pt x="1336" y="138"/>
                </a:cubicBezTo>
                <a:cubicBezTo>
                  <a:pt x="1343" y="142"/>
                  <a:pt x="1350" y="143"/>
                  <a:pt x="1359" y="143"/>
                </a:cubicBezTo>
                <a:cubicBezTo>
                  <a:pt x="1369" y="143"/>
                  <a:pt x="1378" y="141"/>
                  <a:pt x="1385" y="137"/>
                </a:cubicBezTo>
                <a:cubicBezTo>
                  <a:pt x="1385" y="123"/>
                  <a:pt x="1385" y="123"/>
                  <a:pt x="1385" y="123"/>
                </a:cubicBezTo>
                <a:close/>
                <a:moveTo>
                  <a:pt x="1484" y="83"/>
                </a:moveTo>
                <a:cubicBezTo>
                  <a:pt x="1484" y="58"/>
                  <a:pt x="1473" y="45"/>
                  <a:pt x="1452" y="45"/>
                </a:cubicBezTo>
                <a:cubicBezTo>
                  <a:pt x="1439" y="45"/>
                  <a:pt x="1428" y="51"/>
                  <a:pt x="1421" y="63"/>
                </a:cubicBezTo>
                <a:cubicBezTo>
                  <a:pt x="1421" y="63"/>
                  <a:pt x="1421" y="63"/>
                  <a:pt x="1421" y="63"/>
                </a:cubicBezTo>
                <a:cubicBezTo>
                  <a:pt x="1421" y="2"/>
                  <a:pt x="1421" y="2"/>
                  <a:pt x="1421" y="2"/>
                </a:cubicBezTo>
                <a:cubicBezTo>
                  <a:pt x="1406" y="2"/>
                  <a:pt x="1406" y="2"/>
                  <a:pt x="1406" y="2"/>
                </a:cubicBezTo>
                <a:cubicBezTo>
                  <a:pt x="1406" y="141"/>
                  <a:pt x="1406" y="141"/>
                  <a:pt x="1406" y="141"/>
                </a:cubicBezTo>
                <a:cubicBezTo>
                  <a:pt x="1421" y="141"/>
                  <a:pt x="1421" y="141"/>
                  <a:pt x="1421" y="141"/>
                </a:cubicBezTo>
                <a:cubicBezTo>
                  <a:pt x="1421" y="88"/>
                  <a:pt x="1421" y="88"/>
                  <a:pt x="1421" y="88"/>
                </a:cubicBezTo>
                <a:cubicBezTo>
                  <a:pt x="1421" y="79"/>
                  <a:pt x="1423" y="72"/>
                  <a:pt x="1428" y="66"/>
                </a:cubicBezTo>
                <a:cubicBezTo>
                  <a:pt x="1433" y="61"/>
                  <a:pt x="1439" y="58"/>
                  <a:pt x="1447" y="58"/>
                </a:cubicBezTo>
                <a:cubicBezTo>
                  <a:pt x="1461" y="58"/>
                  <a:pt x="1469" y="68"/>
                  <a:pt x="1469" y="87"/>
                </a:cubicBezTo>
                <a:cubicBezTo>
                  <a:pt x="1469" y="141"/>
                  <a:pt x="1469" y="141"/>
                  <a:pt x="1469" y="141"/>
                </a:cubicBezTo>
                <a:cubicBezTo>
                  <a:pt x="1484" y="141"/>
                  <a:pt x="1484" y="141"/>
                  <a:pt x="1484" y="141"/>
                </a:cubicBezTo>
                <a:cubicBezTo>
                  <a:pt x="1484" y="83"/>
                  <a:pt x="1484" y="83"/>
                  <a:pt x="1484" y="83"/>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a:xfrm>
            <a:off x="-477273" y="1"/>
            <a:ext cx="6573273" cy="6994525"/>
          </a:xfrm>
          <a:custGeom>
            <a:avLst/>
            <a:gdLst>
              <a:gd name="connsiteX0" fmla="*/ 477273 w 6573273"/>
              <a:gd name="connsiteY0" fmla="*/ 0 h 6994525"/>
              <a:gd name="connsiteX1" fmla="*/ 6573273 w 6573273"/>
              <a:gd name="connsiteY1" fmla="*/ 0 h 6994525"/>
              <a:gd name="connsiteX2" fmla="*/ 6573273 w 6573273"/>
              <a:gd name="connsiteY2" fmla="*/ 6994525 h 6994525"/>
              <a:gd name="connsiteX3" fmla="*/ 0 w 6573273"/>
              <a:gd name="connsiteY3" fmla="*/ 6994525 h 6994525"/>
              <a:gd name="connsiteX4" fmla="*/ 0 w 6573273"/>
              <a:gd name="connsiteY4" fmla="*/ 4667250 h 6994525"/>
              <a:gd name="connsiteX5" fmla="*/ 477273 w 6573273"/>
              <a:gd name="connsiteY5" fmla="*/ 4667250 h 6994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73273" h="6994525">
                <a:moveTo>
                  <a:pt x="477273" y="0"/>
                </a:moveTo>
                <a:lnTo>
                  <a:pt x="6573273" y="0"/>
                </a:lnTo>
                <a:lnTo>
                  <a:pt x="6573273" y="6994525"/>
                </a:lnTo>
                <a:lnTo>
                  <a:pt x="0" y="6994525"/>
                </a:lnTo>
                <a:lnTo>
                  <a:pt x="0" y="4667250"/>
                </a:lnTo>
                <a:lnTo>
                  <a:pt x="477273" y="4667250"/>
                </a:lnTo>
                <a:close/>
              </a:path>
            </a:pathLst>
          </a:custGeom>
          <a:noFill/>
          <a:ln>
            <a:noFill/>
          </a:ln>
        </p:spPr>
      </p:pic>
    </p:spTree>
    <p:extLst>
      <p:ext uri="{BB962C8B-B14F-4D97-AF65-F5344CB8AC3E}">
        <p14:creationId xmlns:p14="http://schemas.microsoft.com/office/powerpoint/2010/main" val="39778865"/>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orient="horz" pos="4104">
          <p15:clr>
            <a:srgbClr val="C35EA4"/>
          </p15:clr>
        </p15:guide>
        <p15:guide id="3" pos="7546">
          <p15:clr>
            <a:srgbClr val="C35EA4"/>
          </p15:clr>
        </p15:guide>
        <p15:guide id="4" orient="horz" pos="302">
          <p15:clr>
            <a:srgbClr val="C35EA4"/>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tx1"/>
        </a:solidFill>
        <a:effectLst/>
      </p:bgPr>
    </p:bg>
    <p:spTree>
      <p:nvGrpSpPr>
        <p:cNvPr id="1" name=""/>
        <p:cNvGrpSpPr/>
        <p:nvPr/>
      </p:nvGrpSpPr>
      <p:grpSpPr>
        <a:xfrm>
          <a:off x="0" y="0"/>
          <a:ext cx="0" cy="0"/>
          <a:chOff x="0" y="0"/>
          <a:chExt cx="0" cy="0"/>
        </a:xfrm>
      </p:grpSpPr>
      <p:pic>
        <p:nvPicPr>
          <p:cNvPr id="17" name="Picture 16"/>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a:xfrm rot="9927899" flipH="1" flipV="1">
            <a:off x="6515047" y="4066404"/>
            <a:ext cx="3815534" cy="3462323"/>
          </a:xfrm>
          <a:custGeom>
            <a:avLst/>
            <a:gdLst>
              <a:gd name="connsiteX0" fmla="*/ 3815534 w 3815534"/>
              <a:gd name="connsiteY0" fmla="*/ 0 h 3462323"/>
              <a:gd name="connsiteX1" fmla="*/ 3815534 w 3815534"/>
              <a:gd name="connsiteY1" fmla="*/ 3462323 h 3462323"/>
              <a:gd name="connsiteX2" fmla="*/ 0 w 3815534"/>
              <a:gd name="connsiteY2" fmla="*/ 2473071 h 3462323"/>
              <a:gd name="connsiteX3" fmla="*/ 1 w 3815534"/>
              <a:gd name="connsiteY3" fmla="*/ 0 h 3462323"/>
            </a:gdLst>
            <a:ahLst/>
            <a:cxnLst>
              <a:cxn ang="0">
                <a:pos x="connsiteX0" y="connsiteY0"/>
              </a:cxn>
              <a:cxn ang="0">
                <a:pos x="connsiteX1" y="connsiteY1"/>
              </a:cxn>
              <a:cxn ang="0">
                <a:pos x="connsiteX2" y="connsiteY2"/>
              </a:cxn>
              <a:cxn ang="0">
                <a:pos x="connsiteX3" y="connsiteY3"/>
              </a:cxn>
            </a:cxnLst>
            <a:rect l="l" t="t" r="r" b="b"/>
            <a:pathLst>
              <a:path w="3815534" h="3462323">
                <a:moveTo>
                  <a:pt x="3815534" y="0"/>
                </a:moveTo>
                <a:lnTo>
                  <a:pt x="3815534" y="3462323"/>
                </a:lnTo>
                <a:lnTo>
                  <a:pt x="0" y="2473071"/>
                </a:lnTo>
                <a:lnTo>
                  <a:pt x="1" y="0"/>
                </a:lnTo>
                <a:close/>
              </a:path>
            </a:pathLst>
          </a:custGeom>
        </p:spPr>
      </p:pic>
      <p:sp>
        <p:nvSpPr>
          <p:cNvPr id="15" name="Freeform 14"/>
          <p:cNvSpPr/>
          <p:nvPr userDrawn="1"/>
        </p:nvSpPr>
        <p:spPr bwMode="auto">
          <a:xfrm rot="17875525">
            <a:off x="5519284" y="-347037"/>
            <a:ext cx="36576" cy="1244657"/>
          </a:xfrm>
          <a:custGeom>
            <a:avLst/>
            <a:gdLst>
              <a:gd name="connsiteX0" fmla="*/ 0 w 36576"/>
              <a:gd name="connsiteY0" fmla="*/ 0 h 1244657"/>
              <a:gd name="connsiteX1" fmla="*/ 36576 w 36576"/>
              <a:gd name="connsiteY1" fmla="*/ 69006 h 1244657"/>
              <a:gd name="connsiteX2" fmla="*/ 36576 w 36576"/>
              <a:gd name="connsiteY2" fmla="*/ 1244657 h 1244657"/>
              <a:gd name="connsiteX3" fmla="*/ 0 w 36576"/>
              <a:gd name="connsiteY3" fmla="*/ 1244657 h 1244657"/>
            </a:gdLst>
            <a:ahLst/>
            <a:cxnLst>
              <a:cxn ang="0">
                <a:pos x="connsiteX0" y="connsiteY0"/>
              </a:cxn>
              <a:cxn ang="0">
                <a:pos x="connsiteX1" y="connsiteY1"/>
              </a:cxn>
              <a:cxn ang="0">
                <a:pos x="connsiteX2" y="connsiteY2"/>
              </a:cxn>
              <a:cxn ang="0">
                <a:pos x="connsiteX3" y="connsiteY3"/>
              </a:cxn>
            </a:cxnLst>
            <a:rect l="l" t="t" r="r" b="b"/>
            <a:pathLst>
              <a:path w="36576" h="1244657">
                <a:moveTo>
                  <a:pt x="0" y="0"/>
                </a:moveTo>
                <a:lnTo>
                  <a:pt x="36576" y="69006"/>
                </a:lnTo>
                <a:lnTo>
                  <a:pt x="36576" y="1244657"/>
                </a:lnTo>
                <a:lnTo>
                  <a:pt x="0" y="1244657"/>
                </a:lnTo>
                <a:close/>
              </a:path>
            </a:pathLst>
          </a:custGeom>
          <a:solidFill>
            <a:srgbClr val="306CB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noAutofit/>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a:xfrm rot="20396706" flipH="1" flipV="1">
            <a:off x="2081368" y="-1125216"/>
            <a:ext cx="5313572" cy="7063492"/>
          </a:xfrm>
          <a:custGeom>
            <a:avLst/>
            <a:gdLst>
              <a:gd name="connsiteX0" fmla="*/ 5313572 w 5313572"/>
              <a:gd name="connsiteY0" fmla="*/ 7063492 h 7063492"/>
              <a:gd name="connsiteX1" fmla="*/ 0 w 5313572"/>
              <a:gd name="connsiteY1" fmla="*/ 5123742 h 7063492"/>
              <a:gd name="connsiteX2" fmla="*/ 0 w 5313572"/>
              <a:gd name="connsiteY2" fmla="*/ 0 h 7063492"/>
              <a:gd name="connsiteX3" fmla="*/ 5313572 w 5313572"/>
              <a:gd name="connsiteY3" fmla="*/ 0 h 7063492"/>
            </a:gdLst>
            <a:ahLst/>
            <a:cxnLst>
              <a:cxn ang="0">
                <a:pos x="connsiteX0" y="connsiteY0"/>
              </a:cxn>
              <a:cxn ang="0">
                <a:pos x="connsiteX1" y="connsiteY1"/>
              </a:cxn>
              <a:cxn ang="0">
                <a:pos x="connsiteX2" y="connsiteY2"/>
              </a:cxn>
              <a:cxn ang="0">
                <a:pos x="connsiteX3" y="connsiteY3"/>
              </a:cxn>
            </a:cxnLst>
            <a:rect l="l" t="t" r="r" b="b"/>
            <a:pathLst>
              <a:path w="5313572" h="7063492">
                <a:moveTo>
                  <a:pt x="5313572" y="7063492"/>
                </a:moveTo>
                <a:lnTo>
                  <a:pt x="0" y="5123742"/>
                </a:lnTo>
                <a:lnTo>
                  <a:pt x="0" y="0"/>
                </a:lnTo>
                <a:lnTo>
                  <a:pt x="5313572" y="0"/>
                </a:lnTo>
                <a:close/>
              </a:path>
            </a:pathLst>
          </a:custGeom>
        </p:spPr>
      </p:pic>
      <p:sp>
        <p:nvSpPr>
          <p:cNvPr id="22" name="Rectangle 21"/>
          <p:cNvSpPr/>
          <p:nvPr userDrawn="1"/>
        </p:nvSpPr>
        <p:spPr bwMode="auto">
          <a:xfrm>
            <a:off x="274638" y="2124081"/>
            <a:ext cx="8229600" cy="3659182"/>
          </a:xfrm>
          <a:prstGeom prst="rect">
            <a:avLst/>
          </a:prstGeom>
          <a:solidFill>
            <a:srgbClr val="00188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61" fontAlgn="base">
              <a:spcBef>
                <a:spcPct val="0"/>
              </a:spcBef>
              <a:spcAft>
                <a:spcPct val="0"/>
              </a:spcAft>
            </a:pPr>
            <a:endParaRPr lang="en-US" sz="1500" dirty="0">
              <a:gradFill>
                <a:gsLst>
                  <a:gs pos="5833">
                    <a:schemeClr val="bg1"/>
                  </a:gs>
                  <a:gs pos="100000">
                    <a:schemeClr val="bg1"/>
                  </a:gs>
                </a:gsLst>
                <a:lin ang="5400000" scaled="0"/>
              </a:gradFill>
            </a:endParaRPr>
          </a:p>
        </p:txBody>
      </p:sp>
      <p:sp>
        <p:nvSpPr>
          <p:cNvPr id="23" name="Text Placeholder 4"/>
          <p:cNvSpPr>
            <a:spLocks noGrp="1"/>
          </p:cNvSpPr>
          <p:nvPr userDrawn="1">
            <p:ph type="body" sz="quarter" idx="12" hasCustomPrompt="1"/>
          </p:nvPr>
        </p:nvSpPr>
        <p:spPr bwMode="white">
          <a:xfrm>
            <a:off x="274638" y="3954457"/>
            <a:ext cx="8229600" cy="1830388"/>
          </a:xfrm>
          <a:noFill/>
        </p:spPr>
        <p:txBody>
          <a:bodyPr lIns="182880" tIns="146304" rIns="182880" bIns="146304">
            <a:noAutofit/>
          </a:bodyPr>
          <a:lstStyle>
            <a:lvl1pPr marL="0" indent="0">
              <a:spcBef>
                <a:spcPts val="0"/>
              </a:spcBef>
              <a:buNone/>
              <a:defRPr sz="3200" spc="0" baseline="0">
                <a:gradFill>
                  <a:gsLst>
                    <a:gs pos="100000">
                      <a:schemeClr val="tx1"/>
                    </a:gs>
                    <a:gs pos="0">
                      <a:schemeClr val="tx1"/>
                    </a:gs>
                  </a:gsLst>
                  <a:lin ang="5400000" scaled="0"/>
                </a:gradFill>
                <a:latin typeface="+mj-lt"/>
              </a:defRPr>
            </a:lvl1pPr>
          </a:lstStyle>
          <a:p>
            <a:pPr lvl="0"/>
            <a:r>
              <a:rPr lang="en-US" dirty="0"/>
              <a:t>Speaker Name</a:t>
            </a:r>
          </a:p>
        </p:txBody>
      </p:sp>
      <p:sp>
        <p:nvSpPr>
          <p:cNvPr id="24" name="Title 1"/>
          <p:cNvSpPr>
            <a:spLocks noGrp="1"/>
          </p:cNvSpPr>
          <p:nvPr userDrawn="1">
            <p:ph type="title" hasCustomPrompt="1"/>
          </p:nvPr>
        </p:nvSpPr>
        <p:spPr bwMode="white">
          <a:xfrm>
            <a:off x="274638" y="2125677"/>
            <a:ext cx="8229600" cy="1828800"/>
          </a:xfrm>
          <a:noFill/>
        </p:spPr>
        <p:txBody>
          <a:bodyPr lIns="146304" tIns="91440" rIns="146304" bIns="91440" anchor="t" anchorCtr="0"/>
          <a:lstStyle>
            <a:lvl1pPr>
              <a:defRPr sz="5400" spc="-75" baseline="0">
                <a:gradFill>
                  <a:gsLst>
                    <a:gs pos="100000">
                      <a:schemeClr val="tx1"/>
                    </a:gs>
                    <a:gs pos="0">
                      <a:schemeClr val="tx1"/>
                    </a:gs>
                  </a:gsLst>
                  <a:lin ang="5400000" scaled="0"/>
                </a:gradFill>
              </a:defRPr>
            </a:lvl1pPr>
          </a:lstStyle>
          <a:p>
            <a:r>
              <a:rPr lang="en-US" dirty="0"/>
              <a:t>Presentation title</a:t>
            </a:r>
          </a:p>
        </p:txBody>
      </p:sp>
      <p:pic>
        <p:nvPicPr>
          <p:cNvPr id="25" name="Picture 24"/>
          <p:cNvPicPr>
            <a:picLocks noChangeAspect="1"/>
          </p:cNvPicPr>
          <p:nvPr userDrawn="1"/>
        </p:nvPicPr>
        <p:blipFill>
          <a:blip r:embed="rId4"/>
          <a:stretch>
            <a:fillRect/>
          </a:stretch>
        </p:blipFill>
        <p:spPr>
          <a:xfrm>
            <a:off x="274638" y="294094"/>
            <a:ext cx="1834337" cy="1834337"/>
          </a:xfrm>
          <a:prstGeom prst="rect">
            <a:avLst/>
          </a:prstGeom>
        </p:spPr>
      </p:pic>
      <p:pic>
        <p:nvPicPr>
          <p:cNvPr id="26" name="Picture 25"/>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bwMode="invGray">
          <a:xfrm>
            <a:off x="10516364" y="469053"/>
            <a:ext cx="1462911" cy="313376"/>
          </a:xfrm>
          <a:prstGeom prst="rect">
            <a:avLst/>
          </a:prstGeom>
        </p:spPr>
      </p:pic>
    </p:spTree>
    <p:extLst>
      <p:ext uri="{BB962C8B-B14F-4D97-AF65-F5344CB8AC3E}">
        <p14:creationId xmlns:p14="http://schemas.microsoft.com/office/powerpoint/2010/main" val="33233684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userDrawn="1">
          <p15:clr>
            <a:srgbClr val="C35EA4"/>
          </p15:clr>
        </p15:guide>
        <p15:guide id="2" orient="horz" pos="4104" userDrawn="1">
          <p15:clr>
            <a:srgbClr val="C35EA4"/>
          </p15:clr>
        </p15:guide>
        <p15:guide id="3" pos="288" userDrawn="1">
          <p15:clr>
            <a:srgbClr val="C35EA4"/>
          </p15:clr>
        </p15:guide>
        <p15:guide id="4" pos="7546" userDrawn="1">
          <p15:clr>
            <a:srgbClr val="C35EA4"/>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tx1"/>
        </a:solidFill>
        <a:effectLst/>
      </p:bgPr>
    </p:bg>
    <p:spTree>
      <p:nvGrpSpPr>
        <p:cNvPr id="1" name=""/>
        <p:cNvGrpSpPr/>
        <p:nvPr/>
      </p:nvGrpSpPr>
      <p:grpSpPr>
        <a:xfrm>
          <a:off x="0" y="0"/>
          <a:ext cx="0" cy="0"/>
          <a:chOff x="0" y="0"/>
          <a:chExt cx="0" cy="0"/>
        </a:xfrm>
      </p:grpSpPr>
      <p:sp>
        <p:nvSpPr>
          <p:cNvPr id="18" name="Freeform 17"/>
          <p:cNvSpPr/>
          <p:nvPr userDrawn="1"/>
        </p:nvSpPr>
        <p:spPr bwMode="auto">
          <a:xfrm rot="17875525">
            <a:off x="5519284" y="-347037"/>
            <a:ext cx="36576" cy="1244657"/>
          </a:xfrm>
          <a:custGeom>
            <a:avLst/>
            <a:gdLst>
              <a:gd name="connsiteX0" fmla="*/ 0 w 36576"/>
              <a:gd name="connsiteY0" fmla="*/ 0 h 1244657"/>
              <a:gd name="connsiteX1" fmla="*/ 36576 w 36576"/>
              <a:gd name="connsiteY1" fmla="*/ 69006 h 1244657"/>
              <a:gd name="connsiteX2" fmla="*/ 36576 w 36576"/>
              <a:gd name="connsiteY2" fmla="*/ 1244657 h 1244657"/>
              <a:gd name="connsiteX3" fmla="*/ 0 w 36576"/>
              <a:gd name="connsiteY3" fmla="*/ 1244657 h 1244657"/>
            </a:gdLst>
            <a:ahLst/>
            <a:cxnLst>
              <a:cxn ang="0">
                <a:pos x="connsiteX0" y="connsiteY0"/>
              </a:cxn>
              <a:cxn ang="0">
                <a:pos x="connsiteX1" y="connsiteY1"/>
              </a:cxn>
              <a:cxn ang="0">
                <a:pos x="connsiteX2" y="connsiteY2"/>
              </a:cxn>
              <a:cxn ang="0">
                <a:pos x="connsiteX3" y="connsiteY3"/>
              </a:cxn>
            </a:cxnLst>
            <a:rect l="l" t="t" r="r" b="b"/>
            <a:pathLst>
              <a:path w="36576" h="1244657">
                <a:moveTo>
                  <a:pt x="0" y="0"/>
                </a:moveTo>
                <a:lnTo>
                  <a:pt x="36576" y="69006"/>
                </a:lnTo>
                <a:lnTo>
                  <a:pt x="36576" y="1244657"/>
                </a:lnTo>
                <a:lnTo>
                  <a:pt x="0" y="1244657"/>
                </a:lnTo>
                <a:close/>
              </a:path>
            </a:pathLst>
          </a:custGeom>
          <a:solidFill>
            <a:srgbClr val="306CB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noAutofit/>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pic>
        <p:nvPicPr>
          <p:cNvPr id="17" name="Picture 16"/>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a:xfrm rot="20396706" flipH="1" flipV="1">
            <a:off x="2081368" y="-1125216"/>
            <a:ext cx="5313572" cy="7063492"/>
          </a:xfrm>
          <a:custGeom>
            <a:avLst/>
            <a:gdLst>
              <a:gd name="connsiteX0" fmla="*/ 5313572 w 5313572"/>
              <a:gd name="connsiteY0" fmla="*/ 7063492 h 7063492"/>
              <a:gd name="connsiteX1" fmla="*/ 0 w 5313572"/>
              <a:gd name="connsiteY1" fmla="*/ 5123742 h 7063492"/>
              <a:gd name="connsiteX2" fmla="*/ 0 w 5313572"/>
              <a:gd name="connsiteY2" fmla="*/ 0 h 7063492"/>
              <a:gd name="connsiteX3" fmla="*/ 5313572 w 5313572"/>
              <a:gd name="connsiteY3" fmla="*/ 0 h 7063492"/>
            </a:gdLst>
            <a:ahLst/>
            <a:cxnLst>
              <a:cxn ang="0">
                <a:pos x="connsiteX0" y="connsiteY0"/>
              </a:cxn>
              <a:cxn ang="0">
                <a:pos x="connsiteX1" y="connsiteY1"/>
              </a:cxn>
              <a:cxn ang="0">
                <a:pos x="connsiteX2" y="connsiteY2"/>
              </a:cxn>
              <a:cxn ang="0">
                <a:pos x="connsiteX3" y="connsiteY3"/>
              </a:cxn>
            </a:cxnLst>
            <a:rect l="l" t="t" r="r" b="b"/>
            <a:pathLst>
              <a:path w="5313572" h="7063492">
                <a:moveTo>
                  <a:pt x="5313572" y="7063492"/>
                </a:moveTo>
                <a:lnTo>
                  <a:pt x="0" y="5123742"/>
                </a:lnTo>
                <a:lnTo>
                  <a:pt x="0" y="0"/>
                </a:lnTo>
                <a:lnTo>
                  <a:pt x="5313572" y="0"/>
                </a:lnTo>
                <a:close/>
              </a:path>
            </a:pathLst>
          </a:custGeom>
        </p:spPr>
      </p:pic>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a:xfrm rot="3585093" flipH="1">
            <a:off x="6180128" y="3160906"/>
            <a:ext cx="4850350" cy="7328513"/>
          </a:xfrm>
          <a:custGeom>
            <a:avLst/>
            <a:gdLst>
              <a:gd name="connsiteX0" fmla="*/ 775042 w 4850350"/>
              <a:gd name="connsiteY0" fmla="*/ 7328513 h 7328513"/>
              <a:gd name="connsiteX1" fmla="*/ 0 w 4850350"/>
              <a:gd name="connsiteY1" fmla="*/ 5999444 h 7328513"/>
              <a:gd name="connsiteX2" fmla="*/ 0 w 4850350"/>
              <a:gd name="connsiteY2" fmla="*/ 7328513 h 7328513"/>
              <a:gd name="connsiteX3" fmla="*/ 4850350 w 4850350"/>
              <a:gd name="connsiteY3" fmla="*/ 0 h 7328513"/>
              <a:gd name="connsiteX4" fmla="*/ 92321 w 4850350"/>
              <a:gd name="connsiteY4" fmla="*/ 0 h 7328513"/>
              <a:gd name="connsiteX5" fmla="*/ 4365918 w 4850350"/>
              <a:gd name="connsiteY5" fmla="*/ 7328513 h 7328513"/>
              <a:gd name="connsiteX6" fmla="*/ 4850350 w 4850350"/>
              <a:gd name="connsiteY6" fmla="*/ 7328513 h 7328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50350" h="7328513">
                <a:moveTo>
                  <a:pt x="775042" y="7328513"/>
                </a:moveTo>
                <a:lnTo>
                  <a:pt x="0" y="5999444"/>
                </a:lnTo>
                <a:lnTo>
                  <a:pt x="0" y="7328513"/>
                </a:lnTo>
                <a:close/>
                <a:moveTo>
                  <a:pt x="4850350" y="0"/>
                </a:moveTo>
                <a:lnTo>
                  <a:pt x="92321" y="0"/>
                </a:lnTo>
                <a:lnTo>
                  <a:pt x="4365918" y="7328513"/>
                </a:lnTo>
                <a:lnTo>
                  <a:pt x="4850350" y="7328513"/>
                </a:lnTo>
                <a:close/>
              </a:path>
            </a:pathLst>
          </a:custGeom>
        </p:spPr>
      </p:pic>
      <p:sp>
        <p:nvSpPr>
          <p:cNvPr id="12" name="Rectangle 11"/>
          <p:cNvSpPr/>
          <p:nvPr userDrawn="1"/>
        </p:nvSpPr>
        <p:spPr bwMode="auto">
          <a:xfrm>
            <a:off x="274638" y="2124081"/>
            <a:ext cx="7315200" cy="3659182"/>
          </a:xfrm>
          <a:prstGeom prst="rect">
            <a:avLst/>
          </a:prstGeom>
          <a:solidFill>
            <a:srgbClr val="00188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61" fontAlgn="base">
              <a:spcBef>
                <a:spcPct val="0"/>
              </a:spcBef>
              <a:spcAft>
                <a:spcPct val="0"/>
              </a:spcAft>
            </a:pPr>
            <a:endParaRPr lang="en-US" sz="1500" dirty="0">
              <a:gradFill>
                <a:gsLst>
                  <a:gs pos="5833">
                    <a:schemeClr val="bg1"/>
                  </a:gs>
                  <a:gs pos="100000">
                    <a:schemeClr val="bg1"/>
                  </a:gs>
                </a:gsLst>
                <a:lin ang="5400000" scaled="0"/>
              </a:gradFill>
            </a:endParaRPr>
          </a:p>
        </p:txBody>
      </p:sp>
      <p:sp>
        <p:nvSpPr>
          <p:cNvPr id="13" name="Text Placeholder 4"/>
          <p:cNvSpPr>
            <a:spLocks noGrp="1"/>
          </p:cNvSpPr>
          <p:nvPr>
            <p:ph type="body" sz="quarter" idx="12" hasCustomPrompt="1"/>
          </p:nvPr>
        </p:nvSpPr>
        <p:spPr bwMode="white">
          <a:xfrm>
            <a:off x="274638" y="3954457"/>
            <a:ext cx="7315200" cy="1830388"/>
          </a:xfrm>
          <a:noFill/>
        </p:spPr>
        <p:txBody>
          <a:bodyPr lIns="182880" tIns="146304" rIns="182880" bIns="146304">
            <a:noAutofit/>
          </a:bodyPr>
          <a:lstStyle>
            <a:lvl1pPr marL="0" indent="0">
              <a:spcBef>
                <a:spcPts val="0"/>
              </a:spcBef>
              <a:buNone/>
              <a:defRPr sz="3200" spc="0" baseline="0">
                <a:gradFill>
                  <a:gsLst>
                    <a:gs pos="100000">
                      <a:schemeClr val="tx1"/>
                    </a:gs>
                    <a:gs pos="0">
                      <a:schemeClr val="tx1"/>
                    </a:gs>
                  </a:gsLst>
                  <a:lin ang="5400000" scaled="0"/>
                </a:gradFill>
                <a:latin typeface="+mj-lt"/>
              </a:defRPr>
            </a:lvl1pPr>
          </a:lstStyle>
          <a:p>
            <a:pPr lvl="0"/>
            <a:r>
              <a:rPr lang="en-US" dirty="0"/>
              <a:t>Speaker Name</a:t>
            </a:r>
          </a:p>
        </p:txBody>
      </p:sp>
      <p:sp>
        <p:nvSpPr>
          <p:cNvPr id="14" name="Title 1"/>
          <p:cNvSpPr>
            <a:spLocks noGrp="1"/>
          </p:cNvSpPr>
          <p:nvPr>
            <p:ph type="title" hasCustomPrompt="1"/>
          </p:nvPr>
        </p:nvSpPr>
        <p:spPr bwMode="white">
          <a:xfrm>
            <a:off x="274638" y="2125677"/>
            <a:ext cx="7315200" cy="1828800"/>
          </a:xfrm>
          <a:noFill/>
        </p:spPr>
        <p:txBody>
          <a:bodyPr lIns="146304" tIns="91440" rIns="146304" bIns="91440" anchor="t" anchorCtr="0"/>
          <a:lstStyle>
            <a:lvl1pPr>
              <a:defRPr sz="5400" spc="-75" baseline="0">
                <a:gradFill>
                  <a:gsLst>
                    <a:gs pos="100000">
                      <a:schemeClr val="tx1"/>
                    </a:gs>
                    <a:gs pos="0">
                      <a:schemeClr val="tx1"/>
                    </a:gs>
                  </a:gsLst>
                  <a:lin ang="5400000" scaled="0"/>
                </a:gradFill>
              </a:defRPr>
            </a:lvl1pPr>
          </a:lstStyle>
          <a:p>
            <a:r>
              <a:rPr lang="en-US" dirty="0"/>
              <a:t>Presentation title</a:t>
            </a:r>
          </a:p>
        </p:txBody>
      </p:sp>
      <p:pic>
        <p:nvPicPr>
          <p:cNvPr id="15" name="Picture 14"/>
          <p:cNvPicPr>
            <a:picLocks noChangeAspect="1"/>
          </p:cNvPicPr>
          <p:nvPr userDrawn="1"/>
        </p:nvPicPr>
        <p:blipFill>
          <a:blip r:embed="rId4"/>
          <a:stretch>
            <a:fillRect/>
          </a:stretch>
        </p:blipFill>
        <p:spPr>
          <a:xfrm>
            <a:off x="274638" y="294094"/>
            <a:ext cx="1834337" cy="1834337"/>
          </a:xfrm>
          <a:prstGeom prst="rect">
            <a:avLst/>
          </a:prstGeom>
        </p:spPr>
      </p:pic>
      <p:pic>
        <p:nvPicPr>
          <p:cNvPr id="16" name="Picture 15"/>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bwMode="invGray">
          <a:xfrm>
            <a:off x="10516364" y="469053"/>
            <a:ext cx="1462911" cy="313376"/>
          </a:xfrm>
          <a:prstGeom prst="rect">
            <a:avLst/>
          </a:prstGeom>
        </p:spPr>
      </p:pic>
    </p:spTree>
    <p:extLst>
      <p:ext uri="{BB962C8B-B14F-4D97-AF65-F5344CB8AC3E}">
        <p14:creationId xmlns:p14="http://schemas.microsoft.com/office/powerpoint/2010/main" val="1630121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3_Title Slide 3">
    <p:bg>
      <p:bgPr>
        <a:solidFill>
          <a:schemeClr val="tx1"/>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a:xfrm rot="9927899" flipH="1" flipV="1">
            <a:off x="6515047" y="4066404"/>
            <a:ext cx="3815534" cy="3462323"/>
          </a:xfrm>
          <a:custGeom>
            <a:avLst/>
            <a:gdLst>
              <a:gd name="connsiteX0" fmla="*/ 3815534 w 3815534"/>
              <a:gd name="connsiteY0" fmla="*/ 0 h 3462323"/>
              <a:gd name="connsiteX1" fmla="*/ 3815534 w 3815534"/>
              <a:gd name="connsiteY1" fmla="*/ 3462323 h 3462323"/>
              <a:gd name="connsiteX2" fmla="*/ 0 w 3815534"/>
              <a:gd name="connsiteY2" fmla="*/ 2473071 h 3462323"/>
              <a:gd name="connsiteX3" fmla="*/ 1 w 3815534"/>
              <a:gd name="connsiteY3" fmla="*/ 0 h 3462323"/>
            </a:gdLst>
            <a:ahLst/>
            <a:cxnLst>
              <a:cxn ang="0">
                <a:pos x="connsiteX0" y="connsiteY0"/>
              </a:cxn>
              <a:cxn ang="0">
                <a:pos x="connsiteX1" y="connsiteY1"/>
              </a:cxn>
              <a:cxn ang="0">
                <a:pos x="connsiteX2" y="connsiteY2"/>
              </a:cxn>
              <a:cxn ang="0">
                <a:pos x="connsiteX3" y="connsiteY3"/>
              </a:cxn>
            </a:cxnLst>
            <a:rect l="l" t="t" r="r" b="b"/>
            <a:pathLst>
              <a:path w="3815534" h="3462323">
                <a:moveTo>
                  <a:pt x="3815534" y="0"/>
                </a:moveTo>
                <a:lnTo>
                  <a:pt x="3815534" y="3462323"/>
                </a:lnTo>
                <a:lnTo>
                  <a:pt x="0" y="2473071"/>
                </a:lnTo>
                <a:lnTo>
                  <a:pt x="1" y="0"/>
                </a:lnTo>
                <a:close/>
              </a:path>
            </a:pathLst>
          </a:custGeom>
        </p:spPr>
      </p:pic>
      <p:sp>
        <p:nvSpPr>
          <p:cNvPr id="19" name="Freeform 18"/>
          <p:cNvSpPr/>
          <p:nvPr userDrawn="1"/>
        </p:nvSpPr>
        <p:spPr bwMode="auto">
          <a:xfrm rot="17875525">
            <a:off x="5519284" y="-347037"/>
            <a:ext cx="36576" cy="1244657"/>
          </a:xfrm>
          <a:custGeom>
            <a:avLst/>
            <a:gdLst>
              <a:gd name="connsiteX0" fmla="*/ 0 w 36576"/>
              <a:gd name="connsiteY0" fmla="*/ 0 h 1244657"/>
              <a:gd name="connsiteX1" fmla="*/ 36576 w 36576"/>
              <a:gd name="connsiteY1" fmla="*/ 69006 h 1244657"/>
              <a:gd name="connsiteX2" fmla="*/ 36576 w 36576"/>
              <a:gd name="connsiteY2" fmla="*/ 1244657 h 1244657"/>
              <a:gd name="connsiteX3" fmla="*/ 0 w 36576"/>
              <a:gd name="connsiteY3" fmla="*/ 1244657 h 1244657"/>
            </a:gdLst>
            <a:ahLst/>
            <a:cxnLst>
              <a:cxn ang="0">
                <a:pos x="connsiteX0" y="connsiteY0"/>
              </a:cxn>
              <a:cxn ang="0">
                <a:pos x="connsiteX1" y="connsiteY1"/>
              </a:cxn>
              <a:cxn ang="0">
                <a:pos x="connsiteX2" y="connsiteY2"/>
              </a:cxn>
              <a:cxn ang="0">
                <a:pos x="connsiteX3" y="connsiteY3"/>
              </a:cxn>
            </a:cxnLst>
            <a:rect l="l" t="t" r="r" b="b"/>
            <a:pathLst>
              <a:path w="36576" h="1244657">
                <a:moveTo>
                  <a:pt x="0" y="0"/>
                </a:moveTo>
                <a:lnTo>
                  <a:pt x="36576" y="69006"/>
                </a:lnTo>
                <a:lnTo>
                  <a:pt x="36576" y="1244657"/>
                </a:lnTo>
                <a:lnTo>
                  <a:pt x="0" y="1244657"/>
                </a:lnTo>
                <a:close/>
              </a:path>
            </a:pathLst>
          </a:custGeom>
          <a:solidFill>
            <a:srgbClr val="306CB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noAutofit/>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pic>
        <p:nvPicPr>
          <p:cNvPr id="20" name="Picture 19"/>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a:xfrm rot="20396706" flipH="1" flipV="1">
            <a:off x="2081368" y="-1125216"/>
            <a:ext cx="5313572" cy="7063492"/>
          </a:xfrm>
          <a:custGeom>
            <a:avLst/>
            <a:gdLst>
              <a:gd name="connsiteX0" fmla="*/ 5313572 w 5313572"/>
              <a:gd name="connsiteY0" fmla="*/ 7063492 h 7063492"/>
              <a:gd name="connsiteX1" fmla="*/ 0 w 5313572"/>
              <a:gd name="connsiteY1" fmla="*/ 5123742 h 7063492"/>
              <a:gd name="connsiteX2" fmla="*/ 0 w 5313572"/>
              <a:gd name="connsiteY2" fmla="*/ 0 h 7063492"/>
              <a:gd name="connsiteX3" fmla="*/ 5313572 w 5313572"/>
              <a:gd name="connsiteY3" fmla="*/ 0 h 7063492"/>
            </a:gdLst>
            <a:ahLst/>
            <a:cxnLst>
              <a:cxn ang="0">
                <a:pos x="connsiteX0" y="connsiteY0"/>
              </a:cxn>
              <a:cxn ang="0">
                <a:pos x="connsiteX1" y="connsiteY1"/>
              </a:cxn>
              <a:cxn ang="0">
                <a:pos x="connsiteX2" y="connsiteY2"/>
              </a:cxn>
              <a:cxn ang="0">
                <a:pos x="connsiteX3" y="connsiteY3"/>
              </a:cxn>
            </a:cxnLst>
            <a:rect l="l" t="t" r="r" b="b"/>
            <a:pathLst>
              <a:path w="5313572" h="7063492">
                <a:moveTo>
                  <a:pt x="5313572" y="7063492"/>
                </a:moveTo>
                <a:lnTo>
                  <a:pt x="0" y="5123742"/>
                </a:lnTo>
                <a:lnTo>
                  <a:pt x="0" y="0"/>
                </a:lnTo>
                <a:lnTo>
                  <a:pt x="5313572" y="0"/>
                </a:lnTo>
                <a:close/>
              </a:path>
            </a:pathLst>
          </a:custGeom>
        </p:spPr>
      </p:pic>
      <p:sp>
        <p:nvSpPr>
          <p:cNvPr id="21" name="Rectangle 20"/>
          <p:cNvSpPr/>
          <p:nvPr userDrawn="1"/>
        </p:nvSpPr>
        <p:spPr bwMode="auto">
          <a:xfrm>
            <a:off x="274638" y="2124081"/>
            <a:ext cx="8229600" cy="3659182"/>
          </a:xfrm>
          <a:prstGeom prst="rect">
            <a:avLst/>
          </a:prstGeom>
          <a:solidFill>
            <a:srgbClr val="00188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61" fontAlgn="base">
              <a:spcBef>
                <a:spcPct val="0"/>
              </a:spcBef>
              <a:spcAft>
                <a:spcPct val="0"/>
              </a:spcAft>
            </a:pPr>
            <a:endParaRPr lang="en-US" sz="1500" dirty="0">
              <a:gradFill>
                <a:gsLst>
                  <a:gs pos="5833">
                    <a:schemeClr val="bg1"/>
                  </a:gs>
                  <a:gs pos="100000">
                    <a:schemeClr val="bg1"/>
                  </a:gs>
                </a:gsLst>
                <a:lin ang="5400000" scaled="0"/>
              </a:gradFill>
            </a:endParaRPr>
          </a:p>
        </p:txBody>
      </p:sp>
      <p:sp>
        <p:nvSpPr>
          <p:cNvPr id="22" name="Text Placeholder 4"/>
          <p:cNvSpPr>
            <a:spLocks noGrp="1"/>
          </p:cNvSpPr>
          <p:nvPr>
            <p:ph type="body" sz="quarter" idx="12" hasCustomPrompt="1"/>
          </p:nvPr>
        </p:nvSpPr>
        <p:spPr bwMode="white">
          <a:xfrm>
            <a:off x="274638" y="3954457"/>
            <a:ext cx="8229600" cy="1830388"/>
          </a:xfrm>
          <a:noFill/>
        </p:spPr>
        <p:txBody>
          <a:bodyPr lIns="182880" tIns="146304" rIns="182880" bIns="146304">
            <a:noAutofit/>
          </a:bodyPr>
          <a:lstStyle>
            <a:lvl1pPr marL="0" indent="0">
              <a:spcBef>
                <a:spcPts val="0"/>
              </a:spcBef>
              <a:buNone/>
              <a:defRPr sz="3200" spc="0" baseline="0">
                <a:gradFill>
                  <a:gsLst>
                    <a:gs pos="100000">
                      <a:schemeClr val="tx1"/>
                    </a:gs>
                    <a:gs pos="0">
                      <a:schemeClr val="tx1"/>
                    </a:gs>
                  </a:gsLst>
                  <a:lin ang="5400000" scaled="0"/>
                </a:gradFill>
                <a:latin typeface="+mj-lt"/>
              </a:defRPr>
            </a:lvl1pPr>
          </a:lstStyle>
          <a:p>
            <a:pPr lvl="0"/>
            <a:r>
              <a:rPr lang="en-US" dirty="0"/>
              <a:t>Speaker Name</a:t>
            </a:r>
          </a:p>
        </p:txBody>
      </p:sp>
      <p:sp>
        <p:nvSpPr>
          <p:cNvPr id="23" name="Title 1"/>
          <p:cNvSpPr>
            <a:spLocks noGrp="1"/>
          </p:cNvSpPr>
          <p:nvPr>
            <p:ph type="title" hasCustomPrompt="1"/>
          </p:nvPr>
        </p:nvSpPr>
        <p:spPr bwMode="white">
          <a:xfrm>
            <a:off x="274638" y="2125677"/>
            <a:ext cx="8229600" cy="1828800"/>
          </a:xfrm>
          <a:noFill/>
        </p:spPr>
        <p:txBody>
          <a:bodyPr lIns="146304" tIns="91440" rIns="146304" bIns="91440" anchor="t" anchorCtr="0"/>
          <a:lstStyle>
            <a:lvl1pPr>
              <a:defRPr sz="5400" spc="-75" baseline="0">
                <a:gradFill>
                  <a:gsLst>
                    <a:gs pos="100000">
                      <a:schemeClr val="tx1"/>
                    </a:gs>
                    <a:gs pos="0">
                      <a:schemeClr val="tx1"/>
                    </a:gs>
                  </a:gsLst>
                  <a:lin ang="5400000" scaled="0"/>
                </a:gradFill>
              </a:defRPr>
            </a:lvl1pPr>
          </a:lstStyle>
          <a:p>
            <a:r>
              <a:rPr lang="en-US" dirty="0"/>
              <a:t>Presentation title</a:t>
            </a:r>
          </a:p>
        </p:txBody>
      </p:sp>
      <p:pic>
        <p:nvPicPr>
          <p:cNvPr id="24" name="Picture 23"/>
          <p:cNvPicPr>
            <a:picLocks noChangeAspect="1"/>
          </p:cNvPicPr>
          <p:nvPr userDrawn="1"/>
        </p:nvPicPr>
        <p:blipFill>
          <a:blip r:embed="rId4"/>
          <a:stretch>
            <a:fillRect/>
          </a:stretch>
        </p:blipFill>
        <p:spPr>
          <a:xfrm>
            <a:off x="274638" y="294094"/>
            <a:ext cx="1834337" cy="1834337"/>
          </a:xfrm>
          <a:prstGeom prst="rect">
            <a:avLst/>
          </a:prstGeom>
        </p:spPr>
      </p:pic>
      <p:pic>
        <p:nvPicPr>
          <p:cNvPr id="25" name="Picture 24"/>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bwMode="invGray">
          <a:xfrm>
            <a:off x="10516364" y="469053"/>
            <a:ext cx="1462911" cy="313376"/>
          </a:xfrm>
          <a:prstGeom prst="rect">
            <a:avLst/>
          </a:prstGeom>
        </p:spPr>
      </p:pic>
    </p:spTree>
    <p:extLst>
      <p:ext uri="{BB962C8B-B14F-4D97-AF65-F5344CB8AC3E}">
        <p14:creationId xmlns:p14="http://schemas.microsoft.com/office/powerpoint/2010/main" val="12673883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accent1"/>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rot="16200000" flipH="1" flipV="1">
            <a:off x="2720976" y="-2720976"/>
            <a:ext cx="6994524" cy="12436475"/>
          </a:xfrm>
          <a:prstGeom prst="rect">
            <a:avLst/>
          </a:prstGeom>
        </p:spPr>
      </p:pic>
      <p:sp>
        <p:nvSpPr>
          <p:cNvPr id="14" name="Rectangle 13"/>
          <p:cNvSpPr/>
          <p:nvPr userDrawn="1"/>
        </p:nvSpPr>
        <p:spPr bwMode="auto">
          <a:xfrm>
            <a:off x="274638" y="2125663"/>
            <a:ext cx="9144000" cy="4572000"/>
          </a:xfrm>
          <a:prstGeom prst="rect">
            <a:avLst/>
          </a:prstGeom>
          <a:solidFill>
            <a:srgbClr val="00188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1" name="Text Placeholder 4"/>
          <p:cNvSpPr>
            <a:spLocks noGrp="1"/>
          </p:cNvSpPr>
          <p:nvPr>
            <p:ph type="body" sz="quarter" idx="12" hasCustomPrompt="1"/>
          </p:nvPr>
        </p:nvSpPr>
        <p:spPr bwMode="white">
          <a:xfrm>
            <a:off x="276540" y="4516437"/>
            <a:ext cx="9142098" cy="2181225"/>
          </a:xfrm>
          <a:noFill/>
        </p:spPr>
        <p:txBody>
          <a:bodyPr lIns="182880" tIns="146304" rIns="182880" bIns="146304">
            <a:noAutofit/>
          </a:bodyPr>
          <a:lstStyle>
            <a:lvl1pPr marL="0" indent="0">
              <a:spcBef>
                <a:spcPts val="0"/>
              </a:spcBef>
              <a:buNone/>
              <a:defRPr sz="3600" spc="0" baseline="0">
                <a:gradFill>
                  <a:gsLst>
                    <a:gs pos="100000">
                      <a:schemeClr val="tx1"/>
                    </a:gs>
                    <a:gs pos="0">
                      <a:schemeClr val="tx1"/>
                    </a:gs>
                  </a:gsLst>
                  <a:lin ang="5400000" scaled="0"/>
                </a:gradFill>
                <a:latin typeface="+mj-lt"/>
              </a:defRPr>
            </a:lvl1pPr>
          </a:lstStyle>
          <a:p>
            <a:pPr lvl="0"/>
            <a:r>
              <a:rPr lang="en-US" dirty="0"/>
              <a:t>Speaker Name</a:t>
            </a:r>
          </a:p>
        </p:txBody>
      </p:sp>
      <p:sp>
        <p:nvSpPr>
          <p:cNvPr id="12" name="Title 1"/>
          <p:cNvSpPr>
            <a:spLocks noGrp="1"/>
          </p:cNvSpPr>
          <p:nvPr>
            <p:ph type="title" hasCustomPrompt="1"/>
          </p:nvPr>
        </p:nvSpPr>
        <p:spPr bwMode="white">
          <a:xfrm>
            <a:off x="274703" y="2125663"/>
            <a:ext cx="9143935" cy="2390775"/>
          </a:xfrm>
          <a:noFill/>
        </p:spPr>
        <p:txBody>
          <a:bodyPr lIns="146304" tIns="91440" rIns="146304" bIns="91440" anchor="t" anchorCtr="0"/>
          <a:lstStyle>
            <a:lvl1pPr>
              <a:defRPr sz="6000" spc="-100" baseline="0">
                <a:gradFill>
                  <a:gsLst>
                    <a:gs pos="100000">
                      <a:schemeClr val="tx1"/>
                    </a:gs>
                    <a:gs pos="0">
                      <a:schemeClr val="tx1"/>
                    </a:gs>
                  </a:gsLst>
                  <a:lin ang="5400000" scaled="0"/>
                </a:gradFill>
              </a:defRPr>
            </a:lvl1pPr>
          </a:lstStyle>
          <a:p>
            <a:r>
              <a:rPr lang="en-US" dirty="0"/>
              <a:t>Presentation title</a:t>
            </a:r>
          </a:p>
        </p:txBody>
      </p:sp>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white">
          <a:xfrm>
            <a:off x="10333038" y="479425"/>
            <a:ext cx="1643341" cy="352027"/>
          </a:xfrm>
          <a:prstGeom prst="rect">
            <a:avLst/>
          </a:prstGeom>
        </p:spPr>
      </p:pic>
      <p:pic>
        <p:nvPicPr>
          <p:cNvPr id="8" name="Picture 7"/>
          <p:cNvPicPr>
            <a:picLocks noChangeAspect="1"/>
          </p:cNvPicPr>
          <p:nvPr userDrawn="1"/>
        </p:nvPicPr>
        <p:blipFill>
          <a:blip r:embed="rId4"/>
          <a:stretch>
            <a:fillRect/>
          </a:stretch>
        </p:blipFill>
        <p:spPr>
          <a:xfrm>
            <a:off x="274638" y="294094"/>
            <a:ext cx="1834337" cy="1834337"/>
          </a:xfrm>
          <a:prstGeom prst="rect">
            <a:avLst/>
          </a:prstGeom>
        </p:spPr>
      </p:pic>
    </p:spTree>
    <p:extLst>
      <p:ext uri="{BB962C8B-B14F-4D97-AF65-F5344CB8AC3E}">
        <p14:creationId xmlns:p14="http://schemas.microsoft.com/office/powerpoint/2010/main" val="20349986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_Title Slide 3">
    <p:bg>
      <p:bgPr>
        <a:solidFill>
          <a:srgbClr val="006EB9"/>
        </a:solidFill>
        <a:effectLst/>
      </p:bgPr>
    </p:bg>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a:xfrm rot="18900000" flipH="1">
            <a:off x="1520604" y="-2268281"/>
            <a:ext cx="10484469" cy="15841248"/>
          </a:xfrm>
          <a:custGeom>
            <a:avLst/>
            <a:gdLst>
              <a:gd name="connsiteX0" fmla="*/ 10484469 w 10484469"/>
              <a:gd name="connsiteY0" fmla="*/ 13623262 h 15841248"/>
              <a:gd name="connsiteX1" fmla="*/ 8266483 w 10484469"/>
              <a:gd name="connsiteY1" fmla="*/ 15841248 h 15841248"/>
              <a:gd name="connsiteX2" fmla="*/ 10484469 w 10484469"/>
              <a:gd name="connsiteY2" fmla="*/ 15841248 h 15841248"/>
              <a:gd name="connsiteX3" fmla="*/ 5169239 w 10484469"/>
              <a:gd name="connsiteY3" fmla="*/ 0 h 15841248"/>
              <a:gd name="connsiteX4" fmla="*/ 0 w 10484469"/>
              <a:gd name="connsiteY4" fmla="*/ 5169239 h 15841248"/>
              <a:gd name="connsiteX5" fmla="*/ 0 w 10484469"/>
              <a:gd name="connsiteY5" fmla="*/ 15060993 h 15841248"/>
              <a:gd name="connsiteX6" fmla="*/ 10484469 w 10484469"/>
              <a:gd name="connsiteY6" fmla="*/ 4576524 h 15841248"/>
              <a:gd name="connsiteX7" fmla="*/ 10484469 w 10484469"/>
              <a:gd name="connsiteY7" fmla="*/ 3598762 h 15841248"/>
              <a:gd name="connsiteX8" fmla="*/ 6885707 w 10484469"/>
              <a:gd name="connsiteY8" fmla="*/ 0 h 15841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84469" h="15841248">
                <a:moveTo>
                  <a:pt x="10484469" y="13623262"/>
                </a:moveTo>
                <a:lnTo>
                  <a:pt x="8266483" y="15841248"/>
                </a:lnTo>
                <a:lnTo>
                  <a:pt x="10484469" y="15841248"/>
                </a:lnTo>
                <a:close/>
                <a:moveTo>
                  <a:pt x="5169239" y="0"/>
                </a:moveTo>
                <a:lnTo>
                  <a:pt x="0" y="5169239"/>
                </a:lnTo>
                <a:lnTo>
                  <a:pt x="0" y="15060993"/>
                </a:lnTo>
                <a:lnTo>
                  <a:pt x="10484469" y="4576524"/>
                </a:lnTo>
                <a:lnTo>
                  <a:pt x="10484469" y="3598762"/>
                </a:lnTo>
                <a:lnTo>
                  <a:pt x="6885707" y="0"/>
                </a:lnTo>
                <a:close/>
              </a:path>
            </a:pathLst>
          </a:custGeom>
        </p:spPr>
      </p:pic>
      <p:pic>
        <p:nvPicPr>
          <p:cNvPr id="24" name="Picture 23"/>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rot="7200000" flipH="1">
            <a:off x="9090350" y="4894829"/>
            <a:ext cx="2694727" cy="3731379"/>
          </a:xfrm>
          <a:custGeom>
            <a:avLst/>
            <a:gdLst>
              <a:gd name="connsiteX0" fmla="*/ 2694727 w 2694727"/>
              <a:gd name="connsiteY0" fmla="*/ 3731379 h 3731379"/>
              <a:gd name="connsiteX1" fmla="*/ 2694727 w 2694727"/>
              <a:gd name="connsiteY1" fmla="*/ 0 h 3731379"/>
              <a:gd name="connsiteX2" fmla="*/ 2154313 w 2694727"/>
              <a:gd name="connsiteY2" fmla="*/ 0 h 3731379"/>
              <a:gd name="connsiteX3" fmla="*/ 0 w 2694727"/>
              <a:gd name="connsiteY3" fmla="*/ 3731379 h 3731379"/>
            </a:gdLst>
            <a:ahLst/>
            <a:cxnLst>
              <a:cxn ang="0">
                <a:pos x="connsiteX0" y="connsiteY0"/>
              </a:cxn>
              <a:cxn ang="0">
                <a:pos x="connsiteX1" y="connsiteY1"/>
              </a:cxn>
              <a:cxn ang="0">
                <a:pos x="connsiteX2" y="connsiteY2"/>
              </a:cxn>
              <a:cxn ang="0">
                <a:pos x="connsiteX3" y="connsiteY3"/>
              </a:cxn>
            </a:cxnLst>
            <a:rect l="l" t="t" r="r" b="b"/>
            <a:pathLst>
              <a:path w="2694727" h="3731379">
                <a:moveTo>
                  <a:pt x="2694727" y="3731379"/>
                </a:moveTo>
                <a:lnTo>
                  <a:pt x="2694727" y="0"/>
                </a:lnTo>
                <a:lnTo>
                  <a:pt x="2154313" y="0"/>
                </a:lnTo>
                <a:lnTo>
                  <a:pt x="0" y="3731379"/>
                </a:lnTo>
                <a:close/>
              </a:path>
            </a:pathLst>
          </a:custGeom>
        </p:spPr>
      </p:pic>
      <p:sp>
        <p:nvSpPr>
          <p:cNvPr id="25" name="Rectangle 24"/>
          <p:cNvSpPr/>
          <p:nvPr userDrawn="1"/>
        </p:nvSpPr>
        <p:spPr bwMode="auto">
          <a:xfrm>
            <a:off x="274638" y="2125663"/>
            <a:ext cx="10058400" cy="3657600"/>
          </a:xfrm>
          <a:prstGeom prst="rect">
            <a:avLst/>
          </a:prstGeom>
          <a:solidFill>
            <a:srgbClr val="00188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6" name="Text Placeholder 4"/>
          <p:cNvSpPr>
            <a:spLocks noGrp="1"/>
          </p:cNvSpPr>
          <p:nvPr>
            <p:ph type="body" sz="quarter" idx="12" hasCustomPrompt="1"/>
          </p:nvPr>
        </p:nvSpPr>
        <p:spPr bwMode="white">
          <a:xfrm>
            <a:off x="276540" y="4269562"/>
            <a:ext cx="10056498" cy="1513702"/>
          </a:xfrm>
          <a:noFill/>
        </p:spPr>
        <p:txBody>
          <a:bodyPr lIns="182880" tIns="146304" rIns="182880" bIns="146304">
            <a:noAutofit/>
          </a:bodyPr>
          <a:lstStyle>
            <a:lvl1pPr marL="0" indent="0">
              <a:spcBef>
                <a:spcPts val="0"/>
              </a:spcBef>
              <a:buNone/>
              <a:defRPr sz="3600" spc="0" baseline="0">
                <a:gradFill>
                  <a:gsLst>
                    <a:gs pos="100000">
                      <a:schemeClr val="tx1"/>
                    </a:gs>
                    <a:gs pos="0">
                      <a:schemeClr val="tx1"/>
                    </a:gs>
                  </a:gsLst>
                  <a:lin ang="5400000" scaled="0"/>
                </a:gradFill>
                <a:latin typeface="+mj-lt"/>
              </a:defRPr>
            </a:lvl1pPr>
          </a:lstStyle>
          <a:p>
            <a:pPr lvl="0"/>
            <a:r>
              <a:rPr lang="en-US" dirty="0"/>
              <a:t>Speaker Name</a:t>
            </a:r>
          </a:p>
        </p:txBody>
      </p:sp>
      <p:sp>
        <p:nvSpPr>
          <p:cNvPr id="27" name="Title 1"/>
          <p:cNvSpPr>
            <a:spLocks noGrp="1"/>
          </p:cNvSpPr>
          <p:nvPr>
            <p:ph type="title" hasCustomPrompt="1"/>
          </p:nvPr>
        </p:nvSpPr>
        <p:spPr bwMode="white">
          <a:xfrm>
            <a:off x="274703" y="2140318"/>
            <a:ext cx="10058335" cy="2117357"/>
          </a:xfrm>
          <a:noFill/>
        </p:spPr>
        <p:txBody>
          <a:bodyPr lIns="146304" tIns="91440" rIns="146304" bIns="91440" anchor="t" anchorCtr="0"/>
          <a:lstStyle>
            <a:lvl1pPr>
              <a:defRPr sz="6000" spc="-100" baseline="0">
                <a:gradFill>
                  <a:gsLst>
                    <a:gs pos="100000">
                      <a:schemeClr val="tx1"/>
                    </a:gs>
                    <a:gs pos="0">
                      <a:schemeClr val="tx1"/>
                    </a:gs>
                  </a:gsLst>
                  <a:lin ang="5400000" scaled="0"/>
                </a:gradFill>
              </a:defRPr>
            </a:lvl1pPr>
          </a:lstStyle>
          <a:p>
            <a:r>
              <a:rPr lang="en-US" dirty="0"/>
              <a:t>Presentation title</a:t>
            </a:r>
          </a:p>
        </p:txBody>
      </p:sp>
      <p:pic>
        <p:nvPicPr>
          <p:cNvPr id="28" name="Picture 2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invGray">
          <a:xfrm>
            <a:off x="10333038" y="479425"/>
            <a:ext cx="1643341" cy="352027"/>
          </a:xfrm>
          <a:prstGeom prst="rect">
            <a:avLst/>
          </a:prstGeom>
        </p:spPr>
      </p:pic>
      <p:pic>
        <p:nvPicPr>
          <p:cNvPr id="29" name="Picture 28"/>
          <p:cNvPicPr>
            <a:picLocks noChangeAspect="1"/>
          </p:cNvPicPr>
          <p:nvPr userDrawn="1"/>
        </p:nvPicPr>
        <p:blipFill>
          <a:blip r:embed="rId5"/>
          <a:stretch>
            <a:fillRect/>
          </a:stretch>
        </p:blipFill>
        <p:spPr>
          <a:xfrm>
            <a:off x="274638" y="294094"/>
            <a:ext cx="1834337" cy="1834337"/>
          </a:xfrm>
          <a:prstGeom prst="rect">
            <a:avLst/>
          </a:prstGeom>
        </p:spPr>
      </p:pic>
    </p:spTree>
    <p:extLst>
      <p:ext uri="{BB962C8B-B14F-4D97-AF65-F5344CB8AC3E}">
        <p14:creationId xmlns:p14="http://schemas.microsoft.com/office/powerpoint/2010/main" val="14048005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tx1"/>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a:xfrm rot="12600000" flipH="1" flipV="1">
            <a:off x="4777352" y="2327495"/>
            <a:ext cx="7502204" cy="11335270"/>
          </a:xfrm>
          <a:custGeom>
            <a:avLst/>
            <a:gdLst>
              <a:gd name="connsiteX0" fmla="*/ 6557308 w 7502204"/>
              <a:gd name="connsiteY0" fmla="*/ 11335270 h 11335270"/>
              <a:gd name="connsiteX1" fmla="*/ 7502204 w 7502204"/>
              <a:gd name="connsiteY1" fmla="*/ 10789734 h 11335270"/>
              <a:gd name="connsiteX2" fmla="*/ 7502204 w 7502204"/>
              <a:gd name="connsiteY2" fmla="*/ 11335270 h 11335270"/>
              <a:gd name="connsiteX3" fmla="*/ 0 w 7502204"/>
              <a:gd name="connsiteY3" fmla="*/ 0 h 11335270"/>
              <a:gd name="connsiteX4" fmla="*/ 4991486 w 7502204"/>
              <a:gd name="connsiteY4" fmla="*/ 0 h 11335270"/>
              <a:gd name="connsiteX5" fmla="*/ 6635245 w 7502204"/>
              <a:gd name="connsiteY5" fmla="*/ 2847074 h 11335270"/>
              <a:gd name="connsiteX6" fmla="*/ 0 w 7502204"/>
              <a:gd name="connsiteY6" fmla="*/ 6677935 h 11335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02204" h="11335270">
                <a:moveTo>
                  <a:pt x="6557308" y="11335270"/>
                </a:moveTo>
                <a:lnTo>
                  <a:pt x="7502204" y="10789734"/>
                </a:lnTo>
                <a:lnTo>
                  <a:pt x="7502204" y="11335270"/>
                </a:lnTo>
                <a:close/>
                <a:moveTo>
                  <a:pt x="0" y="0"/>
                </a:moveTo>
                <a:lnTo>
                  <a:pt x="4991486" y="0"/>
                </a:lnTo>
                <a:lnTo>
                  <a:pt x="6635245" y="2847074"/>
                </a:lnTo>
                <a:lnTo>
                  <a:pt x="0" y="6677935"/>
                </a:lnTo>
                <a:close/>
              </a:path>
            </a:pathLst>
          </a:custGeom>
        </p:spPr>
      </p:pic>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a:xfrm rot="19800000" flipH="1" flipV="1">
            <a:off x="548613" y="-1373184"/>
            <a:ext cx="5264984" cy="5991282"/>
          </a:xfrm>
          <a:custGeom>
            <a:avLst/>
            <a:gdLst>
              <a:gd name="connsiteX0" fmla="*/ 4576182 w 5264984"/>
              <a:gd name="connsiteY0" fmla="*/ 5991282 h 5991282"/>
              <a:gd name="connsiteX1" fmla="*/ 0 w 5264984"/>
              <a:gd name="connsiteY1" fmla="*/ 3349222 h 5991282"/>
              <a:gd name="connsiteX2" fmla="*/ 0 w 5264984"/>
              <a:gd name="connsiteY2" fmla="*/ 0 h 5991282"/>
              <a:gd name="connsiteX3" fmla="*/ 5264984 w 5264984"/>
              <a:gd name="connsiteY3" fmla="*/ 0 h 5991282"/>
              <a:gd name="connsiteX4" fmla="*/ 5264984 w 5264984"/>
              <a:gd name="connsiteY4" fmla="*/ 4798241 h 59912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64984" h="5991282">
                <a:moveTo>
                  <a:pt x="4576182" y="5991282"/>
                </a:moveTo>
                <a:lnTo>
                  <a:pt x="0" y="3349222"/>
                </a:lnTo>
                <a:lnTo>
                  <a:pt x="0" y="0"/>
                </a:lnTo>
                <a:lnTo>
                  <a:pt x="5264984" y="0"/>
                </a:lnTo>
                <a:lnTo>
                  <a:pt x="5264984" y="4798241"/>
                </a:lnTo>
                <a:close/>
              </a:path>
            </a:pathLst>
          </a:custGeom>
        </p:spPr>
      </p:pic>
      <p:sp>
        <p:nvSpPr>
          <p:cNvPr id="13" name="Rectangle 12"/>
          <p:cNvSpPr/>
          <p:nvPr userDrawn="1"/>
        </p:nvSpPr>
        <p:spPr bwMode="auto">
          <a:xfrm>
            <a:off x="274638" y="1211263"/>
            <a:ext cx="7315200" cy="3657600"/>
          </a:xfrm>
          <a:prstGeom prst="rect">
            <a:avLst/>
          </a:prstGeom>
          <a:solidFill>
            <a:srgbClr val="006EB9"/>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61" fontAlgn="base">
              <a:spcBef>
                <a:spcPct val="0"/>
              </a:spcBef>
              <a:spcAft>
                <a:spcPct val="0"/>
              </a:spcAft>
            </a:pPr>
            <a:endParaRPr lang="en-US" sz="1500" dirty="0">
              <a:gradFill>
                <a:gsLst>
                  <a:gs pos="5833">
                    <a:schemeClr val="tx1">
                      <a:lumMod val="50000"/>
                    </a:schemeClr>
                  </a:gs>
                  <a:gs pos="100000">
                    <a:schemeClr val="tx1">
                      <a:lumMod val="50000"/>
                    </a:schemeClr>
                  </a:gs>
                </a:gsLst>
                <a:lin ang="5400000" scaled="0"/>
              </a:gradFill>
            </a:endParaRPr>
          </a:p>
        </p:txBody>
      </p:sp>
      <p:sp>
        <p:nvSpPr>
          <p:cNvPr id="14" name="Title 1"/>
          <p:cNvSpPr>
            <a:spLocks noGrp="1"/>
          </p:cNvSpPr>
          <p:nvPr>
            <p:ph type="title" hasCustomPrompt="1"/>
          </p:nvPr>
        </p:nvSpPr>
        <p:spPr>
          <a:xfrm>
            <a:off x="274638" y="1211287"/>
            <a:ext cx="7315200" cy="2309599"/>
          </a:xfrm>
          <a:noFill/>
        </p:spPr>
        <p:txBody>
          <a:bodyPr tIns="91440" bIns="91440" anchor="t" anchorCtr="0"/>
          <a:lstStyle>
            <a:lvl1pPr>
              <a:defRPr sz="5399" spc="-75" baseline="0">
                <a:gradFill>
                  <a:gsLst>
                    <a:gs pos="100000">
                      <a:schemeClr val="tx1"/>
                    </a:gs>
                    <a:gs pos="0">
                      <a:schemeClr val="tx1"/>
                    </a:gs>
                  </a:gsLst>
                  <a:lin ang="5400000" scaled="0"/>
                </a:gradFill>
              </a:defRPr>
            </a:lvl1pPr>
          </a:lstStyle>
          <a:p>
            <a:r>
              <a:rPr lang="en-US" dirty="0"/>
              <a:t>Demo title</a:t>
            </a:r>
          </a:p>
        </p:txBody>
      </p:sp>
      <p:sp>
        <p:nvSpPr>
          <p:cNvPr id="15" name="Text Placeholder 4"/>
          <p:cNvSpPr>
            <a:spLocks noGrp="1"/>
          </p:cNvSpPr>
          <p:nvPr>
            <p:ph type="body" sz="quarter" idx="12" hasCustomPrompt="1"/>
          </p:nvPr>
        </p:nvSpPr>
        <p:spPr>
          <a:xfrm>
            <a:off x="274637" y="3520886"/>
            <a:ext cx="7315201" cy="1347977"/>
          </a:xfrm>
          <a:noFill/>
        </p:spPr>
        <p:txBody>
          <a:bodyPr lIns="182880" tIns="146304" rIns="182880" bIns="146304">
            <a:noAutofit/>
          </a:bodyPr>
          <a:lstStyle>
            <a:lvl1pPr marL="0" indent="0">
              <a:spcBef>
                <a:spcPts val="0"/>
              </a:spcBef>
              <a:buNone/>
              <a:defRPr sz="3200" spc="0" baseline="0">
                <a:gradFill>
                  <a:gsLst>
                    <a:gs pos="100000">
                      <a:schemeClr val="tx1"/>
                    </a:gs>
                    <a:gs pos="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19484284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rgbClr val="006EB9"/>
        </a:soli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a:xfrm rot="10800000" flipH="1" flipV="1">
            <a:off x="6980238" y="-1"/>
            <a:ext cx="5456236" cy="6994526"/>
          </a:xfrm>
          <a:custGeom>
            <a:avLst/>
            <a:gdLst>
              <a:gd name="connsiteX0" fmla="*/ 0 w 5456236"/>
              <a:gd name="connsiteY0" fmla="*/ 0 h 6994526"/>
              <a:gd name="connsiteX1" fmla="*/ 5456236 w 5456236"/>
              <a:gd name="connsiteY1" fmla="*/ 0 h 6994526"/>
              <a:gd name="connsiteX2" fmla="*/ 5456236 w 5456236"/>
              <a:gd name="connsiteY2" fmla="*/ 6994526 h 6994526"/>
              <a:gd name="connsiteX3" fmla="*/ 0 w 5456236"/>
              <a:gd name="connsiteY3" fmla="*/ 6994526 h 6994526"/>
            </a:gdLst>
            <a:ahLst/>
            <a:cxnLst>
              <a:cxn ang="0">
                <a:pos x="connsiteX0" y="connsiteY0"/>
              </a:cxn>
              <a:cxn ang="0">
                <a:pos x="connsiteX1" y="connsiteY1"/>
              </a:cxn>
              <a:cxn ang="0">
                <a:pos x="connsiteX2" y="connsiteY2"/>
              </a:cxn>
              <a:cxn ang="0">
                <a:pos x="connsiteX3" y="connsiteY3"/>
              </a:cxn>
            </a:cxnLst>
            <a:rect l="l" t="t" r="r" b="b"/>
            <a:pathLst>
              <a:path w="5456236" h="6994526">
                <a:moveTo>
                  <a:pt x="0" y="0"/>
                </a:moveTo>
                <a:lnTo>
                  <a:pt x="5456236" y="0"/>
                </a:lnTo>
                <a:lnTo>
                  <a:pt x="5456236" y="6994526"/>
                </a:lnTo>
                <a:lnTo>
                  <a:pt x="0" y="6994526"/>
                </a:lnTo>
                <a:close/>
              </a:path>
            </a:pathLst>
          </a:custGeom>
        </p:spPr>
      </p:pic>
      <p:sp>
        <p:nvSpPr>
          <p:cNvPr id="6" name="Rectangle 5"/>
          <p:cNvSpPr/>
          <p:nvPr userDrawn="1"/>
        </p:nvSpPr>
        <p:spPr bwMode="auto">
          <a:xfrm>
            <a:off x="274638" y="1209973"/>
            <a:ext cx="7315200" cy="2751698"/>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7" name="Title 1"/>
          <p:cNvSpPr>
            <a:spLocks noGrp="1"/>
          </p:cNvSpPr>
          <p:nvPr>
            <p:ph type="title" hasCustomPrompt="1"/>
          </p:nvPr>
        </p:nvSpPr>
        <p:spPr>
          <a:xfrm>
            <a:off x="274639" y="1209973"/>
            <a:ext cx="7315199" cy="2751698"/>
          </a:xfrm>
          <a:noFill/>
        </p:spPr>
        <p:txBody>
          <a:bodyPr tIns="91440" bIns="91440" anchor="t" anchorCtr="0"/>
          <a:lstStyle>
            <a:lvl1pPr>
              <a:defRPr sz="7200" spc="-100" baseline="0">
                <a:gradFill>
                  <a:gsLst>
                    <a:gs pos="100000">
                      <a:schemeClr val="bg1">
                        <a:lumMod val="50000"/>
                      </a:schemeClr>
                    </a:gs>
                    <a:gs pos="0">
                      <a:schemeClr val="bg1">
                        <a:lumMod val="50000"/>
                      </a:schemeClr>
                    </a:gs>
                  </a:gsLst>
                  <a:lin ang="5400000" scaled="0"/>
                </a:gradFill>
              </a:defRPr>
            </a:lvl1pPr>
          </a:lstStyle>
          <a:p>
            <a:r>
              <a:rPr lang="en-US" dirty="0"/>
              <a:t>Video title</a:t>
            </a:r>
          </a:p>
        </p:txBody>
      </p:sp>
    </p:spTree>
    <p:extLst>
      <p:ext uri="{BB962C8B-B14F-4D97-AF65-F5344CB8AC3E}">
        <p14:creationId xmlns:p14="http://schemas.microsoft.com/office/powerpoint/2010/main" val="28250041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bg2">
                        <a:lumMod val="50000"/>
                      </a:schemeClr>
                    </a:gs>
                    <a:gs pos="0">
                      <a:schemeClr val="bg2">
                        <a:lumMod val="50000"/>
                      </a:schemeClr>
                    </a:gs>
                  </a:gsLst>
                  <a:lin ang="5400000" scaled="0"/>
                </a:gradFill>
              </a:defRPr>
            </a:lvl1pPr>
          </a:lstStyle>
          <a:p>
            <a:r>
              <a:rPr lang="en-US" dirty="0"/>
              <a:t>Section title</a:t>
            </a:r>
          </a:p>
        </p:txBody>
      </p:sp>
    </p:spTree>
    <p:extLst>
      <p:ext uri="{BB962C8B-B14F-4D97-AF65-F5344CB8AC3E}">
        <p14:creationId xmlns:p14="http://schemas.microsoft.com/office/powerpoint/2010/main" val="416964299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bg2">
                        <a:lumMod val="50000"/>
                      </a:schemeClr>
                    </a:gs>
                    <a:gs pos="0">
                      <a:schemeClr val="bg2">
                        <a:lumMod val="50000"/>
                      </a:schemeClr>
                    </a:gs>
                  </a:gsLst>
                  <a:lin ang="5400000" scaled="0"/>
                </a:gradFill>
              </a:defRPr>
            </a:lvl1pPr>
          </a:lstStyle>
          <a:p>
            <a:r>
              <a:rPr lang="en-US" dirty="0"/>
              <a:t>Section title</a:t>
            </a:r>
          </a:p>
        </p:txBody>
      </p:sp>
    </p:spTree>
    <p:extLst>
      <p:ext uri="{BB962C8B-B14F-4D97-AF65-F5344CB8AC3E}">
        <p14:creationId xmlns:p14="http://schemas.microsoft.com/office/powerpoint/2010/main" val="8199139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bg2">
                        <a:lumMod val="50000"/>
                      </a:schemeClr>
                    </a:gs>
                    <a:gs pos="0">
                      <a:schemeClr val="bg2">
                        <a:lumMod val="50000"/>
                      </a:schemeClr>
                    </a:gs>
                  </a:gsLst>
                  <a:lin ang="5400000" scaled="0"/>
                </a:gradFill>
              </a:defRPr>
            </a:lvl1pPr>
          </a:lstStyle>
          <a:p>
            <a:r>
              <a:rPr lang="en-US" dirty="0"/>
              <a:t>Section title</a:t>
            </a:r>
          </a:p>
        </p:txBody>
      </p:sp>
    </p:spTree>
    <p:extLst>
      <p:ext uri="{BB962C8B-B14F-4D97-AF65-F5344CB8AC3E}">
        <p14:creationId xmlns:p14="http://schemas.microsoft.com/office/powerpoint/2010/main" val="26684929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38" y="1371600"/>
            <a:ext cx="11887200" cy="2092881"/>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sz="2000"/>
            </a:lvl3pPr>
            <a:lvl4pPr marL="457200" indent="0">
              <a:buNone/>
              <a:defRPr sz="1800"/>
            </a:lvl4pPr>
            <a:lvl5pPr marL="685800" indent="0">
              <a:buNone/>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Box 6"/>
          <p:cNvSpPr txBox="1"/>
          <p:nvPr userDrawn="1"/>
        </p:nvSpPr>
        <p:spPr>
          <a:xfrm>
            <a:off x="5303837" y="6532860"/>
            <a:ext cx="1828800" cy="461665"/>
          </a:xfrm>
          <a:prstGeom prst="rect">
            <a:avLst/>
          </a:prstGeom>
          <a:noFill/>
        </p:spPr>
        <p:txBody>
          <a:bodyPr wrap="square" lIns="182880" tIns="146304" rIns="182880" bIns="146304"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lnSpc>
                <a:spcPct val="90000"/>
              </a:lnSpc>
              <a:spcAft>
                <a:spcPts val="600"/>
              </a:spcAft>
            </a:pPr>
            <a:r>
              <a:rPr lang="en-US" sz="1100" dirty="0">
                <a:gradFill>
                  <a:gsLst>
                    <a:gs pos="2917">
                      <a:schemeClr val="tx1"/>
                    </a:gs>
                    <a:gs pos="30000">
                      <a:schemeClr val="tx1"/>
                    </a:gs>
                  </a:gsLst>
                  <a:lin ang="5400000" scaled="0"/>
                </a:gradFill>
              </a:rPr>
              <a:t>Microsoft Confidential</a:t>
            </a:r>
          </a:p>
        </p:txBody>
      </p:sp>
    </p:spTree>
    <p:extLst>
      <p:ext uri="{BB962C8B-B14F-4D97-AF65-F5344CB8AC3E}">
        <p14:creationId xmlns:p14="http://schemas.microsoft.com/office/powerpoint/2010/main" val="587366393"/>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Title Slide 3">
    <p:bg>
      <p:bgPr>
        <a:solidFill>
          <a:schemeClr val="tx1"/>
        </a:solidFill>
        <a:effectLst/>
      </p:bgPr>
    </p:bg>
    <p:spTree>
      <p:nvGrpSpPr>
        <p:cNvPr id="1" name=""/>
        <p:cNvGrpSpPr/>
        <p:nvPr/>
      </p:nvGrpSpPr>
      <p:grpSpPr>
        <a:xfrm>
          <a:off x="0" y="0"/>
          <a:ext cx="0" cy="0"/>
          <a:chOff x="0" y="0"/>
          <a:chExt cx="0" cy="0"/>
        </a:xfrm>
      </p:grpSpPr>
      <p:sp>
        <p:nvSpPr>
          <p:cNvPr id="10" name="Freeform 9"/>
          <p:cNvSpPr/>
          <p:nvPr userDrawn="1"/>
        </p:nvSpPr>
        <p:spPr bwMode="auto">
          <a:xfrm rot="17875525">
            <a:off x="5519284" y="-347037"/>
            <a:ext cx="36576" cy="1244657"/>
          </a:xfrm>
          <a:custGeom>
            <a:avLst/>
            <a:gdLst>
              <a:gd name="connsiteX0" fmla="*/ 0 w 36576"/>
              <a:gd name="connsiteY0" fmla="*/ 0 h 1244657"/>
              <a:gd name="connsiteX1" fmla="*/ 36576 w 36576"/>
              <a:gd name="connsiteY1" fmla="*/ 69006 h 1244657"/>
              <a:gd name="connsiteX2" fmla="*/ 36576 w 36576"/>
              <a:gd name="connsiteY2" fmla="*/ 1244657 h 1244657"/>
              <a:gd name="connsiteX3" fmla="*/ 0 w 36576"/>
              <a:gd name="connsiteY3" fmla="*/ 1244657 h 1244657"/>
            </a:gdLst>
            <a:ahLst/>
            <a:cxnLst>
              <a:cxn ang="0">
                <a:pos x="connsiteX0" y="connsiteY0"/>
              </a:cxn>
              <a:cxn ang="0">
                <a:pos x="connsiteX1" y="connsiteY1"/>
              </a:cxn>
              <a:cxn ang="0">
                <a:pos x="connsiteX2" y="connsiteY2"/>
              </a:cxn>
              <a:cxn ang="0">
                <a:pos x="connsiteX3" y="connsiteY3"/>
              </a:cxn>
            </a:cxnLst>
            <a:rect l="l" t="t" r="r" b="b"/>
            <a:pathLst>
              <a:path w="36576" h="1244657">
                <a:moveTo>
                  <a:pt x="0" y="0"/>
                </a:moveTo>
                <a:lnTo>
                  <a:pt x="36576" y="69006"/>
                </a:lnTo>
                <a:lnTo>
                  <a:pt x="36576" y="1244657"/>
                </a:lnTo>
                <a:lnTo>
                  <a:pt x="0" y="1244657"/>
                </a:lnTo>
                <a:close/>
              </a:path>
            </a:pathLst>
          </a:custGeom>
          <a:solidFill>
            <a:srgbClr val="306CB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noAutofit/>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a:xfrm rot="20396706" flipH="1" flipV="1">
            <a:off x="2081368" y="-1125216"/>
            <a:ext cx="5313572" cy="7063492"/>
          </a:xfrm>
          <a:custGeom>
            <a:avLst/>
            <a:gdLst>
              <a:gd name="connsiteX0" fmla="*/ 5313572 w 5313572"/>
              <a:gd name="connsiteY0" fmla="*/ 7063492 h 7063492"/>
              <a:gd name="connsiteX1" fmla="*/ 0 w 5313572"/>
              <a:gd name="connsiteY1" fmla="*/ 5123742 h 7063492"/>
              <a:gd name="connsiteX2" fmla="*/ 0 w 5313572"/>
              <a:gd name="connsiteY2" fmla="*/ 0 h 7063492"/>
              <a:gd name="connsiteX3" fmla="*/ 5313572 w 5313572"/>
              <a:gd name="connsiteY3" fmla="*/ 0 h 7063492"/>
            </a:gdLst>
            <a:ahLst/>
            <a:cxnLst>
              <a:cxn ang="0">
                <a:pos x="connsiteX0" y="connsiteY0"/>
              </a:cxn>
              <a:cxn ang="0">
                <a:pos x="connsiteX1" y="connsiteY1"/>
              </a:cxn>
              <a:cxn ang="0">
                <a:pos x="connsiteX2" y="connsiteY2"/>
              </a:cxn>
              <a:cxn ang="0">
                <a:pos x="connsiteX3" y="connsiteY3"/>
              </a:cxn>
            </a:cxnLst>
            <a:rect l="l" t="t" r="r" b="b"/>
            <a:pathLst>
              <a:path w="5313572" h="7063492">
                <a:moveTo>
                  <a:pt x="5313572" y="7063492"/>
                </a:moveTo>
                <a:lnTo>
                  <a:pt x="0" y="5123742"/>
                </a:lnTo>
                <a:lnTo>
                  <a:pt x="0" y="0"/>
                </a:lnTo>
                <a:lnTo>
                  <a:pt x="5313572" y="0"/>
                </a:lnTo>
                <a:close/>
              </a:path>
            </a:pathLst>
          </a:custGeom>
        </p:spPr>
      </p:pic>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a:xfrm rot="3585093" flipH="1">
            <a:off x="6180128" y="3160906"/>
            <a:ext cx="4850350" cy="7328513"/>
          </a:xfrm>
          <a:custGeom>
            <a:avLst/>
            <a:gdLst>
              <a:gd name="connsiteX0" fmla="*/ 775042 w 4850350"/>
              <a:gd name="connsiteY0" fmla="*/ 7328513 h 7328513"/>
              <a:gd name="connsiteX1" fmla="*/ 0 w 4850350"/>
              <a:gd name="connsiteY1" fmla="*/ 5999444 h 7328513"/>
              <a:gd name="connsiteX2" fmla="*/ 0 w 4850350"/>
              <a:gd name="connsiteY2" fmla="*/ 7328513 h 7328513"/>
              <a:gd name="connsiteX3" fmla="*/ 4850350 w 4850350"/>
              <a:gd name="connsiteY3" fmla="*/ 0 h 7328513"/>
              <a:gd name="connsiteX4" fmla="*/ 92321 w 4850350"/>
              <a:gd name="connsiteY4" fmla="*/ 0 h 7328513"/>
              <a:gd name="connsiteX5" fmla="*/ 4365918 w 4850350"/>
              <a:gd name="connsiteY5" fmla="*/ 7328513 h 7328513"/>
              <a:gd name="connsiteX6" fmla="*/ 4850350 w 4850350"/>
              <a:gd name="connsiteY6" fmla="*/ 7328513 h 7328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50350" h="7328513">
                <a:moveTo>
                  <a:pt x="775042" y="7328513"/>
                </a:moveTo>
                <a:lnTo>
                  <a:pt x="0" y="5999444"/>
                </a:lnTo>
                <a:lnTo>
                  <a:pt x="0" y="7328513"/>
                </a:lnTo>
                <a:close/>
                <a:moveTo>
                  <a:pt x="4850350" y="0"/>
                </a:moveTo>
                <a:lnTo>
                  <a:pt x="92321" y="0"/>
                </a:lnTo>
                <a:lnTo>
                  <a:pt x="4365918" y="7328513"/>
                </a:lnTo>
                <a:lnTo>
                  <a:pt x="4850350" y="7328513"/>
                </a:lnTo>
                <a:close/>
              </a:path>
            </a:pathLst>
          </a:custGeom>
        </p:spPr>
      </p:pic>
      <p:sp>
        <p:nvSpPr>
          <p:cNvPr id="14" name="Rectangle 13"/>
          <p:cNvSpPr/>
          <p:nvPr userDrawn="1"/>
        </p:nvSpPr>
        <p:spPr bwMode="auto">
          <a:xfrm>
            <a:off x="274638" y="2124081"/>
            <a:ext cx="7315200" cy="3659182"/>
          </a:xfrm>
          <a:prstGeom prst="rect">
            <a:avLst/>
          </a:prstGeom>
          <a:solidFill>
            <a:srgbClr val="00188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61" fontAlgn="base">
              <a:spcBef>
                <a:spcPct val="0"/>
              </a:spcBef>
              <a:spcAft>
                <a:spcPct val="0"/>
              </a:spcAft>
            </a:pPr>
            <a:endParaRPr lang="en-US" sz="1500" dirty="0">
              <a:gradFill>
                <a:gsLst>
                  <a:gs pos="5833">
                    <a:schemeClr val="bg1"/>
                  </a:gs>
                  <a:gs pos="100000">
                    <a:schemeClr val="bg1"/>
                  </a:gs>
                </a:gsLst>
                <a:lin ang="5400000" scaled="0"/>
              </a:gradFill>
            </a:endParaRPr>
          </a:p>
        </p:txBody>
      </p:sp>
      <p:sp>
        <p:nvSpPr>
          <p:cNvPr id="16" name="Text Placeholder 4"/>
          <p:cNvSpPr>
            <a:spLocks noGrp="1"/>
          </p:cNvSpPr>
          <p:nvPr>
            <p:ph type="body" sz="quarter" idx="12" hasCustomPrompt="1"/>
          </p:nvPr>
        </p:nvSpPr>
        <p:spPr bwMode="white">
          <a:xfrm>
            <a:off x="274638" y="3954457"/>
            <a:ext cx="7315200" cy="1830388"/>
          </a:xfrm>
          <a:noFill/>
        </p:spPr>
        <p:txBody>
          <a:bodyPr lIns="182880" tIns="146304" rIns="182880" bIns="146304">
            <a:noAutofit/>
          </a:bodyPr>
          <a:lstStyle>
            <a:lvl1pPr marL="0" indent="0">
              <a:spcBef>
                <a:spcPts val="0"/>
              </a:spcBef>
              <a:buNone/>
              <a:defRPr sz="3200" spc="0" baseline="0">
                <a:gradFill>
                  <a:gsLst>
                    <a:gs pos="100000">
                      <a:schemeClr val="tx1"/>
                    </a:gs>
                    <a:gs pos="0">
                      <a:schemeClr val="tx1"/>
                    </a:gs>
                  </a:gsLst>
                  <a:lin ang="5400000" scaled="0"/>
                </a:gradFill>
                <a:latin typeface="+mj-lt"/>
              </a:defRPr>
            </a:lvl1pPr>
          </a:lstStyle>
          <a:p>
            <a:pPr lvl="0"/>
            <a:r>
              <a:rPr lang="en-US" dirty="0"/>
              <a:t>Speaker Name</a:t>
            </a:r>
          </a:p>
        </p:txBody>
      </p:sp>
      <p:sp>
        <p:nvSpPr>
          <p:cNvPr id="18" name="Title 1"/>
          <p:cNvSpPr>
            <a:spLocks noGrp="1"/>
          </p:cNvSpPr>
          <p:nvPr>
            <p:ph type="title" hasCustomPrompt="1"/>
          </p:nvPr>
        </p:nvSpPr>
        <p:spPr bwMode="white">
          <a:xfrm>
            <a:off x="274638" y="2125677"/>
            <a:ext cx="7315200" cy="1828800"/>
          </a:xfrm>
          <a:noFill/>
        </p:spPr>
        <p:txBody>
          <a:bodyPr lIns="146304" tIns="91440" rIns="146304" bIns="91440" anchor="t" anchorCtr="0"/>
          <a:lstStyle>
            <a:lvl1pPr>
              <a:defRPr sz="5400" spc="-75" baseline="0">
                <a:gradFill>
                  <a:gsLst>
                    <a:gs pos="100000">
                      <a:schemeClr val="tx1"/>
                    </a:gs>
                    <a:gs pos="0">
                      <a:schemeClr val="tx1"/>
                    </a:gs>
                  </a:gsLst>
                  <a:lin ang="5400000" scaled="0"/>
                </a:gradFill>
              </a:defRPr>
            </a:lvl1pPr>
          </a:lstStyle>
          <a:p>
            <a:r>
              <a:rPr lang="en-US" dirty="0"/>
              <a:t>Presentation title</a:t>
            </a:r>
          </a:p>
        </p:txBody>
      </p:sp>
      <p:pic>
        <p:nvPicPr>
          <p:cNvPr id="19" name="Picture 18"/>
          <p:cNvPicPr>
            <a:picLocks noChangeAspect="1"/>
          </p:cNvPicPr>
          <p:nvPr userDrawn="1"/>
        </p:nvPicPr>
        <p:blipFill>
          <a:blip r:embed="rId4"/>
          <a:stretch>
            <a:fillRect/>
          </a:stretch>
        </p:blipFill>
        <p:spPr>
          <a:xfrm>
            <a:off x="274638" y="294094"/>
            <a:ext cx="1834337" cy="1834337"/>
          </a:xfrm>
          <a:prstGeom prst="rect">
            <a:avLst/>
          </a:prstGeom>
        </p:spPr>
      </p:pic>
      <p:pic>
        <p:nvPicPr>
          <p:cNvPr id="20" name="Picture 19"/>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bwMode="invGray">
          <a:xfrm>
            <a:off x="10516364" y="469053"/>
            <a:ext cx="1462911" cy="313376"/>
          </a:xfrm>
          <a:prstGeom prst="rect">
            <a:avLst/>
          </a:prstGeom>
        </p:spPr>
      </p:pic>
    </p:spTree>
    <p:extLst>
      <p:ext uri="{BB962C8B-B14F-4D97-AF65-F5344CB8AC3E}">
        <p14:creationId xmlns:p14="http://schemas.microsoft.com/office/powerpoint/2010/main" val="29934169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38" y="1371600"/>
            <a:ext cx="11887200" cy="2092881"/>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sz="2000"/>
            </a:lvl3pPr>
            <a:lvl4pPr marL="457200" indent="0">
              <a:buNone/>
              <a:defRPr sz="1800"/>
            </a:lvl4pPr>
            <a:lvl5pPr marL="685800" indent="0">
              <a:buNone/>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Box 6"/>
          <p:cNvSpPr txBox="1"/>
          <p:nvPr userDrawn="1"/>
        </p:nvSpPr>
        <p:spPr>
          <a:xfrm>
            <a:off x="5303837" y="6532860"/>
            <a:ext cx="1828800" cy="461665"/>
          </a:xfrm>
          <a:prstGeom prst="rect">
            <a:avLst/>
          </a:prstGeom>
          <a:noFill/>
        </p:spPr>
        <p:txBody>
          <a:bodyPr wrap="square" lIns="182880" tIns="146304" rIns="182880" bIns="146304"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lnSpc>
                <a:spcPct val="90000"/>
              </a:lnSpc>
              <a:spcAft>
                <a:spcPts val="600"/>
              </a:spcAft>
            </a:pPr>
            <a:r>
              <a:rPr lang="en-US" sz="1100" dirty="0">
                <a:gradFill>
                  <a:gsLst>
                    <a:gs pos="2917">
                      <a:schemeClr val="tx1"/>
                    </a:gs>
                    <a:gs pos="30000">
                      <a:schemeClr val="tx1"/>
                    </a:gs>
                  </a:gsLst>
                  <a:lin ang="5400000" scaled="0"/>
                </a:gradFill>
              </a:rPr>
              <a:t>Microsoft Confidential</a:t>
            </a:r>
          </a:p>
        </p:txBody>
      </p:sp>
    </p:spTree>
    <p:extLst>
      <p:ext uri="{BB962C8B-B14F-4D97-AF65-F5344CB8AC3E}">
        <p14:creationId xmlns:p14="http://schemas.microsoft.com/office/powerpoint/2010/main" val="2698512795"/>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7" name="Content Placeholder 6"/>
          <p:cNvSpPr>
            <a:spLocks noGrp="1"/>
          </p:cNvSpPr>
          <p:nvPr>
            <p:ph sz="quarter" idx="10"/>
          </p:nvPr>
        </p:nvSpPr>
        <p:spPr>
          <a:xfrm>
            <a:off x="274638" y="1371601"/>
            <a:ext cx="11887200" cy="51612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Box 6"/>
          <p:cNvSpPr txBox="1"/>
          <p:nvPr userDrawn="1"/>
        </p:nvSpPr>
        <p:spPr>
          <a:xfrm>
            <a:off x="5303837" y="6532860"/>
            <a:ext cx="1828800" cy="461665"/>
          </a:xfrm>
          <a:prstGeom prst="rect">
            <a:avLst/>
          </a:prstGeom>
          <a:noFill/>
        </p:spPr>
        <p:txBody>
          <a:bodyPr wrap="square" lIns="182880" tIns="146304" rIns="182880" bIns="146304"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lnSpc>
                <a:spcPct val="90000"/>
              </a:lnSpc>
              <a:spcAft>
                <a:spcPts val="600"/>
              </a:spcAft>
            </a:pPr>
            <a:r>
              <a:rPr lang="en-US" sz="1100" dirty="0">
                <a:gradFill>
                  <a:gsLst>
                    <a:gs pos="2917">
                      <a:schemeClr val="tx1"/>
                    </a:gs>
                    <a:gs pos="30000">
                      <a:schemeClr val="tx1"/>
                    </a:gs>
                  </a:gsLst>
                  <a:lin ang="5400000" scaled="0"/>
                </a:gradFill>
              </a:rPr>
              <a:t>Microsoft Confidential</a:t>
            </a:r>
          </a:p>
        </p:txBody>
      </p:sp>
    </p:spTree>
    <p:extLst>
      <p:ext uri="{BB962C8B-B14F-4D97-AF65-F5344CB8AC3E}">
        <p14:creationId xmlns:p14="http://schemas.microsoft.com/office/powerpoint/2010/main" val="402329015"/>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a:gradFill>
                  <a:gsLst>
                    <a:gs pos="1250">
                      <a:schemeClr val="tx2"/>
                    </a:gs>
                    <a:gs pos="99000">
                      <a:schemeClr val="tx2"/>
                    </a:gs>
                  </a:gsLst>
                  <a:lin ang="5400000" scaled="0"/>
                </a:gra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
        <p:nvSpPr>
          <p:cNvPr id="5" name="TextBox 6"/>
          <p:cNvSpPr txBox="1"/>
          <p:nvPr userDrawn="1"/>
        </p:nvSpPr>
        <p:spPr>
          <a:xfrm>
            <a:off x="5303837" y="6532860"/>
            <a:ext cx="1828800" cy="461665"/>
          </a:xfrm>
          <a:prstGeom prst="rect">
            <a:avLst/>
          </a:prstGeom>
          <a:noFill/>
        </p:spPr>
        <p:txBody>
          <a:bodyPr wrap="square" lIns="182880" tIns="146304" rIns="182880" bIns="146304"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lnSpc>
                <a:spcPct val="90000"/>
              </a:lnSpc>
              <a:spcAft>
                <a:spcPts val="600"/>
              </a:spcAft>
            </a:pPr>
            <a:r>
              <a:rPr lang="en-US" sz="1100" dirty="0">
                <a:gradFill>
                  <a:gsLst>
                    <a:gs pos="2917">
                      <a:schemeClr val="tx1"/>
                    </a:gs>
                    <a:gs pos="30000">
                      <a:schemeClr val="tx1"/>
                    </a:gs>
                  </a:gsLst>
                  <a:lin ang="5400000" scaled="0"/>
                </a:gradFill>
              </a:rPr>
              <a:t>Microsoft Confidential</a:t>
            </a:r>
          </a:p>
        </p:txBody>
      </p:sp>
    </p:spTree>
    <p:extLst>
      <p:ext uri="{BB962C8B-B14F-4D97-AF65-F5344CB8AC3E}">
        <p14:creationId xmlns:p14="http://schemas.microsoft.com/office/powerpoint/2010/main" val="3532121932"/>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sz="1800"/>
            </a:lvl4pPr>
            <a:lvl5pPr marL="685800" indent="0">
              <a:buNone/>
              <a:tabLst/>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sz="1800"/>
            </a:lvl4pPr>
            <a:lvl5pPr marL="685800" indent="0">
              <a:buNone/>
              <a:tabLst/>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6"/>
          <p:cNvSpPr txBox="1"/>
          <p:nvPr userDrawn="1"/>
        </p:nvSpPr>
        <p:spPr>
          <a:xfrm>
            <a:off x="5303837" y="6532860"/>
            <a:ext cx="1828800" cy="461665"/>
          </a:xfrm>
          <a:prstGeom prst="rect">
            <a:avLst/>
          </a:prstGeom>
          <a:noFill/>
        </p:spPr>
        <p:txBody>
          <a:bodyPr wrap="square" lIns="182880" tIns="146304" rIns="182880" bIns="146304"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lnSpc>
                <a:spcPct val="90000"/>
              </a:lnSpc>
              <a:spcAft>
                <a:spcPts val="600"/>
              </a:spcAft>
            </a:pPr>
            <a:r>
              <a:rPr lang="en-US" sz="1100" dirty="0">
                <a:gradFill>
                  <a:gsLst>
                    <a:gs pos="2917">
                      <a:schemeClr val="tx1"/>
                    </a:gs>
                    <a:gs pos="30000">
                      <a:schemeClr val="tx1"/>
                    </a:gs>
                  </a:gsLst>
                  <a:lin ang="5400000" scaled="0"/>
                </a:gradFill>
              </a:rPr>
              <a:t>Microsoft Confidential</a:t>
            </a:r>
          </a:p>
        </p:txBody>
      </p:sp>
    </p:spTree>
    <p:extLst>
      <p:ext uri="{BB962C8B-B14F-4D97-AF65-F5344CB8AC3E}">
        <p14:creationId xmlns:p14="http://schemas.microsoft.com/office/powerpoint/2010/main" val="2950466458"/>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9" y="1371600"/>
            <a:ext cx="5486399" cy="2536079"/>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sz="1800"/>
            </a:lvl4pPr>
            <a:lvl5pPr marL="685800" indent="0">
              <a:buNone/>
              <a:tabLst/>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371600"/>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sz="1800"/>
            </a:lvl4pPr>
            <a:lvl5pPr marL="685800" indent="0">
              <a:buNone/>
              <a:tabLst/>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6"/>
          <p:cNvSpPr txBox="1"/>
          <p:nvPr userDrawn="1"/>
        </p:nvSpPr>
        <p:spPr>
          <a:xfrm>
            <a:off x="5303837" y="6532860"/>
            <a:ext cx="1828800" cy="461665"/>
          </a:xfrm>
          <a:prstGeom prst="rect">
            <a:avLst/>
          </a:prstGeom>
          <a:noFill/>
        </p:spPr>
        <p:txBody>
          <a:bodyPr wrap="square" lIns="182880" tIns="146304" rIns="182880" bIns="146304"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lnSpc>
                <a:spcPct val="90000"/>
              </a:lnSpc>
              <a:spcAft>
                <a:spcPts val="600"/>
              </a:spcAft>
            </a:pPr>
            <a:r>
              <a:rPr lang="en-US" sz="1100" dirty="0">
                <a:gradFill>
                  <a:gsLst>
                    <a:gs pos="2917">
                      <a:schemeClr val="tx1"/>
                    </a:gs>
                    <a:gs pos="30000">
                      <a:schemeClr val="tx1"/>
                    </a:gs>
                  </a:gsLst>
                  <a:lin ang="5400000" scaled="0"/>
                </a:gradFill>
              </a:rPr>
              <a:t>Microsoft Confidential</a:t>
            </a:r>
          </a:p>
        </p:txBody>
      </p:sp>
    </p:spTree>
    <p:extLst>
      <p:ext uri="{BB962C8B-B14F-4D97-AF65-F5344CB8AC3E}">
        <p14:creationId xmlns:p14="http://schemas.microsoft.com/office/powerpoint/2010/main" val="1568330908"/>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9" y="1371600"/>
            <a:ext cx="5486399" cy="2536079"/>
          </a:xfrm>
        </p:spPr>
        <p:txBody>
          <a:bodyPr wrap="square">
            <a:spAutoFit/>
          </a:bodyPr>
          <a:lstStyle>
            <a:lvl1pPr marL="287338" indent="-287338">
              <a:spcBef>
                <a:spcPts val="1224"/>
              </a:spcBef>
              <a:buClr>
                <a:schemeClr val="tx1"/>
              </a:buClr>
              <a:buFont typeface="Arial" pitchFamily="34" charset="0"/>
              <a:buChar char="•"/>
              <a:defRPr sz="3600"/>
            </a:lvl1pPr>
            <a:lvl2pPr marL="531166" indent="-233195">
              <a:defRPr sz="2000"/>
            </a:lvl2pPr>
            <a:lvl3pPr marL="699585" indent="-168419">
              <a:tabLst/>
              <a:defRPr sz="2000"/>
            </a:lvl3pPr>
            <a:lvl4pPr marL="880958" indent="-181374">
              <a:defRPr sz="1800"/>
            </a:lvl4pPr>
            <a:lvl5pPr marL="1049377" indent="-168419">
              <a:tabLst/>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371600"/>
            <a:ext cx="5486399" cy="2536079"/>
          </a:xfrm>
        </p:spPr>
        <p:txBody>
          <a:bodyPr wrap="square">
            <a:spAutoFit/>
          </a:bodyPr>
          <a:lstStyle>
            <a:lvl1pPr marL="287338" indent="-287338">
              <a:spcBef>
                <a:spcPts val="1224"/>
              </a:spcBef>
              <a:buClr>
                <a:schemeClr val="tx1"/>
              </a:buClr>
              <a:buFont typeface="Arial" pitchFamily="34" charset="0"/>
              <a:buChar char="•"/>
              <a:defRPr sz="3600"/>
            </a:lvl1pPr>
            <a:lvl2pPr marL="531166" indent="-233195">
              <a:defRPr sz="2000"/>
            </a:lvl2pPr>
            <a:lvl3pPr marL="699585" indent="-168419">
              <a:tabLst/>
              <a:defRPr sz="2000"/>
            </a:lvl3pPr>
            <a:lvl4pPr marL="880958" indent="-181374">
              <a:defRPr sz="1800"/>
            </a:lvl4pPr>
            <a:lvl5pPr marL="1049377" indent="-168419">
              <a:tabLst/>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6"/>
          <p:cNvSpPr txBox="1"/>
          <p:nvPr userDrawn="1"/>
        </p:nvSpPr>
        <p:spPr>
          <a:xfrm>
            <a:off x="5303837" y="6532860"/>
            <a:ext cx="1828800" cy="461665"/>
          </a:xfrm>
          <a:prstGeom prst="rect">
            <a:avLst/>
          </a:prstGeom>
          <a:noFill/>
        </p:spPr>
        <p:txBody>
          <a:bodyPr wrap="square" lIns="182880" tIns="146304" rIns="182880" bIns="146304"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lnSpc>
                <a:spcPct val="90000"/>
              </a:lnSpc>
              <a:spcAft>
                <a:spcPts val="600"/>
              </a:spcAft>
            </a:pPr>
            <a:r>
              <a:rPr lang="en-US" sz="1100" dirty="0">
                <a:gradFill>
                  <a:gsLst>
                    <a:gs pos="2917">
                      <a:schemeClr val="tx1"/>
                    </a:gs>
                    <a:gs pos="30000">
                      <a:schemeClr val="tx1"/>
                    </a:gs>
                  </a:gsLst>
                  <a:lin ang="5400000" scaled="0"/>
                </a:gradFill>
              </a:rPr>
              <a:t>Microsoft Confidential</a:t>
            </a:r>
          </a:p>
        </p:txBody>
      </p:sp>
    </p:spTree>
    <p:extLst>
      <p:ext uri="{BB962C8B-B14F-4D97-AF65-F5344CB8AC3E}">
        <p14:creationId xmlns:p14="http://schemas.microsoft.com/office/powerpoint/2010/main" val="2734195933"/>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371600"/>
            <a:ext cx="5486399" cy="2671501"/>
          </a:xfrm>
        </p:spPr>
        <p:txBody>
          <a:bodyPr wrap="square">
            <a:spAutoFit/>
          </a:bodyPr>
          <a:lstStyle>
            <a:lvl1pPr marL="287338" indent="-287338">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66" indent="-233195">
              <a:defRPr sz="2400"/>
            </a:lvl2pPr>
            <a:lvl3pPr marL="699585" indent="-168419">
              <a:tabLst/>
              <a:defRPr sz="24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371600"/>
            <a:ext cx="5486399" cy="2671501"/>
          </a:xfrm>
        </p:spPr>
        <p:txBody>
          <a:bodyPr wrap="square">
            <a:spAutoFit/>
          </a:bodyPr>
          <a:lstStyle>
            <a:lvl1pPr marL="287338" indent="-287338">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66" indent="-233195">
              <a:defRPr sz="2400"/>
            </a:lvl2pPr>
            <a:lvl3pPr marL="699585" indent="-168419">
              <a:tabLst/>
              <a:defRPr sz="24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6"/>
          <p:cNvSpPr txBox="1"/>
          <p:nvPr userDrawn="1"/>
        </p:nvSpPr>
        <p:spPr>
          <a:xfrm>
            <a:off x="5303837" y="6532860"/>
            <a:ext cx="1828800" cy="461665"/>
          </a:xfrm>
          <a:prstGeom prst="rect">
            <a:avLst/>
          </a:prstGeom>
          <a:noFill/>
        </p:spPr>
        <p:txBody>
          <a:bodyPr wrap="square" lIns="182880" tIns="146304" rIns="182880" bIns="146304"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lnSpc>
                <a:spcPct val="90000"/>
              </a:lnSpc>
              <a:spcAft>
                <a:spcPts val="600"/>
              </a:spcAft>
            </a:pPr>
            <a:r>
              <a:rPr lang="en-US" sz="1100" dirty="0">
                <a:gradFill>
                  <a:gsLst>
                    <a:gs pos="2917">
                      <a:schemeClr val="tx1"/>
                    </a:gs>
                    <a:gs pos="30000">
                      <a:schemeClr val="tx1"/>
                    </a:gs>
                  </a:gsLst>
                  <a:lin ang="5400000" scaled="0"/>
                </a:gradFill>
              </a:rPr>
              <a:t>Microsoft Confidential</a:t>
            </a:r>
          </a:p>
        </p:txBody>
      </p:sp>
    </p:spTree>
    <p:extLst>
      <p:ext uri="{BB962C8B-B14F-4D97-AF65-F5344CB8AC3E}">
        <p14:creationId xmlns:p14="http://schemas.microsoft.com/office/powerpoint/2010/main" val="4109004109"/>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TextBox 6"/>
          <p:cNvSpPr txBox="1"/>
          <p:nvPr userDrawn="1"/>
        </p:nvSpPr>
        <p:spPr>
          <a:xfrm>
            <a:off x="5303837" y="6532860"/>
            <a:ext cx="1828800" cy="461665"/>
          </a:xfrm>
          <a:prstGeom prst="rect">
            <a:avLst/>
          </a:prstGeom>
          <a:noFill/>
        </p:spPr>
        <p:txBody>
          <a:bodyPr wrap="square" lIns="182880" tIns="146304" rIns="182880" bIns="146304"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lnSpc>
                <a:spcPct val="90000"/>
              </a:lnSpc>
              <a:spcAft>
                <a:spcPts val="600"/>
              </a:spcAft>
            </a:pPr>
            <a:r>
              <a:rPr lang="en-US" sz="1100" dirty="0">
                <a:gradFill>
                  <a:gsLst>
                    <a:gs pos="2917">
                      <a:schemeClr val="tx1"/>
                    </a:gs>
                    <a:gs pos="30000">
                      <a:schemeClr val="tx1"/>
                    </a:gs>
                  </a:gsLst>
                  <a:lin ang="5400000" scaled="0"/>
                </a:gradFill>
              </a:rPr>
              <a:t>Microsoft Confidential</a:t>
            </a:r>
          </a:p>
        </p:txBody>
      </p:sp>
    </p:spTree>
    <p:extLst>
      <p:ext uri="{BB962C8B-B14F-4D97-AF65-F5344CB8AC3E}">
        <p14:creationId xmlns:p14="http://schemas.microsoft.com/office/powerpoint/2010/main" val="3329119525"/>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2271579"/>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352977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Title Slide 3">
    <p:bg>
      <p:bgPr>
        <a:solidFill>
          <a:srgbClr val="006EB9"/>
        </a:solidFill>
        <a:effectLst/>
      </p:bgPr>
    </p:bg>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a:xfrm rot="18900000" flipH="1">
            <a:off x="1520604" y="-2268281"/>
            <a:ext cx="10484469" cy="15841248"/>
          </a:xfrm>
          <a:custGeom>
            <a:avLst/>
            <a:gdLst>
              <a:gd name="connsiteX0" fmla="*/ 10484469 w 10484469"/>
              <a:gd name="connsiteY0" fmla="*/ 13623262 h 15841248"/>
              <a:gd name="connsiteX1" fmla="*/ 8266483 w 10484469"/>
              <a:gd name="connsiteY1" fmla="*/ 15841248 h 15841248"/>
              <a:gd name="connsiteX2" fmla="*/ 10484469 w 10484469"/>
              <a:gd name="connsiteY2" fmla="*/ 15841248 h 15841248"/>
              <a:gd name="connsiteX3" fmla="*/ 5169239 w 10484469"/>
              <a:gd name="connsiteY3" fmla="*/ 0 h 15841248"/>
              <a:gd name="connsiteX4" fmla="*/ 0 w 10484469"/>
              <a:gd name="connsiteY4" fmla="*/ 5169239 h 15841248"/>
              <a:gd name="connsiteX5" fmla="*/ 0 w 10484469"/>
              <a:gd name="connsiteY5" fmla="*/ 15060993 h 15841248"/>
              <a:gd name="connsiteX6" fmla="*/ 10484469 w 10484469"/>
              <a:gd name="connsiteY6" fmla="*/ 4576524 h 15841248"/>
              <a:gd name="connsiteX7" fmla="*/ 10484469 w 10484469"/>
              <a:gd name="connsiteY7" fmla="*/ 3598762 h 15841248"/>
              <a:gd name="connsiteX8" fmla="*/ 6885707 w 10484469"/>
              <a:gd name="connsiteY8" fmla="*/ 0 h 15841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84469" h="15841248">
                <a:moveTo>
                  <a:pt x="10484469" y="13623262"/>
                </a:moveTo>
                <a:lnTo>
                  <a:pt x="8266483" y="15841248"/>
                </a:lnTo>
                <a:lnTo>
                  <a:pt x="10484469" y="15841248"/>
                </a:lnTo>
                <a:close/>
                <a:moveTo>
                  <a:pt x="5169239" y="0"/>
                </a:moveTo>
                <a:lnTo>
                  <a:pt x="0" y="5169239"/>
                </a:lnTo>
                <a:lnTo>
                  <a:pt x="0" y="15060993"/>
                </a:lnTo>
                <a:lnTo>
                  <a:pt x="10484469" y="4576524"/>
                </a:lnTo>
                <a:lnTo>
                  <a:pt x="10484469" y="3598762"/>
                </a:lnTo>
                <a:lnTo>
                  <a:pt x="6885707" y="0"/>
                </a:lnTo>
                <a:close/>
              </a:path>
            </a:pathLst>
          </a:custGeom>
        </p:spPr>
      </p:pic>
      <p:pic>
        <p:nvPicPr>
          <p:cNvPr id="20" name="Picture 19"/>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rot="7200000" flipH="1">
            <a:off x="9090350" y="4894829"/>
            <a:ext cx="2694727" cy="3731379"/>
          </a:xfrm>
          <a:custGeom>
            <a:avLst/>
            <a:gdLst>
              <a:gd name="connsiteX0" fmla="*/ 2694727 w 2694727"/>
              <a:gd name="connsiteY0" fmla="*/ 3731379 h 3731379"/>
              <a:gd name="connsiteX1" fmla="*/ 2694727 w 2694727"/>
              <a:gd name="connsiteY1" fmla="*/ 0 h 3731379"/>
              <a:gd name="connsiteX2" fmla="*/ 2154313 w 2694727"/>
              <a:gd name="connsiteY2" fmla="*/ 0 h 3731379"/>
              <a:gd name="connsiteX3" fmla="*/ 0 w 2694727"/>
              <a:gd name="connsiteY3" fmla="*/ 3731379 h 3731379"/>
            </a:gdLst>
            <a:ahLst/>
            <a:cxnLst>
              <a:cxn ang="0">
                <a:pos x="connsiteX0" y="connsiteY0"/>
              </a:cxn>
              <a:cxn ang="0">
                <a:pos x="connsiteX1" y="connsiteY1"/>
              </a:cxn>
              <a:cxn ang="0">
                <a:pos x="connsiteX2" y="connsiteY2"/>
              </a:cxn>
              <a:cxn ang="0">
                <a:pos x="connsiteX3" y="connsiteY3"/>
              </a:cxn>
            </a:cxnLst>
            <a:rect l="l" t="t" r="r" b="b"/>
            <a:pathLst>
              <a:path w="2694727" h="3731379">
                <a:moveTo>
                  <a:pt x="2694727" y="3731379"/>
                </a:moveTo>
                <a:lnTo>
                  <a:pt x="2694727" y="0"/>
                </a:lnTo>
                <a:lnTo>
                  <a:pt x="2154313" y="0"/>
                </a:lnTo>
                <a:lnTo>
                  <a:pt x="0" y="3731379"/>
                </a:lnTo>
                <a:close/>
              </a:path>
            </a:pathLst>
          </a:custGeom>
        </p:spPr>
      </p:pic>
      <p:sp>
        <p:nvSpPr>
          <p:cNvPr id="6" name="Rectangle 5"/>
          <p:cNvSpPr/>
          <p:nvPr userDrawn="1"/>
        </p:nvSpPr>
        <p:spPr bwMode="auto">
          <a:xfrm>
            <a:off x="274638" y="2125663"/>
            <a:ext cx="10058400" cy="3657600"/>
          </a:xfrm>
          <a:prstGeom prst="rect">
            <a:avLst/>
          </a:prstGeom>
          <a:solidFill>
            <a:srgbClr val="00188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4"/>
          <p:cNvSpPr>
            <a:spLocks noGrp="1"/>
          </p:cNvSpPr>
          <p:nvPr>
            <p:ph type="body" sz="quarter" idx="12" hasCustomPrompt="1"/>
          </p:nvPr>
        </p:nvSpPr>
        <p:spPr bwMode="white">
          <a:xfrm>
            <a:off x="276540" y="4238625"/>
            <a:ext cx="10056498" cy="1556525"/>
          </a:xfrm>
          <a:noFill/>
        </p:spPr>
        <p:txBody>
          <a:bodyPr lIns="182880" tIns="146304" rIns="182880" bIns="146304">
            <a:noAutofit/>
          </a:bodyPr>
          <a:lstStyle>
            <a:lvl1pPr marL="0" indent="0">
              <a:spcBef>
                <a:spcPts val="0"/>
              </a:spcBef>
              <a:buNone/>
              <a:defRPr sz="3600" spc="0" baseline="0">
                <a:gradFill>
                  <a:gsLst>
                    <a:gs pos="100000">
                      <a:schemeClr val="tx1"/>
                    </a:gs>
                    <a:gs pos="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bwMode="white">
          <a:xfrm>
            <a:off x="274703" y="2140318"/>
            <a:ext cx="10058335" cy="2098307"/>
          </a:xfrm>
          <a:noFill/>
        </p:spPr>
        <p:txBody>
          <a:bodyPr lIns="146304" tIns="91440" rIns="146304" bIns="91440" anchor="t" anchorCtr="0"/>
          <a:lstStyle>
            <a:lvl1pPr>
              <a:defRPr sz="6000" spc="-100" baseline="0">
                <a:gradFill>
                  <a:gsLst>
                    <a:gs pos="100000">
                      <a:schemeClr val="tx1"/>
                    </a:gs>
                    <a:gs pos="0">
                      <a:schemeClr val="tx1"/>
                    </a:gs>
                  </a:gsLst>
                  <a:lin ang="5400000" scaled="0"/>
                </a:gradFill>
              </a:defRPr>
            </a:lvl1pPr>
          </a:lstStyle>
          <a:p>
            <a:r>
              <a:rPr lang="en-US" dirty="0"/>
              <a:t>Presentation title</a:t>
            </a:r>
          </a:p>
        </p:txBody>
      </p:sp>
      <p:pic>
        <p:nvPicPr>
          <p:cNvPr id="7" name="Picture 6"/>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invGray">
          <a:xfrm>
            <a:off x="10333038" y="479425"/>
            <a:ext cx="1643341" cy="352027"/>
          </a:xfrm>
          <a:prstGeom prst="rect">
            <a:avLst/>
          </a:prstGeom>
        </p:spPr>
      </p:pic>
      <p:pic>
        <p:nvPicPr>
          <p:cNvPr id="11" name="Picture 10"/>
          <p:cNvPicPr>
            <a:picLocks noChangeAspect="1"/>
          </p:cNvPicPr>
          <p:nvPr userDrawn="1"/>
        </p:nvPicPr>
        <p:blipFill>
          <a:blip r:embed="rId5"/>
          <a:stretch>
            <a:fillRect/>
          </a:stretch>
        </p:blipFill>
        <p:spPr>
          <a:xfrm>
            <a:off x="274638" y="294094"/>
            <a:ext cx="1834337" cy="1834337"/>
          </a:xfrm>
          <a:prstGeom prst="rect">
            <a:avLst/>
          </a:prstGeom>
        </p:spPr>
      </p:pic>
    </p:spTree>
    <p:extLst>
      <p:ext uri="{BB962C8B-B14F-4D97-AF65-F5344CB8AC3E}">
        <p14:creationId xmlns:p14="http://schemas.microsoft.com/office/powerpoint/2010/main" val="8692425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821320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16194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371600"/>
            <a:ext cx="11887199" cy="2131353"/>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6"/>
          <p:cNvSpPr txBox="1"/>
          <p:nvPr userDrawn="1"/>
        </p:nvSpPr>
        <p:spPr>
          <a:xfrm>
            <a:off x="5303837" y="6532860"/>
            <a:ext cx="1828800" cy="461665"/>
          </a:xfrm>
          <a:prstGeom prst="rect">
            <a:avLst/>
          </a:prstGeom>
          <a:noFill/>
        </p:spPr>
        <p:txBody>
          <a:bodyPr wrap="square" lIns="182880" tIns="146304" rIns="182880" bIns="146304"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lnSpc>
                <a:spcPct val="90000"/>
              </a:lnSpc>
              <a:spcAft>
                <a:spcPts val="600"/>
              </a:spcAft>
            </a:pPr>
            <a:r>
              <a:rPr lang="en-US" sz="1100" dirty="0">
                <a:gradFill>
                  <a:gsLst>
                    <a:gs pos="2917">
                      <a:schemeClr val="bg2">
                        <a:lumMod val="75000"/>
                      </a:schemeClr>
                    </a:gs>
                    <a:gs pos="100000">
                      <a:schemeClr val="bg2">
                        <a:lumMod val="75000"/>
                      </a:schemeClr>
                    </a:gs>
                  </a:gsLst>
                  <a:lin ang="5400000" scaled="0"/>
                </a:gradFill>
              </a:rPr>
              <a:t>Microsoft Confidential</a:t>
            </a:r>
          </a:p>
        </p:txBody>
      </p:sp>
    </p:spTree>
    <p:extLst>
      <p:ext uri="{BB962C8B-B14F-4D97-AF65-F5344CB8AC3E}">
        <p14:creationId xmlns:p14="http://schemas.microsoft.com/office/powerpoint/2010/main" val="2831127753"/>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37160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4176962149"/>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sp>
        <p:nvSpPr>
          <p:cNvPr id="7" name="Freeform 6"/>
          <p:cNvSpPr>
            <a:spLocks noEditPoints="1"/>
          </p:cNvSpPr>
          <p:nvPr userDrawn="1"/>
        </p:nvSpPr>
        <p:spPr bwMode="auto">
          <a:xfrm>
            <a:off x="8157357" y="5822536"/>
            <a:ext cx="2495549" cy="900113"/>
          </a:xfrm>
          <a:custGeom>
            <a:avLst/>
            <a:gdLst>
              <a:gd name="T0" fmla="*/ 188 w 203"/>
              <a:gd name="T1" fmla="*/ 35 h 73"/>
              <a:gd name="T2" fmla="*/ 201 w 203"/>
              <a:gd name="T3" fmla="*/ 17 h 73"/>
              <a:gd name="T4" fmla="*/ 179 w 203"/>
              <a:gd name="T5" fmla="*/ 0 h 73"/>
              <a:gd name="T6" fmla="*/ 163 w 203"/>
              <a:gd name="T7" fmla="*/ 16 h 73"/>
              <a:gd name="T8" fmla="*/ 186 w 203"/>
              <a:gd name="T9" fmla="*/ 20 h 73"/>
              <a:gd name="T10" fmla="*/ 167 w 203"/>
              <a:gd name="T11" fmla="*/ 30 h 73"/>
              <a:gd name="T12" fmla="*/ 173 w 203"/>
              <a:gd name="T13" fmla="*/ 42 h 73"/>
              <a:gd name="T14" fmla="*/ 188 w 203"/>
              <a:gd name="T15" fmla="*/ 51 h 73"/>
              <a:gd name="T16" fmla="*/ 176 w 203"/>
              <a:gd name="T17" fmla="*/ 61 h 73"/>
              <a:gd name="T18" fmla="*/ 160 w 203"/>
              <a:gd name="T19" fmla="*/ 70 h 73"/>
              <a:gd name="T20" fmla="*/ 197 w 203"/>
              <a:gd name="T21" fmla="*/ 67 h 73"/>
              <a:gd name="T22" fmla="*/ 199 w 203"/>
              <a:gd name="T23" fmla="*/ 41 h 73"/>
              <a:gd name="T24" fmla="*/ 138 w 203"/>
              <a:gd name="T25" fmla="*/ 60 h 73"/>
              <a:gd name="T26" fmla="*/ 108 w 203"/>
              <a:gd name="T27" fmla="*/ 6 h 73"/>
              <a:gd name="T28" fmla="*/ 123 w 203"/>
              <a:gd name="T29" fmla="*/ 15 h 73"/>
              <a:gd name="T30" fmla="*/ 109 w 203"/>
              <a:gd name="T31" fmla="*/ 60 h 73"/>
              <a:gd name="T32" fmla="*/ 151 w 203"/>
              <a:gd name="T33" fmla="*/ 72 h 73"/>
              <a:gd name="T34" fmla="*/ 76 w 203"/>
              <a:gd name="T35" fmla="*/ 61 h 73"/>
              <a:gd name="T36" fmla="*/ 76 w 203"/>
              <a:gd name="T37" fmla="*/ 12 h 73"/>
              <a:gd name="T38" fmla="*/ 76 w 203"/>
              <a:gd name="T39" fmla="*/ 61 h 73"/>
              <a:gd name="T40" fmla="*/ 58 w 203"/>
              <a:gd name="T41" fmla="*/ 9 h 73"/>
              <a:gd name="T42" fmla="*/ 75 w 203"/>
              <a:gd name="T43" fmla="*/ 73 h 73"/>
              <a:gd name="T44" fmla="*/ 100 w 203"/>
              <a:gd name="T45" fmla="*/ 36 h 73"/>
              <a:gd name="T46" fmla="*/ 45 w 203"/>
              <a:gd name="T47" fmla="*/ 59 h 73"/>
              <a:gd name="T48" fmla="*/ 18 w 203"/>
              <a:gd name="T49" fmla="*/ 59 h 73"/>
              <a:gd name="T50" fmla="*/ 46 w 203"/>
              <a:gd name="T51" fmla="*/ 20 h 73"/>
              <a:gd name="T52" fmla="*/ 24 w 203"/>
              <a:gd name="T53" fmla="*/ 0 h 73"/>
              <a:gd name="T54" fmla="*/ 4 w 203"/>
              <a:gd name="T55" fmla="*/ 20 h 73"/>
              <a:gd name="T56" fmla="*/ 30 w 203"/>
              <a:gd name="T57" fmla="*/ 22 h 73"/>
              <a:gd name="T58" fmla="*/ 20 w 203"/>
              <a:gd name="T59" fmla="*/ 40 h 73"/>
              <a:gd name="T60" fmla="*/ 0 w 203"/>
              <a:gd name="T61" fmla="*/ 72 h 73"/>
              <a:gd name="T62" fmla="*/ 45 w 203"/>
              <a:gd name="T63" fmla="*/ 59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03" h="73">
                <a:moveTo>
                  <a:pt x="199" y="41"/>
                </a:moveTo>
                <a:cubicBezTo>
                  <a:pt x="197" y="38"/>
                  <a:pt x="193" y="36"/>
                  <a:pt x="188" y="35"/>
                </a:cubicBezTo>
                <a:cubicBezTo>
                  <a:pt x="188" y="35"/>
                  <a:pt x="188" y="35"/>
                  <a:pt x="188" y="35"/>
                </a:cubicBezTo>
                <a:cubicBezTo>
                  <a:pt x="197" y="33"/>
                  <a:pt x="201" y="27"/>
                  <a:pt x="201" y="17"/>
                </a:cubicBezTo>
                <a:cubicBezTo>
                  <a:pt x="201" y="13"/>
                  <a:pt x="200" y="9"/>
                  <a:pt x="196" y="6"/>
                </a:cubicBezTo>
                <a:cubicBezTo>
                  <a:pt x="192" y="2"/>
                  <a:pt x="187" y="0"/>
                  <a:pt x="179" y="0"/>
                </a:cubicBezTo>
                <a:cubicBezTo>
                  <a:pt x="173" y="0"/>
                  <a:pt x="168" y="1"/>
                  <a:pt x="163" y="4"/>
                </a:cubicBezTo>
                <a:cubicBezTo>
                  <a:pt x="163" y="16"/>
                  <a:pt x="163" y="16"/>
                  <a:pt x="163" y="16"/>
                </a:cubicBezTo>
                <a:cubicBezTo>
                  <a:pt x="167" y="13"/>
                  <a:pt x="171" y="12"/>
                  <a:pt x="176" y="12"/>
                </a:cubicBezTo>
                <a:cubicBezTo>
                  <a:pt x="183" y="12"/>
                  <a:pt x="186" y="15"/>
                  <a:pt x="186" y="20"/>
                </a:cubicBezTo>
                <a:cubicBezTo>
                  <a:pt x="186" y="27"/>
                  <a:pt x="182" y="30"/>
                  <a:pt x="173" y="30"/>
                </a:cubicBezTo>
                <a:cubicBezTo>
                  <a:pt x="167" y="30"/>
                  <a:pt x="167" y="30"/>
                  <a:pt x="167" y="30"/>
                </a:cubicBezTo>
                <a:cubicBezTo>
                  <a:pt x="167" y="42"/>
                  <a:pt x="167" y="42"/>
                  <a:pt x="167" y="42"/>
                </a:cubicBezTo>
                <a:cubicBezTo>
                  <a:pt x="173" y="42"/>
                  <a:pt x="173" y="42"/>
                  <a:pt x="173" y="42"/>
                </a:cubicBezTo>
                <a:cubicBezTo>
                  <a:pt x="178" y="42"/>
                  <a:pt x="181" y="42"/>
                  <a:pt x="184" y="44"/>
                </a:cubicBezTo>
                <a:cubicBezTo>
                  <a:pt x="187" y="46"/>
                  <a:pt x="188" y="48"/>
                  <a:pt x="188" y="51"/>
                </a:cubicBezTo>
                <a:cubicBezTo>
                  <a:pt x="188" y="54"/>
                  <a:pt x="187" y="57"/>
                  <a:pt x="185" y="59"/>
                </a:cubicBezTo>
                <a:cubicBezTo>
                  <a:pt x="183" y="60"/>
                  <a:pt x="180" y="61"/>
                  <a:pt x="176" y="61"/>
                </a:cubicBezTo>
                <a:cubicBezTo>
                  <a:pt x="170" y="61"/>
                  <a:pt x="165" y="59"/>
                  <a:pt x="160" y="56"/>
                </a:cubicBezTo>
                <a:cubicBezTo>
                  <a:pt x="160" y="70"/>
                  <a:pt x="160" y="70"/>
                  <a:pt x="160" y="70"/>
                </a:cubicBezTo>
                <a:cubicBezTo>
                  <a:pt x="165" y="72"/>
                  <a:pt x="170" y="73"/>
                  <a:pt x="177" y="73"/>
                </a:cubicBezTo>
                <a:cubicBezTo>
                  <a:pt x="186" y="73"/>
                  <a:pt x="192" y="71"/>
                  <a:pt x="197" y="67"/>
                </a:cubicBezTo>
                <a:cubicBezTo>
                  <a:pt x="201" y="63"/>
                  <a:pt x="203" y="58"/>
                  <a:pt x="203" y="52"/>
                </a:cubicBezTo>
                <a:cubicBezTo>
                  <a:pt x="203" y="47"/>
                  <a:pt x="202" y="44"/>
                  <a:pt x="199" y="41"/>
                </a:cubicBezTo>
                <a:moveTo>
                  <a:pt x="151" y="60"/>
                </a:moveTo>
                <a:cubicBezTo>
                  <a:pt x="138" y="60"/>
                  <a:pt x="138" y="60"/>
                  <a:pt x="138" y="60"/>
                </a:cubicBezTo>
                <a:cubicBezTo>
                  <a:pt x="138" y="0"/>
                  <a:pt x="138" y="0"/>
                  <a:pt x="138" y="0"/>
                </a:cubicBezTo>
                <a:cubicBezTo>
                  <a:pt x="108" y="6"/>
                  <a:pt x="108" y="6"/>
                  <a:pt x="108" y="6"/>
                </a:cubicBezTo>
                <a:cubicBezTo>
                  <a:pt x="108" y="19"/>
                  <a:pt x="108" y="19"/>
                  <a:pt x="108" y="19"/>
                </a:cubicBezTo>
                <a:cubicBezTo>
                  <a:pt x="123" y="15"/>
                  <a:pt x="123" y="15"/>
                  <a:pt x="123" y="15"/>
                </a:cubicBezTo>
                <a:cubicBezTo>
                  <a:pt x="123" y="60"/>
                  <a:pt x="123" y="60"/>
                  <a:pt x="123" y="60"/>
                </a:cubicBezTo>
                <a:cubicBezTo>
                  <a:pt x="109" y="60"/>
                  <a:pt x="109" y="60"/>
                  <a:pt x="109" y="60"/>
                </a:cubicBezTo>
                <a:cubicBezTo>
                  <a:pt x="109" y="72"/>
                  <a:pt x="109" y="72"/>
                  <a:pt x="109" y="72"/>
                </a:cubicBezTo>
                <a:cubicBezTo>
                  <a:pt x="151" y="72"/>
                  <a:pt x="151" y="72"/>
                  <a:pt x="151" y="72"/>
                </a:cubicBezTo>
                <a:lnTo>
                  <a:pt x="151" y="60"/>
                </a:lnTo>
                <a:close/>
                <a:moveTo>
                  <a:pt x="76" y="61"/>
                </a:moveTo>
                <a:cubicBezTo>
                  <a:pt x="70" y="61"/>
                  <a:pt x="66" y="53"/>
                  <a:pt x="66" y="37"/>
                </a:cubicBezTo>
                <a:cubicBezTo>
                  <a:pt x="66" y="20"/>
                  <a:pt x="70" y="12"/>
                  <a:pt x="76" y="12"/>
                </a:cubicBezTo>
                <a:cubicBezTo>
                  <a:pt x="82" y="12"/>
                  <a:pt x="85" y="20"/>
                  <a:pt x="85" y="36"/>
                </a:cubicBezTo>
                <a:cubicBezTo>
                  <a:pt x="85" y="53"/>
                  <a:pt x="82" y="61"/>
                  <a:pt x="76" y="61"/>
                </a:cubicBezTo>
                <a:moveTo>
                  <a:pt x="77" y="0"/>
                </a:moveTo>
                <a:cubicBezTo>
                  <a:pt x="69" y="0"/>
                  <a:pt x="62" y="3"/>
                  <a:pt x="58" y="9"/>
                </a:cubicBezTo>
                <a:cubicBezTo>
                  <a:pt x="54" y="16"/>
                  <a:pt x="51" y="25"/>
                  <a:pt x="51" y="38"/>
                </a:cubicBezTo>
                <a:cubicBezTo>
                  <a:pt x="51" y="61"/>
                  <a:pt x="59" y="73"/>
                  <a:pt x="75" y="73"/>
                </a:cubicBezTo>
                <a:cubicBezTo>
                  <a:pt x="83" y="73"/>
                  <a:pt x="89" y="70"/>
                  <a:pt x="94" y="64"/>
                </a:cubicBezTo>
                <a:cubicBezTo>
                  <a:pt x="98" y="57"/>
                  <a:pt x="100" y="48"/>
                  <a:pt x="100" y="36"/>
                </a:cubicBezTo>
                <a:cubicBezTo>
                  <a:pt x="100" y="12"/>
                  <a:pt x="92" y="0"/>
                  <a:pt x="77" y="0"/>
                </a:cubicBezTo>
                <a:moveTo>
                  <a:pt x="45" y="59"/>
                </a:moveTo>
                <a:cubicBezTo>
                  <a:pt x="18" y="59"/>
                  <a:pt x="18" y="59"/>
                  <a:pt x="18" y="59"/>
                </a:cubicBezTo>
                <a:cubicBezTo>
                  <a:pt x="18" y="59"/>
                  <a:pt x="18" y="59"/>
                  <a:pt x="18" y="59"/>
                </a:cubicBezTo>
                <a:cubicBezTo>
                  <a:pt x="31" y="46"/>
                  <a:pt x="31" y="46"/>
                  <a:pt x="31" y="46"/>
                </a:cubicBezTo>
                <a:cubicBezTo>
                  <a:pt x="41" y="37"/>
                  <a:pt x="46" y="28"/>
                  <a:pt x="46" y="20"/>
                </a:cubicBezTo>
                <a:cubicBezTo>
                  <a:pt x="46" y="14"/>
                  <a:pt x="44" y="9"/>
                  <a:pt x="40" y="6"/>
                </a:cubicBezTo>
                <a:cubicBezTo>
                  <a:pt x="36" y="2"/>
                  <a:pt x="31" y="0"/>
                  <a:pt x="24" y="0"/>
                </a:cubicBezTo>
                <a:cubicBezTo>
                  <a:pt x="16" y="0"/>
                  <a:pt x="10" y="2"/>
                  <a:pt x="4" y="6"/>
                </a:cubicBezTo>
                <a:cubicBezTo>
                  <a:pt x="4" y="20"/>
                  <a:pt x="4" y="20"/>
                  <a:pt x="4" y="20"/>
                </a:cubicBezTo>
                <a:cubicBezTo>
                  <a:pt x="9" y="15"/>
                  <a:pt x="15" y="12"/>
                  <a:pt x="20" y="12"/>
                </a:cubicBezTo>
                <a:cubicBezTo>
                  <a:pt x="27" y="12"/>
                  <a:pt x="30" y="16"/>
                  <a:pt x="30" y="22"/>
                </a:cubicBezTo>
                <a:cubicBezTo>
                  <a:pt x="30" y="25"/>
                  <a:pt x="30" y="28"/>
                  <a:pt x="28" y="30"/>
                </a:cubicBezTo>
                <a:cubicBezTo>
                  <a:pt x="27" y="33"/>
                  <a:pt x="24" y="36"/>
                  <a:pt x="20" y="40"/>
                </a:cubicBezTo>
                <a:cubicBezTo>
                  <a:pt x="0" y="60"/>
                  <a:pt x="0" y="60"/>
                  <a:pt x="0" y="60"/>
                </a:cubicBezTo>
                <a:cubicBezTo>
                  <a:pt x="0" y="72"/>
                  <a:pt x="0" y="72"/>
                  <a:pt x="0" y="72"/>
                </a:cubicBezTo>
                <a:cubicBezTo>
                  <a:pt x="45" y="72"/>
                  <a:pt x="45" y="72"/>
                  <a:pt x="45" y="72"/>
                </a:cubicBezTo>
                <a:lnTo>
                  <a:pt x="45" y="59"/>
                </a:lnTo>
                <a:close/>
              </a:path>
            </a:pathLst>
          </a:custGeom>
          <a:solidFill>
            <a:srgbClr val="00A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4" tIns="34287" rIns="68574" bIns="34287"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05050"/>
              </a:solidFill>
              <a:effectLst/>
              <a:uLnTx/>
              <a:uFillTx/>
              <a:latin typeface="Segoe UI"/>
              <a:ea typeface="+mn-ea"/>
              <a:cs typeface="+mn-cs"/>
            </a:endParaRPr>
          </a:p>
        </p:txBody>
      </p:sp>
      <p:sp>
        <p:nvSpPr>
          <p:cNvPr id="8" name="Freeform 7"/>
          <p:cNvSpPr>
            <a:spLocks noEditPoints="1"/>
          </p:cNvSpPr>
          <p:nvPr userDrawn="1"/>
        </p:nvSpPr>
        <p:spPr bwMode="auto">
          <a:xfrm>
            <a:off x="5736419" y="4185824"/>
            <a:ext cx="4929189" cy="1281113"/>
          </a:xfrm>
          <a:custGeom>
            <a:avLst/>
            <a:gdLst>
              <a:gd name="T0" fmla="*/ 392 w 401"/>
              <a:gd name="T1" fmla="*/ 97 h 104"/>
              <a:gd name="T2" fmla="*/ 382 w 401"/>
              <a:gd name="T3" fmla="*/ 83 h 104"/>
              <a:gd name="T4" fmla="*/ 401 w 401"/>
              <a:gd name="T5" fmla="*/ 36 h 104"/>
              <a:gd name="T6" fmla="*/ 382 w 401"/>
              <a:gd name="T7" fmla="*/ 31 h 104"/>
              <a:gd name="T8" fmla="*/ 379 w 401"/>
              <a:gd name="T9" fmla="*/ 11 h 104"/>
              <a:gd name="T10" fmla="*/ 376 w 401"/>
              <a:gd name="T11" fmla="*/ 31 h 104"/>
              <a:gd name="T12" fmla="*/ 363 w 401"/>
              <a:gd name="T13" fmla="*/ 36 h 104"/>
              <a:gd name="T14" fmla="*/ 376 w 401"/>
              <a:gd name="T15" fmla="*/ 84 h 104"/>
              <a:gd name="T16" fmla="*/ 401 w 401"/>
              <a:gd name="T17" fmla="*/ 101 h 104"/>
              <a:gd name="T18" fmla="*/ 355 w 401"/>
              <a:gd name="T19" fmla="*/ 31 h 104"/>
              <a:gd name="T20" fmla="*/ 349 w 401"/>
              <a:gd name="T21" fmla="*/ 102 h 104"/>
              <a:gd name="T22" fmla="*/ 355 w 401"/>
              <a:gd name="T23" fmla="*/ 31 h 104"/>
              <a:gd name="T24" fmla="*/ 358 w 401"/>
              <a:gd name="T25" fmla="*/ 7 h 104"/>
              <a:gd name="T26" fmla="*/ 352 w 401"/>
              <a:gd name="T27" fmla="*/ 2 h 104"/>
              <a:gd name="T28" fmla="*/ 347 w 401"/>
              <a:gd name="T29" fmla="*/ 7 h 104"/>
              <a:gd name="T30" fmla="*/ 352 w 401"/>
              <a:gd name="T31" fmla="*/ 13 h 104"/>
              <a:gd name="T32" fmla="*/ 336 w 401"/>
              <a:gd name="T33" fmla="*/ 102 h 104"/>
              <a:gd name="T34" fmla="*/ 313 w 401"/>
              <a:gd name="T35" fmla="*/ 29 h 104"/>
              <a:gd name="T36" fmla="*/ 290 w 401"/>
              <a:gd name="T37" fmla="*/ 45 h 104"/>
              <a:gd name="T38" fmla="*/ 269 w 401"/>
              <a:gd name="T39" fmla="*/ 29 h 104"/>
              <a:gd name="T40" fmla="*/ 247 w 401"/>
              <a:gd name="T41" fmla="*/ 42 h 104"/>
              <a:gd name="T42" fmla="*/ 240 w 401"/>
              <a:gd name="T43" fmla="*/ 31 h 104"/>
              <a:gd name="T44" fmla="*/ 247 w 401"/>
              <a:gd name="T45" fmla="*/ 102 h 104"/>
              <a:gd name="T46" fmla="*/ 253 w 401"/>
              <a:gd name="T47" fmla="*/ 42 h 104"/>
              <a:gd name="T48" fmla="*/ 285 w 401"/>
              <a:gd name="T49" fmla="*/ 58 h 104"/>
              <a:gd name="T50" fmla="*/ 292 w 401"/>
              <a:gd name="T51" fmla="*/ 102 h 104"/>
              <a:gd name="T52" fmla="*/ 298 w 401"/>
              <a:gd name="T53" fmla="*/ 42 h 104"/>
              <a:gd name="T54" fmla="*/ 326 w 401"/>
              <a:gd name="T55" fmla="*/ 40 h 104"/>
              <a:gd name="T56" fmla="*/ 330 w 401"/>
              <a:gd name="T57" fmla="*/ 102 h 104"/>
              <a:gd name="T58" fmla="*/ 228 w 401"/>
              <a:gd name="T59" fmla="*/ 102 h 104"/>
              <a:gd name="T60" fmla="*/ 204 w 401"/>
              <a:gd name="T61" fmla="*/ 29 h 104"/>
              <a:gd name="T62" fmla="*/ 181 w 401"/>
              <a:gd name="T63" fmla="*/ 45 h 104"/>
              <a:gd name="T64" fmla="*/ 160 w 401"/>
              <a:gd name="T65" fmla="*/ 29 h 104"/>
              <a:gd name="T66" fmla="*/ 138 w 401"/>
              <a:gd name="T67" fmla="*/ 42 h 104"/>
              <a:gd name="T68" fmla="*/ 132 w 401"/>
              <a:gd name="T69" fmla="*/ 31 h 104"/>
              <a:gd name="T70" fmla="*/ 138 w 401"/>
              <a:gd name="T71" fmla="*/ 102 h 104"/>
              <a:gd name="T72" fmla="*/ 144 w 401"/>
              <a:gd name="T73" fmla="*/ 42 h 104"/>
              <a:gd name="T74" fmla="*/ 177 w 401"/>
              <a:gd name="T75" fmla="*/ 58 h 104"/>
              <a:gd name="T76" fmla="*/ 183 w 401"/>
              <a:gd name="T77" fmla="*/ 102 h 104"/>
              <a:gd name="T78" fmla="*/ 189 w 401"/>
              <a:gd name="T79" fmla="*/ 42 h 104"/>
              <a:gd name="T80" fmla="*/ 217 w 401"/>
              <a:gd name="T81" fmla="*/ 40 h 104"/>
              <a:gd name="T82" fmla="*/ 221 w 401"/>
              <a:gd name="T83" fmla="*/ 102 h 104"/>
              <a:gd name="T84" fmla="*/ 118 w 401"/>
              <a:gd name="T85" fmla="*/ 102 h 104"/>
              <a:gd name="T86" fmla="*/ 111 w 401"/>
              <a:gd name="T87" fmla="*/ 31 h 104"/>
              <a:gd name="T88" fmla="*/ 105 w 401"/>
              <a:gd name="T89" fmla="*/ 90 h 104"/>
              <a:gd name="T90" fmla="*/ 74 w 401"/>
              <a:gd name="T91" fmla="*/ 91 h 104"/>
              <a:gd name="T92" fmla="*/ 69 w 401"/>
              <a:gd name="T93" fmla="*/ 31 h 104"/>
              <a:gd name="T94" fmla="*/ 63 w 401"/>
              <a:gd name="T95" fmla="*/ 72 h 104"/>
              <a:gd name="T96" fmla="*/ 111 w 401"/>
              <a:gd name="T97" fmla="*/ 89 h 104"/>
              <a:gd name="T98" fmla="*/ 111 w 401"/>
              <a:gd name="T99" fmla="*/ 102 h 104"/>
              <a:gd name="T100" fmla="*/ 10 w 401"/>
              <a:gd name="T101" fmla="*/ 102 h 104"/>
              <a:gd name="T102" fmla="*/ 45 w 401"/>
              <a:gd name="T103" fmla="*/ 96 h 104"/>
              <a:gd name="T104" fmla="*/ 48 w 401"/>
              <a:gd name="T105" fmla="*/ 63 h 104"/>
              <a:gd name="T106" fmla="*/ 12 w 401"/>
              <a:gd name="T107" fmla="*/ 37 h 104"/>
              <a:gd name="T108" fmla="*/ 14 w 401"/>
              <a:gd name="T109" fmla="*/ 12 h 104"/>
              <a:gd name="T110" fmla="*/ 49 w 401"/>
              <a:gd name="T111" fmla="*/ 11 h 104"/>
              <a:gd name="T112" fmla="*/ 31 w 401"/>
              <a:gd name="T113" fmla="*/ 0 h 104"/>
              <a:gd name="T114" fmla="*/ 1 w 401"/>
              <a:gd name="T115" fmla="*/ 26 h 104"/>
              <a:gd name="T116" fmla="*/ 24 w 401"/>
              <a:gd name="T117" fmla="*/ 54 h 104"/>
              <a:gd name="T118" fmla="*/ 46 w 401"/>
              <a:gd name="T119" fmla="*/ 79 h 104"/>
              <a:gd name="T120" fmla="*/ 22 w 401"/>
              <a:gd name="T121" fmla="*/ 97 h 104"/>
              <a:gd name="T122" fmla="*/ 0 w 401"/>
              <a:gd name="T123" fmla="*/ 98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1" h="104">
                <a:moveTo>
                  <a:pt x="401" y="95"/>
                </a:moveTo>
                <a:cubicBezTo>
                  <a:pt x="398" y="97"/>
                  <a:pt x="395" y="97"/>
                  <a:pt x="392" y="97"/>
                </a:cubicBezTo>
                <a:cubicBezTo>
                  <a:pt x="388" y="97"/>
                  <a:pt x="386" y="96"/>
                  <a:pt x="384" y="94"/>
                </a:cubicBezTo>
                <a:cubicBezTo>
                  <a:pt x="383" y="92"/>
                  <a:pt x="382" y="88"/>
                  <a:pt x="382" y="83"/>
                </a:cubicBezTo>
                <a:cubicBezTo>
                  <a:pt x="382" y="36"/>
                  <a:pt x="382" y="36"/>
                  <a:pt x="382" y="36"/>
                </a:cubicBezTo>
                <a:cubicBezTo>
                  <a:pt x="401" y="36"/>
                  <a:pt x="401" y="36"/>
                  <a:pt x="401" y="36"/>
                </a:cubicBezTo>
                <a:cubicBezTo>
                  <a:pt x="401" y="31"/>
                  <a:pt x="401" y="31"/>
                  <a:pt x="401" y="31"/>
                </a:cubicBezTo>
                <a:cubicBezTo>
                  <a:pt x="382" y="31"/>
                  <a:pt x="382" y="31"/>
                  <a:pt x="382" y="31"/>
                </a:cubicBezTo>
                <a:cubicBezTo>
                  <a:pt x="382" y="10"/>
                  <a:pt x="382" y="10"/>
                  <a:pt x="382" y="10"/>
                </a:cubicBezTo>
                <a:cubicBezTo>
                  <a:pt x="381" y="10"/>
                  <a:pt x="380" y="11"/>
                  <a:pt x="379" y="11"/>
                </a:cubicBezTo>
                <a:cubicBezTo>
                  <a:pt x="378" y="11"/>
                  <a:pt x="377" y="12"/>
                  <a:pt x="376" y="12"/>
                </a:cubicBezTo>
                <a:cubicBezTo>
                  <a:pt x="376" y="31"/>
                  <a:pt x="376" y="31"/>
                  <a:pt x="376" y="31"/>
                </a:cubicBezTo>
                <a:cubicBezTo>
                  <a:pt x="363" y="31"/>
                  <a:pt x="363" y="31"/>
                  <a:pt x="363" y="31"/>
                </a:cubicBezTo>
                <a:cubicBezTo>
                  <a:pt x="363" y="36"/>
                  <a:pt x="363" y="36"/>
                  <a:pt x="363" y="36"/>
                </a:cubicBezTo>
                <a:cubicBezTo>
                  <a:pt x="376" y="36"/>
                  <a:pt x="376" y="36"/>
                  <a:pt x="376" y="36"/>
                </a:cubicBezTo>
                <a:cubicBezTo>
                  <a:pt x="376" y="84"/>
                  <a:pt x="376" y="84"/>
                  <a:pt x="376" y="84"/>
                </a:cubicBezTo>
                <a:cubicBezTo>
                  <a:pt x="376" y="97"/>
                  <a:pt x="381" y="103"/>
                  <a:pt x="391" y="103"/>
                </a:cubicBezTo>
                <a:cubicBezTo>
                  <a:pt x="394" y="103"/>
                  <a:pt x="397" y="102"/>
                  <a:pt x="401" y="101"/>
                </a:cubicBezTo>
                <a:lnTo>
                  <a:pt x="401" y="95"/>
                </a:lnTo>
                <a:close/>
                <a:moveTo>
                  <a:pt x="355" y="31"/>
                </a:moveTo>
                <a:cubicBezTo>
                  <a:pt x="349" y="31"/>
                  <a:pt x="349" y="31"/>
                  <a:pt x="349" y="31"/>
                </a:cubicBezTo>
                <a:cubicBezTo>
                  <a:pt x="349" y="102"/>
                  <a:pt x="349" y="102"/>
                  <a:pt x="349" y="102"/>
                </a:cubicBezTo>
                <a:cubicBezTo>
                  <a:pt x="355" y="102"/>
                  <a:pt x="355" y="102"/>
                  <a:pt x="355" y="102"/>
                </a:cubicBezTo>
                <a:lnTo>
                  <a:pt x="355" y="31"/>
                </a:lnTo>
                <a:close/>
                <a:moveTo>
                  <a:pt x="356" y="11"/>
                </a:moveTo>
                <a:cubicBezTo>
                  <a:pt x="357" y="10"/>
                  <a:pt x="358" y="9"/>
                  <a:pt x="358" y="7"/>
                </a:cubicBezTo>
                <a:cubicBezTo>
                  <a:pt x="358" y="6"/>
                  <a:pt x="357" y="4"/>
                  <a:pt x="356" y="3"/>
                </a:cubicBezTo>
                <a:cubicBezTo>
                  <a:pt x="355" y="3"/>
                  <a:pt x="354" y="2"/>
                  <a:pt x="352" y="2"/>
                </a:cubicBezTo>
                <a:cubicBezTo>
                  <a:pt x="351" y="2"/>
                  <a:pt x="350" y="3"/>
                  <a:pt x="348" y="3"/>
                </a:cubicBezTo>
                <a:cubicBezTo>
                  <a:pt x="347" y="4"/>
                  <a:pt x="347" y="6"/>
                  <a:pt x="347" y="7"/>
                </a:cubicBezTo>
                <a:cubicBezTo>
                  <a:pt x="347" y="9"/>
                  <a:pt x="347" y="10"/>
                  <a:pt x="348" y="11"/>
                </a:cubicBezTo>
                <a:cubicBezTo>
                  <a:pt x="350" y="12"/>
                  <a:pt x="351" y="13"/>
                  <a:pt x="352" y="13"/>
                </a:cubicBezTo>
                <a:cubicBezTo>
                  <a:pt x="354" y="13"/>
                  <a:pt x="355" y="12"/>
                  <a:pt x="356" y="11"/>
                </a:cubicBezTo>
                <a:moveTo>
                  <a:pt x="336" y="102"/>
                </a:moveTo>
                <a:cubicBezTo>
                  <a:pt x="336" y="58"/>
                  <a:pt x="336" y="58"/>
                  <a:pt x="336" y="58"/>
                </a:cubicBezTo>
                <a:cubicBezTo>
                  <a:pt x="336" y="38"/>
                  <a:pt x="328" y="29"/>
                  <a:pt x="313" y="29"/>
                </a:cubicBezTo>
                <a:cubicBezTo>
                  <a:pt x="308" y="29"/>
                  <a:pt x="303" y="30"/>
                  <a:pt x="299" y="33"/>
                </a:cubicBezTo>
                <a:cubicBezTo>
                  <a:pt x="295" y="36"/>
                  <a:pt x="292" y="40"/>
                  <a:pt x="290" y="45"/>
                </a:cubicBezTo>
                <a:cubicBezTo>
                  <a:pt x="288" y="40"/>
                  <a:pt x="286" y="36"/>
                  <a:pt x="282" y="33"/>
                </a:cubicBezTo>
                <a:cubicBezTo>
                  <a:pt x="279" y="30"/>
                  <a:pt x="274" y="29"/>
                  <a:pt x="269" y="29"/>
                </a:cubicBezTo>
                <a:cubicBezTo>
                  <a:pt x="259" y="29"/>
                  <a:pt x="252" y="33"/>
                  <a:pt x="247" y="42"/>
                </a:cubicBezTo>
                <a:cubicBezTo>
                  <a:pt x="247" y="42"/>
                  <a:pt x="247" y="42"/>
                  <a:pt x="247" y="42"/>
                </a:cubicBezTo>
                <a:cubicBezTo>
                  <a:pt x="247" y="31"/>
                  <a:pt x="247" y="31"/>
                  <a:pt x="247" y="31"/>
                </a:cubicBezTo>
                <a:cubicBezTo>
                  <a:pt x="240" y="31"/>
                  <a:pt x="240" y="31"/>
                  <a:pt x="240" y="31"/>
                </a:cubicBezTo>
                <a:cubicBezTo>
                  <a:pt x="240" y="102"/>
                  <a:pt x="240" y="102"/>
                  <a:pt x="240" y="102"/>
                </a:cubicBezTo>
                <a:cubicBezTo>
                  <a:pt x="247" y="102"/>
                  <a:pt x="247" y="102"/>
                  <a:pt x="247" y="102"/>
                </a:cubicBezTo>
                <a:cubicBezTo>
                  <a:pt x="247" y="61"/>
                  <a:pt x="247" y="61"/>
                  <a:pt x="247" y="61"/>
                </a:cubicBezTo>
                <a:cubicBezTo>
                  <a:pt x="247" y="53"/>
                  <a:pt x="249" y="47"/>
                  <a:pt x="253" y="42"/>
                </a:cubicBezTo>
                <a:cubicBezTo>
                  <a:pt x="256" y="37"/>
                  <a:pt x="261" y="35"/>
                  <a:pt x="267" y="35"/>
                </a:cubicBezTo>
                <a:cubicBezTo>
                  <a:pt x="279" y="35"/>
                  <a:pt x="285" y="43"/>
                  <a:pt x="285" y="58"/>
                </a:cubicBezTo>
                <a:cubicBezTo>
                  <a:pt x="285" y="102"/>
                  <a:pt x="285" y="102"/>
                  <a:pt x="285" y="102"/>
                </a:cubicBezTo>
                <a:cubicBezTo>
                  <a:pt x="292" y="102"/>
                  <a:pt x="292" y="102"/>
                  <a:pt x="292" y="102"/>
                </a:cubicBezTo>
                <a:cubicBezTo>
                  <a:pt x="292" y="60"/>
                  <a:pt x="292" y="60"/>
                  <a:pt x="292" y="60"/>
                </a:cubicBezTo>
                <a:cubicBezTo>
                  <a:pt x="292" y="53"/>
                  <a:pt x="294" y="47"/>
                  <a:pt x="298" y="42"/>
                </a:cubicBezTo>
                <a:cubicBezTo>
                  <a:pt x="302" y="37"/>
                  <a:pt x="307" y="35"/>
                  <a:pt x="312" y="35"/>
                </a:cubicBezTo>
                <a:cubicBezTo>
                  <a:pt x="318" y="35"/>
                  <a:pt x="323" y="36"/>
                  <a:pt x="326" y="40"/>
                </a:cubicBezTo>
                <a:cubicBezTo>
                  <a:pt x="328" y="44"/>
                  <a:pt x="330" y="50"/>
                  <a:pt x="330" y="59"/>
                </a:cubicBezTo>
                <a:cubicBezTo>
                  <a:pt x="330" y="102"/>
                  <a:pt x="330" y="102"/>
                  <a:pt x="330" y="102"/>
                </a:cubicBezTo>
                <a:lnTo>
                  <a:pt x="336" y="102"/>
                </a:lnTo>
                <a:close/>
                <a:moveTo>
                  <a:pt x="228" y="102"/>
                </a:moveTo>
                <a:cubicBezTo>
                  <a:pt x="228" y="58"/>
                  <a:pt x="228" y="58"/>
                  <a:pt x="228" y="58"/>
                </a:cubicBezTo>
                <a:cubicBezTo>
                  <a:pt x="228" y="38"/>
                  <a:pt x="220" y="29"/>
                  <a:pt x="204" y="29"/>
                </a:cubicBezTo>
                <a:cubicBezTo>
                  <a:pt x="199" y="29"/>
                  <a:pt x="195" y="30"/>
                  <a:pt x="191" y="33"/>
                </a:cubicBezTo>
                <a:cubicBezTo>
                  <a:pt x="187" y="36"/>
                  <a:pt x="183" y="40"/>
                  <a:pt x="181" y="45"/>
                </a:cubicBezTo>
                <a:cubicBezTo>
                  <a:pt x="180" y="40"/>
                  <a:pt x="177" y="36"/>
                  <a:pt x="174" y="33"/>
                </a:cubicBezTo>
                <a:cubicBezTo>
                  <a:pt x="170" y="30"/>
                  <a:pt x="166" y="29"/>
                  <a:pt x="160" y="29"/>
                </a:cubicBezTo>
                <a:cubicBezTo>
                  <a:pt x="151" y="29"/>
                  <a:pt x="144" y="33"/>
                  <a:pt x="139" y="42"/>
                </a:cubicBezTo>
                <a:cubicBezTo>
                  <a:pt x="138" y="42"/>
                  <a:pt x="138" y="42"/>
                  <a:pt x="138" y="42"/>
                </a:cubicBezTo>
                <a:cubicBezTo>
                  <a:pt x="138" y="31"/>
                  <a:pt x="138" y="31"/>
                  <a:pt x="138" y="31"/>
                </a:cubicBezTo>
                <a:cubicBezTo>
                  <a:pt x="132" y="31"/>
                  <a:pt x="132" y="31"/>
                  <a:pt x="132" y="31"/>
                </a:cubicBezTo>
                <a:cubicBezTo>
                  <a:pt x="132" y="102"/>
                  <a:pt x="132" y="102"/>
                  <a:pt x="132" y="102"/>
                </a:cubicBezTo>
                <a:cubicBezTo>
                  <a:pt x="138" y="102"/>
                  <a:pt x="138" y="102"/>
                  <a:pt x="138" y="102"/>
                </a:cubicBezTo>
                <a:cubicBezTo>
                  <a:pt x="138" y="61"/>
                  <a:pt x="138" y="61"/>
                  <a:pt x="138" y="61"/>
                </a:cubicBezTo>
                <a:cubicBezTo>
                  <a:pt x="138" y="53"/>
                  <a:pt x="140" y="47"/>
                  <a:pt x="144" y="42"/>
                </a:cubicBezTo>
                <a:cubicBezTo>
                  <a:pt x="148" y="37"/>
                  <a:pt x="153" y="35"/>
                  <a:pt x="159" y="35"/>
                </a:cubicBezTo>
                <a:cubicBezTo>
                  <a:pt x="171" y="35"/>
                  <a:pt x="177" y="43"/>
                  <a:pt x="177" y="58"/>
                </a:cubicBezTo>
                <a:cubicBezTo>
                  <a:pt x="177" y="102"/>
                  <a:pt x="177" y="102"/>
                  <a:pt x="177" y="102"/>
                </a:cubicBezTo>
                <a:cubicBezTo>
                  <a:pt x="183" y="102"/>
                  <a:pt x="183" y="102"/>
                  <a:pt x="183" y="102"/>
                </a:cubicBezTo>
                <a:cubicBezTo>
                  <a:pt x="183" y="60"/>
                  <a:pt x="183" y="60"/>
                  <a:pt x="183" y="60"/>
                </a:cubicBezTo>
                <a:cubicBezTo>
                  <a:pt x="183" y="53"/>
                  <a:pt x="185" y="47"/>
                  <a:pt x="189" y="42"/>
                </a:cubicBezTo>
                <a:cubicBezTo>
                  <a:pt x="193" y="37"/>
                  <a:pt x="198" y="35"/>
                  <a:pt x="204" y="35"/>
                </a:cubicBezTo>
                <a:cubicBezTo>
                  <a:pt x="210" y="35"/>
                  <a:pt x="214" y="36"/>
                  <a:pt x="217" y="40"/>
                </a:cubicBezTo>
                <a:cubicBezTo>
                  <a:pt x="220" y="44"/>
                  <a:pt x="221" y="50"/>
                  <a:pt x="221" y="59"/>
                </a:cubicBezTo>
                <a:cubicBezTo>
                  <a:pt x="221" y="102"/>
                  <a:pt x="221" y="102"/>
                  <a:pt x="221" y="102"/>
                </a:cubicBezTo>
                <a:lnTo>
                  <a:pt x="228" y="102"/>
                </a:lnTo>
                <a:close/>
                <a:moveTo>
                  <a:pt x="118" y="102"/>
                </a:moveTo>
                <a:cubicBezTo>
                  <a:pt x="118" y="31"/>
                  <a:pt x="118" y="31"/>
                  <a:pt x="118" y="31"/>
                </a:cubicBezTo>
                <a:cubicBezTo>
                  <a:pt x="111" y="31"/>
                  <a:pt x="111" y="31"/>
                  <a:pt x="111" y="31"/>
                </a:cubicBezTo>
                <a:cubicBezTo>
                  <a:pt x="111" y="71"/>
                  <a:pt x="111" y="71"/>
                  <a:pt x="111" y="71"/>
                </a:cubicBezTo>
                <a:cubicBezTo>
                  <a:pt x="111" y="79"/>
                  <a:pt x="109" y="86"/>
                  <a:pt x="105" y="90"/>
                </a:cubicBezTo>
                <a:cubicBezTo>
                  <a:pt x="101" y="95"/>
                  <a:pt x="96" y="98"/>
                  <a:pt x="89" y="98"/>
                </a:cubicBezTo>
                <a:cubicBezTo>
                  <a:pt x="82" y="98"/>
                  <a:pt x="77" y="96"/>
                  <a:pt x="74" y="91"/>
                </a:cubicBezTo>
                <a:cubicBezTo>
                  <a:pt x="71" y="87"/>
                  <a:pt x="69" y="80"/>
                  <a:pt x="69" y="70"/>
                </a:cubicBezTo>
                <a:cubicBezTo>
                  <a:pt x="69" y="31"/>
                  <a:pt x="69" y="31"/>
                  <a:pt x="69" y="31"/>
                </a:cubicBezTo>
                <a:cubicBezTo>
                  <a:pt x="63" y="31"/>
                  <a:pt x="63" y="31"/>
                  <a:pt x="63" y="31"/>
                </a:cubicBezTo>
                <a:cubicBezTo>
                  <a:pt x="63" y="72"/>
                  <a:pt x="63" y="72"/>
                  <a:pt x="63" y="72"/>
                </a:cubicBezTo>
                <a:cubicBezTo>
                  <a:pt x="63" y="93"/>
                  <a:pt x="71" y="104"/>
                  <a:pt x="88" y="104"/>
                </a:cubicBezTo>
                <a:cubicBezTo>
                  <a:pt x="98" y="104"/>
                  <a:pt x="106" y="99"/>
                  <a:pt x="111" y="89"/>
                </a:cubicBezTo>
                <a:cubicBezTo>
                  <a:pt x="111" y="89"/>
                  <a:pt x="111" y="89"/>
                  <a:pt x="111" y="89"/>
                </a:cubicBezTo>
                <a:cubicBezTo>
                  <a:pt x="111" y="102"/>
                  <a:pt x="111" y="102"/>
                  <a:pt x="111" y="102"/>
                </a:cubicBezTo>
                <a:lnTo>
                  <a:pt x="118" y="102"/>
                </a:lnTo>
                <a:close/>
                <a:moveTo>
                  <a:pt x="10" y="102"/>
                </a:moveTo>
                <a:cubicBezTo>
                  <a:pt x="15" y="103"/>
                  <a:pt x="19" y="104"/>
                  <a:pt x="22" y="104"/>
                </a:cubicBezTo>
                <a:cubicBezTo>
                  <a:pt x="32" y="104"/>
                  <a:pt x="40" y="101"/>
                  <a:pt x="45" y="96"/>
                </a:cubicBezTo>
                <a:cubicBezTo>
                  <a:pt x="50" y="91"/>
                  <a:pt x="53" y="85"/>
                  <a:pt x="53" y="78"/>
                </a:cubicBezTo>
                <a:cubicBezTo>
                  <a:pt x="53" y="72"/>
                  <a:pt x="51" y="68"/>
                  <a:pt x="48" y="63"/>
                </a:cubicBezTo>
                <a:cubicBezTo>
                  <a:pt x="45" y="59"/>
                  <a:pt x="39" y="55"/>
                  <a:pt x="30" y="49"/>
                </a:cubicBezTo>
                <a:cubicBezTo>
                  <a:pt x="21" y="44"/>
                  <a:pt x="15" y="40"/>
                  <a:pt x="12" y="37"/>
                </a:cubicBezTo>
                <a:cubicBezTo>
                  <a:pt x="9" y="34"/>
                  <a:pt x="8" y="30"/>
                  <a:pt x="8" y="25"/>
                </a:cubicBezTo>
                <a:cubicBezTo>
                  <a:pt x="8" y="20"/>
                  <a:pt x="10" y="15"/>
                  <a:pt x="14" y="12"/>
                </a:cubicBezTo>
                <a:cubicBezTo>
                  <a:pt x="18" y="8"/>
                  <a:pt x="23" y="7"/>
                  <a:pt x="30" y="7"/>
                </a:cubicBezTo>
                <a:cubicBezTo>
                  <a:pt x="37" y="7"/>
                  <a:pt x="43" y="8"/>
                  <a:pt x="49" y="11"/>
                </a:cubicBezTo>
                <a:cubicBezTo>
                  <a:pt x="49" y="3"/>
                  <a:pt x="49" y="3"/>
                  <a:pt x="49" y="3"/>
                </a:cubicBezTo>
                <a:cubicBezTo>
                  <a:pt x="43" y="1"/>
                  <a:pt x="37" y="0"/>
                  <a:pt x="31" y="0"/>
                </a:cubicBezTo>
                <a:cubicBezTo>
                  <a:pt x="22" y="0"/>
                  <a:pt x="14" y="3"/>
                  <a:pt x="9" y="8"/>
                </a:cubicBezTo>
                <a:cubicBezTo>
                  <a:pt x="4" y="13"/>
                  <a:pt x="1" y="19"/>
                  <a:pt x="1" y="26"/>
                </a:cubicBezTo>
                <a:cubicBezTo>
                  <a:pt x="1" y="31"/>
                  <a:pt x="2" y="35"/>
                  <a:pt x="5" y="39"/>
                </a:cubicBezTo>
                <a:cubicBezTo>
                  <a:pt x="8" y="43"/>
                  <a:pt x="14" y="48"/>
                  <a:pt x="24" y="54"/>
                </a:cubicBezTo>
                <a:cubicBezTo>
                  <a:pt x="33" y="59"/>
                  <a:pt x="39" y="64"/>
                  <a:pt x="42" y="67"/>
                </a:cubicBezTo>
                <a:cubicBezTo>
                  <a:pt x="44" y="70"/>
                  <a:pt x="46" y="74"/>
                  <a:pt x="46" y="79"/>
                </a:cubicBezTo>
                <a:cubicBezTo>
                  <a:pt x="46" y="85"/>
                  <a:pt x="44" y="89"/>
                  <a:pt x="40" y="92"/>
                </a:cubicBezTo>
                <a:cubicBezTo>
                  <a:pt x="36" y="96"/>
                  <a:pt x="30" y="97"/>
                  <a:pt x="22" y="97"/>
                </a:cubicBezTo>
                <a:cubicBezTo>
                  <a:pt x="15" y="97"/>
                  <a:pt x="7" y="95"/>
                  <a:pt x="0" y="90"/>
                </a:cubicBezTo>
                <a:cubicBezTo>
                  <a:pt x="0" y="98"/>
                  <a:pt x="0" y="98"/>
                  <a:pt x="0" y="98"/>
                </a:cubicBezTo>
                <a:cubicBezTo>
                  <a:pt x="3" y="100"/>
                  <a:pt x="6" y="101"/>
                  <a:pt x="10" y="10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4" tIns="34287" rIns="68574" bIns="34287"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05050"/>
              </a:solidFill>
              <a:effectLst/>
              <a:uLnTx/>
              <a:uFillTx/>
              <a:latin typeface="Segoe UI"/>
              <a:ea typeface="+mn-ea"/>
              <a:cs typeface="+mn-cs"/>
            </a:endParaRPr>
          </a:p>
        </p:txBody>
      </p:sp>
      <p:sp>
        <p:nvSpPr>
          <p:cNvPr id="9" name="Freeform 8"/>
          <p:cNvSpPr>
            <a:spLocks noEditPoints="1"/>
          </p:cNvSpPr>
          <p:nvPr userDrawn="1"/>
        </p:nvSpPr>
        <p:spPr bwMode="auto">
          <a:xfrm>
            <a:off x="5772930" y="2622136"/>
            <a:ext cx="4314826" cy="1711325"/>
          </a:xfrm>
          <a:custGeom>
            <a:avLst/>
            <a:gdLst>
              <a:gd name="T0" fmla="*/ 344 w 351"/>
              <a:gd name="T1" fmla="*/ 34 h 139"/>
              <a:gd name="T2" fmla="*/ 319 w 351"/>
              <a:gd name="T3" fmla="*/ 97 h 139"/>
              <a:gd name="T4" fmla="*/ 318 w 351"/>
              <a:gd name="T5" fmla="*/ 95 h 139"/>
              <a:gd name="T6" fmla="*/ 296 w 351"/>
              <a:gd name="T7" fmla="*/ 34 h 139"/>
              <a:gd name="T8" fmla="*/ 316 w 351"/>
              <a:gd name="T9" fmla="*/ 105 h 139"/>
              <a:gd name="T10" fmla="*/ 296 w 351"/>
              <a:gd name="T11" fmla="*/ 133 h 139"/>
              <a:gd name="T12" fmla="*/ 290 w 351"/>
              <a:gd name="T13" fmla="*/ 138 h 139"/>
              <a:gd name="T14" fmla="*/ 307 w 351"/>
              <a:gd name="T15" fmla="*/ 134 h 139"/>
              <a:gd name="T16" fmla="*/ 351 w 351"/>
              <a:gd name="T17" fmla="*/ 34 h 139"/>
              <a:gd name="T18" fmla="*/ 282 w 351"/>
              <a:gd name="T19" fmla="*/ 101 h 139"/>
              <a:gd name="T20" fmla="*/ 272 w 351"/>
              <a:gd name="T21" fmla="*/ 87 h 139"/>
              <a:gd name="T22" fmla="*/ 290 w 351"/>
              <a:gd name="T23" fmla="*/ 40 h 139"/>
              <a:gd name="T24" fmla="*/ 272 w 351"/>
              <a:gd name="T25" fmla="*/ 34 h 139"/>
              <a:gd name="T26" fmla="*/ 268 w 351"/>
              <a:gd name="T27" fmla="*/ 15 h 139"/>
              <a:gd name="T28" fmla="*/ 265 w 351"/>
              <a:gd name="T29" fmla="*/ 34 h 139"/>
              <a:gd name="T30" fmla="*/ 252 w 351"/>
              <a:gd name="T31" fmla="*/ 40 h 139"/>
              <a:gd name="T32" fmla="*/ 265 w 351"/>
              <a:gd name="T33" fmla="*/ 88 h 139"/>
              <a:gd name="T34" fmla="*/ 290 w 351"/>
              <a:gd name="T35" fmla="*/ 104 h 139"/>
              <a:gd name="T36" fmla="*/ 245 w 351"/>
              <a:gd name="T37" fmla="*/ 0 h 139"/>
              <a:gd name="T38" fmla="*/ 239 w 351"/>
              <a:gd name="T39" fmla="*/ 105 h 139"/>
              <a:gd name="T40" fmla="*/ 245 w 351"/>
              <a:gd name="T41" fmla="*/ 0 h 139"/>
              <a:gd name="T42" fmla="*/ 224 w 351"/>
              <a:gd name="T43" fmla="*/ 34 h 139"/>
              <a:gd name="T44" fmla="*/ 218 w 351"/>
              <a:gd name="T45" fmla="*/ 75 h 139"/>
              <a:gd name="T46" fmla="*/ 196 w 351"/>
              <a:gd name="T47" fmla="*/ 101 h 139"/>
              <a:gd name="T48" fmla="*/ 176 w 351"/>
              <a:gd name="T49" fmla="*/ 74 h 139"/>
              <a:gd name="T50" fmla="*/ 169 w 351"/>
              <a:gd name="T51" fmla="*/ 34 h 139"/>
              <a:gd name="T52" fmla="*/ 195 w 351"/>
              <a:gd name="T53" fmla="*/ 107 h 139"/>
              <a:gd name="T54" fmla="*/ 218 w 351"/>
              <a:gd name="T55" fmla="*/ 93 h 139"/>
              <a:gd name="T56" fmla="*/ 224 w 351"/>
              <a:gd name="T57" fmla="*/ 105 h 139"/>
              <a:gd name="T58" fmla="*/ 138 w 351"/>
              <a:gd name="T59" fmla="*/ 101 h 139"/>
              <a:gd name="T60" fmla="*/ 112 w 351"/>
              <a:gd name="T61" fmla="*/ 71 h 139"/>
              <a:gd name="T62" fmla="*/ 140 w 351"/>
              <a:gd name="T63" fmla="*/ 38 h 139"/>
              <a:gd name="T64" fmla="*/ 157 w 351"/>
              <a:gd name="T65" fmla="*/ 36 h 139"/>
              <a:gd name="T66" fmla="*/ 115 w 351"/>
              <a:gd name="T67" fmla="*/ 43 h 139"/>
              <a:gd name="T68" fmla="*/ 114 w 351"/>
              <a:gd name="T69" fmla="*/ 97 h 139"/>
              <a:gd name="T70" fmla="*/ 157 w 351"/>
              <a:gd name="T71" fmla="*/ 102 h 139"/>
              <a:gd name="T72" fmla="*/ 91 w 351"/>
              <a:gd name="T73" fmla="*/ 67 h 139"/>
              <a:gd name="T74" fmla="*/ 84 w 351"/>
              <a:gd name="T75" fmla="*/ 94 h 139"/>
              <a:gd name="T76" fmla="*/ 56 w 351"/>
              <a:gd name="T77" fmla="*/ 97 h 139"/>
              <a:gd name="T78" fmla="*/ 56 w 351"/>
              <a:gd name="T79" fmla="*/ 75 h 139"/>
              <a:gd name="T80" fmla="*/ 91 w 351"/>
              <a:gd name="T81" fmla="*/ 67 h 139"/>
              <a:gd name="T82" fmla="*/ 98 w 351"/>
              <a:gd name="T83" fmla="*/ 59 h 139"/>
              <a:gd name="T84" fmla="*/ 75 w 351"/>
              <a:gd name="T85" fmla="*/ 32 h 139"/>
              <a:gd name="T86" fmla="*/ 51 w 351"/>
              <a:gd name="T87" fmla="*/ 40 h 139"/>
              <a:gd name="T88" fmla="*/ 74 w 351"/>
              <a:gd name="T89" fmla="*/ 38 h 139"/>
              <a:gd name="T90" fmla="*/ 69 w 351"/>
              <a:gd name="T91" fmla="*/ 65 h 139"/>
              <a:gd name="T92" fmla="*/ 51 w 351"/>
              <a:gd name="T93" fmla="*/ 101 h 139"/>
              <a:gd name="T94" fmla="*/ 81 w 351"/>
              <a:gd name="T95" fmla="*/ 103 h 139"/>
              <a:gd name="T96" fmla="*/ 91 w 351"/>
              <a:gd name="T97" fmla="*/ 91 h 139"/>
              <a:gd name="T98" fmla="*/ 98 w 351"/>
              <a:gd name="T99" fmla="*/ 105 h 139"/>
              <a:gd name="T100" fmla="*/ 47 w 351"/>
              <a:gd name="T101" fmla="*/ 6 h 139"/>
              <a:gd name="T102" fmla="*/ 0 w 351"/>
              <a:gd name="T103" fmla="*/ 105 h 139"/>
              <a:gd name="T104" fmla="*/ 7 w 351"/>
              <a:gd name="T105" fmla="*/ 59 h 139"/>
              <a:gd name="T106" fmla="*/ 44 w 351"/>
              <a:gd name="T107" fmla="*/ 53 h 139"/>
              <a:gd name="T108" fmla="*/ 7 w 351"/>
              <a:gd name="T109" fmla="*/ 1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51" h="139">
                <a:moveTo>
                  <a:pt x="351" y="34"/>
                </a:moveTo>
                <a:cubicBezTo>
                  <a:pt x="344" y="34"/>
                  <a:pt x="344" y="34"/>
                  <a:pt x="344" y="34"/>
                </a:cubicBezTo>
                <a:cubicBezTo>
                  <a:pt x="321" y="93"/>
                  <a:pt x="321" y="93"/>
                  <a:pt x="321" y="93"/>
                </a:cubicBezTo>
                <a:cubicBezTo>
                  <a:pt x="319" y="97"/>
                  <a:pt x="319" y="97"/>
                  <a:pt x="319" y="97"/>
                </a:cubicBezTo>
                <a:cubicBezTo>
                  <a:pt x="319" y="97"/>
                  <a:pt x="319" y="97"/>
                  <a:pt x="319" y="97"/>
                </a:cubicBezTo>
                <a:cubicBezTo>
                  <a:pt x="319" y="97"/>
                  <a:pt x="319" y="96"/>
                  <a:pt x="318" y="95"/>
                </a:cubicBezTo>
                <a:cubicBezTo>
                  <a:pt x="318" y="94"/>
                  <a:pt x="318" y="93"/>
                  <a:pt x="317" y="92"/>
                </a:cubicBezTo>
                <a:cubicBezTo>
                  <a:pt x="296" y="34"/>
                  <a:pt x="296" y="34"/>
                  <a:pt x="296" y="34"/>
                </a:cubicBezTo>
                <a:cubicBezTo>
                  <a:pt x="289" y="34"/>
                  <a:pt x="289" y="34"/>
                  <a:pt x="289" y="34"/>
                </a:cubicBezTo>
                <a:cubicBezTo>
                  <a:pt x="316" y="105"/>
                  <a:pt x="316" y="105"/>
                  <a:pt x="316" y="105"/>
                </a:cubicBezTo>
                <a:cubicBezTo>
                  <a:pt x="309" y="121"/>
                  <a:pt x="309" y="121"/>
                  <a:pt x="309" y="121"/>
                </a:cubicBezTo>
                <a:cubicBezTo>
                  <a:pt x="306" y="129"/>
                  <a:pt x="301" y="133"/>
                  <a:pt x="296" y="133"/>
                </a:cubicBezTo>
                <a:cubicBezTo>
                  <a:pt x="293" y="133"/>
                  <a:pt x="291" y="132"/>
                  <a:pt x="290" y="132"/>
                </a:cubicBezTo>
                <a:cubicBezTo>
                  <a:pt x="290" y="138"/>
                  <a:pt x="290" y="138"/>
                  <a:pt x="290" y="138"/>
                </a:cubicBezTo>
                <a:cubicBezTo>
                  <a:pt x="291" y="139"/>
                  <a:pt x="293" y="139"/>
                  <a:pt x="295" y="139"/>
                </a:cubicBezTo>
                <a:cubicBezTo>
                  <a:pt x="300" y="139"/>
                  <a:pt x="304" y="137"/>
                  <a:pt x="307" y="134"/>
                </a:cubicBezTo>
                <a:cubicBezTo>
                  <a:pt x="311" y="131"/>
                  <a:pt x="314" y="126"/>
                  <a:pt x="316" y="120"/>
                </a:cubicBezTo>
                <a:lnTo>
                  <a:pt x="351" y="34"/>
                </a:lnTo>
                <a:close/>
                <a:moveTo>
                  <a:pt x="290" y="98"/>
                </a:moveTo>
                <a:cubicBezTo>
                  <a:pt x="287" y="100"/>
                  <a:pt x="284" y="101"/>
                  <a:pt x="282" y="101"/>
                </a:cubicBezTo>
                <a:cubicBezTo>
                  <a:pt x="278" y="101"/>
                  <a:pt x="275" y="100"/>
                  <a:pt x="274" y="98"/>
                </a:cubicBezTo>
                <a:cubicBezTo>
                  <a:pt x="272" y="96"/>
                  <a:pt x="272" y="92"/>
                  <a:pt x="272" y="87"/>
                </a:cubicBezTo>
                <a:cubicBezTo>
                  <a:pt x="272" y="40"/>
                  <a:pt x="272" y="40"/>
                  <a:pt x="272" y="40"/>
                </a:cubicBezTo>
                <a:cubicBezTo>
                  <a:pt x="290" y="40"/>
                  <a:pt x="290" y="40"/>
                  <a:pt x="290" y="40"/>
                </a:cubicBezTo>
                <a:cubicBezTo>
                  <a:pt x="290" y="34"/>
                  <a:pt x="290" y="34"/>
                  <a:pt x="290" y="34"/>
                </a:cubicBezTo>
                <a:cubicBezTo>
                  <a:pt x="272" y="34"/>
                  <a:pt x="272" y="34"/>
                  <a:pt x="272" y="34"/>
                </a:cubicBezTo>
                <a:cubicBezTo>
                  <a:pt x="272" y="14"/>
                  <a:pt x="272" y="14"/>
                  <a:pt x="272" y="14"/>
                </a:cubicBezTo>
                <a:cubicBezTo>
                  <a:pt x="270" y="14"/>
                  <a:pt x="269" y="14"/>
                  <a:pt x="268" y="15"/>
                </a:cubicBezTo>
                <a:cubicBezTo>
                  <a:pt x="267" y="15"/>
                  <a:pt x="266" y="15"/>
                  <a:pt x="265" y="16"/>
                </a:cubicBezTo>
                <a:cubicBezTo>
                  <a:pt x="265" y="34"/>
                  <a:pt x="265" y="34"/>
                  <a:pt x="265" y="34"/>
                </a:cubicBezTo>
                <a:cubicBezTo>
                  <a:pt x="252" y="34"/>
                  <a:pt x="252" y="34"/>
                  <a:pt x="252" y="34"/>
                </a:cubicBezTo>
                <a:cubicBezTo>
                  <a:pt x="252" y="40"/>
                  <a:pt x="252" y="40"/>
                  <a:pt x="252" y="40"/>
                </a:cubicBezTo>
                <a:cubicBezTo>
                  <a:pt x="265" y="40"/>
                  <a:pt x="265" y="40"/>
                  <a:pt x="265" y="40"/>
                </a:cubicBezTo>
                <a:cubicBezTo>
                  <a:pt x="265" y="88"/>
                  <a:pt x="265" y="88"/>
                  <a:pt x="265" y="88"/>
                </a:cubicBezTo>
                <a:cubicBezTo>
                  <a:pt x="265" y="101"/>
                  <a:pt x="270" y="107"/>
                  <a:pt x="281" y="107"/>
                </a:cubicBezTo>
                <a:cubicBezTo>
                  <a:pt x="284" y="107"/>
                  <a:pt x="287" y="106"/>
                  <a:pt x="290" y="104"/>
                </a:cubicBezTo>
                <a:lnTo>
                  <a:pt x="290" y="98"/>
                </a:lnTo>
                <a:close/>
                <a:moveTo>
                  <a:pt x="245" y="0"/>
                </a:moveTo>
                <a:cubicBezTo>
                  <a:pt x="239" y="0"/>
                  <a:pt x="239" y="0"/>
                  <a:pt x="239" y="0"/>
                </a:cubicBezTo>
                <a:cubicBezTo>
                  <a:pt x="239" y="105"/>
                  <a:pt x="239" y="105"/>
                  <a:pt x="239" y="105"/>
                </a:cubicBezTo>
                <a:cubicBezTo>
                  <a:pt x="245" y="105"/>
                  <a:pt x="245" y="105"/>
                  <a:pt x="245" y="105"/>
                </a:cubicBezTo>
                <a:lnTo>
                  <a:pt x="245" y="0"/>
                </a:lnTo>
                <a:close/>
                <a:moveTo>
                  <a:pt x="224" y="105"/>
                </a:moveTo>
                <a:cubicBezTo>
                  <a:pt x="224" y="34"/>
                  <a:pt x="224" y="34"/>
                  <a:pt x="224" y="34"/>
                </a:cubicBezTo>
                <a:cubicBezTo>
                  <a:pt x="218" y="34"/>
                  <a:pt x="218" y="34"/>
                  <a:pt x="218" y="34"/>
                </a:cubicBezTo>
                <a:cubicBezTo>
                  <a:pt x="218" y="75"/>
                  <a:pt x="218" y="75"/>
                  <a:pt x="218" y="75"/>
                </a:cubicBezTo>
                <a:cubicBezTo>
                  <a:pt x="218" y="83"/>
                  <a:pt x="216" y="89"/>
                  <a:pt x="212" y="94"/>
                </a:cubicBezTo>
                <a:cubicBezTo>
                  <a:pt x="208" y="99"/>
                  <a:pt x="202" y="101"/>
                  <a:pt x="196" y="101"/>
                </a:cubicBezTo>
                <a:cubicBezTo>
                  <a:pt x="189" y="101"/>
                  <a:pt x="184" y="99"/>
                  <a:pt x="181" y="95"/>
                </a:cubicBezTo>
                <a:cubicBezTo>
                  <a:pt x="177" y="90"/>
                  <a:pt x="176" y="83"/>
                  <a:pt x="176" y="74"/>
                </a:cubicBezTo>
                <a:cubicBezTo>
                  <a:pt x="176" y="34"/>
                  <a:pt x="176" y="34"/>
                  <a:pt x="176" y="34"/>
                </a:cubicBezTo>
                <a:cubicBezTo>
                  <a:pt x="169" y="34"/>
                  <a:pt x="169" y="34"/>
                  <a:pt x="169" y="34"/>
                </a:cubicBezTo>
                <a:cubicBezTo>
                  <a:pt x="169" y="75"/>
                  <a:pt x="169" y="75"/>
                  <a:pt x="169" y="75"/>
                </a:cubicBezTo>
                <a:cubicBezTo>
                  <a:pt x="169" y="97"/>
                  <a:pt x="178" y="107"/>
                  <a:pt x="195" y="107"/>
                </a:cubicBezTo>
                <a:cubicBezTo>
                  <a:pt x="205" y="107"/>
                  <a:pt x="213" y="102"/>
                  <a:pt x="218" y="93"/>
                </a:cubicBezTo>
                <a:cubicBezTo>
                  <a:pt x="218" y="93"/>
                  <a:pt x="218" y="93"/>
                  <a:pt x="218" y="93"/>
                </a:cubicBezTo>
                <a:cubicBezTo>
                  <a:pt x="218" y="105"/>
                  <a:pt x="218" y="105"/>
                  <a:pt x="218" y="105"/>
                </a:cubicBezTo>
                <a:lnTo>
                  <a:pt x="224" y="105"/>
                </a:lnTo>
                <a:close/>
                <a:moveTo>
                  <a:pt x="157" y="96"/>
                </a:moveTo>
                <a:cubicBezTo>
                  <a:pt x="151" y="99"/>
                  <a:pt x="145" y="101"/>
                  <a:pt x="138" y="101"/>
                </a:cubicBezTo>
                <a:cubicBezTo>
                  <a:pt x="130" y="101"/>
                  <a:pt x="124" y="99"/>
                  <a:pt x="119" y="93"/>
                </a:cubicBezTo>
                <a:cubicBezTo>
                  <a:pt x="114" y="87"/>
                  <a:pt x="112" y="80"/>
                  <a:pt x="112" y="71"/>
                </a:cubicBezTo>
                <a:cubicBezTo>
                  <a:pt x="112" y="61"/>
                  <a:pt x="115" y="53"/>
                  <a:pt x="120" y="47"/>
                </a:cubicBezTo>
                <a:cubicBezTo>
                  <a:pt x="125" y="41"/>
                  <a:pt x="132" y="38"/>
                  <a:pt x="140" y="38"/>
                </a:cubicBezTo>
                <a:cubicBezTo>
                  <a:pt x="146" y="38"/>
                  <a:pt x="152" y="40"/>
                  <a:pt x="157" y="43"/>
                </a:cubicBezTo>
                <a:cubicBezTo>
                  <a:pt x="157" y="36"/>
                  <a:pt x="157" y="36"/>
                  <a:pt x="157" y="36"/>
                </a:cubicBezTo>
                <a:cubicBezTo>
                  <a:pt x="152" y="34"/>
                  <a:pt x="147" y="32"/>
                  <a:pt x="141" y="32"/>
                </a:cubicBezTo>
                <a:cubicBezTo>
                  <a:pt x="131" y="32"/>
                  <a:pt x="122" y="36"/>
                  <a:pt x="115" y="43"/>
                </a:cubicBezTo>
                <a:cubicBezTo>
                  <a:pt x="109" y="51"/>
                  <a:pt x="105" y="60"/>
                  <a:pt x="105" y="71"/>
                </a:cubicBezTo>
                <a:cubicBezTo>
                  <a:pt x="105" y="82"/>
                  <a:pt x="108" y="91"/>
                  <a:pt x="114" y="97"/>
                </a:cubicBezTo>
                <a:cubicBezTo>
                  <a:pt x="120" y="104"/>
                  <a:pt x="128" y="107"/>
                  <a:pt x="138" y="107"/>
                </a:cubicBezTo>
                <a:cubicBezTo>
                  <a:pt x="145" y="107"/>
                  <a:pt x="151" y="106"/>
                  <a:pt x="157" y="102"/>
                </a:cubicBezTo>
                <a:lnTo>
                  <a:pt x="157" y="96"/>
                </a:lnTo>
                <a:close/>
                <a:moveTo>
                  <a:pt x="91" y="67"/>
                </a:moveTo>
                <a:cubicBezTo>
                  <a:pt x="91" y="74"/>
                  <a:pt x="91" y="74"/>
                  <a:pt x="91" y="74"/>
                </a:cubicBezTo>
                <a:cubicBezTo>
                  <a:pt x="91" y="82"/>
                  <a:pt x="89" y="89"/>
                  <a:pt x="84" y="94"/>
                </a:cubicBezTo>
                <a:cubicBezTo>
                  <a:pt x="80" y="99"/>
                  <a:pt x="74" y="101"/>
                  <a:pt x="67" y="101"/>
                </a:cubicBezTo>
                <a:cubicBezTo>
                  <a:pt x="62" y="101"/>
                  <a:pt x="58" y="100"/>
                  <a:pt x="56" y="97"/>
                </a:cubicBezTo>
                <a:cubicBezTo>
                  <a:pt x="53" y="95"/>
                  <a:pt x="51" y="91"/>
                  <a:pt x="51" y="87"/>
                </a:cubicBezTo>
                <a:cubicBezTo>
                  <a:pt x="51" y="81"/>
                  <a:pt x="53" y="78"/>
                  <a:pt x="56" y="75"/>
                </a:cubicBezTo>
                <a:cubicBezTo>
                  <a:pt x="59" y="73"/>
                  <a:pt x="64" y="71"/>
                  <a:pt x="72" y="70"/>
                </a:cubicBezTo>
                <a:lnTo>
                  <a:pt x="91" y="67"/>
                </a:lnTo>
                <a:close/>
                <a:moveTo>
                  <a:pt x="98" y="105"/>
                </a:moveTo>
                <a:cubicBezTo>
                  <a:pt x="98" y="59"/>
                  <a:pt x="98" y="59"/>
                  <a:pt x="98" y="59"/>
                </a:cubicBezTo>
                <a:cubicBezTo>
                  <a:pt x="98" y="50"/>
                  <a:pt x="96" y="44"/>
                  <a:pt x="92" y="39"/>
                </a:cubicBezTo>
                <a:cubicBezTo>
                  <a:pt x="88" y="35"/>
                  <a:pt x="82" y="32"/>
                  <a:pt x="75" y="32"/>
                </a:cubicBezTo>
                <a:cubicBezTo>
                  <a:pt x="71" y="32"/>
                  <a:pt x="66" y="33"/>
                  <a:pt x="62" y="35"/>
                </a:cubicBezTo>
                <a:cubicBezTo>
                  <a:pt x="57" y="36"/>
                  <a:pt x="54" y="38"/>
                  <a:pt x="51" y="40"/>
                </a:cubicBezTo>
                <a:cubicBezTo>
                  <a:pt x="51" y="48"/>
                  <a:pt x="51" y="48"/>
                  <a:pt x="51" y="48"/>
                </a:cubicBezTo>
                <a:cubicBezTo>
                  <a:pt x="59" y="41"/>
                  <a:pt x="66" y="38"/>
                  <a:pt x="74" y="38"/>
                </a:cubicBezTo>
                <a:cubicBezTo>
                  <a:pt x="85" y="38"/>
                  <a:pt x="91" y="46"/>
                  <a:pt x="91" y="61"/>
                </a:cubicBezTo>
                <a:cubicBezTo>
                  <a:pt x="69" y="65"/>
                  <a:pt x="69" y="65"/>
                  <a:pt x="69" y="65"/>
                </a:cubicBezTo>
                <a:cubicBezTo>
                  <a:pt x="53" y="67"/>
                  <a:pt x="45" y="75"/>
                  <a:pt x="45" y="87"/>
                </a:cubicBezTo>
                <a:cubicBezTo>
                  <a:pt x="45" y="93"/>
                  <a:pt x="47" y="98"/>
                  <a:pt x="51" y="101"/>
                </a:cubicBezTo>
                <a:cubicBezTo>
                  <a:pt x="54" y="105"/>
                  <a:pt x="60" y="107"/>
                  <a:pt x="67" y="107"/>
                </a:cubicBezTo>
                <a:cubicBezTo>
                  <a:pt x="72" y="107"/>
                  <a:pt x="77" y="106"/>
                  <a:pt x="81" y="103"/>
                </a:cubicBezTo>
                <a:cubicBezTo>
                  <a:pt x="85" y="100"/>
                  <a:pt x="89" y="96"/>
                  <a:pt x="91" y="91"/>
                </a:cubicBezTo>
                <a:cubicBezTo>
                  <a:pt x="91" y="91"/>
                  <a:pt x="91" y="91"/>
                  <a:pt x="91" y="91"/>
                </a:cubicBezTo>
                <a:cubicBezTo>
                  <a:pt x="91" y="105"/>
                  <a:pt x="91" y="105"/>
                  <a:pt x="91" y="105"/>
                </a:cubicBezTo>
                <a:lnTo>
                  <a:pt x="98" y="105"/>
                </a:lnTo>
                <a:close/>
                <a:moveTo>
                  <a:pt x="47" y="12"/>
                </a:moveTo>
                <a:cubicBezTo>
                  <a:pt x="47" y="6"/>
                  <a:pt x="47" y="6"/>
                  <a:pt x="47" y="6"/>
                </a:cubicBezTo>
                <a:cubicBezTo>
                  <a:pt x="0" y="6"/>
                  <a:pt x="0" y="6"/>
                  <a:pt x="0" y="6"/>
                </a:cubicBezTo>
                <a:cubicBezTo>
                  <a:pt x="0" y="105"/>
                  <a:pt x="0" y="105"/>
                  <a:pt x="0" y="105"/>
                </a:cubicBezTo>
                <a:cubicBezTo>
                  <a:pt x="7" y="105"/>
                  <a:pt x="7" y="105"/>
                  <a:pt x="7" y="105"/>
                </a:cubicBezTo>
                <a:cubicBezTo>
                  <a:pt x="7" y="59"/>
                  <a:pt x="7" y="59"/>
                  <a:pt x="7" y="59"/>
                </a:cubicBezTo>
                <a:cubicBezTo>
                  <a:pt x="44" y="59"/>
                  <a:pt x="44" y="59"/>
                  <a:pt x="44" y="59"/>
                </a:cubicBezTo>
                <a:cubicBezTo>
                  <a:pt x="44" y="53"/>
                  <a:pt x="44" y="53"/>
                  <a:pt x="44" y="53"/>
                </a:cubicBezTo>
                <a:cubicBezTo>
                  <a:pt x="7" y="53"/>
                  <a:pt x="7" y="53"/>
                  <a:pt x="7" y="53"/>
                </a:cubicBezTo>
                <a:cubicBezTo>
                  <a:pt x="7" y="12"/>
                  <a:pt x="7" y="12"/>
                  <a:pt x="7" y="12"/>
                </a:cubicBezTo>
                <a:lnTo>
                  <a:pt x="47"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4" tIns="34287" rIns="68574" bIns="34287"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05050"/>
              </a:solidFill>
              <a:effectLst/>
              <a:uLnTx/>
              <a:uFillTx/>
              <a:latin typeface="Segoe UI"/>
              <a:ea typeface="+mn-ea"/>
              <a:cs typeface="+mn-cs"/>
            </a:endParaRPr>
          </a:p>
        </p:txBody>
      </p:sp>
      <p:sp>
        <p:nvSpPr>
          <p:cNvPr id="10" name="Rectangle 9"/>
          <p:cNvSpPr>
            <a:spLocks noChangeArrowheads="1"/>
          </p:cNvSpPr>
          <p:nvPr userDrawn="1"/>
        </p:nvSpPr>
        <p:spPr bwMode="auto">
          <a:xfrm>
            <a:off x="-2394" y="699668"/>
            <a:ext cx="1130300" cy="1860550"/>
          </a:xfrm>
          <a:prstGeom prst="rect">
            <a:avLst/>
          </a:prstGeom>
          <a:solidFill>
            <a:srgbClr val="E90C8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74" tIns="34287" rIns="68574" bIns="34287"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05050"/>
              </a:solidFill>
              <a:effectLst/>
              <a:uLnTx/>
              <a:uFillTx/>
              <a:latin typeface="Segoe UI"/>
              <a:ea typeface="+mn-ea"/>
              <a:cs typeface="+mn-cs"/>
            </a:endParaRPr>
          </a:p>
        </p:txBody>
      </p:sp>
      <p:sp>
        <p:nvSpPr>
          <p:cNvPr id="44" name="Freeform 43"/>
          <p:cNvSpPr>
            <a:spLocks/>
          </p:cNvSpPr>
          <p:nvPr userDrawn="1"/>
        </p:nvSpPr>
        <p:spPr bwMode="auto">
          <a:xfrm>
            <a:off x="-2393" y="1069557"/>
            <a:ext cx="860425" cy="1231900"/>
          </a:xfrm>
          <a:custGeom>
            <a:avLst/>
            <a:gdLst>
              <a:gd name="connsiteX0" fmla="*/ 1193800 w 2054225"/>
              <a:gd name="connsiteY0" fmla="*/ 147639 h 1379539"/>
              <a:gd name="connsiteX1" fmla="*/ 1209130 w 2054225"/>
              <a:gd name="connsiteY1" fmla="*/ 147639 h 1379539"/>
              <a:gd name="connsiteX2" fmla="*/ 1906588 w 2054225"/>
              <a:gd name="connsiteY2" fmla="*/ 147639 h 1379539"/>
              <a:gd name="connsiteX3" fmla="*/ 2054225 w 2054225"/>
              <a:gd name="connsiteY3" fmla="*/ 320105 h 1379539"/>
              <a:gd name="connsiteX4" fmla="*/ 2054225 w 2054225"/>
              <a:gd name="connsiteY4" fmla="*/ 899098 h 1379539"/>
              <a:gd name="connsiteX5" fmla="*/ 1906588 w 2054225"/>
              <a:gd name="connsiteY5" fmla="*/ 1071564 h 1379539"/>
              <a:gd name="connsiteX6" fmla="*/ 1574403 w 2054225"/>
              <a:gd name="connsiteY6" fmla="*/ 1071564 h 1379539"/>
              <a:gd name="connsiteX7" fmla="*/ 1685131 w 2054225"/>
              <a:gd name="connsiteY7" fmla="*/ 1379539 h 1379539"/>
              <a:gd name="connsiteX8" fmla="*/ 1205309 w 2054225"/>
              <a:gd name="connsiteY8" fmla="*/ 1071564 h 1379539"/>
              <a:gd name="connsiteX9" fmla="*/ 1201849 w 2054225"/>
              <a:gd name="connsiteY9" fmla="*/ 1071564 h 1379539"/>
              <a:gd name="connsiteX10" fmla="*/ 1193800 w 2054225"/>
              <a:gd name="connsiteY10" fmla="*/ 1071564 h 1379539"/>
              <a:gd name="connsiteX11" fmla="*/ 0 w 2054225"/>
              <a:gd name="connsiteY11" fmla="*/ 0 h 1379539"/>
              <a:gd name="connsiteX12" fmla="*/ 1193800 w 2054225"/>
              <a:gd name="connsiteY12" fmla="*/ 0 h 1379539"/>
              <a:gd name="connsiteX13" fmla="*/ 1193800 w 2054225"/>
              <a:gd name="connsiteY13" fmla="*/ 147639 h 1379539"/>
              <a:gd name="connsiteX14" fmla="*/ 1148080 w 2054225"/>
              <a:gd name="connsiteY14" fmla="*/ 147639 h 1379539"/>
              <a:gd name="connsiteX15" fmla="*/ 983853 w 2054225"/>
              <a:gd name="connsiteY15" fmla="*/ 147639 h 1379539"/>
              <a:gd name="connsiteX16" fmla="*/ 823912 w 2054225"/>
              <a:gd name="connsiteY16" fmla="*/ 320105 h 1379539"/>
              <a:gd name="connsiteX17" fmla="*/ 823912 w 2054225"/>
              <a:gd name="connsiteY17" fmla="*/ 899098 h 1379539"/>
              <a:gd name="connsiteX18" fmla="*/ 983853 w 2054225"/>
              <a:gd name="connsiteY18" fmla="*/ 1071564 h 1379539"/>
              <a:gd name="connsiteX19" fmla="*/ 1177627 w 2054225"/>
              <a:gd name="connsiteY19" fmla="*/ 1071564 h 1379539"/>
              <a:gd name="connsiteX20" fmla="*/ 1193800 w 2054225"/>
              <a:gd name="connsiteY20" fmla="*/ 1071564 h 1379539"/>
              <a:gd name="connsiteX21" fmla="*/ 1193800 w 2054225"/>
              <a:gd name="connsiteY21" fmla="*/ 1203745 h 1379539"/>
              <a:gd name="connsiteX22" fmla="*/ 0 w 2054225"/>
              <a:gd name="connsiteY22" fmla="*/ 1203745 h 1379539"/>
              <a:gd name="connsiteX0" fmla="*/ 1193800 w 2054225"/>
              <a:gd name="connsiteY0" fmla="*/ 147639 h 1379539"/>
              <a:gd name="connsiteX1" fmla="*/ 1209130 w 2054225"/>
              <a:gd name="connsiteY1" fmla="*/ 147639 h 1379539"/>
              <a:gd name="connsiteX2" fmla="*/ 1906588 w 2054225"/>
              <a:gd name="connsiteY2" fmla="*/ 147639 h 1379539"/>
              <a:gd name="connsiteX3" fmla="*/ 2054225 w 2054225"/>
              <a:gd name="connsiteY3" fmla="*/ 320105 h 1379539"/>
              <a:gd name="connsiteX4" fmla="*/ 2054225 w 2054225"/>
              <a:gd name="connsiteY4" fmla="*/ 899098 h 1379539"/>
              <a:gd name="connsiteX5" fmla="*/ 1906588 w 2054225"/>
              <a:gd name="connsiteY5" fmla="*/ 1071564 h 1379539"/>
              <a:gd name="connsiteX6" fmla="*/ 1574403 w 2054225"/>
              <a:gd name="connsiteY6" fmla="*/ 1071564 h 1379539"/>
              <a:gd name="connsiteX7" fmla="*/ 1685131 w 2054225"/>
              <a:gd name="connsiteY7" fmla="*/ 1379539 h 1379539"/>
              <a:gd name="connsiteX8" fmla="*/ 1205309 w 2054225"/>
              <a:gd name="connsiteY8" fmla="*/ 1071564 h 1379539"/>
              <a:gd name="connsiteX9" fmla="*/ 1201849 w 2054225"/>
              <a:gd name="connsiteY9" fmla="*/ 1071564 h 1379539"/>
              <a:gd name="connsiteX10" fmla="*/ 1193800 w 2054225"/>
              <a:gd name="connsiteY10" fmla="*/ 1071564 h 1379539"/>
              <a:gd name="connsiteX11" fmla="*/ 1193800 w 2054225"/>
              <a:gd name="connsiteY11" fmla="*/ 147639 h 1379539"/>
              <a:gd name="connsiteX12" fmla="*/ 0 w 2054225"/>
              <a:gd name="connsiteY12" fmla="*/ 1203745 h 1379539"/>
              <a:gd name="connsiteX13" fmla="*/ 1193800 w 2054225"/>
              <a:gd name="connsiteY13" fmla="*/ 0 h 1379539"/>
              <a:gd name="connsiteX14" fmla="*/ 1193800 w 2054225"/>
              <a:gd name="connsiteY14" fmla="*/ 147639 h 1379539"/>
              <a:gd name="connsiteX15" fmla="*/ 1148080 w 2054225"/>
              <a:gd name="connsiteY15" fmla="*/ 147639 h 1379539"/>
              <a:gd name="connsiteX16" fmla="*/ 983853 w 2054225"/>
              <a:gd name="connsiteY16" fmla="*/ 147639 h 1379539"/>
              <a:gd name="connsiteX17" fmla="*/ 823912 w 2054225"/>
              <a:gd name="connsiteY17" fmla="*/ 320105 h 1379539"/>
              <a:gd name="connsiteX18" fmla="*/ 823912 w 2054225"/>
              <a:gd name="connsiteY18" fmla="*/ 899098 h 1379539"/>
              <a:gd name="connsiteX19" fmla="*/ 983853 w 2054225"/>
              <a:gd name="connsiteY19" fmla="*/ 1071564 h 1379539"/>
              <a:gd name="connsiteX20" fmla="*/ 1177627 w 2054225"/>
              <a:gd name="connsiteY20" fmla="*/ 1071564 h 1379539"/>
              <a:gd name="connsiteX21" fmla="*/ 1193800 w 2054225"/>
              <a:gd name="connsiteY21" fmla="*/ 1071564 h 1379539"/>
              <a:gd name="connsiteX22" fmla="*/ 1193800 w 2054225"/>
              <a:gd name="connsiteY22" fmla="*/ 1203745 h 1379539"/>
              <a:gd name="connsiteX23" fmla="*/ 0 w 2054225"/>
              <a:gd name="connsiteY23" fmla="*/ 1203745 h 1379539"/>
              <a:gd name="connsiteX0" fmla="*/ 369888 w 1230313"/>
              <a:gd name="connsiteY0" fmla="*/ 147639 h 1379539"/>
              <a:gd name="connsiteX1" fmla="*/ 385218 w 1230313"/>
              <a:gd name="connsiteY1" fmla="*/ 147639 h 1379539"/>
              <a:gd name="connsiteX2" fmla="*/ 1082676 w 1230313"/>
              <a:gd name="connsiteY2" fmla="*/ 147639 h 1379539"/>
              <a:gd name="connsiteX3" fmla="*/ 1230313 w 1230313"/>
              <a:gd name="connsiteY3" fmla="*/ 320105 h 1379539"/>
              <a:gd name="connsiteX4" fmla="*/ 1230313 w 1230313"/>
              <a:gd name="connsiteY4" fmla="*/ 899098 h 1379539"/>
              <a:gd name="connsiteX5" fmla="*/ 1082676 w 1230313"/>
              <a:gd name="connsiteY5" fmla="*/ 1071564 h 1379539"/>
              <a:gd name="connsiteX6" fmla="*/ 750491 w 1230313"/>
              <a:gd name="connsiteY6" fmla="*/ 1071564 h 1379539"/>
              <a:gd name="connsiteX7" fmla="*/ 861219 w 1230313"/>
              <a:gd name="connsiteY7" fmla="*/ 1379539 h 1379539"/>
              <a:gd name="connsiteX8" fmla="*/ 381397 w 1230313"/>
              <a:gd name="connsiteY8" fmla="*/ 1071564 h 1379539"/>
              <a:gd name="connsiteX9" fmla="*/ 377937 w 1230313"/>
              <a:gd name="connsiteY9" fmla="*/ 1071564 h 1379539"/>
              <a:gd name="connsiteX10" fmla="*/ 369888 w 1230313"/>
              <a:gd name="connsiteY10" fmla="*/ 1071564 h 1379539"/>
              <a:gd name="connsiteX11" fmla="*/ 369888 w 1230313"/>
              <a:gd name="connsiteY11" fmla="*/ 147639 h 1379539"/>
              <a:gd name="connsiteX12" fmla="*/ 369888 w 1230313"/>
              <a:gd name="connsiteY12" fmla="*/ 1203745 h 1379539"/>
              <a:gd name="connsiteX13" fmla="*/ 369888 w 1230313"/>
              <a:gd name="connsiteY13" fmla="*/ 0 h 1379539"/>
              <a:gd name="connsiteX14" fmla="*/ 369888 w 1230313"/>
              <a:gd name="connsiteY14" fmla="*/ 147639 h 1379539"/>
              <a:gd name="connsiteX15" fmla="*/ 324168 w 1230313"/>
              <a:gd name="connsiteY15" fmla="*/ 147639 h 1379539"/>
              <a:gd name="connsiteX16" fmla="*/ 159941 w 1230313"/>
              <a:gd name="connsiteY16" fmla="*/ 147639 h 1379539"/>
              <a:gd name="connsiteX17" fmla="*/ 0 w 1230313"/>
              <a:gd name="connsiteY17" fmla="*/ 320105 h 1379539"/>
              <a:gd name="connsiteX18" fmla="*/ 0 w 1230313"/>
              <a:gd name="connsiteY18" fmla="*/ 899098 h 1379539"/>
              <a:gd name="connsiteX19" fmla="*/ 159941 w 1230313"/>
              <a:gd name="connsiteY19" fmla="*/ 1071564 h 1379539"/>
              <a:gd name="connsiteX20" fmla="*/ 353715 w 1230313"/>
              <a:gd name="connsiteY20" fmla="*/ 1071564 h 1379539"/>
              <a:gd name="connsiteX21" fmla="*/ 369888 w 1230313"/>
              <a:gd name="connsiteY21" fmla="*/ 1071564 h 1379539"/>
              <a:gd name="connsiteX22" fmla="*/ 369888 w 1230313"/>
              <a:gd name="connsiteY22" fmla="*/ 1203745 h 1379539"/>
              <a:gd name="connsiteX0" fmla="*/ 369888 w 1230313"/>
              <a:gd name="connsiteY0" fmla="*/ 147639 h 1379539"/>
              <a:gd name="connsiteX1" fmla="*/ 385218 w 1230313"/>
              <a:gd name="connsiteY1" fmla="*/ 147639 h 1379539"/>
              <a:gd name="connsiteX2" fmla="*/ 1082676 w 1230313"/>
              <a:gd name="connsiteY2" fmla="*/ 147639 h 1379539"/>
              <a:gd name="connsiteX3" fmla="*/ 1230313 w 1230313"/>
              <a:gd name="connsiteY3" fmla="*/ 320105 h 1379539"/>
              <a:gd name="connsiteX4" fmla="*/ 1230313 w 1230313"/>
              <a:gd name="connsiteY4" fmla="*/ 899098 h 1379539"/>
              <a:gd name="connsiteX5" fmla="*/ 1082676 w 1230313"/>
              <a:gd name="connsiteY5" fmla="*/ 1071564 h 1379539"/>
              <a:gd name="connsiteX6" fmla="*/ 750491 w 1230313"/>
              <a:gd name="connsiteY6" fmla="*/ 1071564 h 1379539"/>
              <a:gd name="connsiteX7" fmla="*/ 861219 w 1230313"/>
              <a:gd name="connsiteY7" fmla="*/ 1379539 h 1379539"/>
              <a:gd name="connsiteX8" fmla="*/ 381397 w 1230313"/>
              <a:gd name="connsiteY8" fmla="*/ 1071564 h 1379539"/>
              <a:gd name="connsiteX9" fmla="*/ 377937 w 1230313"/>
              <a:gd name="connsiteY9" fmla="*/ 1071564 h 1379539"/>
              <a:gd name="connsiteX10" fmla="*/ 369888 w 1230313"/>
              <a:gd name="connsiteY10" fmla="*/ 1071564 h 1379539"/>
              <a:gd name="connsiteX11" fmla="*/ 369888 w 1230313"/>
              <a:gd name="connsiteY11" fmla="*/ 147639 h 1379539"/>
              <a:gd name="connsiteX12" fmla="*/ 369888 w 1230313"/>
              <a:gd name="connsiteY12" fmla="*/ 1203745 h 1379539"/>
              <a:gd name="connsiteX13" fmla="*/ 369888 w 1230313"/>
              <a:gd name="connsiteY13" fmla="*/ 0 h 1379539"/>
              <a:gd name="connsiteX14" fmla="*/ 369888 w 1230313"/>
              <a:gd name="connsiteY14" fmla="*/ 147639 h 1379539"/>
              <a:gd name="connsiteX15" fmla="*/ 159941 w 1230313"/>
              <a:gd name="connsiteY15" fmla="*/ 147639 h 1379539"/>
              <a:gd name="connsiteX16" fmla="*/ 0 w 1230313"/>
              <a:gd name="connsiteY16" fmla="*/ 320105 h 1379539"/>
              <a:gd name="connsiteX17" fmla="*/ 0 w 1230313"/>
              <a:gd name="connsiteY17" fmla="*/ 899098 h 1379539"/>
              <a:gd name="connsiteX18" fmla="*/ 159941 w 1230313"/>
              <a:gd name="connsiteY18" fmla="*/ 1071564 h 1379539"/>
              <a:gd name="connsiteX19" fmla="*/ 353715 w 1230313"/>
              <a:gd name="connsiteY19" fmla="*/ 1071564 h 1379539"/>
              <a:gd name="connsiteX20" fmla="*/ 369888 w 1230313"/>
              <a:gd name="connsiteY20" fmla="*/ 1071564 h 1379539"/>
              <a:gd name="connsiteX21" fmla="*/ 369888 w 1230313"/>
              <a:gd name="connsiteY21" fmla="*/ 1203745 h 1379539"/>
              <a:gd name="connsiteX0" fmla="*/ 369888 w 1230313"/>
              <a:gd name="connsiteY0" fmla="*/ 0 h 1231900"/>
              <a:gd name="connsiteX1" fmla="*/ 385218 w 1230313"/>
              <a:gd name="connsiteY1" fmla="*/ 0 h 1231900"/>
              <a:gd name="connsiteX2" fmla="*/ 1082676 w 1230313"/>
              <a:gd name="connsiteY2" fmla="*/ 0 h 1231900"/>
              <a:gd name="connsiteX3" fmla="*/ 1230313 w 1230313"/>
              <a:gd name="connsiteY3" fmla="*/ 172466 h 1231900"/>
              <a:gd name="connsiteX4" fmla="*/ 1230313 w 1230313"/>
              <a:gd name="connsiteY4" fmla="*/ 751459 h 1231900"/>
              <a:gd name="connsiteX5" fmla="*/ 1082676 w 1230313"/>
              <a:gd name="connsiteY5" fmla="*/ 923925 h 1231900"/>
              <a:gd name="connsiteX6" fmla="*/ 750491 w 1230313"/>
              <a:gd name="connsiteY6" fmla="*/ 923925 h 1231900"/>
              <a:gd name="connsiteX7" fmla="*/ 861219 w 1230313"/>
              <a:gd name="connsiteY7" fmla="*/ 1231900 h 1231900"/>
              <a:gd name="connsiteX8" fmla="*/ 381397 w 1230313"/>
              <a:gd name="connsiteY8" fmla="*/ 923925 h 1231900"/>
              <a:gd name="connsiteX9" fmla="*/ 377937 w 1230313"/>
              <a:gd name="connsiteY9" fmla="*/ 923925 h 1231900"/>
              <a:gd name="connsiteX10" fmla="*/ 369888 w 1230313"/>
              <a:gd name="connsiteY10" fmla="*/ 923925 h 1231900"/>
              <a:gd name="connsiteX11" fmla="*/ 369888 w 1230313"/>
              <a:gd name="connsiteY11" fmla="*/ 0 h 1231900"/>
              <a:gd name="connsiteX12" fmla="*/ 369888 w 1230313"/>
              <a:gd name="connsiteY12" fmla="*/ 1056106 h 1231900"/>
              <a:gd name="connsiteX13" fmla="*/ 369888 w 1230313"/>
              <a:gd name="connsiteY13" fmla="*/ 0 h 1231900"/>
              <a:gd name="connsiteX14" fmla="*/ 159941 w 1230313"/>
              <a:gd name="connsiteY14" fmla="*/ 0 h 1231900"/>
              <a:gd name="connsiteX15" fmla="*/ 0 w 1230313"/>
              <a:gd name="connsiteY15" fmla="*/ 172466 h 1231900"/>
              <a:gd name="connsiteX16" fmla="*/ 0 w 1230313"/>
              <a:gd name="connsiteY16" fmla="*/ 751459 h 1231900"/>
              <a:gd name="connsiteX17" fmla="*/ 159941 w 1230313"/>
              <a:gd name="connsiteY17" fmla="*/ 923925 h 1231900"/>
              <a:gd name="connsiteX18" fmla="*/ 353715 w 1230313"/>
              <a:gd name="connsiteY18" fmla="*/ 923925 h 1231900"/>
              <a:gd name="connsiteX19" fmla="*/ 369888 w 1230313"/>
              <a:gd name="connsiteY19" fmla="*/ 923925 h 1231900"/>
              <a:gd name="connsiteX20" fmla="*/ 369888 w 1230313"/>
              <a:gd name="connsiteY20" fmla="*/ 1056106 h 1231900"/>
              <a:gd name="connsiteX0" fmla="*/ 369888 w 1230313"/>
              <a:gd name="connsiteY0" fmla="*/ 0 h 1231900"/>
              <a:gd name="connsiteX1" fmla="*/ 385218 w 1230313"/>
              <a:gd name="connsiteY1" fmla="*/ 0 h 1231900"/>
              <a:gd name="connsiteX2" fmla="*/ 1082676 w 1230313"/>
              <a:gd name="connsiteY2" fmla="*/ 0 h 1231900"/>
              <a:gd name="connsiteX3" fmla="*/ 1230313 w 1230313"/>
              <a:gd name="connsiteY3" fmla="*/ 172466 h 1231900"/>
              <a:gd name="connsiteX4" fmla="*/ 1230313 w 1230313"/>
              <a:gd name="connsiteY4" fmla="*/ 751459 h 1231900"/>
              <a:gd name="connsiteX5" fmla="*/ 1082676 w 1230313"/>
              <a:gd name="connsiteY5" fmla="*/ 923925 h 1231900"/>
              <a:gd name="connsiteX6" fmla="*/ 750491 w 1230313"/>
              <a:gd name="connsiteY6" fmla="*/ 923925 h 1231900"/>
              <a:gd name="connsiteX7" fmla="*/ 861219 w 1230313"/>
              <a:gd name="connsiteY7" fmla="*/ 1231900 h 1231900"/>
              <a:gd name="connsiteX8" fmla="*/ 381397 w 1230313"/>
              <a:gd name="connsiteY8" fmla="*/ 923925 h 1231900"/>
              <a:gd name="connsiteX9" fmla="*/ 377937 w 1230313"/>
              <a:gd name="connsiteY9" fmla="*/ 923925 h 1231900"/>
              <a:gd name="connsiteX10" fmla="*/ 369888 w 1230313"/>
              <a:gd name="connsiteY10" fmla="*/ 923925 h 1231900"/>
              <a:gd name="connsiteX11" fmla="*/ 369888 w 1230313"/>
              <a:gd name="connsiteY11" fmla="*/ 0 h 1231900"/>
              <a:gd name="connsiteX12" fmla="*/ 369888 w 1230313"/>
              <a:gd name="connsiteY12" fmla="*/ 923925 h 1231900"/>
              <a:gd name="connsiteX13" fmla="*/ 369888 w 1230313"/>
              <a:gd name="connsiteY13" fmla="*/ 0 h 1231900"/>
              <a:gd name="connsiteX14" fmla="*/ 159941 w 1230313"/>
              <a:gd name="connsiteY14" fmla="*/ 0 h 1231900"/>
              <a:gd name="connsiteX15" fmla="*/ 0 w 1230313"/>
              <a:gd name="connsiteY15" fmla="*/ 172466 h 1231900"/>
              <a:gd name="connsiteX16" fmla="*/ 0 w 1230313"/>
              <a:gd name="connsiteY16" fmla="*/ 751459 h 1231900"/>
              <a:gd name="connsiteX17" fmla="*/ 159941 w 1230313"/>
              <a:gd name="connsiteY17" fmla="*/ 923925 h 1231900"/>
              <a:gd name="connsiteX18" fmla="*/ 353715 w 1230313"/>
              <a:gd name="connsiteY18" fmla="*/ 923925 h 1231900"/>
              <a:gd name="connsiteX19" fmla="*/ 369888 w 1230313"/>
              <a:gd name="connsiteY19" fmla="*/ 923925 h 1231900"/>
              <a:gd name="connsiteX0" fmla="*/ 369888 w 1230313"/>
              <a:gd name="connsiteY0" fmla="*/ 0 h 1231900"/>
              <a:gd name="connsiteX1" fmla="*/ 385218 w 1230313"/>
              <a:gd name="connsiteY1" fmla="*/ 0 h 1231900"/>
              <a:gd name="connsiteX2" fmla="*/ 1082676 w 1230313"/>
              <a:gd name="connsiteY2" fmla="*/ 0 h 1231900"/>
              <a:gd name="connsiteX3" fmla="*/ 1230313 w 1230313"/>
              <a:gd name="connsiteY3" fmla="*/ 172466 h 1231900"/>
              <a:gd name="connsiteX4" fmla="*/ 1230313 w 1230313"/>
              <a:gd name="connsiteY4" fmla="*/ 751459 h 1231900"/>
              <a:gd name="connsiteX5" fmla="*/ 1082676 w 1230313"/>
              <a:gd name="connsiteY5" fmla="*/ 923925 h 1231900"/>
              <a:gd name="connsiteX6" fmla="*/ 750491 w 1230313"/>
              <a:gd name="connsiteY6" fmla="*/ 923925 h 1231900"/>
              <a:gd name="connsiteX7" fmla="*/ 861219 w 1230313"/>
              <a:gd name="connsiteY7" fmla="*/ 1231900 h 1231900"/>
              <a:gd name="connsiteX8" fmla="*/ 381397 w 1230313"/>
              <a:gd name="connsiteY8" fmla="*/ 923925 h 1231900"/>
              <a:gd name="connsiteX9" fmla="*/ 377937 w 1230313"/>
              <a:gd name="connsiteY9" fmla="*/ 923925 h 1231900"/>
              <a:gd name="connsiteX10" fmla="*/ 369888 w 1230313"/>
              <a:gd name="connsiteY10" fmla="*/ 923925 h 1231900"/>
              <a:gd name="connsiteX11" fmla="*/ 369888 w 1230313"/>
              <a:gd name="connsiteY11" fmla="*/ 0 h 1231900"/>
              <a:gd name="connsiteX12" fmla="*/ 369888 w 1230313"/>
              <a:gd name="connsiteY12" fmla="*/ 923925 h 1231900"/>
              <a:gd name="connsiteX13" fmla="*/ 369888 w 1230313"/>
              <a:gd name="connsiteY13" fmla="*/ 0 h 1231900"/>
              <a:gd name="connsiteX14" fmla="*/ 159941 w 1230313"/>
              <a:gd name="connsiteY14" fmla="*/ 0 h 1231900"/>
              <a:gd name="connsiteX15" fmla="*/ 0 w 1230313"/>
              <a:gd name="connsiteY15" fmla="*/ 172466 h 1231900"/>
              <a:gd name="connsiteX16" fmla="*/ 159941 w 1230313"/>
              <a:gd name="connsiteY16" fmla="*/ 923925 h 1231900"/>
              <a:gd name="connsiteX17" fmla="*/ 353715 w 1230313"/>
              <a:gd name="connsiteY17" fmla="*/ 923925 h 1231900"/>
              <a:gd name="connsiteX18" fmla="*/ 369888 w 1230313"/>
              <a:gd name="connsiteY18" fmla="*/ 923925 h 1231900"/>
              <a:gd name="connsiteX0" fmla="*/ 235190 w 1095615"/>
              <a:gd name="connsiteY0" fmla="*/ 68438 h 1300338"/>
              <a:gd name="connsiteX1" fmla="*/ 250520 w 1095615"/>
              <a:gd name="connsiteY1" fmla="*/ 68438 h 1300338"/>
              <a:gd name="connsiteX2" fmla="*/ 947978 w 1095615"/>
              <a:gd name="connsiteY2" fmla="*/ 68438 h 1300338"/>
              <a:gd name="connsiteX3" fmla="*/ 1095615 w 1095615"/>
              <a:gd name="connsiteY3" fmla="*/ 240904 h 1300338"/>
              <a:gd name="connsiteX4" fmla="*/ 1095615 w 1095615"/>
              <a:gd name="connsiteY4" fmla="*/ 819897 h 1300338"/>
              <a:gd name="connsiteX5" fmla="*/ 947978 w 1095615"/>
              <a:gd name="connsiteY5" fmla="*/ 992363 h 1300338"/>
              <a:gd name="connsiteX6" fmla="*/ 615793 w 1095615"/>
              <a:gd name="connsiteY6" fmla="*/ 992363 h 1300338"/>
              <a:gd name="connsiteX7" fmla="*/ 726521 w 1095615"/>
              <a:gd name="connsiteY7" fmla="*/ 1300338 h 1300338"/>
              <a:gd name="connsiteX8" fmla="*/ 246699 w 1095615"/>
              <a:gd name="connsiteY8" fmla="*/ 992363 h 1300338"/>
              <a:gd name="connsiteX9" fmla="*/ 243239 w 1095615"/>
              <a:gd name="connsiteY9" fmla="*/ 992363 h 1300338"/>
              <a:gd name="connsiteX10" fmla="*/ 235190 w 1095615"/>
              <a:gd name="connsiteY10" fmla="*/ 992363 h 1300338"/>
              <a:gd name="connsiteX11" fmla="*/ 235190 w 1095615"/>
              <a:gd name="connsiteY11" fmla="*/ 68438 h 1300338"/>
              <a:gd name="connsiteX12" fmla="*/ 235190 w 1095615"/>
              <a:gd name="connsiteY12" fmla="*/ 992363 h 1300338"/>
              <a:gd name="connsiteX13" fmla="*/ 235190 w 1095615"/>
              <a:gd name="connsiteY13" fmla="*/ 68438 h 1300338"/>
              <a:gd name="connsiteX14" fmla="*/ 25243 w 1095615"/>
              <a:gd name="connsiteY14" fmla="*/ 68438 h 1300338"/>
              <a:gd name="connsiteX15" fmla="*/ 25243 w 1095615"/>
              <a:gd name="connsiteY15" fmla="*/ 992363 h 1300338"/>
              <a:gd name="connsiteX16" fmla="*/ 219017 w 1095615"/>
              <a:gd name="connsiteY16" fmla="*/ 992363 h 1300338"/>
              <a:gd name="connsiteX17" fmla="*/ 235190 w 1095615"/>
              <a:gd name="connsiteY17" fmla="*/ 992363 h 1300338"/>
              <a:gd name="connsiteX0" fmla="*/ 209988 w 1070413"/>
              <a:gd name="connsiteY0" fmla="*/ 0 h 1231900"/>
              <a:gd name="connsiteX1" fmla="*/ 225318 w 1070413"/>
              <a:gd name="connsiteY1" fmla="*/ 0 h 1231900"/>
              <a:gd name="connsiteX2" fmla="*/ 922776 w 1070413"/>
              <a:gd name="connsiteY2" fmla="*/ 0 h 1231900"/>
              <a:gd name="connsiteX3" fmla="*/ 1070413 w 1070413"/>
              <a:gd name="connsiteY3" fmla="*/ 172466 h 1231900"/>
              <a:gd name="connsiteX4" fmla="*/ 1070413 w 1070413"/>
              <a:gd name="connsiteY4" fmla="*/ 751459 h 1231900"/>
              <a:gd name="connsiteX5" fmla="*/ 922776 w 1070413"/>
              <a:gd name="connsiteY5" fmla="*/ 923925 h 1231900"/>
              <a:gd name="connsiteX6" fmla="*/ 590591 w 1070413"/>
              <a:gd name="connsiteY6" fmla="*/ 923925 h 1231900"/>
              <a:gd name="connsiteX7" fmla="*/ 701319 w 1070413"/>
              <a:gd name="connsiteY7" fmla="*/ 1231900 h 1231900"/>
              <a:gd name="connsiteX8" fmla="*/ 221497 w 1070413"/>
              <a:gd name="connsiteY8" fmla="*/ 923925 h 1231900"/>
              <a:gd name="connsiteX9" fmla="*/ 218037 w 1070413"/>
              <a:gd name="connsiteY9" fmla="*/ 923925 h 1231900"/>
              <a:gd name="connsiteX10" fmla="*/ 209988 w 1070413"/>
              <a:gd name="connsiteY10" fmla="*/ 923925 h 1231900"/>
              <a:gd name="connsiteX11" fmla="*/ 209988 w 1070413"/>
              <a:gd name="connsiteY11" fmla="*/ 0 h 1231900"/>
              <a:gd name="connsiteX12" fmla="*/ 209988 w 1070413"/>
              <a:gd name="connsiteY12" fmla="*/ 923925 h 1231900"/>
              <a:gd name="connsiteX13" fmla="*/ 209988 w 1070413"/>
              <a:gd name="connsiteY13" fmla="*/ 0 h 1231900"/>
              <a:gd name="connsiteX14" fmla="*/ 41 w 1070413"/>
              <a:gd name="connsiteY14" fmla="*/ 923925 h 1231900"/>
              <a:gd name="connsiteX15" fmla="*/ 193815 w 1070413"/>
              <a:gd name="connsiteY15" fmla="*/ 923925 h 1231900"/>
              <a:gd name="connsiteX16" fmla="*/ 209988 w 1070413"/>
              <a:gd name="connsiteY16" fmla="*/ 923925 h 1231900"/>
              <a:gd name="connsiteX0" fmla="*/ 16173 w 876598"/>
              <a:gd name="connsiteY0" fmla="*/ 0 h 1231900"/>
              <a:gd name="connsiteX1" fmla="*/ 31503 w 876598"/>
              <a:gd name="connsiteY1" fmla="*/ 0 h 1231900"/>
              <a:gd name="connsiteX2" fmla="*/ 728961 w 876598"/>
              <a:gd name="connsiteY2" fmla="*/ 0 h 1231900"/>
              <a:gd name="connsiteX3" fmla="*/ 876598 w 876598"/>
              <a:gd name="connsiteY3" fmla="*/ 172466 h 1231900"/>
              <a:gd name="connsiteX4" fmla="*/ 876598 w 876598"/>
              <a:gd name="connsiteY4" fmla="*/ 751459 h 1231900"/>
              <a:gd name="connsiteX5" fmla="*/ 728961 w 876598"/>
              <a:gd name="connsiteY5" fmla="*/ 923925 h 1231900"/>
              <a:gd name="connsiteX6" fmla="*/ 396776 w 876598"/>
              <a:gd name="connsiteY6" fmla="*/ 923925 h 1231900"/>
              <a:gd name="connsiteX7" fmla="*/ 507504 w 876598"/>
              <a:gd name="connsiteY7" fmla="*/ 1231900 h 1231900"/>
              <a:gd name="connsiteX8" fmla="*/ 27682 w 876598"/>
              <a:gd name="connsiteY8" fmla="*/ 923925 h 1231900"/>
              <a:gd name="connsiteX9" fmla="*/ 24222 w 876598"/>
              <a:gd name="connsiteY9" fmla="*/ 923925 h 1231900"/>
              <a:gd name="connsiteX10" fmla="*/ 16173 w 876598"/>
              <a:gd name="connsiteY10" fmla="*/ 923925 h 1231900"/>
              <a:gd name="connsiteX11" fmla="*/ 16173 w 876598"/>
              <a:gd name="connsiteY11" fmla="*/ 0 h 1231900"/>
              <a:gd name="connsiteX12" fmla="*/ 16173 w 876598"/>
              <a:gd name="connsiteY12" fmla="*/ 923925 h 1231900"/>
              <a:gd name="connsiteX13" fmla="*/ 16173 w 876598"/>
              <a:gd name="connsiteY13" fmla="*/ 0 h 1231900"/>
              <a:gd name="connsiteX14" fmla="*/ 0 w 876598"/>
              <a:gd name="connsiteY14" fmla="*/ 923925 h 1231900"/>
              <a:gd name="connsiteX15" fmla="*/ 16173 w 876598"/>
              <a:gd name="connsiteY15" fmla="*/ 923925 h 1231900"/>
              <a:gd name="connsiteX0" fmla="*/ 16173 w 876598"/>
              <a:gd name="connsiteY0" fmla="*/ 0 h 1231900"/>
              <a:gd name="connsiteX1" fmla="*/ 31503 w 876598"/>
              <a:gd name="connsiteY1" fmla="*/ 0 h 1231900"/>
              <a:gd name="connsiteX2" fmla="*/ 728961 w 876598"/>
              <a:gd name="connsiteY2" fmla="*/ 0 h 1231900"/>
              <a:gd name="connsiteX3" fmla="*/ 876598 w 876598"/>
              <a:gd name="connsiteY3" fmla="*/ 172466 h 1231900"/>
              <a:gd name="connsiteX4" fmla="*/ 876598 w 876598"/>
              <a:gd name="connsiteY4" fmla="*/ 751459 h 1231900"/>
              <a:gd name="connsiteX5" fmla="*/ 728961 w 876598"/>
              <a:gd name="connsiteY5" fmla="*/ 923925 h 1231900"/>
              <a:gd name="connsiteX6" fmla="*/ 396776 w 876598"/>
              <a:gd name="connsiteY6" fmla="*/ 923925 h 1231900"/>
              <a:gd name="connsiteX7" fmla="*/ 507504 w 876598"/>
              <a:gd name="connsiteY7" fmla="*/ 1231900 h 1231900"/>
              <a:gd name="connsiteX8" fmla="*/ 27682 w 876598"/>
              <a:gd name="connsiteY8" fmla="*/ 923925 h 1231900"/>
              <a:gd name="connsiteX9" fmla="*/ 24222 w 876598"/>
              <a:gd name="connsiteY9" fmla="*/ 923925 h 1231900"/>
              <a:gd name="connsiteX10" fmla="*/ 16173 w 876598"/>
              <a:gd name="connsiteY10" fmla="*/ 923925 h 1231900"/>
              <a:gd name="connsiteX11" fmla="*/ 16173 w 876598"/>
              <a:gd name="connsiteY11" fmla="*/ 0 h 1231900"/>
              <a:gd name="connsiteX12" fmla="*/ 0 w 876598"/>
              <a:gd name="connsiteY12" fmla="*/ 923925 h 1231900"/>
              <a:gd name="connsiteX13" fmla="*/ 16173 w 876598"/>
              <a:gd name="connsiteY13" fmla="*/ 0 h 1231900"/>
              <a:gd name="connsiteX14" fmla="*/ 0 w 876598"/>
              <a:gd name="connsiteY14" fmla="*/ 923925 h 1231900"/>
              <a:gd name="connsiteX0" fmla="*/ 0 w 860425"/>
              <a:gd name="connsiteY0" fmla="*/ 0 h 1231900"/>
              <a:gd name="connsiteX1" fmla="*/ 15330 w 860425"/>
              <a:gd name="connsiteY1" fmla="*/ 0 h 1231900"/>
              <a:gd name="connsiteX2" fmla="*/ 712788 w 860425"/>
              <a:gd name="connsiteY2" fmla="*/ 0 h 1231900"/>
              <a:gd name="connsiteX3" fmla="*/ 860425 w 860425"/>
              <a:gd name="connsiteY3" fmla="*/ 172466 h 1231900"/>
              <a:gd name="connsiteX4" fmla="*/ 860425 w 860425"/>
              <a:gd name="connsiteY4" fmla="*/ 751459 h 1231900"/>
              <a:gd name="connsiteX5" fmla="*/ 712788 w 860425"/>
              <a:gd name="connsiteY5" fmla="*/ 923925 h 1231900"/>
              <a:gd name="connsiteX6" fmla="*/ 380603 w 860425"/>
              <a:gd name="connsiteY6" fmla="*/ 923925 h 1231900"/>
              <a:gd name="connsiteX7" fmla="*/ 491331 w 860425"/>
              <a:gd name="connsiteY7" fmla="*/ 1231900 h 1231900"/>
              <a:gd name="connsiteX8" fmla="*/ 11509 w 860425"/>
              <a:gd name="connsiteY8" fmla="*/ 923925 h 1231900"/>
              <a:gd name="connsiteX9" fmla="*/ 8049 w 860425"/>
              <a:gd name="connsiteY9" fmla="*/ 923925 h 1231900"/>
              <a:gd name="connsiteX10" fmla="*/ 0 w 860425"/>
              <a:gd name="connsiteY10" fmla="*/ 923925 h 1231900"/>
              <a:gd name="connsiteX11" fmla="*/ 0 w 860425"/>
              <a:gd name="connsiteY11" fmla="*/ 0 h 1231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60425" h="1231900">
                <a:moveTo>
                  <a:pt x="0" y="0"/>
                </a:moveTo>
                <a:lnTo>
                  <a:pt x="15330" y="0"/>
                </a:lnTo>
                <a:lnTo>
                  <a:pt x="712788" y="0"/>
                </a:lnTo>
                <a:cubicBezTo>
                  <a:pt x="786606" y="0"/>
                  <a:pt x="860425" y="73914"/>
                  <a:pt x="860425" y="172466"/>
                </a:cubicBezTo>
                <a:lnTo>
                  <a:pt x="860425" y="751459"/>
                </a:lnTo>
                <a:cubicBezTo>
                  <a:pt x="860425" y="850011"/>
                  <a:pt x="786606" y="923925"/>
                  <a:pt x="712788" y="923925"/>
                </a:cubicBezTo>
                <a:lnTo>
                  <a:pt x="380603" y="923925"/>
                </a:lnTo>
                <a:lnTo>
                  <a:pt x="491331" y="1231900"/>
                </a:lnTo>
                <a:lnTo>
                  <a:pt x="11509" y="923925"/>
                </a:lnTo>
                <a:lnTo>
                  <a:pt x="8049" y="923925"/>
                </a:lnTo>
                <a:lnTo>
                  <a:pt x="0" y="923925"/>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4" tIns="34287" rIns="68574" bIns="34287" numCol="1" anchor="t" anchorCtr="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05050"/>
              </a:solidFill>
              <a:effectLst/>
              <a:uLnTx/>
              <a:uFillTx/>
              <a:latin typeface="Segoe UI"/>
              <a:ea typeface="+mn-ea"/>
              <a:cs typeface="+mn-cs"/>
            </a:endParaRPr>
          </a:p>
        </p:txBody>
      </p:sp>
      <p:sp>
        <p:nvSpPr>
          <p:cNvPr id="12" name="Rectangle 11"/>
          <p:cNvSpPr>
            <a:spLocks noChangeArrowheads="1"/>
          </p:cNvSpPr>
          <p:nvPr userDrawn="1"/>
        </p:nvSpPr>
        <p:spPr bwMode="auto">
          <a:xfrm>
            <a:off x="1275545" y="-2007"/>
            <a:ext cx="2555875" cy="2562225"/>
          </a:xfrm>
          <a:prstGeom prst="rect">
            <a:avLst/>
          </a:prstGeom>
          <a:solidFill>
            <a:srgbClr val="FBD01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74" tIns="34287" rIns="68574" bIns="34287"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05050"/>
              </a:solidFill>
              <a:effectLst/>
              <a:uLnTx/>
              <a:uFillTx/>
              <a:latin typeface="Segoe UI"/>
              <a:ea typeface="+mn-ea"/>
              <a:cs typeface="+mn-cs"/>
            </a:endParaRPr>
          </a:p>
        </p:txBody>
      </p:sp>
      <p:sp>
        <p:nvSpPr>
          <p:cNvPr id="13" name="Freeform 12"/>
          <p:cNvSpPr>
            <a:spLocks noEditPoints="1"/>
          </p:cNvSpPr>
          <p:nvPr userDrawn="1"/>
        </p:nvSpPr>
        <p:spPr bwMode="auto">
          <a:xfrm>
            <a:off x="1643843" y="440911"/>
            <a:ext cx="1549400" cy="1897063"/>
          </a:xfrm>
          <a:custGeom>
            <a:avLst/>
            <a:gdLst>
              <a:gd name="T0" fmla="*/ 85 w 126"/>
              <a:gd name="T1" fmla="*/ 141 h 154"/>
              <a:gd name="T2" fmla="*/ 112 w 126"/>
              <a:gd name="T3" fmla="*/ 149 h 154"/>
              <a:gd name="T4" fmla="*/ 119 w 126"/>
              <a:gd name="T5" fmla="*/ 122 h 154"/>
              <a:gd name="T6" fmla="*/ 94 w 126"/>
              <a:gd name="T7" fmla="*/ 114 h 154"/>
              <a:gd name="T8" fmla="*/ 84 w 126"/>
              <a:gd name="T9" fmla="*/ 96 h 154"/>
              <a:gd name="T10" fmla="*/ 80 w 126"/>
              <a:gd name="T11" fmla="*/ 98 h 154"/>
              <a:gd name="T12" fmla="*/ 91 w 126"/>
              <a:gd name="T13" fmla="*/ 116 h 154"/>
              <a:gd name="T14" fmla="*/ 85 w 126"/>
              <a:gd name="T15" fmla="*/ 141 h 154"/>
              <a:gd name="T16" fmla="*/ 20 w 126"/>
              <a:gd name="T17" fmla="*/ 95 h 154"/>
              <a:gd name="T18" fmla="*/ 38 w 126"/>
              <a:gd name="T19" fmla="*/ 105 h 154"/>
              <a:gd name="T20" fmla="*/ 48 w 126"/>
              <a:gd name="T21" fmla="*/ 89 h 154"/>
              <a:gd name="T22" fmla="*/ 58 w 126"/>
              <a:gd name="T23" fmla="*/ 86 h 154"/>
              <a:gd name="T24" fmla="*/ 58 w 126"/>
              <a:gd name="T25" fmla="*/ 83 h 154"/>
              <a:gd name="T26" fmla="*/ 47 w 126"/>
              <a:gd name="T27" fmla="*/ 86 h 154"/>
              <a:gd name="T28" fmla="*/ 30 w 126"/>
              <a:gd name="T29" fmla="*/ 78 h 154"/>
              <a:gd name="T30" fmla="*/ 20 w 126"/>
              <a:gd name="T31" fmla="*/ 95 h 154"/>
              <a:gd name="T32" fmla="*/ 58 w 126"/>
              <a:gd name="T33" fmla="*/ 39 h 154"/>
              <a:gd name="T34" fmla="*/ 36 w 126"/>
              <a:gd name="T35" fmla="*/ 6 h 154"/>
              <a:gd name="T36" fmla="*/ 3 w 126"/>
              <a:gd name="T37" fmla="*/ 28 h 154"/>
              <a:gd name="T38" fmla="*/ 25 w 126"/>
              <a:gd name="T39" fmla="*/ 61 h 154"/>
              <a:gd name="T40" fmla="*/ 46 w 126"/>
              <a:gd name="T41" fmla="*/ 57 h 154"/>
              <a:gd name="T42" fmla="*/ 60 w 126"/>
              <a:gd name="T43" fmla="*/ 70 h 154"/>
              <a:gd name="T44" fmla="*/ 66 w 126"/>
              <a:gd name="T45" fmla="*/ 64 h 154"/>
              <a:gd name="T46" fmla="*/ 52 w 126"/>
              <a:gd name="T47" fmla="*/ 51 h 154"/>
              <a:gd name="T48" fmla="*/ 58 w 126"/>
              <a:gd name="T49" fmla="*/ 39 h 154"/>
              <a:gd name="T50" fmla="*/ 83 w 126"/>
              <a:gd name="T51" fmla="*/ 66 h 154"/>
              <a:gd name="T52" fmla="*/ 63 w 126"/>
              <a:gd name="T53" fmla="*/ 73 h 154"/>
              <a:gd name="T54" fmla="*/ 69 w 126"/>
              <a:gd name="T55" fmla="*/ 93 h 154"/>
              <a:gd name="T56" fmla="*/ 90 w 126"/>
              <a:gd name="T57" fmla="*/ 87 h 154"/>
              <a:gd name="T58" fmla="*/ 83 w 126"/>
              <a:gd name="T59" fmla="*/ 66 h 154"/>
              <a:gd name="T60" fmla="*/ 113 w 126"/>
              <a:gd name="T61" fmla="*/ 5 h 154"/>
              <a:gd name="T62" fmla="*/ 87 w 126"/>
              <a:gd name="T63" fmla="*/ 13 h 154"/>
              <a:gd name="T64" fmla="*/ 93 w 126"/>
              <a:gd name="T65" fmla="*/ 39 h 154"/>
              <a:gd name="T66" fmla="*/ 82 w 126"/>
              <a:gd name="T67" fmla="*/ 62 h 154"/>
              <a:gd name="T68" fmla="*/ 85 w 126"/>
              <a:gd name="T69" fmla="*/ 63 h 154"/>
              <a:gd name="T70" fmla="*/ 86 w 126"/>
              <a:gd name="T71" fmla="*/ 63 h 154"/>
              <a:gd name="T72" fmla="*/ 97 w 126"/>
              <a:gd name="T73" fmla="*/ 40 h 154"/>
              <a:gd name="T74" fmla="*/ 121 w 126"/>
              <a:gd name="T75" fmla="*/ 31 h 154"/>
              <a:gd name="T76" fmla="*/ 113 w 126"/>
              <a:gd name="T77" fmla="*/ 5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26" h="154">
                <a:moveTo>
                  <a:pt x="85" y="141"/>
                </a:moveTo>
                <a:cubicBezTo>
                  <a:pt x="90" y="151"/>
                  <a:pt x="102" y="154"/>
                  <a:pt x="112" y="149"/>
                </a:cubicBezTo>
                <a:cubicBezTo>
                  <a:pt x="121" y="143"/>
                  <a:pt x="124" y="131"/>
                  <a:pt x="119" y="122"/>
                </a:cubicBezTo>
                <a:cubicBezTo>
                  <a:pt x="114" y="113"/>
                  <a:pt x="103" y="110"/>
                  <a:pt x="94" y="114"/>
                </a:cubicBezTo>
                <a:cubicBezTo>
                  <a:pt x="84" y="96"/>
                  <a:pt x="84" y="96"/>
                  <a:pt x="84" y="96"/>
                </a:cubicBezTo>
                <a:cubicBezTo>
                  <a:pt x="83" y="97"/>
                  <a:pt x="82" y="97"/>
                  <a:pt x="80" y="98"/>
                </a:cubicBezTo>
                <a:cubicBezTo>
                  <a:pt x="91" y="116"/>
                  <a:pt x="91" y="116"/>
                  <a:pt x="91" y="116"/>
                </a:cubicBezTo>
                <a:cubicBezTo>
                  <a:pt x="83" y="122"/>
                  <a:pt x="80" y="133"/>
                  <a:pt x="85" y="141"/>
                </a:cubicBezTo>
                <a:moveTo>
                  <a:pt x="20" y="95"/>
                </a:moveTo>
                <a:cubicBezTo>
                  <a:pt x="22" y="103"/>
                  <a:pt x="30" y="108"/>
                  <a:pt x="38" y="105"/>
                </a:cubicBezTo>
                <a:cubicBezTo>
                  <a:pt x="45" y="103"/>
                  <a:pt x="49" y="96"/>
                  <a:pt x="48" y="89"/>
                </a:cubicBezTo>
                <a:cubicBezTo>
                  <a:pt x="58" y="86"/>
                  <a:pt x="58" y="86"/>
                  <a:pt x="58" y="86"/>
                </a:cubicBezTo>
                <a:cubicBezTo>
                  <a:pt x="58" y="85"/>
                  <a:pt x="58" y="84"/>
                  <a:pt x="58" y="83"/>
                </a:cubicBezTo>
                <a:cubicBezTo>
                  <a:pt x="47" y="86"/>
                  <a:pt x="47" y="86"/>
                  <a:pt x="47" y="86"/>
                </a:cubicBezTo>
                <a:cubicBezTo>
                  <a:pt x="44" y="80"/>
                  <a:pt x="37" y="76"/>
                  <a:pt x="30" y="78"/>
                </a:cubicBezTo>
                <a:cubicBezTo>
                  <a:pt x="22" y="80"/>
                  <a:pt x="18" y="88"/>
                  <a:pt x="20" y="95"/>
                </a:cubicBezTo>
                <a:moveTo>
                  <a:pt x="58" y="39"/>
                </a:moveTo>
                <a:cubicBezTo>
                  <a:pt x="61" y="24"/>
                  <a:pt x="51" y="9"/>
                  <a:pt x="36" y="6"/>
                </a:cubicBezTo>
                <a:cubicBezTo>
                  <a:pt x="21" y="3"/>
                  <a:pt x="6" y="13"/>
                  <a:pt x="3" y="28"/>
                </a:cubicBezTo>
                <a:cubicBezTo>
                  <a:pt x="0" y="43"/>
                  <a:pt x="10" y="58"/>
                  <a:pt x="25" y="61"/>
                </a:cubicBezTo>
                <a:cubicBezTo>
                  <a:pt x="33" y="62"/>
                  <a:pt x="40" y="61"/>
                  <a:pt x="46" y="57"/>
                </a:cubicBezTo>
                <a:cubicBezTo>
                  <a:pt x="60" y="70"/>
                  <a:pt x="60" y="70"/>
                  <a:pt x="60" y="70"/>
                </a:cubicBezTo>
                <a:cubicBezTo>
                  <a:pt x="61" y="68"/>
                  <a:pt x="63" y="66"/>
                  <a:pt x="66" y="64"/>
                </a:cubicBezTo>
                <a:cubicBezTo>
                  <a:pt x="52" y="51"/>
                  <a:pt x="52" y="51"/>
                  <a:pt x="52" y="51"/>
                </a:cubicBezTo>
                <a:cubicBezTo>
                  <a:pt x="55" y="47"/>
                  <a:pt x="57" y="43"/>
                  <a:pt x="58" y="39"/>
                </a:cubicBezTo>
                <a:moveTo>
                  <a:pt x="83" y="66"/>
                </a:moveTo>
                <a:cubicBezTo>
                  <a:pt x="76" y="63"/>
                  <a:pt x="67" y="66"/>
                  <a:pt x="63" y="73"/>
                </a:cubicBezTo>
                <a:cubicBezTo>
                  <a:pt x="59" y="80"/>
                  <a:pt x="62" y="89"/>
                  <a:pt x="69" y="93"/>
                </a:cubicBezTo>
                <a:cubicBezTo>
                  <a:pt x="77" y="97"/>
                  <a:pt x="86" y="94"/>
                  <a:pt x="90" y="87"/>
                </a:cubicBezTo>
                <a:cubicBezTo>
                  <a:pt x="93" y="79"/>
                  <a:pt x="90" y="70"/>
                  <a:pt x="83" y="66"/>
                </a:cubicBezTo>
                <a:moveTo>
                  <a:pt x="113" y="5"/>
                </a:moveTo>
                <a:cubicBezTo>
                  <a:pt x="103" y="0"/>
                  <a:pt x="92" y="4"/>
                  <a:pt x="87" y="13"/>
                </a:cubicBezTo>
                <a:cubicBezTo>
                  <a:pt x="82" y="22"/>
                  <a:pt x="85" y="33"/>
                  <a:pt x="93" y="39"/>
                </a:cubicBezTo>
                <a:cubicBezTo>
                  <a:pt x="82" y="62"/>
                  <a:pt x="82" y="62"/>
                  <a:pt x="82" y="62"/>
                </a:cubicBezTo>
                <a:cubicBezTo>
                  <a:pt x="83" y="62"/>
                  <a:pt x="84" y="62"/>
                  <a:pt x="85" y="63"/>
                </a:cubicBezTo>
                <a:cubicBezTo>
                  <a:pt x="85" y="63"/>
                  <a:pt x="85" y="63"/>
                  <a:pt x="86" y="63"/>
                </a:cubicBezTo>
                <a:cubicBezTo>
                  <a:pt x="97" y="40"/>
                  <a:pt x="97" y="40"/>
                  <a:pt x="97" y="40"/>
                </a:cubicBezTo>
                <a:cubicBezTo>
                  <a:pt x="106" y="44"/>
                  <a:pt x="117" y="40"/>
                  <a:pt x="121" y="31"/>
                </a:cubicBezTo>
                <a:cubicBezTo>
                  <a:pt x="126" y="22"/>
                  <a:pt x="122" y="10"/>
                  <a:pt x="113"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4" tIns="34287" rIns="68574" bIns="34287"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05050"/>
              </a:solidFill>
              <a:effectLst/>
              <a:uLnTx/>
              <a:uFillTx/>
              <a:latin typeface="Segoe UI"/>
              <a:ea typeface="+mn-ea"/>
              <a:cs typeface="+mn-cs"/>
            </a:endParaRPr>
          </a:p>
        </p:txBody>
      </p:sp>
      <p:sp>
        <p:nvSpPr>
          <p:cNvPr id="14" name="Rectangle 13"/>
          <p:cNvSpPr>
            <a:spLocks noChangeArrowheads="1"/>
          </p:cNvSpPr>
          <p:nvPr userDrawn="1"/>
        </p:nvSpPr>
        <p:spPr bwMode="auto">
          <a:xfrm>
            <a:off x="1262845" y="2707861"/>
            <a:ext cx="3846513" cy="3854451"/>
          </a:xfrm>
          <a:prstGeom prst="rect">
            <a:avLst/>
          </a:prstGeom>
          <a:solidFill>
            <a:schemeClr val="accent2"/>
          </a:solidFill>
          <a:ln>
            <a:noFill/>
          </a:ln>
          <a:extLst/>
        </p:spPr>
        <p:txBody>
          <a:bodyPr vert="horz" wrap="square" lIns="68574" tIns="34287" rIns="68574" bIns="34287"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05050"/>
              </a:solidFill>
              <a:effectLst/>
              <a:uLnTx/>
              <a:uFillTx/>
              <a:latin typeface="Segoe UI"/>
              <a:ea typeface="+mn-ea"/>
              <a:cs typeface="+mn-cs"/>
            </a:endParaRPr>
          </a:p>
        </p:txBody>
      </p:sp>
      <p:sp>
        <p:nvSpPr>
          <p:cNvPr id="15" name="Rectangle 14"/>
          <p:cNvSpPr>
            <a:spLocks noChangeArrowheads="1"/>
          </p:cNvSpPr>
          <p:nvPr userDrawn="1"/>
        </p:nvSpPr>
        <p:spPr bwMode="auto">
          <a:xfrm>
            <a:off x="-2394" y="2707861"/>
            <a:ext cx="1130300" cy="1133475"/>
          </a:xfrm>
          <a:prstGeom prst="rect">
            <a:avLst/>
          </a:prstGeom>
          <a:solidFill>
            <a:srgbClr val="0054A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74" tIns="34287" rIns="68574" bIns="34287"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05050"/>
              </a:solidFill>
              <a:effectLst/>
              <a:uLnTx/>
              <a:uFillTx/>
              <a:latin typeface="Segoe UI"/>
              <a:ea typeface="+mn-ea"/>
              <a:cs typeface="+mn-cs"/>
            </a:endParaRPr>
          </a:p>
        </p:txBody>
      </p:sp>
      <p:sp>
        <p:nvSpPr>
          <p:cNvPr id="16" name="Freeform 15"/>
          <p:cNvSpPr>
            <a:spLocks noEditPoints="1"/>
          </p:cNvSpPr>
          <p:nvPr userDrawn="1"/>
        </p:nvSpPr>
        <p:spPr bwMode="auto">
          <a:xfrm>
            <a:off x="5772931" y="1993486"/>
            <a:ext cx="4905375" cy="468313"/>
          </a:xfrm>
          <a:custGeom>
            <a:avLst/>
            <a:gdLst>
              <a:gd name="T0" fmla="*/ 18 w 399"/>
              <a:gd name="T1" fmla="*/ 31 h 38"/>
              <a:gd name="T2" fmla="*/ 4 w 399"/>
              <a:gd name="T3" fmla="*/ 37 h 38"/>
              <a:gd name="T4" fmla="*/ 17 w 399"/>
              <a:gd name="T5" fmla="*/ 37 h 38"/>
              <a:gd name="T6" fmla="*/ 32 w 399"/>
              <a:gd name="T7" fmla="*/ 14 h 38"/>
              <a:gd name="T8" fmla="*/ 46 w 399"/>
              <a:gd name="T9" fmla="*/ 1 h 38"/>
              <a:gd name="T10" fmla="*/ 48 w 399"/>
              <a:gd name="T11" fmla="*/ 5 h 38"/>
              <a:gd name="T12" fmla="*/ 44 w 399"/>
              <a:gd name="T13" fmla="*/ 37 h 38"/>
              <a:gd name="T14" fmla="*/ 60 w 399"/>
              <a:gd name="T15" fmla="*/ 32 h 38"/>
              <a:gd name="T16" fmla="*/ 73 w 399"/>
              <a:gd name="T17" fmla="*/ 13 h 38"/>
              <a:gd name="T18" fmla="*/ 66 w 399"/>
              <a:gd name="T19" fmla="*/ 38 h 38"/>
              <a:gd name="T20" fmla="*/ 85 w 399"/>
              <a:gd name="T21" fmla="*/ 13 h 38"/>
              <a:gd name="T22" fmla="*/ 78 w 399"/>
              <a:gd name="T23" fmla="*/ 37 h 38"/>
              <a:gd name="T24" fmla="*/ 91 w 399"/>
              <a:gd name="T25" fmla="*/ 17 h 38"/>
              <a:gd name="T26" fmla="*/ 93 w 399"/>
              <a:gd name="T27" fmla="*/ 25 h 38"/>
              <a:gd name="T28" fmla="*/ 114 w 399"/>
              <a:gd name="T29" fmla="*/ 15 h 38"/>
              <a:gd name="T30" fmla="*/ 99 w 399"/>
              <a:gd name="T31" fmla="*/ 18 h 38"/>
              <a:gd name="T32" fmla="*/ 135 w 399"/>
              <a:gd name="T33" fmla="*/ 26 h 38"/>
              <a:gd name="T34" fmla="*/ 130 w 399"/>
              <a:gd name="T35" fmla="*/ 15 h 38"/>
              <a:gd name="T36" fmla="*/ 122 w 399"/>
              <a:gd name="T37" fmla="*/ 19 h 38"/>
              <a:gd name="T38" fmla="*/ 128 w 399"/>
              <a:gd name="T39" fmla="*/ 35 h 38"/>
              <a:gd name="T40" fmla="*/ 137 w 399"/>
              <a:gd name="T41" fmla="*/ 31 h 38"/>
              <a:gd name="T42" fmla="*/ 140 w 399"/>
              <a:gd name="T43" fmla="*/ 25 h 38"/>
              <a:gd name="T44" fmla="*/ 162 w 399"/>
              <a:gd name="T45" fmla="*/ 15 h 38"/>
              <a:gd name="T46" fmla="*/ 147 w 399"/>
              <a:gd name="T47" fmla="*/ 18 h 38"/>
              <a:gd name="T48" fmla="*/ 182 w 399"/>
              <a:gd name="T49" fmla="*/ 1 h 38"/>
              <a:gd name="T50" fmla="*/ 167 w 399"/>
              <a:gd name="T51" fmla="*/ 13 h 38"/>
              <a:gd name="T52" fmla="*/ 175 w 399"/>
              <a:gd name="T53" fmla="*/ 16 h 38"/>
              <a:gd name="T54" fmla="*/ 180 w 399"/>
              <a:gd name="T55" fmla="*/ 3 h 38"/>
              <a:gd name="T56" fmla="*/ 192 w 399"/>
              <a:gd name="T57" fmla="*/ 33 h 38"/>
              <a:gd name="T58" fmla="*/ 191 w 399"/>
              <a:gd name="T59" fmla="*/ 13 h 38"/>
              <a:gd name="T60" fmla="*/ 183 w 399"/>
              <a:gd name="T61" fmla="*/ 16 h 38"/>
              <a:gd name="T62" fmla="*/ 198 w 399"/>
              <a:gd name="T63" fmla="*/ 34 h 38"/>
              <a:gd name="T64" fmla="*/ 238 w 399"/>
              <a:gd name="T65" fmla="*/ 12 h 38"/>
              <a:gd name="T66" fmla="*/ 221 w 399"/>
              <a:gd name="T67" fmla="*/ 37 h 38"/>
              <a:gd name="T68" fmla="*/ 239 w 399"/>
              <a:gd name="T69" fmla="*/ 37 h 38"/>
              <a:gd name="T70" fmla="*/ 221 w 399"/>
              <a:gd name="T71" fmla="*/ 6 h 38"/>
              <a:gd name="T72" fmla="*/ 264 w 399"/>
              <a:gd name="T73" fmla="*/ 24 h 38"/>
              <a:gd name="T74" fmla="*/ 246 w 399"/>
              <a:gd name="T75" fmla="*/ 35 h 38"/>
              <a:gd name="T76" fmla="*/ 249 w 399"/>
              <a:gd name="T77" fmla="*/ 32 h 38"/>
              <a:gd name="T78" fmla="*/ 249 w 399"/>
              <a:gd name="T79" fmla="*/ 17 h 38"/>
              <a:gd name="T80" fmla="*/ 282 w 399"/>
              <a:gd name="T81" fmla="*/ 26 h 38"/>
              <a:gd name="T82" fmla="*/ 277 w 399"/>
              <a:gd name="T83" fmla="*/ 15 h 38"/>
              <a:gd name="T84" fmla="*/ 268 w 399"/>
              <a:gd name="T85" fmla="*/ 19 h 38"/>
              <a:gd name="T86" fmla="*/ 275 w 399"/>
              <a:gd name="T87" fmla="*/ 35 h 38"/>
              <a:gd name="T88" fmla="*/ 283 w 399"/>
              <a:gd name="T89" fmla="*/ 31 h 38"/>
              <a:gd name="T90" fmla="*/ 291 w 399"/>
              <a:gd name="T91" fmla="*/ 15 h 38"/>
              <a:gd name="T92" fmla="*/ 307 w 399"/>
              <a:gd name="T93" fmla="*/ 32 h 38"/>
              <a:gd name="T94" fmla="*/ 309 w 399"/>
              <a:gd name="T95" fmla="*/ 24 h 38"/>
              <a:gd name="T96" fmla="*/ 305 w 399"/>
              <a:gd name="T97" fmla="*/ 23 h 38"/>
              <a:gd name="T98" fmla="*/ 315 w 399"/>
              <a:gd name="T99" fmla="*/ 14 h 38"/>
              <a:gd name="T100" fmla="*/ 312 w 399"/>
              <a:gd name="T101" fmla="*/ 31 h 38"/>
              <a:gd name="T102" fmla="*/ 328 w 399"/>
              <a:gd name="T103" fmla="*/ 37 h 38"/>
              <a:gd name="T104" fmla="*/ 321 w 399"/>
              <a:gd name="T105" fmla="*/ 35 h 38"/>
              <a:gd name="T106" fmla="*/ 328 w 399"/>
              <a:gd name="T107" fmla="*/ 25 h 38"/>
              <a:gd name="T108" fmla="*/ 343 w 399"/>
              <a:gd name="T109" fmla="*/ 18 h 38"/>
              <a:gd name="T110" fmla="*/ 343 w 399"/>
              <a:gd name="T111" fmla="*/ 37 h 38"/>
              <a:gd name="T112" fmla="*/ 352 w 399"/>
              <a:gd name="T113" fmla="*/ 12 h 38"/>
              <a:gd name="T114" fmla="*/ 360 w 399"/>
              <a:gd name="T115" fmla="*/ 18 h 38"/>
              <a:gd name="T116" fmla="*/ 357 w 399"/>
              <a:gd name="T117" fmla="*/ 16 h 38"/>
              <a:gd name="T118" fmla="*/ 372 w 399"/>
              <a:gd name="T119" fmla="*/ 32 h 38"/>
              <a:gd name="T120" fmla="*/ 382 w 399"/>
              <a:gd name="T121" fmla="*/ 1 h 38"/>
              <a:gd name="T122" fmla="*/ 384 w 399"/>
              <a:gd name="T123" fmla="*/ 17 h 38"/>
              <a:gd name="T124" fmla="*/ 399 w 399"/>
              <a:gd name="T125" fmla="*/ 22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99" h="38">
                <a:moveTo>
                  <a:pt x="36" y="3"/>
                </a:moveTo>
                <a:cubicBezTo>
                  <a:pt x="31" y="3"/>
                  <a:pt x="31" y="3"/>
                  <a:pt x="31" y="3"/>
                </a:cubicBezTo>
                <a:cubicBezTo>
                  <a:pt x="20" y="27"/>
                  <a:pt x="20" y="27"/>
                  <a:pt x="20" y="27"/>
                </a:cubicBezTo>
                <a:cubicBezTo>
                  <a:pt x="19" y="28"/>
                  <a:pt x="19" y="29"/>
                  <a:pt x="18" y="31"/>
                </a:cubicBezTo>
                <a:cubicBezTo>
                  <a:pt x="18" y="31"/>
                  <a:pt x="18" y="31"/>
                  <a:pt x="18" y="31"/>
                </a:cubicBezTo>
                <a:cubicBezTo>
                  <a:pt x="18" y="30"/>
                  <a:pt x="17" y="29"/>
                  <a:pt x="16" y="27"/>
                </a:cubicBezTo>
                <a:cubicBezTo>
                  <a:pt x="6" y="3"/>
                  <a:pt x="6" y="3"/>
                  <a:pt x="6" y="3"/>
                </a:cubicBezTo>
                <a:cubicBezTo>
                  <a:pt x="0" y="3"/>
                  <a:pt x="0" y="3"/>
                  <a:pt x="0" y="3"/>
                </a:cubicBezTo>
                <a:cubicBezTo>
                  <a:pt x="0" y="37"/>
                  <a:pt x="0" y="37"/>
                  <a:pt x="0" y="37"/>
                </a:cubicBezTo>
                <a:cubicBezTo>
                  <a:pt x="4" y="37"/>
                  <a:pt x="4" y="37"/>
                  <a:pt x="4" y="37"/>
                </a:cubicBezTo>
                <a:cubicBezTo>
                  <a:pt x="4" y="14"/>
                  <a:pt x="4" y="14"/>
                  <a:pt x="4" y="14"/>
                </a:cubicBezTo>
                <a:cubicBezTo>
                  <a:pt x="4" y="11"/>
                  <a:pt x="4" y="9"/>
                  <a:pt x="4" y="7"/>
                </a:cubicBezTo>
                <a:cubicBezTo>
                  <a:pt x="4" y="7"/>
                  <a:pt x="4" y="7"/>
                  <a:pt x="4" y="7"/>
                </a:cubicBezTo>
                <a:cubicBezTo>
                  <a:pt x="4" y="9"/>
                  <a:pt x="5" y="10"/>
                  <a:pt x="5" y="11"/>
                </a:cubicBezTo>
                <a:cubicBezTo>
                  <a:pt x="17" y="37"/>
                  <a:pt x="17" y="37"/>
                  <a:pt x="17" y="37"/>
                </a:cubicBezTo>
                <a:cubicBezTo>
                  <a:pt x="19" y="37"/>
                  <a:pt x="19" y="37"/>
                  <a:pt x="19" y="37"/>
                </a:cubicBezTo>
                <a:cubicBezTo>
                  <a:pt x="31" y="11"/>
                  <a:pt x="31" y="11"/>
                  <a:pt x="31" y="11"/>
                </a:cubicBezTo>
                <a:cubicBezTo>
                  <a:pt x="31" y="10"/>
                  <a:pt x="31" y="9"/>
                  <a:pt x="32" y="7"/>
                </a:cubicBezTo>
                <a:cubicBezTo>
                  <a:pt x="32" y="7"/>
                  <a:pt x="32" y="7"/>
                  <a:pt x="32" y="7"/>
                </a:cubicBezTo>
                <a:cubicBezTo>
                  <a:pt x="32" y="10"/>
                  <a:pt x="32" y="12"/>
                  <a:pt x="32" y="14"/>
                </a:cubicBezTo>
                <a:cubicBezTo>
                  <a:pt x="32" y="37"/>
                  <a:pt x="32" y="37"/>
                  <a:pt x="32" y="37"/>
                </a:cubicBezTo>
                <a:cubicBezTo>
                  <a:pt x="36" y="37"/>
                  <a:pt x="36" y="37"/>
                  <a:pt x="36" y="37"/>
                </a:cubicBezTo>
                <a:lnTo>
                  <a:pt x="36" y="3"/>
                </a:lnTo>
                <a:close/>
                <a:moveTo>
                  <a:pt x="48" y="2"/>
                </a:moveTo>
                <a:cubicBezTo>
                  <a:pt x="47" y="1"/>
                  <a:pt x="47" y="1"/>
                  <a:pt x="46" y="1"/>
                </a:cubicBezTo>
                <a:cubicBezTo>
                  <a:pt x="45" y="1"/>
                  <a:pt x="45" y="1"/>
                  <a:pt x="44" y="2"/>
                </a:cubicBezTo>
                <a:cubicBezTo>
                  <a:pt x="44" y="2"/>
                  <a:pt x="43" y="3"/>
                  <a:pt x="43" y="4"/>
                </a:cubicBezTo>
                <a:cubicBezTo>
                  <a:pt x="43" y="4"/>
                  <a:pt x="44" y="5"/>
                  <a:pt x="44" y="6"/>
                </a:cubicBezTo>
                <a:cubicBezTo>
                  <a:pt x="45" y="6"/>
                  <a:pt x="45" y="6"/>
                  <a:pt x="46" y="6"/>
                </a:cubicBezTo>
                <a:cubicBezTo>
                  <a:pt x="47" y="6"/>
                  <a:pt x="47" y="6"/>
                  <a:pt x="48" y="5"/>
                </a:cubicBezTo>
                <a:cubicBezTo>
                  <a:pt x="48" y="5"/>
                  <a:pt x="49" y="4"/>
                  <a:pt x="49" y="4"/>
                </a:cubicBezTo>
                <a:cubicBezTo>
                  <a:pt x="49" y="3"/>
                  <a:pt x="48" y="2"/>
                  <a:pt x="48" y="2"/>
                </a:cubicBezTo>
                <a:moveTo>
                  <a:pt x="48" y="13"/>
                </a:moveTo>
                <a:cubicBezTo>
                  <a:pt x="44" y="13"/>
                  <a:pt x="44" y="13"/>
                  <a:pt x="44" y="13"/>
                </a:cubicBezTo>
                <a:cubicBezTo>
                  <a:pt x="44" y="37"/>
                  <a:pt x="44" y="37"/>
                  <a:pt x="44" y="37"/>
                </a:cubicBezTo>
                <a:cubicBezTo>
                  <a:pt x="48" y="37"/>
                  <a:pt x="48" y="37"/>
                  <a:pt x="48" y="37"/>
                </a:cubicBezTo>
                <a:lnTo>
                  <a:pt x="48" y="13"/>
                </a:lnTo>
                <a:close/>
                <a:moveTo>
                  <a:pt x="73" y="32"/>
                </a:moveTo>
                <a:cubicBezTo>
                  <a:pt x="71" y="34"/>
                  <a:pt x="69" y="35"/>
                  <a:pt x="66" y="35"/>
                </a:cubicBezTo>
                <a:cubicBezTo>
                  <a:pt x="64" y="35"/>
                  <a:pt x="62" y="34"/>
                  <a:pt x="60" y="32"/>
                </a:cubicBezTo>
                <a:cubicBezTo>
                  <a:pt x="59" y="30"/>
                  <a:pt x="58" y="28"/>
                  <a:pt x="58" y="25"/>
                </a:cubicBezTo>
                <a:cubicBezTo>
                  <a:pt x="58" y="22"/>
                  <a:pt x="59" y="20"/>
                  <a:pt x="60" y="18"/>
                </a:cubicBezTo>
                <a:cubicBezTo>
                  <a:pt x="62" y="16"/>
                  <a:pt x="64" y="15"/>
                  <a:pt x="67" y="15"/>
                </a:cubicBezTo>
                <a:cubicBezTo>
                  <a:pt x="69" y="15"/>
                  <a:pt x="71" y="16"/>
                  <a:pt x="73" y="17"/>
                </a:cubicBezTo>
                <a:cubicBezTo>
                  <a:pt x="73" y="13"/>
                  <a:pt x="73" y="13"/>
                  <a:pt x="73" y="13"/>
                </a:cubicBezTo>
                <a:cubicBezTo>
                  <a:pt x="71" y="12"/>
                  <a:pt x="69" y="12"/>
                  <a:pt x="67" y="12"/>
                </a:cubicBezTo>
                <a:cubicBezTo>
                  <a:pt x="63" y="12"/>
                  <a:pt x="60" y="13"/>
                  <a:pt x="57" y="16"/>
                </a:cubicBezTo>
                <a:cubicBezTo>
                  <a:pt x="55" y="18"/>
                  <a:pt x="54" y="21"/>
                  <a:pt x="54" y="26"/>
                </a:cubicBezTo>
                <a:cubicBezTo>
                  <a:pt x="54" y="29"/>
                  <a:pt x="55" y="32"/>
                  <a:pt x="57" y="34"/>
                </a:cubicBezTo>
                <a:cubicBezTo>
                  <a:pt x="59" y="37"/>
                  <a:pt x="62" y="38"/>
                  <a:pt x="66" y="38"/>
                </a:cubicBezTo>
                <a:cubicBezTo>
                  <a:pt x="68" y="38"/>
                  <a:pt x="71" y="37"/>
                  <a:pt x="73" y="36"/>
                </a:cubicBezTo>
                <a:lnTo>
                  <a:pt x="73" y="32"/>
                </a:lnTo>
                <a:close/>
                <a:moveTo>
                  <a:pt x="91" y="12"/>
                </a:moveTo>
                <a:cubicBezTo>
                  <a:pt x="91" y="12"/>
                  <a:pt x="90" y="12"/>
                  <a:pt x="89" y="12"/>
                </a:cubicBezTo>
                <a:cubicBezTo>
                  <a:pt x="87" y="12"/>
                  <a:pt x="86" y="13"/>
                  <a:pt x="85" y="13"/>
                </a:cubicBezTo>
                <a:cubicBezTo>
                  <a:pt x="84" y="14"/>
                  <a:pt x="83" y="16"/>
                  <a:pt x="82" y="18"/>
                </a:cubicBezTo>
                <a:cubicBezTo>
                  <a:pt x="82" y="18"/>
                  <a:pt x="82" y="18"/>
                  <a:pt x="82" y="18"/>
                </a:cubicBezTo>
                <a:cubicBezTo>
                  <a:pt x="82" y="13"/>
                  <a:pt x="82" y="13"/>
                  <a:pt x="82" y="13"/>
                </a:cubicBezTo>
                <a:cubicBezTo>
                  <a:pt x="78" y="13"/>
                  <a:pt x="78" y="13"/>
                  <a:pt x="78" y="13"/>
                </a:cubicBezTo>
                <a:cubicBezTo>
                  <a:pt x="78" y="37"/>
                  <a:pt x="78" y="37"/>
                  <a:pt x="78" y="37"/>
                </a:cubicBezTo>
                <a:cubicBezTo>
                  <a:pt x="82" y="37"/>
                  <a:pt x="82" y="37"/>
                  <a:pt x="82" y="37"/>
                </a:cubicBezTo>
                <a:cubicBezTo>
                  <a:pt x="82" y="25"/>
                  <a:pt x="82" y="25"/>
                  <a:pt x="82" y="25"/>
                </a:cubicBezTo>
                <a:cubicBezTo>
                  <a:pt x="82" y="22"/>
                  <a:pt x="83" y="20"/>
                  <a:pt x="84" y="18"/>
                </a:cubicBezTo>
                <a:cubicBezTo>
                  <a:pt x="85" y="16"/>
                  <a:pt x="87" y="16"/>
                  <a:pt x="88" y="16"/>
                </a:cubicBezTo>
                <a:cubicBezTo>
                  <a:pt x="90" y="16"/>
                  <a:pt x="91" y="16"/>
                  <a:pt x="91" y="17"/>
                </a:cubicBezTo>
                <a:lnTo>
                  <a:pt x="91" y="12"/>
                </a:lnTo>
                <a:close/>
                <a:moveTo>
                  <a:pt x="114" y="15"/>
                </a:moveTo>
                <a:cubicBezTo>
                  <a:pt x="112" y="13"/>
                  <a:pt x="109" y="12"/>
                  <a:pt x="105" y="12"/>
                </a:cubicBezTo>
                <a:cubicBezTo>
                  <a:pt x="102" y="12"/>
                  <a:pt x="99" y="13"/>
                  <a:pt x="96" y="15"/>
                </a:cubicBezTo>
                <a:cubicBezTo>
                  <a:pt x="94" y="18"/>
                  <a:pt x="93" y="21"/>
                  <a:pt x="93" y="25"/>
                </a:cubicBezTo>
                <a:cubicBezTo>
                  <a:pt x="93" y="29"/>
                  <a:pt x="94" y="32"/>
                  <a:pt x="96" y="34"/>
                </a:cubicBezTo>
                <a:cubicBezTo>
                  <a:pt x="98" y="37"/>
                  <a:pt x="101" y="38"/>
                  <a:pt x="105" y="38"/>
                </a:cubicBezTo>
                <a:cubicBezTo>
                  <a:pt x="109" y="38"/>
                  <a:pt x="112" y="37"/>
                  <a:pt x="114" y="34"/>
                </a:cubicBezTo>
                <a:cubicBezTo>
                  <a:pt x="116" y="32"/>
                  <a:pt x="117" y="29"/>
                  <a:pt x="117" y="25"/>
                </a:cubicBezTo>
                <a:cubicBezTo>
                  <a:pt x="117" y="21"/>
                  <a:pt x="116" y="18"/>
                  <a:pt x="114" y="15"/>
                </a:cubicBezTo>
                <a:moveTo>
                  <a:pt x="111" y="32"/>
                </a:moveTo>
                <a:cubicBezTo>
                  <a:pt x="110" y="34"/>
                  <a:pt x="108" y="35"/>
                  <a:pt x="105" y="35"/>
                </a:cubicBezTo>
                <a:cubicBezTo>
                  <a:pt x="103" y="35"/>
                  <a:pt x="101" y="34"/>
                  <a:pt x="99" y="32"/>
                </a:cubicBezTo>
                <a:cubicBezTo>
                  <a:pt x="98" y="30"/>
                  <a:pt x="97" y="28"/>
                  <a:pt x="97" y="25"/>
                </a:cubicBezTo>
                <a:cubicBezTo>
                  <a:pt x="97" y="22"/>
                  <a:pt x="98" y="19"/>
                  <a:pt x="99" y="18"/>
                </a:cubicBezTo>
                <a:cubicBezTo>
                  <a:pt x="101" y="16"/>
                  <a:pt x="103" y="15"/>
                  <a:pt x="105" y="15"/>
                </a:cubicBezTo>
                <a:cubicBezTo>
                  <a:pt x="108" y="15"/>
                  <a:pt x="110" y="16"/>
                  <a:pt x="111" y="18"/>
                </a:cubicBezTo>
                <a:cubicBezTo>
                  <a:pt x="112" y="19"/>
                  <a:pt x="113" y="22"/>
                  <a:pt x="113" y="25"/>
                </a:cubicBezTo>
                <a:cubicBezTo>
                  <a:pt x="113" y="28"/>
                  <a:pt x="113" y="30"/>
                  <a:pt x="111" y="32"/>
                </a:cubicBezTo>
                <a:moveTo>
                  <a:pt x="135" y="26"/>
                </a:moveTo>
                <a:cubicBezTo>
                  <a:pt x="134" y="25"/>
                  <a:pt x="132" y="24"/>
                  <a:pt x="130" y="23"/>
                </a:cubicBezTo>
                <a:cubicBezTo>
                  <a:pt x="128" y="23"/>
                  <a:pt x="127" y="22"/>
                  <a:pt x="127" y="21"/>
                </a:cubicBezTo>
                <a:cubicBezTo>
                  <a:pt x="126" y="21"/>
                  <a:pt x="126" y="20"/>
                  <a:pt x="126" y="19"/>
                </a:cubicBezTo>
                <a:cubicBezTo>
                  <a:pt x="126" y="18"/>
                  <a:pt x="126" y="17"/>
                  <a:pt x="127" y="16"/>
                </a:cubicBezTo>
                <a:cubicBezTo>
                  <a:pt x="128" y="16"/>
                  <a:pt x="129" y="15"/>
                  <a:pt x="130" y="15"/>
                </a:cubicBezTo>
                <a:cubicBezTo>
                  <a:pt x="132" y="15"/>
                  <a:pt x="134" y="16"/>
                  <a:pt x="136" y="17"/>
                </a:cubicBezTo>
                <a:cubicBezTo>
                  <a:pt x="136" y="13"/>
                  <a:pt x="136" y="13"/>
                  <a:pt x="136" y="13"/>
                </a:cubicBezTo>
                <a:cubicBezTo>
                  <a:pt x="134" y="12"/>
                  <a:pt x="132" y="12"/>
                  <a:pt x="130" y="12"/>
                </a:cubicBezTo>
                <a:cubicBezTo>
                  <a:pt x="128" y="12"/>
                  <a:pt x="126" y="13"/>
                  <a:pt x="124" y="14"/>
                </a:cubicBezTo>
                <a:cubicBezTo>
                  <a:pt x="122" y="15"/>
                  <a:pt x="122" y="17"/>
                  <a:pt x="122" y="19"/>
                </a:cubicBezTo>
                <a:cubicBezTo>
                  <a:pt x="122" y="21"/>
                  <a:pt x="122" y="22"/>
                  <a:pt x="123" y="24"/>
                </a:cubicBezTo>
                <a:cubicBezTo>
                  <a:pt x="124" y="25"/>
                  <a:pt x="125" y="26"/>
                  <a:pt x="128" y="26"/>
                </a:cubicBezTo>
                <a:cubicBezTo>
                  <a:pt x="130" y="27"/>
                  <a:pt x="131" y="28"/>
                  <a:pt x="132" y="29"/>
                </a:cubicBezTo>
                <a:cubicBezTo>
                  <a:pt x="132" y="29"/>
                  <a:pt x="133" y="30"/>
                  <a:pt x="133" y="31"/>
                </a:cubicBezTo>
                <a:cubicBezTo>
                  <a:pt x="133" y="33"/>
                  <a:pt x="131" y="35"/>
                  <a:pt x="128" y="35"/>
                </a:cubicBezTo>
                <a:cubicBezTo>
                  <a:pt x="126" y="35"/>
                  <a:pt x="123" y="34"/>
                  <a:pt x="122" y="32"/>
                </a:cubicBezTo>
                <a:cubicBezTo>
                  <a:pt x="122" y="36"/>
                  <a:pt x="122" y="36"/>
                  <a:pt x="122" y="36"/>
                </a:cubicBezTo>
                <a:cubicBezTo>
                  <a:pt x="123" y="37"/>
                  <a:pt x="125" y="38"/>
                  <a:pt x="128" y="38"/>
                </a:cubicBezTo>
                <a:cubicBezTo>
                  <a:pt x="131" y="38"/>
                  <a:pt x="133" y="37"/>
                  <a:pt x="134" y="36"/>
                </a:cubicBezTo>
                <a:cubicBezTo>
                  <a:pt x="136" y="34"/>
                  <a:pt x="137" y="33"/>
                  <a:pt x="137" y="31"/>
                </a:cubicBezTo>
                <a:cubicBezTo>
                  <a:pt x="137" y="29"/>
                  <a:pt x="136" y="27"/>
                  <a:pt x="135" y="26"/>
                </a:cubicBezTo>
                <a:moveTo>
                  <a:pt x="162" y="15"/>
                </a:moveTo>
                <a:cubicBezTo>
                  <a:pt x="160" y="13"/>
                  <a:pt x="157" y="12"/>
                  <a:pt x="153" y="12"/>
                </a:cubicBezTo>
                <a:cubicBezTo>
                  <a:pt x="149" y="12"/>
                  <a:pt x="146" y="13"/>
                  <a:pt x="144" y="15"/>
                </a:cubicBezTo>
                <a:cubicBezTo>
                  <a:pt x="142" y="18"/>
                  <a:pt x="140" y="21"/>
                  <a:pt x="140" y="25"/>
                </a:cubicBezTo>
                <a:cubicBezTo>
                  <a:pt x="140" y="29"/>
                  <a:pt x="142" y="32"/>
                  <a:pt x="144" y="34"/>
                </a:cubicBezTo>
                <a:cubicBezTo>
                  <a:pt x="146" y="37"/>
                  <a:pt x="149" y="38"/>
                  <a:pt x="153" y="38"/>
                </a:cubicBezTo>
                <a:cubicBezTo>
                  <a:pt x="156" y="38"/>
                  <a:pt x="159" y="37"/>
                  <a:pt x="162" y="34"/>
                </a:cubicBezTo>
                <a:cubicBezTo>
                  <a:pt x="164" y="32"/>
                  <a:pt x="165" y="29"/>
                  <a:pt x="165" y="25"/>
                </a:cubicBezTo>
                <a:cubicBezTo>
                  <a:pt x="165" y="21"/>
                  <a:pt x="164" y="18"/>
                  <a:pt x="162" y="15"/>
                </a:cubicBezTo>
                <a:moveTo>
                  <a:pt x="159" y="32"/>
                </a:moveTo>
                <a:cubicBezTo>
                  <a:pt x="157" y="34"/>
                  <a:pt x="155" y="35"/>
                  <a:pt x="153" y="35"/>
                </a:cubicBezTo>
                <a:cubicBezTo>
                  <a:pt x="150" y="35"/>
                  <a:pt x="148" y="34"/>
                  <a:pt x="147" y="32"/>
                </a:cubicBezTo>
                <a:cubicBezTo>
                  <a:pt x="145" y="30"/>
                  <a:pt x="145" y="28"/>
                  <a:pt x="145" y="25"/>
                </a:cubicBezTo>
                <a:cubicBezTo>
                  <a:pt x="145" y="22"/>
                  <a:pt x="145" y="19"/>
                  <a:pt x="147" y="18"/>
                </a:cubicBezTo>
                <a:cubicBezTo>
                  <a:pt x="148" y="16"/>
                  <a:pt x="150" y="15"/>
                  <a:pt x="153" y="15"/>
                </a:cubicBezTo>
                <a:cubicBezTo>
                  <a:pt x="155" y="15"/>
                  <a:pt x="157" y="16"/>
                  <a:pt x="159" y="18"/>
                </a:cubicBezTo>
                <a:cubicBezTo>
                  <a:pt x="160" y="19"/>
                  <a:pt x="161" y="22"/>
                  <a:pt x="161" y="25"/>
                </a:cubicBezTo>
                <a:cubicBezTo>
                  <a:pt x="161" y="28"/>
                  <a:pt x="160" y="30"/>
                  <a:pt x="159" y="32"/>
                </a:cubicBezTo>
                <a:moveTo>
                  <a:pt x="182" y="1"/>
                </a:moveTo>
                <a:cubicBezTo>
                  <a:pt x="182" y="0"/>
                  <a:pt x="181" y="0"/>
                  <a:pt x="179" y="0"/>
                </a:cubicBezTo>
                <a:cubicBezTo>
                  <a:pt x="177" y="0"/>
                  <a:pt x="175" y="1"/>
                  <a:pt x="174" y="2"/>
                </a:cubicBezTo>
                <a:cubicBezTo>
                  <a:pt x="172" y="4"/>
                  <a:pt x="171" y="6"/>
                  <a:pt x="171" y="9"/>
                </a:cubicBezTo>
                <a:cubicBezTo>
                  <a:pt x="171" y="13"/>
                  <a:pt x="171" y="13"/>
                  <a:pt x="171" y="13"/>
                </a:cubicBezTo>
                <a:cubicBezTo>
                  <a:pt x="167" y="13"/>
                  <a:pt x="167" y="13"/>
                  <a:pt x="167" y="13"/>
                </a:cubicBezTo>
                <a:cubicBezTo>
                  <a:pt x="167" y="16"/>
                  <a:pt x="167" y="16"/>
                  <a:pt x="167" y="16"/>
                </a:cubicBezTo>
                <a:cubicBezTo>
                  <a:pt x="171" y="16"/>
                  <a:pt x="171" y="16"/>
                  <a:pt x="171" y="16"/>
                </a:cubicBezTo>
                <a:cubicBezTo>
                  <a:pt x="171" y="37"/>
                  <a:pt x="171" y="37"/>
                  <a:pt x="171" y="37"/>
                </a:cubicBezTo>
                <a:cubicBezTo>
                  <a:pt x="175" y="37"/>
                  <a:pt x="175" y="37"/>
                  <a:pt x="175" y="37"/>
                </a:cubicBezTo>
                <a:cubicBezTo>
                  <a:pt x="175" y="16"/>
                  <a:pt x="175" y="16"/>
                  <a:pt x="175" y="16"/>
                </a:cubicBezTo>
                <a:cubicBezTo>
                  <a:pt x="181" y="16"/>
                  <a:pt x="181" y="16"/>
                  <a:pt x="181" y="16"/>
                </a:cubicBezTo>
                <a:cubicBezTo>
                  <a:pt x="181" y="13"/>
                  <a:pt x="181" y="13"/>
                  <a:pt x="181" y="13"/>
                </a:cubicBezTo>
                <a:cubicBezTo>
                  <a:pt x="175" y="13"/>
                  <a:pt x="175" y="13"/>
                  <a:pt x="175" y="13"/>
                </a:cubicBezTo>
                <a:cubicBezTo>
                  <a:pt x="175" y="9"/>
                  <a:pt x="175" y="9"/>
                  <a:pt x="175" y="9"/>
                </a:cubicBezTo>
                <a:cubicBezTo>
                  <a:pt x="175" y="5"/>
                  <a:pt x="177" y="3"/>
                  <a:pt x="180" y="3"/>
                </a:cubicBezTo>
                <a:cubicBezTo>
                  <a:pt x="181" y="3"/>
                  <a:pt x="181" y="4"/>
                  <a:pt x="182" y="4"/>
                </a:cubicBezTo>
                <a:lnTo>
                  <a:pt x="182" y="1"/>
                </a:lnTo>
                <a:close/>
                <a:moveTo>
                  <a:pt x="198" y="34"/>
                </a:moveTo>
                <a:cubicBezTo>
                  <a:pt x="197" y="34"/>
                  <a:pt x="196" y="35"/>
                  <a:pt x="195" y="35"/>
                </a:cubicBezTo>
                <a:cubicBezTo>
                  <a:pt x="194" y="35"/>
                  <a:pt x="193" y="34"/>
                  <a:pt x="192" y="33"/>
                </a:cubicBezTo>
                <a:cubicBezTo>
                  <a:pt x="192" y="33"/>
                  <a:pt x="191" y="32"/>
                  <a:pt x="191" y="30"/>
                </a:cubicBezTo>
                <a:cubicBezTo>
                  <a:pt x="191" y="16"/>
                  <a:pt x="191" y="16"/>
                  <a:pt x="191" y="16"/>
                </a:cubicBezTo>
                <a:cubicBezTo>
                  <a:pt x="198" y="16"/>
                  <a:pt x="198" y="16"/>
                  <a:pt x="198" y="16"/>
                </a:cubicBezTo>
                <a:cubicBezTo>
                  <a:pt x="198" y="13"/>
                  <a:pt x="198" y="13"/>
                  <a:pt x="198" y="13"/>
                </a:cubicBezTo>
                <a:cubicBezTo>
                  <a:pt x="191" y="13"/>
                  <a:pt x="191" y="13"/>
                  <a:pt x="191" y="13"/>
                </a:cubicBezTo>
                <a:cubicBezTo>
                  <a:pt x="191" y="5"/>
                  <a:pt x="191" y="5"/>
                  <a:pt x="191" y="5"/>
                </a:cubicBezTo>
                <a:cubicBezTo>
                  <a:pt x="190" y="6"/>
                  <a:pt x="189" y="6"/>
                  <a:pt x="187" y="6"/>
                </a:cubicBezTo>
                <a:cubicBezTo>
                  <a:pt x="187" y="13"/>
                  <a:pt x="187" y="13"/>
                  <a:pt x="187" y="13"/>
                </a:cubicBezTo>
                <a:cubicBezTo>
                  <a:pt x="183" y="13"/>
                  <a:pt x="183" y="13"/>
                  <a:pt x="183" y="13"/>
                </a:cubicBezTo>
                <a:cubicBezTo>
                  <a:pt x="183" y="16"/>
                  <a:pt x="183" y="16"/>
                  <a:pt x="183" y="16"/>
                </a:cubicBezTo>
                <a:cubicBezTo>
                  <a:pt x="187" y="16"/>
                  <a:pt x="187" y="16"/>
                  <a:pt x="187" y="16"/>
                </a:cubicBezTo>
                <a:cubicBezTo>
                  <a:pt x="187" y="31"/>
                  <a:pt x="187" y="31"/>
                  <a:pt x="187" y="31"/>
                </a:cubicBezTo>
                <a:cubicBezTo>
                  <a:pt x="187" y="36"/>
                  <a:pt x="190" y="38"/>
                  <a:pt x="194" y="38"/>
                </a:cubicBezTo>
                <a:cubicBezTo>
                  <a:pt x="195" y="38"/>
                  <a:pt x="197" y="38"/>
                  <a:pt x="198" y="37"/>
                </a:cubicBezTo>
                <a:lnTo>
                  <a:pt x="198" y="34"/>
                </a:lnTo>
                <a:close/>
                <a:moveTo>
                  <a:pt x="233" y="26"/>
                </a:moveTo>
                <a:cubicBezTo>
                  <a:pt x="232" y="23"/>
                  <a:pt x="231" y="22"/>
                  <a:pt x="230" y="22"/>
                </a:cubicBezTo>
                <a:cubicBezTo>
                  <a:pt x="230" y="21"/>
                  <a:pt x="230" y="21"/>
                  <a:pt x="230" y="21"/>
                </a:cubicBezTo>
                <a:cubicBezTo>
                  <a:pt x="232" y="21"/>
                  <a:pt x="234" y="20"/>
                  <a:pt x="236" y="18"/>
                </a:cubicBezTo>
                <a:cubicBezTo>
                  <a:pt x="237" y="16"/>
                  <a:pt x="238" y="14"/>
                  <a:pt x="238" y="12"/>
                </a:cubicBezTo>
                <a:cubicBezTo>
                  <a:pt x="238" y="9"/>
                  <a:pt x="237" y="7"/>
                  <a:pt x="235" y="5"/>
                </a:cubicBezTo>
                <a:cubicBezTo>
                  <a:pt x="233" y="3"/>
                  <a:pt x="230" y="3"/>
                  <a:pt x="227" y="3"/>
                </a:cubicBezTo>
                <a:cubicBezTo>
                  <a:pt x="217" y="3"/>
                  <a:pt x="217" y="3"/>
                  <a:pt x="217" y="3"/>
                </a:cubicBezTo>
                <a:cubicBezTo>
                  <a:pt x="217" y="37"/>
                  <a:pt x="217" y="37"/>
                  <a:pt x="217" y="37"/>
                </a:cubicBezTo>
                <a:cubicBezTo>
                  <a:pt x="221" y="37"/>
                  <a:pt x="221" y="37"/>
                  <a:pt x="221" y="37"/>
                </a:cubicBezTo>
                <a:cubicBezTo>
                  <a:pt x="221" y="23"/>
                  <a:pt x="221" y="23"/>
                  <a:pt x="221" y="23"/>
                </a:cubicBezTo>
                <a:cubicBezTo>
                  <a:pt x="224" y="23"/>
                  <a:pt x="224" y="23"/>
                  <a:pt x="224" y="23"/>
                </a:cubicBezTo>
                <a:cubicBezTo>
                  <a:pt x="227" y="23"/>
                  <a:pt x="228" y="24"/>
                  <a:pt x="230" y="27"/>
                </a:cubicBezTo>
                <a:cubicBezTo>
                  <a:pt x="234" y="37"/>
                  <a:pt x="234" y="37"/>
                  <a:pt x="234" y="37"/>
                </a:cubicBezTo>
                <a:cubicBezTo>
                  <a:pt x="239" y="37"/>
                  <a:pt x="239" y="37"/>
                  <a:pt x="239" y="37"/>
                </a:cubicBezTo>
                <a:lnTo>
                  <a:pt x="233" y="26"/>
                </a:lnTo>
                <a:close/>
                <a:moveTo>
                  <a:pt x="231" y="17"/>
                </a:moveTo>
                <a:cubicBezTo>
                  <a:pt x="230" y="18"/>
                  <a:pt x="228" y="19"/>
                  <a:pt x="226" y="19"/>
                </a:cubicBezTo>
                <a:cubicBezTo>
                  <a:pt x="221" y="19"/>
                  <a:pt x="221" y="19"/>
                  <a:pt x="221" y="19"/>
                </a:cubicBezTo>
                <a:cubicBezTo>
                  <a:pt x="221" y="6"/>
                  <a:pt x="221" y="6"/>
                  <a:pt x="221" y="6"/>
                </a:cubicBezTo>
                <a:cubicBezTo>
                  <a:pt x="226" y="6"/>
                  <a:pt x="226" y="6"/>
                  <a:pt x="226" y="6"/>
                </a:cubicBezTo>
                <a:cubicBezTo>
                  <a:pt x="229" y="6"/>
                  <a:pt x="230" y="7"/>
                  <a:pt x="232" y="8"/>
                </a:cubicBezTo>
                <a:cubicBezTo>
                  <a:pt x="233" y="9"/>
                  <a:pt x="233" y="10"/>
                  <a:pt x="233" y="12"/>
                </a:cubicBezTo>
                <a:cubicBezTo>
                  <a:pt x="233" y="14"/>
                  <a:pt x="233" y="16"/>
                  <a:pt x="231" y="17"/>
                </a:cubicBezTo>
                <a:moveTo>
                  <a:pt x="264" y="24"/>
                </a:moveTo>
                <a:cubicBezTo>
                  <a:pt x="264" y="20"/>
                  <a:pt x="263" y="17"/>
                  <a:pt x="262" y="15"/>
                </a:cubicBezTo>
                <a:cubicBezTo>
                  <a:pt x="260" y="13"/>
                  <a:pt x="257" y="12"/>
                  <a:pt x="254" y="12"/>
                </a:cubicBezTo>
                <a:cubicBezTo>
                  <a:pt x="251" y="12"/>
                  <a:pt x="248" y="13"/>
                  <a:pt x="246" y="15"/>
                </a:cubicBezTo>
                <a:cubicBezTo>
                  <a:pt x="244" y="18"/>
                  <a:pt x="243" y="21"/>
                  <a:pt x="243" y="25"/>
                </a:cubicBezTo>
                <a:cubicBezTo>
                  <a:pt x="243" y="29"/>
                  <a:pt x="244" y="33"/>
                  <a:pt x="246" y="35"/>
                </a:cubicBezTo>
                <a:cubicBezTo>
                  <a:pt x="248" y="37"/>
                  <a:pt x="250" y="38"/>
                  <a:pt x="254" y="38"/>
                </a:cubicBezTo>
                <a:cubicBezTo>
                  <a:pt x="257" y="38"/>
                  <a:pt x="260" y="37"/>
                  <a:pt x="262" y="36"/>
                </a:cubicBezTo>
                <a:cubicBezTo>
                  <a:pt x="262" y="32"/>
                  <a:pt x="262" y="32"/>
                  <a:pt x="262" y="32"/>
                </a:cubicBezTo>
                <a:cubicBezTo>
                  <a:pt x="260" y="34"/>
                  <a:pt x="258" y="35"/>
                  <a:pt x="255" y="35"/>
                </a:cubicBezTo>
                <a:cubicBezTo>
                  <a:pt x="252" y="35"/>
                  <a:pt x="250" y="34"/>
                  <a:pt x="249" y="32"/>
                </a:cubicBezTo>
                <a:cubicBezTo>
                  <a:pt x="247" y="31"/>
                  <a:pt x="247" y="29"/>
                  <a:pt x="247" y="26"/>
                </a:cubicBezTo>
                <a:cubicBezTo>
                  <a:pt x="264" y="26"/>
                  <a:pt x="264" y="26"/>
                  <a:pt x="264" y="26"/>
                </a:cubicBezTo>
                <a:lnTo>
                  <a:pt x="264" y="24"/>
                </a:lnTo>
                <a:close/>
                <a:moveTo>
                  <a:pt x="247" y="23"/>
                </a:moveTo>
                <a:cubicBezTo>
                  <a:pt x="247" y="20"/>
                  <a:pt x="248" y="19"/>
                  <a:pt x="249" y="17"/>
                </a:cubicBezTo>
                <a:cubicBezTo>
                  <a:pt x="250" y="16"/>
                  <a:pt x="252" y="15"/>
                  <a:pt x="254" y="15"/>
                </a:cubicBezTo>
                <a:cubicBezTo>
                  <a:pt x="256" y="15"/>
                  <a:pt x="257" y="16"/>
                  <a:pt x="259" y="17"/>
                </a:cubicBezTo>
                <a:cubicBezTo>
                  <a:pt x="260" y="19"/>
                  <a:pt x="260" y="20"/>
                  <a:pt x="260" y="23"/>
                </a:cubicBezTo>
                <a:lnTo>
                  <a:pt x="247" y="23"/>
                </a:lnTo>
                <a:close/>
                <a:moveTo>
                  <a:pt x="282" y="26"/>
                </a:moveTo>
                <a:cubicBezTo>
                  <a:pt x="281" y="25"/>
                  <a:pt x="279" y="24"/>
                  <a:pt x="277" y="23"/>
                </a:cubicBezTo>
                <a:cubicBezTo>
                  <a:pt x="275" y="23"/>
                  <a:pt x="274" y="22"/>
                  <a:pt x="273" y="21"/>
                </a:cubicBezTo>
                <a:cubicBezTo>
                  <a:pt x="273" y="21"/>
                  <a:pt x="272" y="20"/>
                  <a:pt x="272" y="19"/>
                </a:cubicBezTo>
                <a:cubicBezTo>
                  <a:pt x="272" y="18"/>
                  <a:pt x="273" y="17"/>
                  <a:pt x="273" y="16"/>
                </a:cubicBezTo>
                <a:cubicBezTo>
                  <a:pt x="274" y="16"/>
                  <a:pt x="275" y="15"/>
                  <a:pt x="277" y="15"/>
                </a:cubicBezTo>
                <a:cubicBezTo>
                  <a:pt x="279" y="15"/>
                  <a:pt x="281" y="16"/>
                  <a:pt x="282" y="17"/>
                </a:cubicBezTo>
                <a:cubicBezTo>
                  <a:pt x="282" y="13"/>
                  <a:pt x="282" y="13"/>
                  <a:pt x="282" y="13"/>
                </a:cubicBezTo>
                <a:cubicBezTo>
                  <a:pt x="281" y="12"/>
                  <a:pt x="279" y="12"/>
                  <a:pt x="277" y="12"/>
                </a:cubicBezTo>
                <a:cubicBezTo>
                  <a:pt x="274" y="12"/>
                  <a:pt x="272" y="13"/>
                  <a:pt x="271" y="14"/>
                </a:cubicBezTo>
                <a:cubicBezTo>
                  <a:pt x="269" y="15"/>
                  <a:pt x="268" y="17"/>
                  <a:pt x="268" y="19"/>
                </a:cubicBezTo>
                <a:cubicBezTo>
                  <a:pt x="268" y="21"/>
                  <a:pt x="269" y="22"/>
                  <a:pt x="270" y="24"/>
                </a:cubicBezTo>
                <a:cubicBezTo>
                  <a:pt x="271" y="25"/>
                  <a:pt x="272" y="26"/>
                  <a:pt x="274" y="26"/>
                </a:cubicBezTo>
                <a:cubicBezTo>
                  <a:pt x="276" y="27"/>
                  <a:pt x="278" y="28"/>
                  <a:pt x="278" y="29"/>
                </a:cubicBezTo>
                <a:cubicBezTo>
                  <a:pt x="279" y="29"/>
                  <a:pt x="279" y="30"/>
                  <a:pt x="279" y="31"/>
                </a:cubicBezTo>
                <a:cubicBezTo>
                  <a:pt x="279" y="33"/>
                  <a:pt x="278" y="35"/>
                  <a:pt x="275" y="35"/>
                </a:cubicBezTo>
                <a:cubicBezTo>
                  <a:pt x="272" y="35"/>
                  <a:pt x="270" y="34"/>
                  <a:pt x="268" y="32"/>
                </a:cubicBezTo>
                <a:cubicBezTo>
                  <a:pt x="268" y="36"/>
                  <a:pt x="268" y="36"/>
                  <a:pt x="268" y="36"/>
                </a:cubicBezTo>
                <a:cubicBezTo>
                  <a:pt x="270" y="37"/>
                  <a:pt x="272" y="38"/>
                  <a:pt x="274" y="38"/>
                </a:cubicBezTo>
                <a:cubicBezTo>
                  <a:pt x="277" y="38"/>
                  <a:pt x="279" y="37"/>
                  <a:pt x="281" y="36"/>
                </a:cubicBezTo>
                <a:cubicBezTo>
                  <a:pt x="283" y="34"/>
                  <a:pt x="283" y="33"/>
                  <a:pt x="283" y="31"/>
                </a:cubicBezTo>
                <a:cubicBezTo>
                  <a:pt x="283" y="29"/>
                  <a:pt x="283" y="27"/>
                  <a:pt x="282" y="26"/>
                </a:cubicBezTo>
                <a:moveTo>
                  <a:pt x="309" y="24"/>
                </a:moveTo>
                <a:cubicBezTo>
                  <a:pt x="309" y="20"/>
                  <a:pt x="308" y="17"/>
                  <a:pt x="306" y="15"/>
                </a:cubicBezTo>
                <a:cubicBezTo>
                  <a:pt x="304" y="13"/>
                  <a:pt x="302" y="12"/>
                  <a:pt x="298" y="12"/>
                </a:cubicBezTo>
                <a:cubicBezTo>
                  <a:pt x="295" y="12"/>
                  <a:pt x="293" y="13"/>
                  <a:pt x="291" y="15"/>
                </a:cubicBezTo>
                <a:cubicBezTo>
                  <a:pt x="288" y="18"/>
                  <a:pt x="287" y="21"/>
                  <a:pt x="287" y="25"/>
                </a:cubicBezTo>
                <a:cubicBezTo>
                  <a:pt x="287" y="29"/>
                  <a:pt x="288" y="33"/>
                  <a:pt x="290" y="35"/>
                </a:cubicBezTo>
                <a:cubicBezTo>
                  <a:pt x="292" y="37"/>
                  <a:pt x="295" y="38"/>
                  <a:pt x="298" y="38"/>
                </a:cubicBezTo>
                <a:cubicBezTo>
                  <a:pt x="302" y="38"/>
                  <a:pt x="305" y="37"/>
                  <a:pt x="307" y="36"/>
                </a:cubicBezTo>
                <a:cubicBezTo>
                  <a:pt x="307" y="32"/>
                  <a:pt x="307" y="32"/>
                  <a:pt x="307" y="32"/>
                </a:cubicBezTo>
                <a:cubicBezTo>
                  <a:pt x="305" y="34"/>
                  <a:pt x="302" y="35"/>
                  <a:pt x="299" y="35"/>
                </a:cubicBezTo>
                <a:cubicBezTo>
                  <a:pt x="297" y="35"/>
                  <a:pt x="295" y="34"/>
                  <a:pt x="293" y="32"/>
                </a:cubicBezTo>
                <a:cubicBezTo>
                  <a:pt x="292" y="31"/>
                  <a:pt x="291" y="29"/>
                  <a:pt x="291" y="26"/>
                </a:cubicBezTo>
                <a:cubicBezTo>
                  <a:pt x="309" y="26"/>
                  <a:pt x="309" y="26"/>
                  <a:pt x="309" y="26"/>
                </a:cubicBezTo>
                <a:lnTo>
                  <a:pt x="309" y="24"/>
                </a:lnTo>
                <a:close/>
                <a:moveTo>
                  <a:pt x="291" y="23"/>
                </a:moveTo>
                <a:cubicBezTo>
                  <a:pt x="292" y="20"/>
                  <a:pt x="292" y="19"/>
                  <a:pt x="294" y="17"/>
                </a:cubicBezTo>
                <a:cubicBezTo>
                  <a:pt x="295" y="16"/>
                  <a:pt x="297" y="15"/>
                  <a:pt x="298" y="15"/>
                </a:cubicBezTo>
                <a:cubicBezTo>
                  <a:pt x="300" y="15"/>
                  <a:pt x="302" y="16"/>
                  <a:pt x="303" y="17"/>
                </a:cubicBezTo>
                <a:cubicBezTo>
                  <a:pt x="304" y="19"/>
                  <a:pt x="305" y="20"/>
                  <a:pt x="305" y="23"/>
                </a:cubicBezTo>
                <a:lnTo>
                  <a:pt x="291" y="23"/>
                </a:lnTo>
                <a:close/>
                <a:moveTo>
                  <a:pt x="332" y="21"/>
                </a:moveTo>
                <a:cubicBezTo>
                  <a:pt x="332" y="15"/>
                  <a:pt x="329" y="12"/>
                  <a:pt x="323" y="12"/>
                </a:cubicBezTo>
                <a:cubicBezTo>
                  <a:pt x="322" y="12"/>
                  <a:pt x="320" y="12"/>
                  <a:pt x="318" y="13"/>
                </a:cubicBezTo>
                <a:cubicBezTo>
                  <a:pt x="317" y="13"/>
                  <a:pt x="315" y="14"/>
                  <a:pt x="315" y="14"/>
                </a:cubicBezTo>
                <a:cubicBezTo>
                  <a:pt x="315" y="18"/>
                  <a:pt x="315" y="18"/>
                  <a:pt x="315" y="18"/>
                </a:cubicBezTo>
                <a:cubicBezTo>
                  <a:pt x="317" y="16"/>
                  <a:pt x="320" y="15"/>
                  <a:pt x="323" y="15"/>
                </a:cubicBezTo>
                <a:cubicBezTo>
                  <a:pt x="326" y="15"/>
                  <a:pt x="328" y="17"/>
                  <a:pt x="328" y="22"/>
                </a:cubicBezTo>
                <a:cubicBezTo>
                  <a:pt x="320" y="23"/>
                  <a:pt x="320" y="23"/>
                  <a:pt x="320" y="23"/>
                </a:cubicBezTo>
                <a:cubicBezTo>
                  <a:pt x="315" y="23"/>
                  <a:pt x="312" y="26"/>
                  <a:pt x="312" y="31"/>
                </a:cubicBezTo>
                <a:cubicBezTo>
                  <a:pt x="312" y="33"/>
                  <a:pt x="313" y="35"/>
                  <a:pt x="314" y="36"/>
                </a:cubicBezTo>
                <a:cubicBezTo>
                  <a:pt x="316" y="37"/>
                  <a:pt x="318" y="38"/>
                  <a:pt x="320" y="38"/>
                </a:cubicBezTo>
                <a:cubicBezTo>
                  <a:pt x="324" y="38"/>
                  <a:pt x="326" y="37"/>
                  <a:pt x="328" y="34"/>
                </a:cubicBezTo>
                <a:cubicBezTo>
                  <a:pt x="328" y="34"/>
                  <a:pt x="328" y="34"/>
                  <a:pt x="328" y="34"/>
                </a:cubicBezTo>
                <a:cubicBezTo>
                  <a:pt x="328" y="37"/>
                  <a:pt x="328" y="37"/>
                  <a:pt x="328" y="37"/>
                </a:cubicBezTo>
                <a:cubicBezTo>
                  <a:pt x="332" y="37"/>
                  <a:pt x="332" y="37"/>
                  <a:pt x="332" y="37"/>
                </a:cubicBezTo>
                <a:lnTo>
                  <a:pt x="332" y="21"/>
                </a:lnTo>
                <a:close/>
                <a:moveTo>
                  <a:pt x="328" y="27"/>
                </a:moveTo>
                <a:cubicBezTo>
                  <a:pt x="328" y="29"/>
                  <a:pt x="327" y="31"/>
                  <a:pt x="326" y="33"/>
                </a:cubicBezTo>
                <a:cubicBezTo>
                  <a:pt x="325" y="34"/>
                  <a:pt x="323" y="35"/>
                  <a:pt x="321" y="35"/>
                </a:cubicBezTo>
                <a:cubicBezTo>
                  <a:pt x="320" y="35"/>
                  <a:pt x="318" y="34"/>
                  <a:pt x="318" y="33"/>
                </a:cubicBezTo>
                <a:cubicBezTo>
                  <a:pt x="317" y="33"/>
                  <a:pt x="316" y="32"/>
                  <a:pt x="316" y="30"/>
                </a:cubicBezTo>
                <a:cubicBezTo>
                  <a:pt x="316" y="29"/>
                  <a:pt x="317" y="28"/>
                  <a:pt x="317" y="27"/>
                </a:cubicBezTo>
                <a:cubicBezTo>
                  <a:pt x="318" y="27"/>
                  <a:pt x="320" y="26"/>
                  <a:pt x="322" y="26"/>
                </a:cubicBezTo>
                <a:cubicBezTo>
                  <a:pt x="328" y="25"/>
                  <a:pt x="328" y="25"/>
                  <a:pt x="328" y="25"/>
                </a:cubicBezTo>
                <a:lnTo>
                  <a:pt x="328" y="27"/>
                </a:lnTo>
                <a:close/>
                <a:moveTo>
                  <a:pt x="352" y="12"/>
                </a:moveTo>
                <a:cubicBezTo>
                  <a:pt x="352" y="12"/>
                  <a:pt x="351" y="12"/>
                  <a:pt x="350" y="12"/>
                </a:cubicBezTo>
                <a:cubicBezTo>
                  <a:pt x="348" y="12"/>
                  <a:pt x="347" y="13"/>
                  <a:pt x="346" y="13"/>
                </a:cubicBezTo>
                <a:cubicBezTo>
                  <a:pt x="345" y="14"/>
                  <a:pt x="344" y="16"/>
                  <a:pt x="343" y="18"/>
                </a:cubicBezTo>
                <a:cubicBezTo>
                  <a:pt x="343" y="18"/>
                  <a:pt x="343" y="18"/>
                  <a:pt x="343" y="18"/>
                </a:cubicBezTo>
                <a:cubicBezTo>
                  <a:pt x="343" y="13"/>
                  <a:pt x="343" y="13"/>
                  <a:pt x="343" y="13"/>
                </a:cubicBezTo>
                <a:cubicBezTo>
                  <a:pt x="339" y="13"/>
                  <a:pt x="339" y="13"/>
                  <a:pt x="339" y="13"/>
                </a:cubicBezTo>
                <a:cubicBezTo>
                  <a:pt x="339" y="37"/>
                  <a:pt x="339" y="37"/>
                  <a:pt x="339" y="37"/>
                </a:cubicBezTo>
                <a:cubicBezTo>
                  <a:pt x="343" y="37"/>
                  <a:pt x="343" y="37"/>
                  <a:pt x="343" y="37"/>
                </a:cubicBezTo>
                <a:cubicBezTo>
                  <a:pt x="343" y="25"/>
                  <a:pt x="343" y="25"/>
                  <a:pt x="343" y="25"/>
                </a:cubicBezTo>
                <a:cubicBezTo>
                  <a:pt x="343" y="22"/>
                  <a:pt x="344" y="20"/>
                  <a:pt x="345" y="18"/>
                </a:cubicBezTo>
                <a:cubicBezTo>
                  <a:pt x="346" y="16"/>
                  <a:pt x="347" y="16"/>
                  <a:pt x="349" y="16"/>
                </a:cubicBezTo>
                <a:cubicBezTo>
                  <a:pt x="350" y="16"/>
                  <a:pt x="351" y="16"/>
                  <a:pt x="352" y="17"/>
                </a:cubicBezTo>
                <a:lnTo>
                  <a:pt x="352" y="12"/>
                </a:lnTo>
                <a:close/>
                <a:moveTo>
                  <a:pt x="372" y="32"/>
                </a:moveTo>
                <a:cubicBezTo>
                  <a:pt x="370" y="34"/>
                  <a:pt x="368" y="35"/>
                  <a:pt x="366" y="35"/>
                </a:cubicBezTo>
                <a:cubicBezTo>
                  <a:pt x="364" y="35"/>
                  <a:pt x="362" y="34"/>
                  <a:pt x="360" y="32"/>
                </a:cubicBezTo>
                <a:cubicBezTo>
                  <a:pt x="358" y="30"/>
                  <a:pt x="358" y="28"/>
                  <a:pt x="358" y="25"/>
                </a:cubicBezTo>
                <a:cubicBezTo>
                  <a:pt x="358" y="22"/>
                  <a:pt x="359" y="20"/>
                  <a:pt x="360" y="18"/>
                </a:cubicBezTo>
                <a:cubicBezTo>
                  <a:pt x="362" y="16"/>
                  <a:pt x="364" y="15"/>
                  <a:pt x="366" y="15"/>
                </a:cubicBezTo>
                <a:cubicBezTo>
                  <a:pt x="369" y="15"/>
                  <a:pt x="370" y="16"/>
                  <a:pt x="372" y="17"/>
                </a:cubicBezTo>
                <a:cubicBezTo>
                  <a:pt x="372" y="13"/>
                  <a:pt x="372" y="13"/>
                  <a:pt x="372" y="13"/>
                </a:cubicBezTo>
                <a:cubicBezTo>
                  <a:pt x="371" y="12"/>
                  <a:pt x="369" y="12"/>
                  <a:pt x="367" y="12"/>
                </a:cubicBezTo>
                <a:cubicBezTo>
                  <a:pt x="363" y="12"/>
                  <a:pt x="359" y="13"/>
                  <a:pt x="357" y="16"/>
                </a:cubicBezTo>
                <a:cubicBezTo>
                  <a:pt x="355" y="18"/>
                  <a:pt x="354" y="21"/>
                  <a:pt x="354" y="26"/>
                </a:cubicBezTo>
                <a:cubicBezTo>
                  <a:pt x="354" y="29"/>
                  <a:pt x="355" y="32"/>
                  <a:pt x="357" y="34"/>
                </a:cubicBezTo>
                <a:cubicBezTo>
                  <a:pt x="359" y="37"/>
                  <a:pt x="362" y="38"/>
                  <a:pt x="365" y="38"/>
                </a:cubicBezTo>
                <a:cubicBezTo>
                  <a:pt x="368" y="38"/>
                  <a:pt x="370" y="37"/>
                  <a:pt x="372" y="36"/>
                </a:cubicBezTo>
                <a:lnTo>
                  <a:pt x="372" y="32"/>
                </a:lnTo>
                <a:close/>
                <a:moveTo>
                  <a:pt x="399" y="22"/>
                </a:moveTo>
                <a:cubicBezTo>
                  <a:pt x="399" y="15"/>
                  <a:pt x="396" y="12"/>
                  <a:pt x="390" y="12"/>
                </a:cubicBezTo>
                <a:cubicBezTo>
                  <a:pt x="387" y="12"/>
                  <a:pt x="384" y="14"/>
                  <a:pt x="382" y="17"/>
                </a:cubicBezTo>
                <a:cubicBezTo>
                  <a:pt x="382" y="17"/>
                  <a:pt x="382" y="17"/>
                  <a:pt x="382" y="17"/>
                </a:cubicBezTo>
                <a:cubicBezTo>
                  <a:pt x="382" y="1"/>
                  <a:pt x="382" y="1"/>
                  <a:pt x="382" y="1"/>
                </a:cubicBezTo>
                <a:cubicBezTo>
                  <a:pt x="378" y="1"/>
                  <a:pt x="378" y="1"/>
                  <a:pt x="378" y="1"/>
                </a:cubicBezTo>
                <a:cubicBezTo>
                  <a:pt x="378" y="37"/>
                  <a:pt x="378" y="37"/>
                  <a:pt x="378" y="37"/>
                </a:cubicBezTo>
                <a:cubicBezTo>
                  <a:pt x="382" y="37"/>
                  <a:pt x="382" y="37"/>
                  <a:pt x="382" y="37"/>
                </a:cubicBezTo>
                <a:cubicBezTo>
                  <a:pt x="382" y="23"/>
                  <a:pt x="382" y="23"/>
                  <a:pt x="382" y="23"/>
                </a:cubicBezTo>
                <a:cubicBezTo>
                  <a:pt x="382" y="21"/>
                  <a:pt x="383" y="19"/>
                  <a:pt x="384" y="17"/>
                </a:cubicBezTo>
                <a:cubicBezTo>
                  <a:pt x="385" y="16"/>
                  <a:pt x="387" y="15"/>
                  <a:pt x="389" y="15"/>
                </a:cubicBezTo>
                <a:cubicBezTo>
                  <a:pt x="393" y="15"/>
                  <a:pt x="395" y="18"/>
                  <a:pt x="395" y="23"/>
                </a:cubicBezTo>
                <a:cubicBezTo>
                  <a:pt x="395" y="37"/>
                  <a:pt x="395" y="37"/>
                  <a:pt x="395" y="37"/>
                </a:cubicBezTo>
                <a:cubicBezTo>
                  <a:pt x="399" y="37"/>
                  <a:pt x="399" y="37"/>
                  <a:pt x="399" y="37"/>
                </a:cubicBezTo>
                <a:lnTo>
                  <a:pt x="399" y="22"/>
                </a:lnTo>
                <a:close/>
              </a:path>
            </a:pathLst>
          </a:custGeom>
          <a:solidFill>
            <a:srgbClr val="0101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4" tIns="34287" rIns="68574" bIns="34287"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05050"/>
              </a:solidFill>
              <a:effectLst/>
              <a:uLnTx/>
              <a:uFillTx/>
              <a:latin typeface="Segoe UI"/>
              <a:ea typeface="+mn-ea"/>
              <a:cs typeface="+mn-cs"/>
            </a:endParaRPr>
          </a:p>
        </p:txBody>
      </p:sp>
      <p:sp>
        <p:nvSpPr>
          <p:cNvPr id="17" name="Freeform 16"/>
          <p:cNvSpPr>
            <a:spLocks/>
          </p:cNvSpPr>
          <p:nvPr userDrawn="1"/>
        </p:nvSpPr>
        <p:spPr bwMode="auto">
          <a:xfrm>
            <a:off x="3302779" y="4801769"/>
            <a:ext cx="271463" cy="134938"/>
          </a:xfrm>
          <a:custGeom>
            <a:avLst/>
            <a:gdLst>
              <a:gd name="T0" fmla="*/ 19 w 22"/>
              <a:gd name="T1" fmla="*/ 3 h 11"/>
              <a:gd name="T2" fmla="*/ 13 w 22"/>
              <a:gd name="T3" fmla="*/ 0 h 11"/>
              <a:gd name="T4" fmla="*/ 4 w 22"/>
              <a:gd name="T5" fmla="*/ 0 h 11"/>
              <a:gd name="T6" fmla="*/ 0 w 22"/>
              <a:gd name="T7" fmla="*/ 0 h 11"/>
              <a:gd name="T8" fmla="*/ 4 w 22"/>
              <a:gd name="T9" fmla="*/ 11 h 11"/>
              <a:gd name="T10" fmla="*/ 22 w 22"/>
              <a:gd name="T11" fmla="*/ 11 h 11"/>
              <a:gd name="T12" fmla="*/ 19 w 22"/>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22" h="11">
                <a:moveTo>
                  <a:pt x="19" y="3"/>
                </a:moveTo>
                <a:cubicBezTo>
                  <a:pt x="18" y="0"/>
                  <a:pt x="18" y="0"/>
                  <a:pt x="13" y="0"/>
                </a:cubicBezTo>
                <a:cubicBezTo>
                  <a:pt x="4" y="0"/>
                  <a:pt x="4" y="0"/>
                  <a:pt x="4" y="0"/>
                </a:cubicBezTo>
                <a:cubicBezTo>
                  <a:pt x="2" y="0"/>
                  <a:pt x="1" y="0"/>
                  <a:pt x="0" y="0"/>
                </a:cubicBezTo>
                <a:cubicBezTo>
                  <a:pt x="4" y="11"/>
                  <a:pt x="4" y="11"/>
                  <a:pt x="4" y="11"/>
                </a:cubicBezTo>
                <a:cubicBezTo>
                  <a:pt x="22" y="11"/>
                  <a:pt x="22" y="11"/>
                  <a:pt x="22" y="11"/>
                </a:cubicBezTo>
                <a:lnTo>
                  <a:pt x="19"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4" tIns="34287" rIns="68574" bIns="34287"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05050"/>
              </a:solidFill>
              <a:effectLst/>
              <a:uLnTx/>
              <a:uFillTx/>
              <a:latin typeface="Segoe UI"/>
              <a:ea typeface="+mn-ea"/>
              <a:cs typeface="+mn-cs"/>
            </a:endParaRPr>
          </a:p>
        </p:txBody>
      </p:sp>
      <p:sp>
        <p:nvSpPr>
          <p:cNvPr id="18" name="Freeform 17"/>
          <p:cNvSpPr>
            <a:spLocks noEditPoints="1"/>
          </p:cNvSpPr>
          <p:nvPr userDrawn="1"/>
        </p:nvSpPr>
        <p:spPr bwMode="auto">
          <a:xfrm>
            <a:off x="2626505" y="5355811"/>
            <a:ext cx="1795463" cy="479425"/>
          </a:xfrm>
          <a:custGeom>
            <a:avLst/>
            <a:gdLst>
              <a:gd name="T0" fmla="*/ 142 w 146"/>
              <a:gd name="T1" fmla="*/ 0 h 39"/>
              <a:gd name="T2" fmla="*/ 5 w 146"/>
              <a:gd name="T3" fmla="*/ 0 h 39"/>
              <a:gd name="T4" fmla="*/ 0 w 146"/>
              <a:gd name="T5" fmla="*/ 4 h 39"/>
              <a:gd name="T6" fmla="*/ 0 w 146"/>
              <a:gd name="T7" fmla="*/ 17 h 39"/>
              <a:gd name="T8" fmla="*/ 12 w 146"/>
              <a:gd name="T9" fmla="*/ 39 h 39"/>
              <a:gd name="T10" fmla="*/ 15 w 146"/>
              <a:gd name="T11" fmla="*/ 37 h 39"/>
              <a:gd name="T12" fmla="*/ 34 w 146"/>
              <a:gd name="T13" fmla="*/ 37 h 39"/>
              <a:gd name="T14" fmla="*/ 46 w 146"/>
              <a:gd name="T15" fmla="*/ 37 h 39"/>
              <a:gd name="T16" fmla="*/ 65 w 146"/>
              <a:gd name="T17" fmla="*/ 37 h 39"/>
              <a:gd name="T18" fmla="*/ 77 w 146"/>
              <a:gd name="T19" fmla="*/ 37 h 39"/>
              <a:gd name="T20" fmla="*/ 87 w 146"/>
              <a:gd name="T21" fmla="*/ 35 h 39"/>
              <a:gd name="T22" fmla="*/ 96 w 146"/>
              <a:gd name="T23" fmla="*/ 37 h 39"/>
              <a:gd name="T24" fmla="*/ 108 w 146"/>
              <a:gd name="T25" fmla="*/ 37 h 39"/>
              <a:gd name="T26" fmla="*/ 127 w 146"/>
              <a:gd name="T27" fmla="*/ 37 h 39"/>
              <a:gd name="T28" fmla="*/ 130 w 146"/>
              <a:gd name="T29" fmla="*/ 38 h 39"/>
              <a:gd name="T30" fmla="*/ 145 w 146"/>
              <a:gd name="T31" fmla="*/ 4 h 39"/>
              <a:gd name="T32" fmla="*/ 146 w 146"/>
              <a:gd name="T33" fmla="*/ 0 h 39"/>
              <a:gd name="T34" fmla="*/ 142 w 146"/>
              <a:gd name="T35" fmla="*/ 0 h 39"/>
              <a:gd name="T36" fmla="*/ 36 w 146"/>
              <a:gd name="T37" fmla="*/ 28 h 39"/>
              <a:gd name="T38" fmla="*/ 29 w 146"/>
              <a:gd name="T39" fmla="*/ 22 h 39"/>
              <a:gd name="T40" fmla="*/ 36 w 146"/>
              <a:gd name="T41" fmla="*/ 15 h 39"/>
              <a:gd name="T42" fmla="*/ 43 w 146"/>
              <a:gd name="T43" fmla="*/ 21 h 39"/>
              <a:gd name="T44" fmla="*/ 36 w 146"/>
              <a:gd name="T45" fmla="*/ 28 h 39"/>
              <a:gd name="T46" fmla="*/ 60 w 146"/>
              <a:gd name="T47" fmla="*/ 28 h 39"/>
              <a:gd name="T48" fmla="*/ 53 w 146"/>
              <a:gd name="T49" fmla="*/ 22 h 39"/>
              <a:gd name="T50" fmla="*/ 60 w 146"/>
              <a:gd name="T51" fmla="*/ 15 h 39"/>
              <a:gd name="T52" fmla="*/ 67 w 146"/>
              <a:gd name="T53" fmla="*/ 21 h 39"/>
              <a:gd name="T54" fmla="*/ 60 w 146"/>
              <a:gd name="T55" fmla="*/ 28 h 39"/>
              <a:gd name="T56" fmla="*/ 84 w 146"/>
              <a:gd name="T57" fmla="*/ 28 h 39"/>
              <a:gd name="T58" fmla="*/ 77 w 146"/>
              <a:gd name="T59" fmla="*/ 22 h 39"/>
              <a:gd name="T60" fmla="*/ 84 w 146"/>
              <a:gd name="T61" fmla="*/ 15 h 39"/>
              <a:gd name="T62" fmla="*/ 91 w 146"/>
              <a:gd name="T63" fmla="*/ 22 h 39"/>
              <a:gd name="T64" fmla="*/ 84 w 146"/>
              <a:gd name="T65" fmla="*/ 28 h 39"/>
              <a:gd name="T66" fmla="*/ 108 w 146"/>
              <a:gd name="T67" fmla="*/ 28 h 39"/>
              <a:gd name="T68" fmla="*/ 101 w 146"/>
              <a:gd name="T69" fmla="*/ 22 h 39"/>
              <a:gd name="T70" fmla="*/ 108 w 146"/>
              <a:gd name="T71" fmla="*/ 15 h 39"/>
              <a:gd name="T72" fmla="*/ 115 w 146"/>
              <a:gd name="T73" fmla="*/ 22 h 39"/>
              <a:gd name="T74" fmla="*/ 108 w 146"/>
              <a:gd name="T75" fmla="*/ 2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6" h="39">
                <a:moveTo>
                  <a:pt x="142" y="0"/>
                </a:moveTo>
                <a:cubicBezTo>
                  <a:pt x="5" y="0"/>
                  <a:pt x="5" y="0"/>
                  <a:pt x="5" y="0"/>
                </a:cubicBezTo>
                <a:cubicBezTo>
                  <a:pt x="0" y="0"/>
                  <a:pt x="0" y="0"/>
                  <a:pt x="0" y="4"/>
                </a:cubicBezTo>
                <a:cubicBezTo>
                  <a:pt x="0" y="17"/>
                  <a:pt x="0" y="17"/>
                  <a:pt x="0" y="17"/>
                </a:cubicBezTo>
                <a:cubicBezTo>
                  <a:pt x="0" y="26"/>
                  <a:pt x="4" y="34"/>
                  <a:pt x="12" y="39"/>
                </a:cubicBezTo>
                <a:cubicBezTo>
                  <a:pt x="13" y="38"/>
                  <a:pt x="14" y="38"/>
                  <a:pt x="15" y="37"/>
                </a:cubicBezTo>
                <a:cubicBezTo>
                  <a:pt x="21" y="35"/>
                  <a:pt x="28" y="35"/>
                  <a:pt x="34" y="37"/>
                </a:cubicBezTo>
                <a:cubicBezTo>
                  <a:pt x="38" y="39"/>
                  <a:pt x="42" y="39"/>
                  <a:pt x="46" y="37"/>
                </a:cubicBezTo>
                <a:cubicBezTo>
                  <a:pt x="52" y="35"/>
                  <a:pt x="59" y="35"/>
                  <a:pt x="65" y="37"/>
                </a:cubicBezTo>
                <a:cubicBezTo>
                  <a:pt x="69" y="39"/>
                  <a:pt x="73" y="39"/>
                  <a:pt x="77" y="37"/>
                </a:cubicBezTo>
                <a:cubicBezTo>
                  <a:pt x="80" y="36"/>
                  <a:pt x="83" y="35"/>
                  <a:pt x="87" y="35"/>
                </a:cubicBezTo>
                <a:cubicBezTo>
                  <a:pt x="90" y="35"/>
                  <a:pt x="93" y="36"/>
                  <a:pt x="96" y="37"/>
                </a:cubicBezTo>
                <a:cubicBezTo>
                  <a:pt x="100" y="39"/>
                  <a:pt x="104" y="39"/>
                  <a:pt x="108" y="37"/>
                </a:cubicBezTo>
                <a:cubicBezTo>
                  <a:pt x="114" y="35"/>
                  <a:pt x="121" y="35"/>
                  <a:pt x="127" y="37"/>
                </a:cubicBezTo>
                <a:cubicBezTo>
                  <a:pt x="128" y="38"/>
                  <a:pt x="129" y="38"/>
                  <a:pt x="130" y="38"/>
                </a:cubicBezTo>
                <a:cubicBezTo>
                  <a:pt x="145" y="4"/>
                  <a:pt x="145" y="4"/>
                  <a:pt x="145" y="4"/>
                </a:cubicBezTo>
                <a:cubicBezTo>
                  <a:pt x="146" y="1"/>
                  <a:pt x="146" y="0"/>
                  <a:pt x="146" y="0"/>
                </a:cubicBezTo>
                <a:cubicBezTo>
                  <a:pt x="146" y="0"/>
                  <a:pt x="145" y="0"/>
                  <a:pt x="142" y="0"/>
                </a:cubicBezTo>
                <a:close/>
                <a:moveTo>
                  <a:pt x="36" y="28"/>
                </a:moveTo>
                <a:cubicBezTo>
                  <a:pt x="32" y="28"/>
                  <a:pt x="29" y="25"/>
                  <a:pt x="29" y="22"/>
                </a:cubicBezTo>
                <a:cubicBezTo>
                  <a:pt x="29" y="18"/>
                  <a:pt x="32" y="15"/>
                  <a:pt x="36" y="15"/>
                </a:cubicBezTo>
                <a:cubicBezTo>
                  <a:pt x="39" y="15"/>
                  <a:pt x="43" y="18"/>
                  <a:pt x="43" y="21"/>
                </a:cubicBezTo>
                <a:cubicBezTo>
                  <a:pt x="43" y="25"/>
                  <a:pt x="39" y="28"/>
                  <a:pt x="36" y="28"/>
                </a:cubicBezTo>
                <a:close/>
                <a:moveTo>
                  <a:pt x="60" y="28"/>
                </a:moveTo>
                <a:cubicBezTo>
                  <a:pt x="56" y="28"/>
                  <a:pt x="53" y="25"/>
                  <a:pt x="53" y="22"/>
                </a:cubicBezTo>
                <a:cubicBezTo>
                  <a:pt x="53" y="18"/>
                  <a:pt x="56" y="15"/>
                  <a:pt x="60" y="15"/>
                </a:cubicBezTo>
                <a:cubicBezTo>
                  <a:pt x="64" y="15"/>
                  <a:pt x="67" y="18"/>
                  <a:pt x="67" y="21"/>
                </a:cubicBezTo>
                <a:cubicBezTo>
                  <a:pt x="67" y="25"/>
                  <a:pt x="64" y="28"/>
                  <a:pt x="60" y="28"/>
                </a:cubicBezTo>
                <a:close/>
                <a:moveTo>
                  <a:pt x="84" y="28"/>
                </a:moveTo>
                <a:cubicBezTo>
                  <a:pt x="80" y="28"/>
                  <a:pt x="77" y="25"/>
                  <a:pt x="77" y="22"/>
                </a:cubicBezTo>
                <a:cubicBezTo>
                  <a:pt x="77" y="18"/>
                  <a:pt x="80" y="15"/>
                  <a:pt x="84" y="15"/>
                </a:cubicBezTo>
                <a:cubicBezTo>
                  <a:pt x="88" y="15"/>
                  <a:pt x="91" y="18"/>
                  <a:pt x="91" y="22"/>
                </a:cubicBezTo>
                <a:cubicBezTo>
                  <a:pt x="91" y="25"/>
                  <a:pt x="88" y="28"/>
                  <a:pt x="84" y="28"/>
                </a:cubicBezTo>
                <a:close/>
                <a:moveTo>
                  <a:pt x="108" y="28"/>
                </a:moveTo>
                <a:cubicBezTo>
                  <a:pt x="104" y="28"/>
                  <a:pt x="101" y="25"/>
                  <a:pt x="101" y="22"/>
                </a:cubicBezTo>
                <a:cubicBezTo>
                  <a:pt x="101" y="18"/>
                  <a:pt x="104" y="15"/>
                  <a:pt x="108" y="15"/>
                </a:cubicBezTo>
                <a:cubicBezTo>
                  <a:pt x="112" y="15"/>
                  <a:pt x="115" y="18"/>
                  <a:pt x="115" y="22"/>
                </a:cubicBezTo>
                <a:cubicBezTo>
                  <a:pt x="115" y="25"/>
                  <a:pt x="112" y="28"/>
                  <a:pt x="108" y="2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4" tIns="34287" rIns="68574" bIns="34287"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05050"/>
              </a:solidFill>
              <a:effectLst/>
              <a:uLnTx/>
              <a:uFillTx/>
              <a:latin typeface="Segoe UI"/>
              <a:ea typeface="+mn-ea"/>
              <a:cs typeface="+mn-cs"/>
            </a:endParaRPr>
          </a:p>
        </p:txBody>
      </p:sp>
      <p:sp>
        <p:nvSpPr>
          <p:cNvPr id="19" name="Freeform 18"/>
          <p:cNvSpPr>
            <a:spLocks noEditPoints="1"/>
          </p:cNvSpPr>
          <p:nvPr userDrawn="1"/>
        </p:nvSpPr>
        <p:spPr bwMode="auto">
          <a:xfrm>
            <a:off x="2947179" y="5022431"/>
            <a:ext cx="1093788" cy="234950"/>
          </a:xfrm>
          <a:custGeom>
            <a:avLst/>
            <a:gdLst>
              <a:gd name="T0" fmla="*/ 84 w 89"/>
              <a:gd name="T1" fmla="*/ 0 h 19"/>
              <a:gd name="T2" fmla="*/ 4 w 89"/>
              <a:gd name="T3" fmla="*/ 0 h 19"/>
              <a:gd name="T4" fmla="*/ 0 w 89"/>
              <a:gd name="T5" fmla="*/ 5 h 19"/>
              <a:gd name="T6" fmla="*/ 0 w 89"/>
              <a:gd name="T7" fmla="*/ 19 h 19"/>
              <a:gd name="T8" fmla="*/ 89 w 89"/>
              <a:gd name="T9" fmla="*/ 19 h 19"/>
              <a:gd name="T10" fmla="*/ 89 w 89"/>
              <a:gd name="T11" fmla="*/ 5 h 19"/>
              <a:gd name="T12" fmla="*/ 84 w 89"/>
              <a:gd name="T13" fmla="*/ 0 h 19"/>
              <a:gd name="T14" fmla="*/ 26 w 89"/>
              <a:gd name="T15" fmla="*/ 15 h 19"/>
              <a:gd name="T16" fmla="*/ 17 w 89"/>
              <a:gd name="T17" fmla="*/ 15 h 19"/>
              <a:gd name="T18" fmla="*/ 17 w 89"/>
              <a:gd name="T19" fmla="*/ 5 h 19"/>
              <a:gd name="T20" fmla="*/ 26 w 89"/>
              <a:gd name="T21" fmla="*/ 5 h 19"/>
              <a:gd name="T22" fmla="*/ 26 w 89"/>
              <a:gd name="T23" fmla="*/ 15 h 19"/>
              <a:gd name="T24" fmla="*/ 42 w 89"/>
              <a:gd name="T25" fmla="*/ 15 h 19"/>
              <a:gd name="T26" fmla="*/ 32 w 89"/>
              <a:gd name="T27" fmla="*/ 15 h 19"/>
              <a:gd name="T28" fmla="*/ 32 w 89"/>
              <a:gd name="T29" fmla="*/ 5 h 19"/>
              <a:gd name="T30" fmla="*/ 42 w 89"/>
              <a:gd name="T31" fmla="*/ 5 h 19"/>
              <a:gd name="T32" fmla="*/ 42 w 89"/>
              <a:gd name="T33" fmla="*/ 15 h 19"/>
              <a:gd name="T34" fmla="*/ 57 w 89"/>
              <a:gd name="T35" fmla="*/ 15 h 19"/>
              <a:gd name="T36" fmla="*/ 47 w 89"/>
              <a:gd name="T37" fmla="*/ 15 h 19"/>
              <a:gd name="T38" fmla="*/ 47 w 89"/>
              <a:gd name="T39" fmla="*/ 5 h 19"/>
              <a:gd name="T40" fmla="*/ 57 w 89"/>
              <a:gd name="T41" fmla="*/ 5 h 19"/>
              <a:gd name="T42" fmla="*/ 57 w 89"/>
              <a:gd name="T43" fmla="*/ 15 h 19"/>
              <a:gd name="T44" fmla="*/ 72 w 89"/>
              <a:gd name="T45" fmla="*/ 15 h 19"/>
              <a:gd name="T46" fmla="*/ 62 w 89"/>
              <a:gd name="T47" fmla="*/ 15 h 19"/>
              <a:gd name="T48" fmla="*/ 62 w 89"/>
              <a:gd name="T49" fmla="*/ 5 h 19"/>
              <a:gd name="T50" fmla="*/ 72 w 89"/>
              <a:gd name="T51" fmla="*/ 5 h 19"/>
              <a:gd name="T52" fmla="*/ 72 w 89"/>
              <a:gd name="T53" fmla="*/ 15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9" h="19">
                <a:moveTo>
                  <a:pt x="84" y="0"/>
                </a:moveTo>
                <a:cubicBezTo>
                  <a:pt x="4" y="0"/>
                  <a:pt x="4" y="0"/>
                  <a:pt x="4" y="0"/>
                </a:cubicBezTo>
                <a:cubicBezTo>
                  <a:pt x="1" y="0"/>
                  <a:pt x="0" y="3"/>
                  <a:pt x="0" y="5"/>
                </a:cubicBezTo>
                <a:cubicBezTo>
                  <a:pt x="0" y="19"/>
                  <a:pt x="0" y="19"/>
                  <a:pt x="0" y="19"/>
                </a:cubicBezTo>
                <a:cubicBezTo>
                  <a:pt x="89" y="19"/>
                  <a:pt x="89" y="19"/>
                  <a:pt x="89" y="19"/>
                </a:cubicBezTo>
                <a:cubicBezTo>
                  <a:pt x="89" y="5"/>
                  <a:pt x="89" y="5"/>
                  <a:pt x="89" y="5"/>
                </a:cubicBezTo>
                <a:cubicBezTo>
                  <a:pt x="89" y="0"/>
                  <a:pt x="85" y="0"/>
                  <a:pt x="84" y="0"/>
                </a:cubicBezTo>
                <a:close/>
                <a:moveTo>
                  <a:pt x="26" y="15"/>
                </a:moveTo>
                <a:cubicBezTo>
                  <a:pt x="17" y="15"/>
                  <a:pt x="17" y="15"/>
                  <a:pt x="17" y="15"/>
                </a:cubicBezTo>
                <a:cubicBezTo>
                  <a:pt x="17" y="5"/>
                  <a:pt x="17" y="5"/>
                  <a:pt x="17" y="5"/>
                </a:cubicBezTo>
                <a:cubicBezTo>
                  <a:pt x="26" y="5"/>
                  <a:pt x="26" y="5"/>
                  <a:pt x="26" y="5"/>
                </a:cubicBezTo>
                <a:lnTo>
                  <a:pt x="26" y="15"/>
                </a:lnTo>
                <a:close/>
                <a:moveTo>
                  <a:pt x="42" y="15"/>
                </a:moveTo>
                <a:cubicBezTo>
                  <a:pt x="32" y="15"/>
                  <a:pt x="32" y="15"/>
                  <a:pt x="32" y="15"/>
                </a:cubicBezTo>
                <a:cubicBezTo>
                  <a:pt x="32" y="5"/>
                  <a:pt x="32" y="5"/>
                  <a:pt x="32" y="5"/>
                </a:cubicBezTo>
                <a:cubicBezTo>
                  <a:pt x="42" y="5"/>
                  <a:pt x="42" y="5"/>
                  <a:pt x="42" y="5"/>
                </a:cubicBezTo>
                <a:lnTo>
                  <a:pt x="42" y="15"/>
                </a:lnTo>
                <a:close/>
                <a:moveTo>
                  <a:pt x="57" y="15"/>
                </a:moveTo>
                <a:cubicBezTo>
                  <a:pt x="47" y="15"/>
                  <a:pt x="47" y="15"/>
                  <a:pt x="47" y="15"/>
                </a:cubicBezTo>
                <a:cubicBezTo>
                  <a:pt x="47" y="5"/>
                  <a:pt x="47" y="5"/>
                  <a:pt x="47" y="5"/>
                </a:cubicBezTo>
                <a:cubicBezTo>
                  <a:pt x="57" y="5"/>
                  <a:pt x="57" y="5"/>
                  <a:pt x="57" y="5"/>
                </a:cubicBezTo>
                <a:lnTo>
                  <a:pt x="57" y="15"/>
                </a:lnTo>
                <a:close/>
                <a:moveTo>
                  <a:pt x="72" y="15"/>
                </a:moveTo>
                <a:cubicBezTo>
                  <a:pt x="62" y="15"/>
                  <a:pt x="62" y="15"/>
                  <a:pt x="62" y="15"/>
                </a:cubicBezTo>
                <a:cubicBezTo>
                  <a:pt x="62" y="5"/>
                  <a:pt x="62" y="5"/>
                  <a:pt x="62" y="5"/>
                </a:cubicBezTo>
                <a:cubicBezTo>
                  <a:pt x="72" y="5"/>
                  <a:pt x="72" y="5"/>
                  <a:pt x="72" y="5"/>
                </a:cubicBezTo>
                <a:lnTo>
                  <a:pt x="72"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4" tIns="34287" rIns="68574" bIns="34287"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05050"/>
              </a:solidFill>
              <a:effectLst/>
              <a:uLnTx/>
              <a:uFillTx/>
              <a:latin typeface="Segoe UI"/>
              <a:ea typeface="+mn-ea"/>
              <a:cs typeface="+mn-cs"/>
            </a:endParaRPr>
          </a:p>
        </p:txBody>
      </p:sp>
      <p:sp>
        <p:nvSpPr>
          <p:cNvPr id="20" name="Freeform 19"/>
          <p:cNvSpPr>
            <a:spLocks/>
          </p:cNvSpPr>
          <p:nvPr userDrawn="1"/>
        </p:nvSpPr>
        <p:spPr bwMode="auto">
          <a:xfrm>
            <a:off x="2724930" y="3434936"/>
            <a:ext cx="1143000" cy="836613"/>
          </a:xfrm>
          <a:custGeom>
            <a:avLst/>
            <a:gdLst>
              <a:gd name="T0" fmla="*/ 2 w 93"/>
              <a:gd name="T1" fmla="*/ 65 h 68"/>
              <a:gd name="T2" fmla="*/ 17 w 93"/>
              <a:gd name="T3" fmla="*/ 59 h 68"/>
              <a:gd name="T4" fmla="*/ 41 w 93"/>
              <a:gd name="T5" fmla="*/ 48 h 68"/>
              <a:gd name="T6" fmla="*/ 63 w 93"/>
              <a:gd name="T7" fmla="*/ 62 h 68"/>
              <a:gd name="T8" fmla="*/ 76 w 93"/>
              <a:gd name="T9" fmla="*/ 67 h 68"/>
              <a:gd name="T10" fmla="*/ 88 w 93"/>
              <a:gd name="T11" fmla="*/ 57 h 68"/>
              <a:gd name="T12" fmla="*/ 88 w 93"/>
              <a:gd name="T13" fmla="*/ 56 h 68"/>
              <a:gd name="T14" fmla="*/ 93 w 93"/>
              <a:gd name="T15" fmla="*/ 48 h 68"/>
              <a:gd name="T16" fmla="*/ 69 w 93"/>
              <a:gd name="T17" fmla="*/ 10 h 68"/>
              <a:gd name="T18" fmla="*/ 51 w 93"/>
              <a:gd name="T19" fmla="*/ 0 h 68"/>
              <a:gd name="T20" fmla="*/ 36 w 93"/>
              <a:gd name="T21" fmla="*/ 8 h 68"/>
              <a:gd name="T22" fmla="*/ 0 w 93"/>
              <a:gd name="T23" fmla="*/ 64 h 68"/>
              <a:gd name="T24" fmla="*/ 2 w 93"/>
              <a:gd name="T25" fmla="*/ 6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3" h="68">
                <a:moveTo>
                  <a:pt x="2" y="65"/>
                </a:moveTo>
                <a:cubicBezTo>
                  <a:pt x="7" y="67"/>
                  <a:pt x="13" y="63"/>
                  <a:pt x="17" y="59"/>
                </a:cubicBezTo>
                <a:cubicBezTo>
                  <a:pt x="25" y="51"/>
                  <a:pt x="33" y="47"/>
                  <a:pt x="41" y="48"/>
                </a:cubicBezTo>
                <a:cubicBezTo>
                  <a:pt x="49" y="49"/>
                  <a:pt x="57" y="53"/>
                  <a:pt x="63" y="62"/>
                </a:cubicBezTo>
                <a:cubicBezTo>
                  <a:pt x="67" y="67"/>
                  <a:pt x="72" y="68"/>
                  <a:pt x="76" y="67"/>
                </a:cubicBezTo>
                <a:cubicBezTo>
                  <a:pt x="81" y="66"/>
                  <a:pt x="86" y="62"/>
                  <a:pt x="88" y="57"/>
                </a:cubicBezTo>
                <a:cubicBezTo>
                  <a:pt x="88" y="56"/>
                  <a:pt x="88" y="56"/>
                  <a:pt x="88" y="56"/>
                </a:cubicBezTo>
                <a:cubicBezTo>
                  <a:pt x="90" y="53"/>
                  <a:pt x="92" y="50"/>
                  <a:pt x="93" y="48"/>
                </a:cubicBezTo>
                <a:cubicBezTo>
                  <a:pt x="69" y="10"/>
                  <a:pt x="69" y="10"/>
                  <a:pt x="69" y="10"/>
                </a:cubicBezTo>
                <a:cubicBezTo>
                  <a:pt x="64" y="4"/>
                  <a:pt x="58" y="0"/>
                  <a:pt x="51" y="0"/>
                </a:cubicBezTo>
                <a:cubicBezTo>
                  <a:pt x="45" y="0"/>
                  <a:pt x="40" y="3"/>
                  <a:pt x="36" y="8"/>
                </a:cubicBezTo>
                <a:cubicBezTo>
                  <a:pt x="0" y="64"/>
                  <a:pt x="0" y="64"/>
                  <a:pt x="0" y="64"/>
                </a:cubicBezTo>
                <a:cubicBezTo>
                  <a:pt x="0" y="65"/>
                  <a:pt x="1" y="65"/>
                  <a:pt x="2" y="6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4" tIns="34287" rIns="68574" bIns="34287"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05050"/>
              </a:solidFill>
              <a:effectLst/>
              <a:uLnTx/>
              <a:uFillTx/>
              <a:latin typeface="Segoe UI"/>
              <a:ea typeface="+mn-ea"/>
              <a:cs typeface="+mn-cs"/>
            </a:endParaRPr>
          </a:p>
        </p:txBody>
      </p:sp>
      <p:sp>
        <p:nvSpPr>
          <p:cNvPr id="21" name="Freeform 20"/>
          <p:cNvSpPr>
            <a:spLocks/>
          </p:cNvSpPr>
          <p:nvPr userDrawn="1"/>
        </p:nvSpPr>
        <p:spPr bwMode="auto">
          <a:xfrm>
            <a:off x="1840691" y="4136606"/>
            <a:ext cx="3048001" cy="1600200"/>
          </a:xfrm>
          <a:custGeom>
            <a:avLst/>
            <a:gdLst>
              <a:gd name="T0" fmla="*/ 239 w 248"/>
              <a:gd name="T1" fmla="*/ 106 h 130"/>
              <a:gd name="T2" fmla="*/ 171 w 248"/>
              <a:gd name="T3" fmla="*/ 0 h 130"/>
              <a:gd name="T4" fmla="*/ 169 w 248"/>
              <a:gd name="T5" fmla="*/ 3 h 130"/>
              <a:gd name="T6" fmla="*/ 150 w 248"/>
              <a:gd name="T7" fmla="*/ 20 h 130"/>
              <a:gd name="T8" fmla="*/ 146 w 248"/>
              <a:gd name="T9" fmla="*/ 20 h 130"/>
              <a:gd name="T10" fmla="*/ 128 w 248"/>
              <a:gd name="T11" fmla="*/ 11 h 130"/>
              <a:gd name="T12" fmla="*/ 113 w 248"/>
              <a:gd name="T13" fmla="*/ 0 h 130"/>
              <a:gd name="T14" fmla="*/ 95 w 248"/>
              <a:gd name="T15" fmla="*/ 9 h 130"/>
              <a:gd name="T16" fmla="*/ 71 w 248"/>
              <a:gd name="T17" fmla="*/ 18 h 130"/>
              <a:gd name="T18" fmla="*/ 66 w 248"/>
              <a:gd name="T19" fmla="*/ 15 h 130"/>
              <a:gd name="T20" fmla="*/ 9 w 248"/>
              <a:gd name="T21" fmla="*/ 104 h 130"/>
              <a:gd name="T22" fmla="*/ 3 w 248"/>
              <a:gd name="T23" fmla="*/ 126 h 130"/>
              <a:gd name="T24" fmla="*/ 11 w 248"/>
              <a:gd name="T25" fmla="*/ 130 h 130"/>
              <a:gd name="T26" fmla="*/ 59 w 248"/>
              <a:gd name="T27" fmla="*/ 130 h 130"/>
              <a:gd name="T28" fmla="*/ 56 w 248"/>
              <a:gd name="T29" fmla="*/ 116 h 130"/>
              <a:gd name="T30" fmla="*/ 56 w 248"/>
              <a:gd name="T31" fmla="*/ 103 h 130"/>
              <a:gd name="T32" fmla="*/ 69 w 248"/>
              <a:gd name="T33" fmla="*/ 91 h 130"/>
              <a:gd name="T34" fmla="*/ 82 w 248"/>
              <a:gd name="T35" fmla="*/ 91 h 130"/>
              <a:gd name="T36" fmla="*/ 82 w 248"/>
              <a:gd name="T37" fmla="*/ 77 h 130"/>
              <a:gd name="T38" fmla="*/ 94 w 248"/>
              <a:gd name="T39" fmla="*/ 65 h 130"/>
              <a:gd name="T40" fmla="*/ 115 w 248"/>
              <a:gd name="T41" fmla="*/ 65 h 130"/>
              <a:gd name="T42" fmla="*/ 111 w 248"/>
              <a:gd name="T43" fmla="*/ 54 h 130"/>
              <a:gd name="T44" fmla="*/ 111 w 248"/>
              <a:gd name="T45" fmla="*/ 54 h 130"/>
              <a:gd name="T46" fmla="*/ 123 w 248"/>
              <a:gd name="T47" fmla="*/ 46 h 130"/>
              <a:gd name="T48" fmla="*/ 132 w 248"/>
              <a:gd name="T49" fmla="*/ 46 h 130"/>
              <a:gd name="T50" fmla="*/ 145 w 248"/>
              <a:gd name="T51" fmla="*/ 55 h 130"/>
              <a:gd name="T52" fmla="*/ 149 w 248"/>
              <a:gd name="T53" fmla="*/ 65 h 130"/>
              <a:gd name="T54" fmla="*/ 174 w 248"/>
              <a:gd name="T55" fmla="*/ 65 h 130"/>
              <a:gd name="T56" fmla="*/ 186 w 248"/>
              <a:gd name="T57" fmla="*/ 77 h 130"/>
              <a:gd name="T58" fmla="*/ 186 w 248"/>
              <a:gd name="T59" fmla="*/ 91 h 130"/>
              <a:gd name="T60" fmla="*/ 206 w 248"/>
              <a:gd name="T61" fmla="*/ 91 h 130"/>
              <a:gd name="T62" fmla="*/ 218 w 248"/>
              <a:gd name="T63" fmla="*/ 99 h 130"/>
              <a:gd name="T64" fmla="*/ 216 w 248"/>
              <a:gd name="T65" fmla="*/ 106 h 130"/>
              <a:gd name="T66" fmla="*/ 205 w 248"/>
              <a:gd name="T67" fmla="*/ 130 h 130"/>
              <a:gd name="T68" fmla="*/ 237 w 248"/>
              <a:gd name="T69" fmla="*/ 130 h 130"/>
              <a:gd name="T70" fmla="*/ 237 w 248"/>
              <a:gd name="T71" fmla="*/ 130 h 130"/>
              <a:gd name="T72" fmla="*/ 245 w 248"/>
              <a:gd name="T73" fmla="*/ 126 h 130"/>
              <a:gd name="T74" fmla="*/ 239 w 248"/>
              <a:gd name="T75" fmla="*/ 106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48" h="130">
                <a:moveTo>
                  <a:pt x="239" y="106"/>
                </a:moveTo>
                <a:cubicBezTo>
                  <a:pt x="171" y="0"/>
                  <a:pt x="171" y="0"/>
                  <a:pt x="171" y="0"/>
                </a:cubicBezTo>
                <a:cubicBezTo>
                  <a:pt x="170" y="1"/>
                  <a:pt x="170" y="2"/>
                  <a:pt x="169" y="3"/>
                </a:cubicBezTo>
                <a:cubicBezTo>
                  <a:pt x="166" y="12"/>
                  <a:pt x="158" y="18"/>
                  <a:pt x="150" y="20"/>
                </a:cubicBezTo>
                <a:cubicBezTo>
                  <a:pt x="148" y="20"/>
                  <a:pt x="147" y="20"/>
                  <a:pt x="146" y="20"/>
                </a:cubicBezTo>
                <a:cubicBezTo>
                  <a:pt x="139" y="20"/>
                  <a:pt x="132" y="17"/>
                  <a:pt x="128" y="11"/>
                </a:cubicBezTo>
                <a:cubicBezTo>
                  <a:pt x="124" y="6"/>
                  <a:pt x="119" y="1"/>
                  <a:pt x="113" y="0"/>
                </a:cubicBezTo>
                <a:cubicBezTo>
                  <a:pt x="107" y="0"/>
                  <a:pt x="101" y="3"/>
                  <a:pt x="95" y="9"/>
                </a:cubicBezTo>
                <a:cubicBezTo>
                  <a:pt x="85" y="19"/>
                  <a:pt x="77" y="19"/>
                  <a:pt x="71" y="18"/>
                </a:cubicBezTo>
                <a:cubicBezTo>
                  <a:pt x="70" y="17"/>
                  <a:pt x="68" y="16"/>
                  <a:pt x="66" y="15"/>
                </a:cubicBezTo>
                <a:cubicBezTo>
                  <a:pt x="9" y="104"/>
                  <a:pt x="9" y="104"/>
                  <a:pt x="9" y="104"/>
                </a:cubicBezTo>
                <a:cubicBezTo>
                  <a:pt x="3" y="114"/>
                  <a:pt x="0" y="120"/>
                  <a:pt x="3" y="126"/>
                </a:cubicBezTo>
                <a:cubicBezTo>
                  <a:pt x="5" y="128"/>
                  <a:pt x="7" y="130"/>
                  <a:pt x="11" y="130"/>
                </a:cubicBezTo>
                <a:cubicBezTo>
                  <a:pt x="59" y="130"/>
                  <a:pt x="59" y="130"/>
                  <a:pt x="59" y="130"/>
                </a:cubicBezTo>
                <a:cubicBezTo>
                  <a:pt x="57" y="126"/>
                  <a:pt x="56" y="121"/>
                  <a:pt x="56" y="116"/>
                </a:cubicBezTo>
                <a:cubicBezTo>
                  <a:pt x="56" y="103"/>
                  <a:pt x="56" y="103"/>
                  <a:pt x="56" y="103"/>
                </a:cubicBezTo>
                <a:cubicBezTo>
                  <a:pt x="56" y="91"/>
                  <a:pt x="64" y="91"/>
                  <a:pt x="69" y="91"/>
                </a:cubicBezTo>
                <a:cubicBezTo>
                  <a:pt x="82" y="91"/>
                  <a:pt x="82" y="91"/>
                  <a:pt x="82" y="91"/>
                </a:cubicBezTo>
                <a:cubicBezTo>
                  <a:pt x="82" y="77"/>
                  <a:pt x="82" y="77"/>
                  <a:pt x="82" y="77"/>
                </a:cubicBezTo>
                <a:cubicBezTo>
                  <a:pt x="82" y="72"/>
                  <a:pt x="85" y="65"/>
                  <a:pt x="94" y="65"/>
                </a:cubicBezTo>
                <a:cubicBezTo>
                  <a:pt x="115" y="65"/>
                  <a:pt x="115" y="65"/>
                  <a:pt x="115" y="65"/>
                </a:cubicBezTo>
                <a:cubicBezTo>
                  <a:pt x="111" y="54"/>
                  <a:pt x="111" y="54"/>
                  <a:pt x="111" y="54"/>
                </a:cubicBezTo>
                <a:cubicBezTo>
                  <a:pt x="111" y="54"/>
                  <a:pt x="111" y="54"/>
                  <a:pt x="111" y="54"/>
                </a:cubicBezTo>
                <a:cubicBezTo>
                  <a:pt x="111" y="46"/>
                  <a:pt x="120" y="46"/>
                  <a:pt x="123" y="46"/>
                </a:cubicBezTo>
                <a:cubicBezTo>
                  <a:pt x="132" y="46"/>
                  <a:pt x="132" y="46"/>
                  <a:pt x="132" y="46"/>
                </a:cubicBezTo>
                <a:cubicBezTo>
                  <a:pt x="140" y="46"/>
                  <a:pt x="143" y="47"/>
                  <a:pt x="145" y="55"/>
                </a:cubicBezTo>
                <a:cubicBezTo>
                  <a:pt x="149" y="65"/>
                  <a:pt x="149" y="65"/>
                  <a:pt x="149" y="65"/>
                </a:cubicBezTo>
                <a:cubicBezTo>
                  <a:pt x="174" y="65"/>
                  <a:pt x="174" y="65"/>
                  <a:pt x="174" y="65"/>
                </a:cubicBezTo>
                <a:cubicBezTo>
                  <a:pt x="179" y="65"/>
                  <a:pt x="186" y="68"/>
                  <a:pt x="186" y="77"/>
                </a:cubicBezTo>
                <a:cubicBezTo>
                  <a:pt x="186" y="91"/>
                  <a:pt x="186" y="91"/>
                  <a:pt x="186" y="91"/>
                </a:cubicBezTo>
                <a:cubicBezTo>
                  <a:pt x="206" y="91"/>
                  <a:pt x="206" y="91"/>
                  <a:pt x="206" y="91"/>
                </a:cubicBezTo>
                <a:cubicBezTo>
                  <a:pt x="214" y="91"/>
                  <a:pt x="218" y="94"/>
                  <a:pt x="218" y="99"/>
                </a:cubicBezTo>
                <a:cubicBezTo>
                  <a:pt x="218" y="101"/>
                  <a:pt x="217" y="103"/>
                  <a:pt x="216" y="106"/>
                </a:cubicBezTo>
                <a:cubicBezTo>
                  <a:pt x="205" y="130"/>
                  <a:pt x="205" y="130"/>
                  <a:pt x="205" y="130"/>
                </a:cubicBezTo>
                <a:cubicBezTo>
                  <a:pt x="237" y="130"/>
                  <a:pt x="237" y="130"/>
                  <a:pt x="237" y="130"/>
                </a:cubicBezTo>
                <a:cubicBezTo>
                  <a:pt x="237" y="130"/>
                  <a:pt x="237" y="130"/>
                  <a:pt x="237" y="130"/>
                </a:cubicBezTo>
                <a:cubicBezTo>
                  <a:pt x="240" y="130"/>
                  <a:pt x="243" y="128"/>
                  <a:pt x="245" y="126"/>
                </a:cubicBezTo>
                <a:cubicBezTo>
                  <a:pt x="246" y="124"/>
                  <a:pt x="248" y="119"/>
                  <a:pt x="239" y="10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4" tIns="34287" rIns="68574" bIns="34287"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05050"/>
              </a:solidFill>
              <a:effectLst/>
              <a:uLnTx/>
              <a:uFillTx/>
              <a:latin typeface="Segoe UI"/>
              <a:ea typeface="+mn-ea"/>
              <a:cs typeface="+mn-cs"/>
            </a:endParaRPr>
          </a:p>
        </p:txBody>
      </p:sp>
      <p:sp>
        <p:nvSpPr>
          <p:cNvPr id="22" name="Freeform 21"/>
          <p:cNvSpPr>
            <a:spLocks/>
          </p:cNvSpPr>
          <p:nvPr userDrawn="1"/>
        </p:nvSpPr>
        <p:spPr bwMode="auto">
          <a:xfrm>
            <a:off x="1521604" y="4074694"/>
            <a:ext cx="822325" cy="1576388"/>
          </a:xfrm>
          <a:custGeom>
            <a:avLst/>
            <a:gdLst>
              <a:gd name="T0" fmla="*/ 61 w 67"/>
              <a:gd name="T1" fmla="*/ 57 h 128"/>
              <a:gd name="T2" fmla="*/ 48 w 67"/>
              <a:gd name="T3" fmla="*/ 35 h 128"/>
              <a:gd name="T4" fmla="*/ 55 w 67"/>
              <a:gd name="T5" fmla="*/ 35 h 128"/>
              <a:gd name="T6" fmla="*/ 35 w 67"/>
              <a:gd name="T7" fmla="*/ 2 h 128"/>
              <a:gd name="T8" fmla="*/ 31 w 67"/>
              <a:gd name="T9" fmla="*/ 1 h 128"/>
              <a:gd name="T10" fmla="*/ 11 w 67"/>
              <a:gd name="T11" fmla="*/ 35 h 128"/>
              <a:gd name="T12" fmla="*/ 18 w 67"/>
              <a:gd name="T13" fmla="*/ 35 h 128"/>
              <a:gd name="T14" fmla="*/ 5 w 67"/>
              <a:gd name="T15" fmla="*/ 57 h 128"/>
              <a:gd name="T16" fmla="*/ 13 w 67"/>
              <a:gd name="T17" fmla="*/ 57 h 128"/>
              <a:gd name="T18" fmla="*/ 0 w 67"/>
              <a:gd name="T19" fmla="*/ 82 h 128"/>
              <a:gd name="T20" fmla="*/ 28 w 67"/>
              <a:gd name="T21" fmla="*/ 82 h 128"/>
              <a:gd name="T22" fmla="*/ 28 w 67"/>
              <a:gd name="T23" fmla="*/ 128 h 128"/>
              <a:gd name="T24" fmla="*/ 38 w 67"/>
              <a:gd name="T25" fmla="*/ 128 h 128"/>
              <a:gd name="T26" fmla="*/ 38 w 67"/>
              <a:gd name="T27" fmla="*/ 82 h 128"/>
              <a:gd name="T28" fmla="*/ 67 w 67"/>
              <a:gd name="T29" fmla="*/ 82 h 128"/>
              <a:gd name="T30" fmla="*/ 53 w 67"/>
              <a:gd name="T31" fmla="*/ 57 h 128"/>
              <a:gd name="T32" fmla="*/ 61 w 67"/>
              <a:gd name="T33" fmla="*/ 57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28">
                <a:moveTo>
                  <a:pt x="61" y="57"/>
                </a:moveTo>
                <a:cubicBezTo>
                  <a:pt x="60" y="54"/>
                  <a:pt x="48" y="35"/>
                  <a:pt x="48" y="35"/>
                </a:cubicBezTo>
                <a:cubicBezTo>
                  <a:pt x="55" y="35"/>
                  <a:pt x="55" y="35"/>
                  <a:pt x="55" y="35"/>
                </a:cubicBezTo>
                <a:cubicBezTo>
                  <a:pt x="54" y="32"/>
                  <a:pt x="35" y="2"/>
                  <a:pt x="35" y="2"/>
                </a:cubicBezTo>
                <a:cubicBezTo>
                  <a:pt x="34" y="0"/>
                  <a:pt x="32" y="0"/>
                  <a:pt x="31" y="1"/>
                </a:cubicBezTo>
                <a:cubicBezTo>
                  <a:pt x="31" y="1"/>
                  <a:pt x="12" y="33"/>
                  <a:pt x="11" y="35"/>
                </a:cubicBezTo>
                <a:cubicBezTo>
                  <a:pt x="18" y="35"/>
                  <a:pt x="18" y="35"/>
                  <a:pt x="18" y="35"/>
                </a:cubicBezTo>
                <a:cubicBezTo>
                  <a:pt x="18" y="35"/>
                  <a:pt x="7" y="54"/>
                  <a:pt x="5" y="57"/>
                </a:cubicBezTo>
                <a:cubicBezTo>
                  <a:pt x="13" y="57"/>
                  <a:pt x="13" y="57"/>
                  <a:pt x="13" y="57"/>
                </a:cubicBezTo>
                <a:cubicBezTo>
                  <a:pt x="13" y="57"/>
                  <a:pt x="1" y="79"/>
                  <a:pt x="0" y="82"/>
                </a:cubicBezTo>
                <a:cubicBezTo>
                  <a:pt x="28" y="82"/>
                  <a:pt x="28" y="82"/>
                  <a:pt x="28" y="82"/>
                </a:cubicBezTo>
                <a:cubicBezTo>
                  <a:pt x="28" y="128"/>
                  <a:pt x="28" y="128"/>
                  <a:pt x="28" y="128"/>
                </a:cubicBezTo>
                <a:cubicBezTo>
                  <a:pt x="38" y="128"/>
                  <a:pt x="38" y="128"/>
                  <a:pt x="38" y="128"/>
                </a:cubicBezTo>
                <a:cubicBezTo>
                  <a:pt x="38" y="82"/>
                  <a:pt x="38" y="82"/>
                  <a:pt x="38" y="82"/>
                </a:cubicBezTo>
                <a:cubicBezTo>
                  <a:pt x="67" y="82"/>
                  <a:pt x="67" y="82"/>
                  <a:pt x="67" y="82"/>
                </a:cubicBezTo>
                <a:cubicBezTo>
                  <a:pt x="65" y="79"/>
                  <a:pt x="53" y="57"/>
                  <a:pt x="53" y="57"/>
                </a:cubicBezTo>
                <a:lnTo>
                  <a:pt x="61"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4" tIns="34287" rIns="68574" bIns="34287"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05050"/>
              </a:solidFill>
              <a:effectLst/>
              <a:uLnTx/>
              <a:uFillTx/>
              <a:latin typeface="Segoe UI"/>
              <a:ea typeface="+mn-ea"/>
              <a:cs typeface="+mn-cs"/>
            </a:endParaRPr>
          </a:p>
        </p:txBody>
      </p:sp>
      <p:pic>
        <p:nvPicPr>
          <p:cNvPr id="46" name="Picture 4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333039" y="480507"/>
            <a:ext cx="1643856" cy="352137"/>
          </a:xfrm>
          <a:prstGeom prst="rect">
            <a:avLst/>
          </a:prstGeom>
        </p:spPr>
      </p:pic>
    </p:spTree>
    <p:extLst>
      <p:ext uri="{BB962C8B-B14F-4D97-AF65-F5344CB8AC3E}">
        <p14:creationId xmlns:p14="http://schemas.microsoft.com/office/powerpoint/2010/main" val="4290958856"/>
      </p:ext>
    </p:extLst>
  </p:cSld>
  <p:clrMapOvr>
    <a:masterClrMapping/>
  </p:clrMapOvr>
  <p:transition>
    <p:fade/>
  </p:transition>
  <p:extLst mod="1">
    <p:ext uri="{DCECCB84-F9BA-43D5-87BE-67443E8EF086}">
      <p15:sldGuideLst xmlns:p15="http://schemas.microsoft.com/office/powerpoint/2012/main">
        <p15:guide id="1" orient="horz" pos="302">
          <p15:clr>
            <a:srgbClr val="C35EA4"/>
          </p15:clr>
        </p15:guide>
        <p15:guide id="2" pos="288">
          <p15:clr>
            <a:srgbClr val="C35EA4"/>
          </p15:clr>
        </p15:guide>
        <p15:guide id="3" pos="7545">
          <p15:clr>
            <a:srgbClr val="C35EA4"/>
          </p15:clr>
        </p15:guide>
        <p15:guide id="4" orient="horz" pos="4104">
          <p15:clr>
            <a:srgbClr val="C35EA4"/>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3" y="3954457"/>
            <a:ext cx="6399214" cy="1830388"/>
          </a:xfrm>
          <a:noFill/>
        </p:spPr>
        <p:txBody>
          <a:bodyPr lIns="182880" tIns="146304" rIns="182880" bIns="146304">
            <a:noAutofit/>
          </a:bodyPr>
          <a:lstStyle>
            <a:lvl1pPr marL="0" indent="0">
              <a:spcBef>
                <a:spcPts val="0"/>
              </a:spcBef>
              <a:buNone/>
              <a:defRPr sz="27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4" y="2125677"/>
            <a:ext cx="8229534" cy="1828800"/>
          </a:xfrm>
          <a:noFill/>
        </p:spPr>
        <p:txBody>
          <a:bodyPr lIns="146304" tIns="91440" rIns="146304" bIns="91440" anchor="t" anchorCtr="0"/>
          <a:lstStyle>
            <a:lvl1pPr>
              <a:defRPr sz="4499" spc="-75" baseline="0">
                <a:gradFill>
                  <a:gsLst>
                    <a:gs pos="3333">
                      <a:schemeClr val="tx1"/>
                    </a:gs>
                    <a:gs pos="39000">
                      <a:schemeClr val="tx1"/>
                    </a:gs>
                  </a:gsLst>
                  <a:lin ang="5400000" scaled="0"/>
                </a:gradFill>
              </a:defRPr>
            </a:lvl1pPr>
          </a:lstStyle>
          <a:p>
            <a:r>
              <a:rPr lang="en-US" dirty="0"/>
              <a:t>Presentation title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8840" y="480507"/>
            <a:ext cx="2557746" cy="547905"/>
          </a:xfrm>
          <a:prstGeom prst="rect">
            <a:avLst/>
          </a:prstGeom>
        </p:spPr>
      </p:pic>
      <p:grpSp>
        <p:nvGrpSpPr>
          <p:cNvPr id="8" name="Group 4"/>
          <p:cNvGrpSpPr>
            <a:grpSpLocks noChangeAspect="1"/>
          </p:cNvGrpSpPr>
          <p:nvPr userDrawn="1"/>
        </p:nvGrpSpPr>
        <p:grpSpPr bwMode="auto">
          <a:xfrm>
            <a:off x="6664394" y="2103040"/>
            <a:ext cx="5497444" cy="4603416"/>
            <a:chOff x="2611" y="1821"/>
            <a:chExt cx="990" cy="829"/>
          </a:xfrm>
        </p:grpSpPr>
        <p:sp>
          <p:nvSpPr>
            <p:cNvPr id="11" name="Freeform 5"/>
            <p:cNvSpPr>
              <a:spLocks noEditPoints="1"/>
            </p:cNvSpPr>
            <p:nvPr userDrawn="1"/>
          </p:nvSpPr>
          <p:spPr bwMode="auto">
            <a:xfrm>
              <a:off x="3025" y="1821"/>
              <a:ext cx="576" cy="507"/>
            </a:xfrm>
            <a:custGeom>
              <a:avLst/>
              <a:gdLst>
                <a:gd name="T0" fmla="*/ 136 w 243"/>
                <a:gd name="T1" fmla="*/ 168 h 213"/>
                <a:gd name="T2" fmla="*/ 191 w 243"/>
                <a:gd name="T3" fmla="*/ 199 h 213"/>
                <a:gd name="T4" fmla="*/ 166 w 243"/>
                <a:gd name="T5" fmla="*/ 199 h 213"/>
                <a:gd name="T6" fmla="*/ 185 w 243"/>
                <a:gd name="T7" fmla="*/ 202 h 213"/>
                <a:gd name="T8" fmla="*/ 210 w 243"/>
                <a:gd name="T9" fmla="*/ 202 h 213"/>
                <a:gd name="T10" fmla="*/ 204 w 243"/>
                <a:gd name="T11" fmla="*/ 196 h 213"/>
                <a:gd name="T12" fmla="*/ 185 w 243"/>
                <a:gd name="T13" fmla="*/ 207 h 213"/>
                <a:gd name="T14" fmla="*/ 160 w 243"/>
                <a:gd name="T15" fmla="*/ 207 h 213"/>
                <a:gd name="T16" fmla="*/ 134 w 243"/>
                <a:gd name="T17" fmla="*/ 207 h 213"/>
                <a:gd name="T18" fmla="*/ 115 w 243"/>
                <a:gd name="T19" fmla="*/ 213 h 213"/>
                <a:gd name="T20" fmla="*/ 141 w 243"/>
                <a:gd name="T21" fmla="*/ 213 h 213"/>
                <a:gd name="T22" fmla="*/ 166 w 243"/>
                <a:gd name="T23" fmla="*/ 213 h 213"/>
                <a:gd name="T24" fmla="*/ 191 w 243"/>
                <a:gd name="T25" fmla="*/ 213 h 213"/>
                <a:gd name="T26" fmla="*/ 216 w 243"/>
                <a:gd name="T27" fmla="*/ 213 h 213"/>
                <a:gd name="T28" fmla="*/ 148 w 243"/>
                <a:gd name="T29" fmla="*/ 164 h 213"/>
                <a:gd name="T30" fmla="*/ 148 w 243"/>
                <a:gd name="T31" fmla="*/ 164 h 213"/>
                <a:gd name="T32" fmla="*/ 143 w 243"/>
                <a:gd name="T33" fmla="*/ 145 h 213"/>
                <a:gd name="T34" fmla="*/ 146 w 243"/>
                <a:gd name="T35" fmla="*/ 145 h 213"/>
                <a:gd name="T36" fmla="*/ 157 w 243"/>
                <a:gd name="T37" fmla="*/ 138 h 213"/>
                <a:gd name="T38" fmla="*/ 235 w 243"/>
                <a:gd name="T39" fmla="*/ 147 h 213"/>
                <a:gd name="T40" fmla="*/ 228 w 243"/>
                <a:gd name="T41" fmla="*/ 66 h 213"/>
                <a:gd name="T42" fmla="*/ 214 w 243"/>
                <a:gd name="T43" fmla="*/ 19 h 213"/>
                <a:gd name="T44" fmla="*/ 188 w 243"/>
                <a:gd name="T45" fmla="*/ 66 h 213"/>
                <a:gd name="T46" fmla="*/ 161 w 243"/>
                <a:gd name="T47" fmla="*/ 42 h 213"/>
                <a:gd name="T48" fmla="*/ 108 w 243"/>
                <a:gd name="T49" fmla="*/ 6 h 213"/>
                <a:gd name="T50" fmla="*/ 100 w 243"/>
                <a:gd name="T51" fmla="*/ 165 h 213"/>
                <a:gd name="T52" fmla="*/ 118 w 243"/>
                <a:gd name="T53" fmla="*/ 184 h 213"/>
                <a:gd name="T54" fmla="*/ 162 w 243"/>
                <a:gd name="T55" fmla="*/ 184 h 213"/>
                <a:gd name="T56" fmla="*/ 194 w 243"/>
                <a:gd name="T57" fmla="*/ 184 h 213"/>
                <a:gd name="T58" fmla="*/ 236 w 243"/>
                <a:gd name="T59" fmla="*/ 165 h 213"/>
                <a:gd name="T60" fmla="*/ 208 w 243"/>
                <a:gd name="T61" fmla="*/ 87 h 213"/>
                <a:gd name="T62" fmla="*/ 114 w 243"/>
                <a:gd name="T63" fmla="*/ 11 h 213"/>
                <a:gd name="T64" fmla="*/ 133 w 243"/>
                <a:gd name="T65" fmla="*/ 67 h 213"/>
                <a:gd name="T66" fmla="*/ 83 w 243"/>
                <a:gd name="T67" fmla="*/ 62 h 213"/>
                <a:gd name="T68" fmla="*/ 198 w 243"/>
                <a:gd name="T69" fmla="*/ 181 h 213"/>
                <a:gd name="T70" fmla="*/ 167 w 243"/>
                <a:gd name="T71" fmla="*/ 179 h 213"/>
                <a:gd name="T72" fmla="*/ 129 w 243"/>
                <a:gd name="T73" fmla="*/ 180 h 213"/>
                <a:gd name="T74" fmla="*/ 104 w 243"/>
                <a:gd name="T75" fmla="*/ 155 h 213"/>
                <a:gd name="T76" fmla="*/ 209 w 243"/>
                <a:gd name="T77" fmla="*/ 155 h 213"/>
                <a:gd name="T78" fmla="*/ 123 w 243"/>
                <a:gd name="T79" fmla="*/ 147 h 213"/>
                <a:gd name="T80" fmla="*/ 143 w 243"/>
                <a:gd name="T81" fmla="*/ 120 h 213"/>
                <a:gd name="T82" fmla="*/ 159 w 243"/>
                <a:gd name="T83" fmla="*/ 122 h 213"/>
                <a:gd name="T84" fmla="*/ 213 w 243"/>
                <a:gd name="T85" fmla="*/ 158 h 213"/>
                <a:gd name="T86" fmla="*/ 192 w 243"/>
                <a:gd name="T87" fmla="*/ 147 h 213"/>
                <a:gd name="T88" fmla="*/ 163 w 243"/>
                <a:gd name="T89" fmla="*/ 121 h 213"/>
                <a:gd name="T90" fmla="*/ 142 w 243"/>
                <a:gd name="T91" fmla="*/ 128 h 213"/>
                <a:gd name="T92" fmla="*/ 108 w 243"/>
                <a:gd name="T93" fmla="*/ 147 h 213"/>
                <a:gd name="T94" fmla="*/ 15 w 243"/>
                <a:gd name="T95" fmla="*/ 149 h 213"/>
                <a:gd name="T96" fmla="*/ 108 w 243"/>
                <a:gd name="T97" fmla="*/ 55 h 213"/>
                <a:gd name="T98" fmla="*/ 152 w 243"/>
                <a:gd name="T99" fmla="*/ 58 h 213"/>
                <a:gd name="T100" fmla="*/ 213 w 243"/>
                <a:gd name="T101" fmla="*/ 158 h 213"/>
                <a:gd name="T102" fmla="*/ 170 w 243"/>
                <a:gd name="T103" fmla="*/ 168 h 213"/>
                <a:gd name="T104" fmla="*/ 168 w 243"/>
                <a:gd name="T105" fmla="*/ 145 h 213"/>
                <a:gd name="T106" fmla="*/ 177 w 243"/>
                <a:gd name="T107" fmla="*/ 168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43" h="213">
                  <a:moveTo>
                    <a:pt x="131" y="164"/>
                  </a:moveTo>
                  <a:cubicBezTo>
                    <a:pt x="128" y="164"/>
                    <a:pt x="126" y="166"/>
                    <a:pt x="126" y="168"/>
                  </a:cubicBezTo>
                  <a:cubicBezTo>
                    <a:pt x="126" y="171"/>
                    <a:pt x="128" y="172"/>
                    <a:pt x="131" y="172"/>
                  </a:cubicBezTo>
                  <a:cubicBezTo>
                    <a:pt x="134" y="172"/>
                    <a:pt x="136" y="171"/>
                    <a:pt x="136" y="168"/>
                  </a:cubicBezTo>
                  <a:cubicBezTo>
                    <a:pt x="136" y="166"/>
                    <a:pt x="133" y="164"/>
                    <a:pt x="131" y="164"/>
                  </a:cubicBezTo>
                  <a:close/>
                  <a:moveTo>
                    <a:pt x="204" y="196"/>
                  </a:moveTo>
                  <a:cubicBezTo>
                    <a:pt x="201" y="196"/>
                    <a:pt x="199" y="196"/>
                    <a:pt x="197" y="197"/>
                  </a:cubicBezTo>
                  <a:cubicBezTo>
                    <a:pt x="195" y="198"/>
                    <a:pt x="193" y="199"/>
                    <a:pt x="191" y="199"/>
                  </a:cubicBezTo>
                  <a:cubicBezTo>
                    <a:pt x="189" y="199"/>
                    <a:pt x="187" y="198"/>
                    <a:pt x="185" y="197"/>
                  </a:cubicBezTo>
                  <a:cubicBezTo>
                    <a:pt x="183" y="196"/>
                    <a:pt x="181" y="196"/>
                    <a:pt x="179" y="196"/>
                  </a:cubicBezTo>
                  <a:cubicBezTo>
                    <a:pt x="176" y="196"/>
                    <a:pt x="174" y="196"/>
                    <a:pt x="172" y="197"/>
                  </a:cubicBezTo>
                  <a:cubicBezTo>
                    <a:pt x="170" y="198"/>
                    <a:pt x="168" y="199"/>
                    <a:pt x="166" y="199"/>
                  </a:cubicBezTo>
                  <a:cubicBezTo>
                    <a:pt x="166" y="203"/>
                    <a:pt x="166" y="203"/>
                    <a:pt x="166" y="203"/>
                  </a:cubicBezTo>
                  <a:cubicBezTo>
                    <a:pt x="168" y="203"/>
                    <a:pt x="170" y="203"/>
                    <a:pt x="172" y="202"/>
                  </a:cubicBezTo>
                  <a:cubicBezTo>
                    <a:pt x="174" y="201"/>
                    <a:pt x="176" y="201"/>
                    <a:pt x="179" y="201"/>
                  </a:cubicBezTo>
                  <a:cubicBezTo>
                    <a:pt x="181" y="201"/>
                    <a:pt x="183" y="201"/>
                    <a:pt x="185" y="202"/>
                  </a:cubicBezTo>
                  <a:cubicBezTo>
                    <a:pt x="187" y="203"/>
                    <a:pt x="189" y="203"/>
                    <a:pt x="191" y="203"/>
                  </a:cubicBezTo>
                  <a:cubicBezTo>
                    <a:pt x="193" y="203"/>
                    <a:pt x="195" y="203"/>
                    <a:pt x="197" y="202"/>
                  </a:cubicBezTo>
                  <a:cubicBezTo>
                    <a:pt x="199" y="201"/>
                    <a:pt x="201" y="201"/>
                    <a:pt x="204" y="201"/>
                  </a:cubicBezTo>
                  <a:cubicBezTo>
                    <a:pt x="206" y="201"/>
                    <a:pt x="208" y="201"/>
                    <a:pt x="210" y="202"/>
                  </a:cubicBezTo>
                  <a:cubicBezTo>
                    <a:pt x="212" y="203"/>
                    <a:pt x="214" y="203"/>
                    <a:pt x="216" y="203"/>
                  </a:cubicBezTo>
                  <a:cubicBezTo>
                    <a:pt x="216" y="199"/>
                    <a:pt x="216" y="199"/>
                    <a:pt x="216" y="199"/>
                  </a:cubicBezTo>
                  <a:cubicBezTo>
                    <a:pt x="214" y="199"/>
                    <a:pt x="212" y="198"/>
                    <a:pt x="210" y="197"/>
                  </a:cubicBezTo>
                  <a:cubicBezTo>
                    <a:pt x="208" y="196"/>
                    <a:pt x="206" y="196"/>
                    <a:pt x="204" y="196"/>
                  </a:cubicBezTo>
                  <a:close/>
                  <a:moveTo>
                    <a:pt x="204" y="206"/>
                  </a:moveTo>
                  <a:cubicBezTo>
                    <a:pt x="201" y="206"/>
                    <a:pt x="199" y="206"/>
                    <a:pt x="197" y="207"/>
                  </a:cubicBezTo>
                  <a:cubicBezTo>
                    <a:pt x="195" y="208"/>
                    <a:pt x="193" y="208"/>
                    <a:pt x="191" y="208"/>
                  </a:cubicBezTo>
                  <a:cubicBezTo>
                    <a:pt x="189" y="208"/>
                    <a:pt x="187" y="208"/>
                    <a:pt x="185" y="207"/>
                  </a:cubicBezTo>
                  <a:cubicBezTo>
                    <a:pt x="183" y="206"/>
                    <a:pt x="181" y="206"/>
                    <a:pt x="179" y="206"/>
                  </a:cubicBezTo>
                  <a:cubicBezTo>
                    <a:pt x="176" y="206"/>
                    <a:pt x="174" y="206"/>
                    <a:pt x="172" y="207"/>
                  </a:cubicBezTo>
                  <a:cubicBezTo>
                    <a:pt x="170" y="208"/>
                    <a:pt x="168" y="208"/>
                    <a:pt x="166" y="208"/>
                  </a:cubicBezTo>
                  <a:cubicBezTo>
                    <a:pt x="164" y="208"/>
                    <a:pt x="162" y="208"/>
                    <a:pt x="160" y="207"/>
                  </a:cubicBezTo>
                  <a:cubicBezTo>
                    <a:pt x="158" y="206"/>
                    <a:pt x="156" y="206"/>
                    <a:pt x="153" y="206"/>
                  </a:cubicBezTo>
                  <a:cubicBezTo>
                    <a:pt x="151" y="206"/>
                    <a:pt x="149" y="206"/>
                    <a:pt x="147" y="207"/>
                  </a:cubicBezTo>
                  <a:cubicBezTo>
                    <a:pt x="145" y="208"/>
                    <a:pt x="143" y="208"/>
                    <a:pt x="141" y="208"/>
                  </a:cubicBezTo>
                  <a:cubicBezTo>
                    <a:pt x="138" y="208"/>
                    <a:pt x="136" y="208"/>
                    <a:pt x="134" y="207"/>
                  </a:cubicBezTo>
                  <a:cubicBezTo>
                    <a:pt x="132" y="206"/>
                    <a:pt x="130" y="206"/>
                    <a:pt x="128" y="206"/>
                  </a:cubicBezTo>
                  <a:cubicBezTo>
                    <a:pt x="126" y="206"/>
                    <a:pt x="124" y="206"/>
                    <a:pt x="122" y="207"/>
                  </a:cubicBezTo>
                  <a:cubicBezTo>
                    <a:pt x="120" y="208"/>
                    <a:pt x="118" y="208"/>
                    <a:pt x="115" y="208"/>
                  </a:cubicBezTo>
                  <a:cubicBezTo>
                    <a:pt x="115" y="213"/>
                    <a:pt x="115" y="213"/>
                    <a:pt x="115" y="213"/>
                  </a:cubicBezTo>
                  <a:cubicBezTo>
                    <a:pt x="118" y="213"/>
                    <a:pt x="120" y="212"/>
                    <a:pt x="122" y="212"/>
                  </a:cubicBezTo>
                  <a:cubicBezTo>
                    <a:pt x="124" y="211"/>
                    <a:pt x="126" y="210"/>
                    <a:pt x="128" y="210"/>
                  </a:cubicBezTo>
                  <a:cubicBezTo>
                    <a:pt x="130" y="210"/>
                    <a:pt x="132" y="211"/>
                    <a:pt x="134" y="212"/>
                  </a:cubicBezTo>
                  <a:cubicBezTo>
                    <a:pt x="136" y="212"/>
                    <a:pt x="138" y="213"/>
                    <a:pt x="141" y="213"/>
                  </a:cubicBezTo>
                  <a:cubicBezTo>
                    <a:pt x="143" y="213"/>
                    <a:pt x="145" y="212"/>
                    <a:pt x="147" y="212"/>
                  </a:cubicBezTo>
                  <a:cubicBezTo>
                    <a:pt x="149" y="211"/>
                    <a:pt x="151" y="210"/>
                    <a:pt x="153" y="210"/>
                  </a:cubicBezTo>
                  <a:cubicBezTo>
                    <a:pt x="156" y="210"/>
                    <a:pt x="158" y="211"/>
                    <a:pt x="160" y="212"/>
                  </a:cubicBezTo>
                  <a:cubicBezTo>
                    <a:pt x="162" y="212"/>
                    <a:pt x="164" y="213"/>
                    <a:pt x="166" y="213"/>
                  </a:cubicBezTo>
                  <a:cubicBezTo>
                    <a:pt x="168" y="213"/>
                    <a:pt x="170" y="212"/>
                    <a:pt x="172" y="212"/>
                  </a:cubicBezTo>
                  <a:cubicBezTo>
                    <a:pt x="174" y="211"/>
                    <a:pt x="176" y="210"/>
                    <a:pt x="179" y="210"/>
                  </a:cubicBezTo>
                  <a:cubicBezTo>
                    <a:pt x="181" y="210"/>
                    <a:pt x="183" y="211"/>
                    <a:pt x="185" y="212"/>
                  </a:cubicBezTo>
                  <a:cubicBezTo>
                    <a:pt x="187" y="212"/>
                    <a:pt x="189" y="213"/>
                    <a:pt x="191" y="213"/>
                  </a:cubicBezTo>
                  <a:cubicBezTo>
                    <a:pt x="193" y="213"/>
                    <a:pt x="195" y="212"/>
                    <a:pt x="197" y="212"/>
                  </a:cubicBezTo>
                  <a:cubicBezTo>
                    <a:pt x="199" y="211"/>
                    <a:pt x="201" y="210"/>
                    <a:pt x="204" y="210"/>
                  </a:cubicBezTo>
                  <a:cubicBezTo>
                    <a:pt x="206" y="210"/>
                    <a:pt x="208" y="211"/>
                    <a:pt x="210" y="212"/>
                  </a:cubicBezTo>
                  <a:cubicBezTo>
                    <a:pt x="212" y="212"/>
                    <a:pt x="214" y="213"/>
                    <a:pt x="216" y="213"/>
                  </a:cubicBezTo>
                  <a:cubicBezTo>
                    <a:pt x="216" y="208"/>
                    <a:pt x="216" y="208"/>
                    <a:pt x="216" y="208"/>
                  </a:cubicBezTo>
                  <a:cubicBezTo>
                    <a:pt x="214" y="208"/>
                    <a:pt x="212" y="208"/>
                    <a:pt x="210" y="207"/>
                  </a:cubicBezTo>
                  <a:cubicBezTo>
                    <a:pt x="208" y="206"/>
                    <a:pt x="206" y="206"/>
                    <a:pt x="204" y="206"/>
                  </a:cubicBezTo>
                  <a:close/>
                  <a:moveTo>
                    <a:pt x="148" y="164"/>
                  </a:moveTo>
                  <a:cubicBezTo>
                    <a:pt x="145" y="164"/>
                    <a:pt x="143" y="166"/>
                    <a:pt x="143" y="168"/>
                  </a:cubicBezTo>
                  <a:cubicBezTo>
                    <a:pt x="143" y="171"/>
                    <a:pt x="145" y="172"/>
                    <a:pt x="148" y="172"/>
                  </a:cubicBezTo>
                  <a:cubicBezTo>
                    <a:pt x="151" y="172"/>
                    <a:pt x="153" y="170"/>
                    <a:pt x="153" y="168"/>
                  </a:cubicBezTo>
                  <a:cubicBezTo>
                    <a:pt x="153" y="166"/>
                    <a:pt x="151" y="164"/>
                    <a:pt x="148" y="164"/>
                  </a:cubicBezTo>
                  <a:close/>
                  <a:moveTo>
                    <a:pt x="143" y="138"/>
                  </a:moveTo>
                  <a:cubicBezTo>
                    <a:pt x="136" y="138"/>
                    <a:pt x="136" y="138"/>
                    <a:pt x="136" y="138"/>
                  </a:cubicBezTo>
                  <a:cubicBezTo>
                    <a:pt x="136" y="145"/>
                    <a:pt x="136" y="145"/>
                    <a:pt x="136" y="145"/>
                  </a:cubicBezTo>
                  <a:cubicBezTo>
                    <a:pt x="143" y="145"/>
                    <a:pt x="143" y="145"/>
                    <a:pt x="143" y="145"/>
                  </a:cubicBezTo>
                  <a:lnTo>
                    <a:pt x="143" y="138"/>
                  </a:lnTo>
                  <a:close/>
                  <a:moveTo>
                    <a:pt x="153" y="138"/>
                  </a:moveTo>
                  <a:cubicBezTo>
                    <a:pt x="146" y="138"/>
                    <a:pt x="146" y="138"/>
                    <a:pt x="146" y="138"/>
                  </a:cubicBezTo>
                  <a:cubicBezTo>
                    <a:pt x="146" y="145"/>
                    <a:pt x="146" y="145"/>
                    <a:pt x="146" y="145"/>
                  </a:cubicBezTo>
                  <a:cubicBezTo>
                    <a:pt x="153" y="145"/>
                    <a:pt x="153" y="145"/>
                    <a:pt x="153" y="145"/>
                  </a:cubicBezTo>
                  <a:lnTo>
                    <a:pt x="153" y="138"/>
                  </a:lnTo>
                  <a:close/>
                  <a:moveTo>
                    <a:pt x="164" y="138"/>
                  </a:moveTo>
                  <a:cubicBezTo>
                    <a:pt x="157" y="138"/>
                    <a:pt x="157" y="138"/>
                    <a:pt x="157" y="138"/>
                  </a:cubicBezTo>
                  <a:cubicBezTo>
                    <a:pt x="157" y="145"/>
                    <a:pt x="157" y="145"/>
                    <a:pt x="157" y="145"/>
                  </a:cubicBezTo>
                  <a:cubicBezTo>
                    <a:pt x="164" y="145"/>
                    <a:pt x="164" y="145"/>
                    <a:pt x="164" y="145"/>
                  </a:cubicBezTo>
                  <a:lnTo>
                    <a:pt x="164" y="138"/>
                  </a:lnTo>
                  <a:close/>
                  <a:moveTo>
                    <a:pt x="235" y="147"/>
                  </a:moveTo>
                  <a:cubicBezTo>
                    <a:pt x="216" y="120"/>
                    <a:pt x="216" y="120"/>
                    <a:pt x="216" y="120"/>
                  </a:cubicBezTo>
                  <a:cubicBezTo>
                    <a:pt x="216" y="87"/>
                    <a:pt x="216" y="87"/>
                    <a:pt x="216" y="87"/>
                  </a:cubicBezTo>
                  <a:cubicBezTo>
                    <a:pt x="240" y="87"/>
                    <a:pt x="240" y="87"/>
                    <a:pt x="240" y="87"/>
                  </a:cubicBezTo>
                  <a:cubicBezTo>
                    <a:pt x="239" y="84"/>
                    <a:pt x="228" y="66"/>
                    <a:pt x="228" y="66"/>
                  </a:cubicBezTo>
                  <a:cubicBezTo>
                    <a:pt x="236" y="66"/>
                    <a:pt x="236" y="66"/>
                    <a:pt x="236" y="66"/>
                  </a:cubicBezTo>
                  <a:cubicBezTo>
                    <a:pt x="234" y="63"/>
                    <a:pt x="225" y="47"/>
                    <a:pt x="225" y="47"/>
                  </a:cubicBezTo>
                  <a:cubicBezTo>
                    <a:pt x="231" y="47"/>
                    <a:pt x="231" y="47"/>
                    <a:pt x="231" y="47"/>
                  </a:cubicBezTo>
                  <a:cubicBezTo>
                    <a:pt x="229" y="44"/>
                    <a:pt x="214" y="19"/>
                    <a:pt x="214" y="19"/>
                  </a:cubicBezTo>
                  <a:cubicBezTo>
                    <a:pt x="213" y="17"/>
                    <a:pt x="211" y="17"/>
                    <a:pt x="210" y="19"/>
                  </a:cubicBezTo>
                  <a:cubicBezTo>
                    <a:pt x="210" y="19"/>
                    <a:pt x="195" y="45"/>
                    <a:pt x="194" y="47"/>
                  </a:cubicBezTo>
                  <a:cubicBezTo>
                    <a:pt x="199" y="47"/>
                    <a:pt x="199" y="47"/>
                    <a:pt x="199" y="47"/>
                  </a:cubicBezTo>
                  <a:cubicBezTo>
                    <a:pt x="199" y="47"/>
                    <a:pt x="190" y="63"/>
                    <a:pt x="188" y="66"/>
                  </a:cubicBezTo>
                  <a:cubicBezTo>
                    <a:pt x="196" y="66"/>
                    <a:pt x="196" y="66"/>
                    <a:pt x="196" y="66"/>
                  </a:cubicBezTo>
                  <a:cubicBezTo>
                    <a:pt x="196" y="66"/>
                    <a:pt x="191" y="74"/>
                    <a:pt x="187" y="80"/>
                  </a:cubicBezTo>
                  <a:cubicBezTo>
                    <a:pt x="161" y="43"/>
                    <a:pt x="161" y="43"/>
                    <a:pt x="161" y="43"/>
                  </a:cubicBezTo>
                  <a:cubicBezTo>
                    <a:pt x="161" y="42"/>
                    <a:pt x="161" y="42"/>
                    <a:pt x="161" y="42"/>
                  </a:cubicBezTo>
                  <a:cubicBezTo>
                    <a:pt x="161" y="42"/>
                    <a:pt x="161" y="43"/>
                    <a:pt x="160" y="43"/>
                  </a:cubicBezTo>
                  <a:cubicBezTo>
                    <a:pt x="136" y="8"/>
                    <a:pt x="136" y="8"/>
                    <a:pt x="136" y="8"/>
                  </a:cubicBezTo>
                  <a:cubicBezTo>
                    <a:pt x="132" y="3"/>
                    <a:pt x="127" y="0"/>
                    <a:pt x="121" y="0"/>
                  </a:cubicBezTo>
                  <a:cubicBezTo>
                    <a:pt x="116" y="0"/>
                    <a:pt x="112" y="3"/>
                    <a:pt x="108" y="6"/>
                  </a:cubicBezTo>
                  <a:cubicBezTo>
                    <a:pt x="9" y="145"/>
                    <a:pt x="9" y="145"/>
                    <a:pt x="9" y="145"/>
                  </a:cubicBezTo>
                  <a:cubicBezTo>
                    <a:pt x="3" y="153"/>
                    <a:pt x="0" y="158"/>
                    <a:pt x="2" y="162"/>
                  </a:cubicBezTo>
                  <a:cubicBezTo>
                    <a:pt x="3" y="163"/>
                    <a:pt x="4" y="165"/>
                    <a:pt x="7" y="165"/>
                  </a:cubicBezTo>
                  <a:cubicBezTo>
                    <a:pt x="100" y="165"/>
                    <a:pt x="100" y="165"/>
                    <a:pt x="100" y="165"/>
                  </a:cubicBezTo>
                  <a:cubicBezTo>
                    <a:pt x="100" y="174"/>
                    <a:pt x="104" y="181"/>
                    <a:pt x="112" y="185"/>
                  </a:cubicBezTo>
                  <a:cubicBezTo>
                    <a:pt x="112" y="186"/>
                    <a:pt x="112" y="186"/>
                    <a:pt x="112" y="186"/>
                  </a:cubicBezTo>
                  <a:cubicBezTo>
                    <a:pt x="113" y="186"/>
                    <a:pt x="113" y="186"/>
                    <a:pt x="113" y="186"/>
                  </a:cubicBezTo>
                  <a:cubicBezTo>
                    <a:pt x="115" y="186"/>
                    <a:pt x="116" y="185"/>
                    <a:pt x="118" y="184"/>
                  </a:cubicBezTo>
                  <a:cubicBezTo>
                    <a:pt x="121" y="183"/>
                    <a:pt x="124" y="183"/>
                    <a:pt x="127" y="184"/>
                  </a:cubicBezTo>
                  <a:cubicBezTo>
                    <a:pt x="131" y="186"/>
                    <a:pt x="136" y="186"/>
                    <a:pt x="140" y="184"/>
                  </a:cubicBezTo>
                  <a:cubicBezTo>
                    <a:pt x="143" y="183"/>
                    <a:pt x="147" y="183"/>
                    <a:pt x="150" y="184"/>
                  </a:cubicBezTo>
                  <a:cubicBezTo>
                    <a:pt x="154" y="186"/>
                    <a:pt x="158" y="186"/>
                    <a:pt x="162" y="184"/>
                  </a:cubicBezTo>
                  <a:cubicBezTo>
                    <a:pt x="165" y="183"/>
                    <a:pt x="169" y="183"/>
                    <a:pt x="172" y="184"/>
                  </a:cubicBezTo>
                  <a:cubicBezTo>
                    <a:pt x="174" y="185"/>
                    <a:pt x="176" y="186"/>
                    <a:pt x="178" y="186"/>
                  </a:cubicBezTo>
                  <a:cubicBezTo>
                    <a:pt x="180" y="186"/>
                    <a:pt x="183" y="185"/>
                    <a:pt x="185" y="184"/>
                  </a:cubicBezTo>
                  <a:cubicBezTo>
                    <a:pt x="188" y="183"/>
                    <a:pt x="191" y="183"/>
                    <a:pt x="194" y="184"/>
                  </a:cubicBezTo>
                  <a:cubicBezTo>
                    <a:pt x="196" y="185"/>
                    <a:pt x="198" y="186"/>
                    <a:pt x="200" y="186"/>
                  </a:cubicBezTo>
                  <a:cubicBezTo>
                    <a:pt x="201" y="186"/>
                    <a:pt x="201" y="186"/>
                    <a:pt x="201" y="186"/>
                  </a:cubicBezTo>
                  <a:cubicBezTo>
                    <a:pt x="210" y="165"/>
                    <a:pt x="210" y="165"/>
                    <a:pt x="210" y="165"/>
                  </a:cubicBezTo>
                  <a:cubicBezTo>
                    <a:pt x="236" y="165"/>
                    <a:pt x="236" y="165"/>
                    <a:pt x="236" y="165"/>
                  </a:cubicBezTo>
                  <a:cubicBezTo>
                    <a:pt x="236" y="165"/>
                    <a:pt x="236" y="165"/>
                    <a:pt x="236" y="165"/>
                  </a:cubicBezTo>
                  <a:cubicBezTo>
                    <a:pt x="238" y="165"/>
                    <a:pt x="240" y="164"/>
                    <a:pt x="241" y="162"/>
                  </a:cubicBezTo>
                  <a:cubicBezTo>
                    <a:pt x="242" y="161"/>
                    <a:pt x="243" y="157"/>
                    <a:pt x="235" y="147"/>
                  </a:cubicBezTo>
                  <a:close/>
                  <a:moveTo>
                    <a:pt x="208" y="87"/>
                  </a:moveTo>
                  <a:cubicBezTo>
                    <a:pt x="208" y="109"/>
                    <a:pt x="208" y="109"/>
                    <a:pt x="208" y="109"/>
                  </a:cubicBezTo>
                  <a:cubicBezTo>
                    <a:pt x="192" y="87"/>
                    <a:pt x="192" y="87"/>
                    <a:pt x="192" y="87"/>
                  </a:cubicBezTo>
                  <a:lnTo>
                    <a:pt x="208" y="87"/>
                  </a:lnTo>
                  <a:close/>
                  <a:moveTo>
                    <a:pt x="114" y="11"/>
                  </a:moveTo>
                  <a:cubicBezTo>
                    <a:pt x="118" y="6"/>
                    <a:pt x="126" y="7"/>
                    <a:pt x="130" y="13"/>
                  </a:cubicBezTo>
                  <a:cubicBezTo>
                    <a:pt x="153" y="45"/>
                    <a:pt x="153" y="45"/>
                    <a:pt x="153" y="45"/>
                  </a:cubicBezTo>
                  <a:cubicBezTo>
                    <a:pt x="150" y="47"/>
                    <a:pt x="148" y="51"/>
                    <a:pt x="146" y="56"/>
                  </a:cubicBezTo>
                  <a:cubicBezTo>
                    <a:pt x="143" y="62"/>
                    <a:pt x="138" y="66"/>
                    <a:pt x="133" y="67"/>
                  </a:cubicBezTo>
                  <a:cubicBezTo>
                    <a:pt x="130" y="67"/>
                    <a:pt x="128" y="65"/>
                    <a:pt x="126" y="62"/>
                  </a:cubicBezTo>
                  <a:cubicBezTo>
                    <a:pt x="121" y="54"/>
                    <a:pt x="115" y="49"/>
                    <a:pt x="109" y="49"/>
                  </a:cubicBezTo>
                  <a:cubicBezTo>
                    <a:pt x="102" y="48"/>
                    <a:pt x="96" y="52"/>
                    <a:pt x="90" y="59"/>
                  </a:cubicBezTo>
                  <a:cubicBezTo>
                    <a:pt x="87" y="62"/>
                    <a:pt x="85" y="63"/>
                    <a:pt x="83" y="62"/>
                  </a:cubicBezTo>
                  <a:cubicBezTo>
                    <a:pt x="81" y="62"/>
                    <a:pt x="80" y="61"/>
                    <a:pt x="79" y="59"/>
                  </a:cubicBezTo>
                  <a:lnTo>
                    <a:pt x="114" y="11"/>
                  </a:lnTo>
                  <a:close/>
                  <a:moveTo>
                    <a:pt x="209" y="155"/>
                  </a:moveTo>
                  <a:cubicBezTo>
                    <a:pt x="198" y="181"/>
                    <a:pt x="198" y="181"/>
                    <a:pt x="198" y="181"/>
                  </a:cubicBezTo>
                  <a:cubicBezTo>
                    <a:pt x="198" y="181"/>
                    <a:pt x="197" y="181"/>
                    <a:pt x="196" y="180"/>
                  </a:cubicBezTo>
                  <a:cubicBezTo>
                    <a:pt x="192" y="179"/>
                    <a:pt x="187" y="179"/>
                    <a:pt x="183" y="180"/>
                  </a:cubicBezTo>
                  <a:cubicBezTo>
                    <a:pt x="180" y="182"/>
                    <a:pt x="176" y="182"/>
                    <a:pt x="174" y="180"/>
                  </a:cubicBezTo>
                  <a:cubicBezTo>
                    <a:pt x="172" y="179"/>
                    <a:pt x="169" y="179"/>
                    <a:pt x="167" y="179"/>
                  </a:cubicBezTo>
                  <a:cubicBezTo>
                    <a:pt x="165" y="179"/>
                    <a:pt x="163" y="180"/>
                    <a:pt x="161" y="180"/>
                  </a:cubicBezTo>
                  <a:cubicBezTo>
                    <a:pt x="158" y="182"/>
                    <a:pt x="154" y="182"/>
                    <a:pt x="151" y="180"/>
                  </a:cubicBezTo>
                  <a:cubicBezTo>
                    <a:pt x="147" y="179"/>
                    <a:pt x="142" y="179"/>
                    <a:pt x="138" y="180"/>
                  </a:cubicBezTo>
                  <a:cubicBezTo>
                    <a:pt x="135" y="182"/>
                    <a:pt x="132" y="182"/>
                    <a:pt x="129" y="180"/>
                  </a:cubicBezTo>
                  <a:cubicBezTo>
                    <a:pt x="125" y="178"/>
                    <a:pt x="120" y="179"/>
                    <a:pt x="116" y="180"/>
                  </a:cubicBezTo>
                  <a:cubicBezTo>
                    <a:pt x="115" y="181"/>
                    <a:pt x="114" y="181"/>
                    <a:pt x="113" y="181"/>
                  </a:cubicBezTo>
                  <a:cubicBezTo>
                    <a:pt x="107" y="178"/>
                    <a:pt x="104" y="172"/>
                    <a:pt x="104" y="165"/>
                  </a:cubicBezTo>
                  <a:cubicBezTo>
                    <a:pt x="104" y="155"/>
                    <a:pt x="104" y="155"/>
                    <a:pt x="104" y="155"/>
                  </a:cubicBezTo>
                  <a:cubicBezTo>
                    <a:pt x="104" y="152"/>
                    <a:pt x="105" y="152"/>
                    <a:pt x="108" y="152"/>
                  </a:cubicBezTo>
                  <a:cubicBezTo>
                    <a:pt x="207" y="152"/>
                    <a:pt x="207" y="152"/>
                    <a:pt x="207" y="152"/>
                  </a:cubicBezTo>
                  <a:cubicBezTo>
                    <a:pt x="210" y="152"/>
                    <a:pt x="210" y="152"/>
                    <a:pt x="210" y="153"/>
                  </a:cubicBezTo>
                  <a:cubicBezTo>
                    <a:pt x="210" y="153"/>
                    <a:pt x="210" y="153"/>
                    <a:pt x="209" y="155"/>
                  </a:cubicBezTo>
                  <a:close/>
                  <a:moveTo>
                    <a:pt x="184" y="133"/>
                  </a:moveTo>
                  <a:cubicBezTo>
                    <a:pt x="185" y="133"/>
                    <a:pt x="188" y="133"/>
                    <a:pt x="188" y="137"/>
                  </a:cubicBezTo>
                  <a:cubicBezTo>
                    <a:pt x="188" y="147"/>
                    <a:pt x="188" y="147"/>
                    <a:pt x="188" y="147"/>
                  </a:cubicBezTo>
                  <a:cubicBezTo>
                    <a:pt x="123" y="147"/>
                    <a:pt x="123" y="147"/>
                    <a:pt x="123" y="147"/>
                  </a:cubicBezTo>
                  <a:cubicBezTo>
                    <a:pt x="123" y="137"/>
                    <a:pt x="123" y="137"/>
                    <a:pt x="123" y="137"/>
                  </a:cubicBezTo>
                  <a:cubicBezTo>
                    <a:pt x="123" y="136"/>
                    <a:pt x="123" y="133"/>
                    <a:pt x="127" y="133"/>
                  </a:cubicBezTo>
                  <a:lnTo>
                    <a:pt x="184" y="133"/>
                  </a:lnTo>
                  <a:close/>
                  <a:moveTo>
                    <a:pt x="143" y="120"/>
                  </a:moveTo>
                  <a:cubicBezTo>
                    <a:pt x="143" y="120"/>
                    <a:pt x="143" y="120"/>
                    <a:pt x="143" y="120"/>
                  </a:cubicBezTo>
                  <a:cubicBezTo>
                    <a:pt x="144" y="120"/>
                    <a:pt x="144" y="119"/>
                    <a:pt x="147" y="119"/>
                  </a:cubicBezTo>
                  <a:cubicBezTo>
                    <a:pt x="154" y="119"/>
                    <a:pt x="154" y="119"/>
                    <a:pt x="154" y="119"/>
                  </a:cubicBezTo>
                  <a:cubicBezTo>
                    <a:pt x="158" y="119"/>
                    <a:pt x="158" y="119"/>
                    <a:pt x="159" y="122"/>
                  </a:cubicBezTo>
                  <a:cubicBezTo>
                    <a:pt x="161" y="128"/>
                    <a:pt x="161" y="128"/>
                    <a:pt x="161" y="128"/>
                  </a:cubicBezTo>
                  <a:cubicBezTo>
                    <a:pt x="147" y="128"/>
                    <a:pt x="147" y="128"/>
                    <a:pt x="147" y="128"/>
                  </a:cubicBezTo>
                  <a:lnTo>
                    <a:pt x="143" y="120"/>
                  </a:lnTo>
                  <a:close/>
                  <a:moveTo>
                    <a:pt x="213" y="158"/>
                  </a:moveTo>
                  <a:cubicBezTo>
                    <a:pt x="213" y="157"/>
                    <a:pt x="213" y="157"/>
                    <a:pt x="213" y="157"/>
                  </a:cubicBezTo>
                  <a:cubicBezTo>
                    <a:pt x="214" y="155"/>
                    <a:pt x="215" y="154"/>
                    <a:pt x="215" y="153"/>
                  </a:cubicBezTo>
                  <a:cubicBezTo>
                    <a:pt x="215" y="147"/>
                    <a:pt x="209" y="147"/>
                    <a:pt x="207" y="147"/>
                  </a:cubicBezTo>
                  <a:cubicBezTo>
                    <a:pt x="192" y="147"/>
                    <a:pt x="192" y="147"/>
                    <a:pt x="192" y="147"/>
                  </a:cubicBezTo>
                  <a:cubicBezTo>
                    <a:pt x="192" y="137"/>
                    <a:pt x="192" y="137"/>
                    <a:pt x="192" y="137"/>
                  </a:cubicBezTo>
                  <a:cubicBezTo>
                    <a:pt x="192" y="131"/>
                    <a:pt x="188" y="128"/>
                    <a:pt x="184" y="128"/>
                  </a:cubicBezTo>
                  <a:cubicBezTo>
                    <a:pt x="165" y="128"/>
                    <a:pt x="165" y="128"/>
                    <a:pt x="165" y="128"/>
                  </a:cubicBezTo>
                  <a:cubicBezTo>
                    <a:pt x="163" y="121"/>
                    <a:pt x="163" y="121"/>
                    <a:pt x="163" y="121"/>
                  </a:cubicBezTo>
                  <a:cubicBezTo>
                    <a:pt x="162" y="115"/>
                    <a:pt x="159" y="115"/>
                    <a:pt x="154" y="115"/>
                  </a:cubicBezTo>
                  <a:cubicBezTo>
                    <a:pt x="147" y="115"/>
                    <a:pt x="147" y="115"/>
                    <a:pt x="147" y="115"/>
                  </a:cubicBezTo>
                  <a:cubicBezTo>
                    <a:pt x="145" y="115"/>
                    <a:pt x="139" y="115"/>
                    <a:pt x="139" y="120"/>
                  </a:cubicBezTo>
                  <a:cubicBezTo>
                    <a:pt x="142" y="128"/>
                    <a:pt x="142" y="128"/>
                    <a:pt x="142" y="128"/>
                  </a:cubicBezTo>
                  <a:cubicBezTo>
                    <a:pt x="127" y="128"/>
                    <a:pt x="127" y="128"/>
                    <a:pt x="127" y="128"/>
                  </a:cubicBezTo>
                  <a:cubicBezTo>
                    <a:pt x="121" y="128"/>
                    <a:pt x="118" y="133"/>
                    <a:pt x="118" y="137"/>
                  </a:cubicBezTo>
                  <a:cubicBezTo>
                    <a:pt x="118" y="147"/>
                    <a:pt x="118" y="147"/>
                    <a:pt x="118" y="147"/>
                  </a:cubicBezTo>
                  <a:cubicBezTo>
                    <a:pt x="108" y="147"/>
                    <a:pt x="108" y="147"/>
                    <a:pt x="108" y="147"/>
                  </a:cubicBezTo>
                  <a:cubicBezTo>
                    <a:pt x="105" y="147"/>
                    <a:pt x="100" y="147"/>
                    <a:pt x="100" y="155"/>
                  </a:cubicBezTo>
                  <a:cubicBezTo>
                    <a:pt x="100" y="158"/>
                    <a:pt x="100" y="158"/>
                    <a:pt x="100" y="158"/>
                  </a:cubicBezTo>
                  <a:cubicBezTo>
                    <a:pt x="9" y="158"/>
                    <a:pt x="9" y="158"/>
                    <a:pt x="9" y="158"/>
                  </a:cubicBezTo>
                  <a:cubicBezTo>
                    <a:pt x="10" y="156"/>
                    <a:pt x="12" y="154"/>
                    <a:pt x="15" y="149"/>
                  </a:cubicBezTo>
                  <a:cubicBezTo>
                    <a:pt x="75" y="65"/>
                    <a:pt x="75" y="65"/>
                    <a:pt x="75" y="65"/>
                  </a:cubicBezTo>
                  <a:cubicBezTo>
                    <a:pt x="77" y="67"/>
                    <a:pt x="79" y="68"/>
                    <a:pt x="81" y="69"/>
                  </a:cubicBezTo>
                  <a:cubicBezTo>
                    <a:pt x="86" y="70"/>
                    <a:pt x="91" y="68"/>
                    <a:pt x="95" y="64"/>
                  </a:cubicBezTo>
                  <a:cubicBezTo>
                    <a:pt x="100" y="58"/>
                    <a:pt x="104" y="55"/>
                    <a:pt x="108" y="55"/>
                  </a:cubicBezTo>
                  <a:cubicBezTo>
                    <a:pt x="113" y="56"/>
                    <a:pt x="117" y="61"/>
                    <a:pt x="120" y="65"/>
                  </a:cubicBezTo>
                  <a:cubicBezTo>
                    <a:pt x="123" y="70"/>
                    <a:pt x="128" y="73"/>
                    <a:pt x="133" y="73"/>
                  </a:cubicBezTo>
                  <a:cubicBezTo>
                    <a:pt x="133" y="73"/>
                    <a:pt x="133" y="73"/>
                    <a:pt x="134" y="73"/>
                  </a:cubicBezTo>
                  <a:cubicBezTo>
                    <a:pt x="141" y="73"/>
                    <a:pt x="148" y="67"/>
                    <a:pt x="152" y="58"/>
                  </a:cubicBezTo>
                  <a:cubicBezTo>
                    <a:pt x="154" y="54"/>
                    <a:pt x="155" y="52"/>
                    <a:pt x="157" y="51"/>
                  </a:cubicBezTo>
                  <a:cubicBezTo>
                    <a:pt x="229" y="151"/>
                    <a:pt x="229" y="151"/>
                    <a:pt x="229" y="151"/>
                  </a:cubicBezTo>
                  <a:cubicBezTo>
                    <a:pt x="231" y="154"/>
                    <a:pt x="233" y="156"/>
                    <a:pt x="234" y="158"/>
                  </a:cubicBezTo>
                  <a:lnTo>
                    <a:pt x="213" y="158"/>
                  </a:lnTo>
                  <a:close/>
                  <a:moveTo>
                    <a:pt x="165" y="164"/>
                  </a:moveTo>
                  <a:cubicBezTo>
                    <a:pt x="163" y="164"/>
                    <a:pt x="160" y="166"/>
                    <a:pt x="160" y="168"/>
                  </a:cubicBezTo>
                  <a:cubicBezTo>
                    <a:pt x="160" y="171"/>
                    <a:pt x="163" y="173"/>
                    <a:pt x="165" y="173"/>
                  </a:cubicBezTo>
                  <a:cubicBezTo>
                    <a:pt x="168" y="173"/>
                    <a:pt x="170" y="171"/>
                    <a:pt x="170" y="168"/>
                  </a:cubicBezTo>
                  <a:cubicBezTo>
                    <a:pt x="170" y="166"/>
                    <a:pt x="168" y="164"/>
                    <a:pt x="165" y="164"/>
                  </a:cubicBezTo>
                  <a:close/>
                  <a:moveTo>
                    <a:pt x="175" y="138"/>
                  </a:moveTo>
                  <a:cubicBezTo>
                    <a:pt x="168" y="138"/>
                    <a:pt x="168" y="138"/>
                    <a:pt x="168" y="138"/>
                  </a:cubicBezTo>
                  <a:cubicBezTo>
                    <a:pt x="168" y="145"/>
                    <a:pt x="168" y="145"/>
                    <a:pt x="168" y="145"/>
                  </a:cubicBezTo>
                  <a:cubicBezTo>
                    <a:pt x="175" y="145"/>
                    <a:pt x="175" y="145"/>
                    <a:pt x="175" y="145"/>
                  </a:cubicBezTo>
                  <a:lnTo>
                    <a:pt x="175" y="138"/>
                  </a:lnTo>
                  <a:close/>
                  <a:moveTo>
                    <a:pt x="182" y="164"/>
                  </a:moveTo>
                  <a:cubicBezTo>
                    <a:pt x="179" y="164"/>
                    <a:pt x="177" y="166"/>
                    <a:pt x="177" y="168"/>
                  </a:cubicBezTo>
                  <a:cubicBezTo>
                    <a:pt x="177" y="171"/>
                    <a:pt x="179" y="173"/>
                    <a:pt x="182" y="173"/>
                  </a:cubicBezTo>
                  <a:cubicBezTo>
                    <a:pt x="185" y="173"/>
                    <a:pt x="187" y="171"/>
                    <a:pt x="187" y="168"/>
                  </a:cubicBezTo>
                  <a:cubicBezTo>
                    <a:pt x="187" y="166"/>
                    <a:pt x="185" y="164"/>
                    <a:pt x="182" y="164"/>
                  </a:cubicBezTo>
                  <a:close/>
                </a:path>
              </a:pathLst>
            </a:custGeom>
            <a:solidFill>
              <a:srgbClr val="6DCF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05050"/>
                </a:solidFill>
                <a:effectLst/>
                <a:uLnTx/>
                <a:uFillTx/>
                <a:latin typeface="Segoe UI"/>
                <a:ea typeface="+mn-ea"/>
                <a:cs typeface="+mn-cs"/>
              </a:endParaRPr>
            </a:p>
          </p:txBody>
        </p:sp>
        <p:sp>
          <p:nvSpPr>
            <p:cNvPr id="12" name="Line 6"/>
            <p:cNvSpPr>
              <a:spLocks noChangeShapeType="1"/>
            </p:cNvSpPr>
            <p:nvPr userDrawn="1"/>
          </p:nvSpPr>
          <p:spPr bwMode="auto">
            <a:xfrm>
              <a:off x="3371" y="2130"/>
              <a:ext cx="0" cy="0"/>
            </a:xfrm>
            <a:prstGeom prst="line">
              <a:avLst/>
            </a:prstGeom>
            <a:noFill/>
            <a:ln w="0" cap="flat">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05050"/>
                </a:solidFill>
                <a:effectLst/>
                <a:uLnTx/>
                <a:uFillTx/>
                <a:latin typeface="Segoe UI"/>
                <a:ea typeface="+mn-ea"/>
                <a:cs typeface="+mn-cs"/>
              </a:endParaRPr>
            </a:p>
          </p:txBody>
        </p:sp>
        <p:sp>
          <p:nvSpPr>
            <p:cNvPr id="13" name="Freeform 7"/>
            <p:cNvSpPr>
              <a:spLocks/>
            </p:cNvSpPr>
            <p:nvPr userDrawn="1"/>
          </p:nvSpPr>
          <p:spPr bwMode="auto">
            <a:xfrm>
              <a:off x="2729" y="2176"/>
              <a:ext cx="119" cy="119"/>
            </a:xfrm>
            <a:custGeom>
              <a:avLst/>
              <a:gdLst>
                <a:gd name="T0" fmla="*/ 119 w 119"/>
                <a:gd name="T1" fmla="*/ 9 h 119"/>
                <a:gd name="T2" fmla="*/ 119 w 119"/>
                <a:gd name="T3" fmla="*/ 109 h 119"/>
                <a:gd name="T4" fmla="*/ 119 w 119"/>
                <a:gd name="T5" fmla="*/ 119 h 119"/>
                <a:gd name="T6" fmla="*/ 107 w 119"/>
                <a:gd name="T7" fmla="*/ 119 h 119"/>
                <a:gd name="T8" fmla="*/ 10 w 119"/>
                <a:gd name="T9" fmla="*/ 119 h 119"/>
                <a:gd name="T10" fmla="*/ 0 w 119"/>
                <a:gd name="T11" fmla="*/ 119 h 119"/>
                <a:gd name="T12" fmla="*/ 0 w 119"/>
                <a:gd name="T13" fmla="*/ 109 h 119"/>
                <a:gd name="T14" fmla="*/ 0 w 119"/>
                <a:gd name="T15" fmla="*/ 9 h 119"/>
                <a:gd name="T16" fmla="*/ 0 w 119"/>
                <a:gd name="T17" fmla="*/ 0 h 119"/>
                <a:gd name="T18" fmla="*/ 10 w 119"/>
                <a:gd name="T19" fmla="*/ 0 h 119"/>
                <a:gd name="T20" fmla="*/ 107 w 119"/>
                <a:gd name="T21" fmla="*/ 0 h 119"/>
                <a:gd name="T22" fmla="*/ 119 w 119"/>
                <a:gd name="T23" fmla="*/ 0 h 119"/>
                <a:gd name="T24" fmla="*/ 119 w 119"/>
                <a:gd name="T25" fmla="*/ 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9" h="119">
                  <a:moveTo>
                    <a:pt x="119" y="9"/>
                  </a:moveTo>
                  <a:lnTo>
                    <a:pt x="119" y="109"/>
                  </a:lnTo>
                  <a:lnTo>
                    <a:pt x="119" y="119"/>
                  </a:lnTo>
                  <a:lnTo>
                    <a:pt x="107" y="119"/>
                  </a:lnTo>
                  <a:lnTo>
                    <a:pt x="10" y="119"/>
                  </a:lnTo>
                  <a:lnTo>
                    <a:pt x="0" y="119"/>
                  </a:lnTo>
                  <a:lnTo>
                    <a:pt x="0" y="109"/>
                  </a:lnTo>
                  <a:lnTo>
                    <a:pt x="0" y="9"/>
                  </a:lnTo>
                  <a:lnTo>
                    <a:pt x="0" y="0"/>
                  </a:lnTo>
                  <a:lnTo>
                    <a:pt x="10" y="0"/>
                  </a:lnTo>
                  <a:lnTo>
                    <a:pt x="107" y="0"/>
                  </a:lnTo>
                  <a:lnTo>
                    <a:pt x="119" y="0"/>
                  </a:lnTo>
                  <a:lnTo>
                    <a:pt x="119" y="9"/>
                  </a:lnTo>
                  <a:close/>
                </a:path>
              </a:pathLst>
            </a:custGeom>
            <a:solidFill>
              <a:srgbClr val="0054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05050"/>
                </a:solidFill>
                <a:effectLst/>
                <a:uLnTx/>
                <a:uFillTx/>
                <a:latin typeface="Segoe UI"/>
                <a:ea typeface="+mn-ea"/>
                <a:cs typeface="+mn-cs"/>
              </a:endParaRPr>
            </a:p>
          </p:txBody>
        </p:sp>
        <p:sp>
          <p:nvSpPr>
            <p:cNvPr id="14" name="Freeform 8"/>
            <p:cNvSpPr>
              <a:spLocks/>
            </p:cNvSpPr>
            <p:nvPr userDrawn="1"/>
          </p:nvSpPr>
          <p:spPr bwMode="auto">
            <a:xfrm>
              <a:off x="2729" y="2176"/>
              <a:ext cx="119" cy="119"/>
            </a:xfrm>
            <a:custGeom>
              <a:avLst/>
              <a:gdLst>
                <a:gd name="T0" fmla="*/ 119 w 119"/>
                <a:gd name="T1" fmla="*/ 9 h 119"/>
                <a:gd name="T2" fmla="*/ 119 w 119"/>
                <a:gd name="T3" fmla="*/ 109 h 119"/>
                <a:gd name="T4" fmla="*/ 119 w 119"/>
                <a:gd name="T5" fmla="*/ 119 h 119"/>
                <a:gd name="T6" fmla="*/ 107 w 119"/>
                <a:gd name="T7" fmla="*/ 119 h 119"/>
                <a:gd name="T8" fmla="*/ 10 w 119"/>
                <a:gd name="T9" fmla="*/ 119 h 119"/>
                <a:gd name="T10" fmla="*/ 0 w 119"/>
                <a:gd name="T11" fmla="*/ 119 h 119"/>
                <a:gd name="T12" fmla="*/ 0 w 119"/>
                <a:gd name="T13" fmla="*/ 109 h 119"/>
                <a:gd name="T14" fmla="*/ 0 w 119"/>
                <a:gd name="T15" fmla="*/ 9 h 119"/>
                <a:gd name="T16" fmla="*/ 0 w 119"/>
                <a:gd name="T17" fmla="*/ 0 h 119"/>
                <a:gd name="T18" fmla="*/ 10 w 119"/>
                <a:gd name="T19" fmla="*/ 0 h 119"/>
                <a:gd name="T20" fmla="*/ 107 w 119"/>
                <a:gd name="T21" fmla="*/ 0 h 119"/>
                <a:gd name="T22" fmla="*/ 119 w 119"/>
                <a:gd name="T23" fmla="*/ 0 h 119"/>
                <a:gd name="T24" fmla="*/ 119 w 119"/>
                <a:gd name="T25" fmla="*/ 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9" h="119">
                  <a:moveTo>
                    <a:pt x="119" y="9"/>
                  </a:moveTo>
                  <a:lnTo>
                    <a:pt x="119" y="109"/>
                  </a:lnTo>
                  <a:lnTo>
                    <a:pt x="119" y="119"/>
                  </a:lnTo>
                  <a:lnTo>
                    <a:pt x="107" y="119"/>
                  </a:lnTo>
                  <a:lnTo>
                    <a:pt x="10" y="119"/>
                  </a:lnTo>
                  <a:lnTo>
                    <a:pt x="0" y="119"/>
                  </a:lnTo>
                  <a:lnTo>
                    <a:pt x="0" y="109"/>
                  </a:lnTo>
                  <a:lnTo>
                    <a:pt x="0" y="9"/>
                  </a:lnTo>
                  <a:lnTo>
                    <a:pt x="0" y="0"/>
                  </a:lnTo>
                  <a:lnTo>
                    <a:pt x="10" y="0"/>
                  </a:lnTo>
                  <a:lnTo>
                    <a:pt x="107" y="0"/>
                  </a:lnTo>
                  <a:lnTo>
                    <a:pt x="119" y="0"/>
                  </a:lnTo>
                  <a:lnTo>
                    <a:pt x="119" y="9"/>
                  </a:lnTo>
                  <a:close/>
                </a:path>
              </a:pathLst>
            </a:custGeom>
            <a:noFill/>
            <a:ln w="1111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05050"/>
                </a:solidFill>
                <a:effectLst/>
                <a:uLnTx/>
                <a:uFillTx/>
                <a:latin typeface="Segoe UI"/>
                <a:ea typeface="+mn-ea"/>
                <a:cs typeface="+mn-cs"/>
              </a:endParaRPr>
            </a:p>
          </p:txBody>
        </p:sp>
        <p:sp>
          <p:nvSpPr>
            <p:cNvPr id="15" name="Freeform 9"/>
            <p:cNvSpPr>
              <a:spLocks/>
            </p:cNvSpPr>
            <p:nvPr userDrawn="1"/>
          </p:nvSpPr>
          <p:spPr bwMode="auto">
            <a:xfrm>
              <a:off x="2611" y="2295"/>
              <a:ext cx="353" cy="355"/>
            </a:xfrm>
            <a:custGeom>
              <a:avLst/>
              <a:gdLst>
                <a:gd name="T0" fmla="*/ 353 w 353"/>
                <a:gd name="T1" fmla="*/ 9 h 355"/>
                <a:gd name="T2" fmla="*/ 353 w 353"/>
                <a:gd name="T3" fmla="*/ 343 h 355"/>
                <a:gd name="T4" fmla="*/ 353 w 353"/>
                <a:gd name="T5" fmla="*/ 355 h 355"/>
                <a:gd name="T6" fmla="*/ 343 w 353"/>
                <a:gd name="T7" fmla="*/ 355 h 355"/>
                <a:gd name="T8" fmla="*/ 9 w 353"/>
                <a:gd name="T9" fmla="*/ 355 h 355"/>
                <a:gd name="T10" fmla="*/ 0 w 353"/>
                <a:gd name="T11" fmla="*/ 355 h 355"/>
                <a:gd name="T12" fmla="*/ 0 w 353"/>
                <a:gd name="T13" fmla="*/ 343 h 355"/>
                <a:gd name="T14" fmla="*/ 0 w 353"/>
                <a:gd name="T15" fmla="*/ 9 h 355"/>
                <a:gd name="T16" fmla="*/ 0 w 353"/>
                <a:gd name="T17" fmla="*/ 0 h 355"/>
                <a:gd name="T18" fmla="*/ 9 w 353"/>
                <a:gd name="T19" fmla="*/ 0 h 355"/>
                <a:gd name="T20" fmla="*/ 343 w 353"/>
                <a:gd name="T21" fmla="*/ 0 h 355"/>
                <a:gd name="T22" fmla="*/ 353 w 353"/>
                <a:gd name="T23" fmla="*/ 0 h 355"/>
                <a:gd name="T24" fmla="*/ 353 w 353"/>
                <a:gd name="T25" fmla="*/ 9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53" h="355">
                  <a:moveTo>
                    <a:pt x="353" y="9"/>
                  </a:moveTo>
                  <a:lnTo>
                    <a:pt x="353" y="343"/>
                  </a:lnTo>
                  <a:lnTo>
                    <a:pt x="353" y="355"/>
                  </a:lnTo>
                  <a:lnTo>
                    <a:pt x="343" y="355"/>
                  </a:lnTo>
                  <a:lnTo>
                    <a:pt x="9" y="355"/>
                  </a:lnTo>
                  <a:lnTo>
                    <a:pt x="0" y="355"/>
                  </a:lnTo>
                  <a:lnTo>
                    <a:pt x="0" y="343"/>
                  </a:lnTo>
                  <a:lnTo>
                    <a:pt x="0" y="9"/>
                  </a:lnTo>
                  <a:lnTo>
                    <a:pt x="0" y="0"/>
                  </a:lnTo>
                  <a:lnTo>
                    <a:pt x="9" y="0"/>
                  </a:lnTo>
                  <a:lnTo>
                    <a:pt x="343" y="0"/>
                  </a:lnTo>
                  <a:lnTo>
                    <a:pt x="353" y="0"/>
                  </a:lnTo>
                  <a:lnTo>
                    <a:pt x="353" y="9"/>
                  </a:lnTo>
                  <a:close/>
                </a:path>
              </a:pathLst>
            </a:custGeom>
            <a:solidFill>
              <a:srgbClr val="FBD01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05050"/>
                </a:solidFill>
                <a:effectLst/>
                <a:uLnTx/>
                <a:uFillTx/>
                <a:latin typeface="Segoe UI"/>
                <a:ea typeface="+mn-ea"/>
                <a:cs typeface="+mn-cs"/>
              </a:endParaRPr>
            </a:p>
          </p:txBody>
        </p:sp>
        <p:sp>
          <p:nvSpPr>
            <p:cNvPr id="16" name="Freeform 10"/>
            <p:cNvSpPr>
              <a:spLocks/>
            </p:cNvSpPr>
            <p:nvPr userDrawn="1"/>
          </p:nvSpPr>
          <p:spPr bwMode="auto">
            <a:xfrm>
              <a:off x="2611" y="2295"/>
              <a:ext cx="353" cy="355"/>
            </a:xfrm>
            <a:custGeom>
              <a:avLst/>
              <a:gdLst>
                <a:gd name="T0" fmla="*/ 353 w 353"/>
                <a:gd name="T1" fmla="*/ 9 h 355"/>
                <a:gd name="T2" fmla="*/ 353 w 353"/>
                <a:gd name="T3" fmla="*/ 343 h 355"/>
                <a:gd name="T4" fmla="*/ 353 w 353"/>
                <a:gd name="T5" fmla="*/ 355 h 355"/>
                <a:gd name="T6" fmla="*/ 343 w 353"/>
                <a:gd name="T7" fmla="*/ 355 h 355"/>
                <a:gd name="T8" fmla="*/ 9 w 353"/>
                <a:gd name="T9" fmla="*/ 355 h 355"/>
                <a:gd name="T10" fmla="*/ 0 w 353"/>
                <a:gd name="T11" fmla="*/ 355 h 355"/>
                <a:gd name="T12" fmla="*/ 0 w 353"/>
                <a:gd name="T13" fmla="*/ 343 h 355"/>
                <a:gd name="T14" fmla="*/ 0 w 353"/>
                <a:gd name="T15" fmla="*/ 9 h 355"/>
                <a:gd name="T16" fmla="*/ 0 w 353"/>
                <a:gd name="T17" fmla="*/ 0 h 355"/>
                <a:gd name="T18" fmla="*/ 9 w 353"/>
                <a:gd name="T19" fmla="*/ 0 h 355"/>
                <a:gd name="T20" fmla="*/ 343 w 353"/>
                <a:gd name="T21" fmla="*/ 0 h 355"/>
                <a:gd name="T22" fmla="*/ 353 w 353"/>
                <a:gd name="T23" fmla="*/ 0 h 355"/>
                <a:gd name="T24" fmla="*/ 353 w 353"/>
                <a:gd name="T25" fmla="*/ 9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53" h="355">
                  <a:moveTo>
                    <a:pt x="353" y="9"/>
                  </a:moveTo>
                  <a:lnTo>
                    <a:pt x="353" y="343"/>
                  </a:lnTo>
                  <a:lnTo>
                    <a:pt x="353" y="355"/>
                  </a:lnTo>
                  <a:lnTo>
                    <a:pt x="343" y="355"/>
                  </a:lnTo>
                  <a:lnTo>
                    <a:pt x="9" y="355"/>
                  </a:lnTo>
                  <a:lnTo>
                    <a:pt x="0" y="355"/>
                  </a:lnTo>
                  <a:lnTo>
                    <a:pt x="0" y="343"/>
                  </a:lnTo>
                  <a:lnTo>
                    <a:pt x="0" y="9"/>
                  </a:lnTo>
                  <a:lnTo>
                    <a:pt x="0" y="0"/>
                  </a:lnTo>
                  <a:lnTo>
                    <a:pt x="9" y="0"/>
                  </a:lnTo>
                  <a:lnTo>
                    <a:pt x="343" y="0"/>
                  </a:lnTo>
                  <a:lnTo>
                    <a:pt x="353" y="0"/>
                  </a:lnTo>
                  <a:lnTo>
                    <a:pt x="353" y="9"/>
                  </a:lnTo>
                  <a:close/>
                </a:path>
              </a:pathLst>
            </a:custGeom>
            <a:noFill/>
            <a:ln w="1111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05050"/>
                </a:solidFill>
                <a:effectLst/>
                <a:uLnTx/>
                <a:uFillTx/>
                <a:latin typeface="Segoe UI"/>
                <a:ea typeface="+mn-ea"/>
                <a:cs typeface="+mn-cs"/>
              </a:endParaRPr>
            </a:p>
          </p:txBody>
        </p:sp>
        <p:sp>
          <p:nvSpPr>
            <p:cNvPr id="17" name="Freeform 11"/>
            <p:cNvSpPr>
              <a:spLocks noEditPoints="1"/>
            </p:cNvSpPr>
            <p:nvPr userDrawn="1"/>
          </p:nvSpPr>
          <p:spPr bwMode="auto">
            <a:xfrm>
              <a:off x="2668" y="2357"/>
              <a:ext cx="208" cy="255"/>
            </a:xfrm>
            <a:custGeom>
              <a:avLst/>
              <a:gdLst>
                <a:gd name="T0" fmla="*/ 60 w 88"/>
                <a:gd name="T1" fmla="*/ 98 h 107"/>
                <a:gd name="T2" fmla="*/ 78 w 88"/>
                <a:gd name="T3" fmla="*/ 103 h 107"/>
                <a:gd name="T4" fmla="*/ 83 w 88"/>
                <a:gd name="T5" fmla="*/ 85 h 107"/>
                <a:gd name="T6" fmla="*/ 66 w 88"/>
                <a:gd name="T7" fmla="*/ 79 h 107"/>
                <a:gd name="T8" fmla="*/ 59 w 88"/>
                <a:gd name="T9" fmla="*/ 67 h 107"/>
                <a:gd name="T10" fmla="*/ 56 w 88"/>
                <a:gd name="T11" fmla="*/ 68 h 107"/>
                <a:gd name="T12" fmla="*/ 64 w 88"/>
                <a:gd name="T13" fmla="*/ 80 h 107"/>
                <a:gd name="T14" fmla="*/ 60 w 88"/>
                <a:gd name="T15" fmla="*/ 98 h 107"/>
                <a:gd name="T16" fmla="*/ 14 w 88"/>
                <a:gd name="T17" fmla="*/ 66 h 107"/>
                <a:gd name="T18" fmla="*/ 27 w 88"/>
                <a:gd name="T19" fmla="*/ 73 h 107"/>
                <a:gd name="T20" fmla="*/ 34 w 88"/>
                <a:gd name="T21" fmla="*/ 62 h 107"/>
                <a:gd name="T22" fmla="*/ 41 w 88"/>
                <a:gd name="T23" fmla="*/ 60 h 107"/>
                <a:gd name="T24" fmla="*/ 41 w 88"/>
                <a:gd name="T25" fmla="*/ 58 h 107"/>
                <a:gd name="T26" fmla="*/ 33 w 88"/>
                <a:gd name="T27" fmla="*/ 60 h 107"/>
                <a:gd name="T28" fmla="*/ 21 w 88"/>
                <a:gd name="T29" fmla="*/ 54 h 107"/>
                <a:gd name="T30" fmla="*/ 14 w 88"/>
                <a:gd name="T31" fmla="*/ 66 h 107"/>
                <a:gd name="T32" fmla="*/ 41 w 88"/>
                <a:gd name="T33" fmla="*/ 27 h 107"/>
                <a:gd name="T34" fmla="*/ 25 w 88"/>
                <a:gd name="T35" fmla="*/ 4 h 107"/>
                <a:gd name="T36" fmla="*/ 2 w 88"/>
                <a:gd name="T37" fmla="*/ 19 h 107"/>
                <a:gd name="T38" fmla="*/ 18 w 88"/>
                <a:gd name="T39" fmla="*/ 42 h 107"/>
                <a:gd name="T40" fmla="*/ 33 w 88"/>
                <a:gd name="T41" fmla="*/ 39 h 107"/>
                <a:gd name="T42" fmla="*/ 42 w 88"/>
                <a:gd name="T43" fmla="*/ 48 h 107"/>
                <a:gd name="T44" fmla="*/ 46 w 88"/>
                <a:gd name="T45" fmla="*/ 44 h 107"/>
                <a:gd name="T46" fmla="*/ 37 w 88"/>
                <a:gd name="T47" fmla="*/ 35 h 107"/>
                <a:gd name="T48" fmla="*/ 41 w 88"/>
                <a:gd name="T49" fmla="*/ 27 h 107"/>
                <a:gd name="T50" fmla="*/ 58 w 88"/>
                <a:gd name="T51" fmla="*/ 46 h 107"/>
                <a:gd name="T52" fmla="*/ 44 w 88"/>
                <a:gd name="T53" fmla="*/ 50 h 107"/>
                <a:gd name="T54" fmla="*/ 49 w 88"/>
                <a:gd name="T55" fmla="*/ 64 h 107"/>
                <a:gd name="T56" fmla="*/ 63 w 88"/>
                <a:gd name="T57" fmla="*/ 60 h 107"/>
                <a:gd name="T58" fmla="*/ 58 w 88"/>
                <a:gd name="T59" fmla="*/ 46 h 107"/>
                <a:gd name="T60" fmla="*/ 79 w 88"/>
                <a:gd name="T61" fmla="*/ 3 h 107"/>
                <a:gd name="T62" fmla="*/ 61 w 88"/>
                <a:gd name="T63" fmla="*/ 9 h 107"/>
                <a:gd name="T64" fmla="*/ 66 w 88"/>
                <a:gd name="T65" fmla="*/ 26 h 107"/>
                <a:gd name="T66" fmla="*/ 57 w 88"/>
                <a:gd name="T67" fmla="*/ 42 h 107"/>
                <a:gd name="T68" fmla="*/ 60 w 88"/>
                <a:gd name="T69" fmla="*/ 43 h 107"/>
                <a:gd name="T70" fmla="*/ 60 w 88"/>
                <a:gd name="T71" fmla="*/ 43 h 107"/>
                <a:gd name="T72" fmla="*/ 68 w 88"/>
                <a:gd name="T73" fmla="*/ 28 h 107"/>
                <a:gd name="T74" fmla="*/ 85 w 88"/>
                <a:gd name="T75" fmla="*/ 21 h 107"/>
                <a:gd name="T76" fmla="*/ 79 w 88"/>
                <a:gd name="T77" fmla="*/ 3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8" h="107">
                  <a:moveTo>
                    <a:pt x="60" y="98"/>
                  </a:moveTo>
                  <a:cubicBezTo>
                    <a:pt x="63" y="104"/>
                    <a:pt x="72" y="107"/>
                    <a:pt x="78" y="103"/>
                  </a:cubicBezTo>
                  <a:cubicBezTo>
                    <a:pt x="85" y="99"/>
                    <a:pt x="87" y="91"/>
                    <a:pt x="83" y="85"/>
                  </a:cubicBezTo>
                  <a:cubicBezTo>
                    <a:pt x="80" y="78"/>
                    <a:pt x="72" y="76"/>
                    <a:pt x="66" y="79"/>
                  </a:cubicBezTo>
                  <a:cubicBezTo>
                    <a:pt x="59" y="67"/>
                    <a:pt x="59" y="67"/>
                    <a:pt x="59" y="67"/>
                  </a:cubicBezTo>
                  <a:cubicBezTo>
                    <a:pt x="58" y="67"/>
                    <a:pt x="57" y="67"/>
                    <a:pt x="56" y="68"/>
                  </a:cubicBezTo>
                  <a:cubicBezTo>
                    <a:pt x="64" y="80"/>
                    <a:pt x="64" y="80"/>
                    <a:pt x="64" y="80"/>
                  </a:cubicBezTo>
                  <a:cubicBezTo>
                    <a:pt x="58" y="84"/>
                    <a:pt x="56" y="92"/>
                    <a:pt x="60" y="98"/>
                  </a:cubicBezTo>
                  <a:moveTo>
                    <a:pt x="14" y="66"/>
                  </a:moveTo>
                  <a:cubicBezTo>
                    <a:pt x="16" y="71"/>
                    <a:pt x="21" y="74"/>
                    <a:pt x="27" y="73"/>
                  </a:cubicBezTo>
                  <a:cubicBezTo>
                    <a:pt x="32" y="72"/>
                    <a:pt x="35" y="67"/>
                    <a:pt x="34" y="62"/>
                  </a:cubicBezTo>
                  <a:cubicBezTo>
                    <a:pt x="41" y="60"/>
                    <a:pt x="41" y="60"/>
                    <a:pt x="41" y="60"/>
                  </a:cubicBezTo>
                  <a:cubicBezTo>
                    <a:pt x="41" y="59"/>
                    <a:pt x="41" y="58"/>
                    <a:pt x="41" y="58"/>
                  </a:cubicBezTo>
                  <a:cubicBezTo>
                    <a:pt x="33" y="60"/>
                    <a:pt x="33" y="60"/>
                    <a:pt x="33" y="60"/>
                  </a:cubicBezTo>
                  <a:cubicBezTo>
                    <a:pt x="31" y="55"/>
                    <a:pt x="26" y="52"/>
                    <a:pt x="21" y="54"/>
                  </a:cubicBezTo>
                  <a:cubicBezTo>
                    <a:pt x="16" y="55"/>
                    <a:pt x="13" y="61"/>
                    <a:pt x="14" y="66"/>
                  </a:cubicBezTo>
                  <a:moveTo>
                    <a:pt x="41" y="27"/>
                  </a:moveTo>
                  <a:cubicBezTo>
                    <a:pt x="43" y="16"/>
                    <a:pt x="36" y="6"/>
                    <a:pt x="25" y="4"/>
                  </a:cubicBezTo>
                  <a:cubicBezTo>
                    <a:pt x="15" y="2"/>
                    <a:pt x="5" y="9"/>
                    <a:pt x="2" y="19"/>
                  </a:cubicBezTo>
                  <a:cubicBezTo>
                    <a:pt x="0" y="30"/>
                    <a:pt x="7" y="40"/>
                    <a:pt x="18" y="42"/>
                  </a:cubicBezTo>
                  <a:cubicBezTo>
                    <a:pt x="23" y="43"/>
                    <a:pt x="28" y="42"/>
                    <a:pt x="33" y="39"/>
                  </a:cubicBezTo>
                  <a:cubicBezTo>
                    <a:pt x="42" y="48"/>
                    <a:pt x="42" y="48"/>
                    <a:pt x="42" y="48"/>
                  </a:cubicBezTo>
                  <a:cubicBezTo>
                    <a:pt x="43" y="47"/>
                    <a:pt x="45" y="45"/>
                    <a:pt x="46" y="44"/>
                  </a:cubicBezTo>
                  <a:cubicBezTo>
                    <a:pt x="37" y="35"/>
                    <a:pt x="37" y="35"/>
                    <a:pt x="37" y="35"/>
                  </a:cubicBezTo>
                  <a:cubicBezTo>
                    <a:pt x="39" y="32"/>
                    <a:pt x="40" y="30"/>
                    <a:pt x="41" y="27"/>
                  </a:cubicBezTo>
                  <a:moveTo>
                    <a:pt x="58" y="46"/>
                  </a:moveTo>
                  <a:cubicBezTo>
                    <a:pt x="53" y="43"/>
                    <a:pt x="47" y="45"/>
                    <a:pt x="44" y="50"/>
                  </a:cubicBezTo>
                  <a:cubicBezTo>
                    <a:pt x="42" y="55"/>
                    <a:pt x="44" y="62"/>
                    <a:pt x="49" y="64"/>
                  </a:cubicBezTo>
                  <a:cubicBezTo>
                    <a:pt x="54" y="67"/>
                    <a:pt x="60" y="65"/>
                    <a:pt x="63" y="60"/>
                  </a:cubicBezTo>
                  <a:cubicBezTo>
                    <a:pt x="65" y="55"/>
                    <a:pt x="63" y="48"/>
                    <a:pt x="58" y="46"/>
                  </a:cubicBezTo>
                  <a:moveTo>
                    <a:pt x="79" y="3"/>
                  </a:moveTo>
                  <a:cubicBezTo>
                    <a:pt x="72" y="0"/>
                    <a:pt x="64" y="2"/>
                    <a:pt x="61" y="9"/>
                  </a:cubicBezTo>
                  <a:cubicBezTo>
                    <a:pt x="58" y="15"/>
                    <a:pt x="60" y="23"/>
                    <a:pt x="66" y="26"/>
                  </a:cubicBezTo>
                  <a:cubicBezTo>
                    <a:pt x="57" y="42"/>
                    <a:pt x="57" y="42"/>
                    <a:pt x="57" y="42"/>
                  </a:cubicBezTo>
                  <a:cubicBezTo>
                    <a:pt x="58" y="43"/>
                    <a:pt x="59" y="43"/>
                    <a:pt x="60" y="43"/>
                  </a:cubicBezTo>
                  <a:cubicBezTo>
                    <a:pt x="60" y="43"/>
                    <a:pt x="60" y="43"/>
                    <a:pt x="60" y="43"/>
                  </a:cubicBezTo>
                  <a:cubicBezTo>
                    <a:pt x="68" y="28"/>
                    <a:pt x="68" y="28"/>
                    <a:pt x="68" y="28"/>
                  </a:cubicBezTo>
                  <a:cubicBezTo>
                    <a:pt x="74" y="30"/>
                    <a:pt x="82" y="27"/>
                    <a:pt x="85" y="21"/>
                  </a:cubicBezTo>
                  <a:cubicBezTo>
                    <a:pt x="88" y="14"/>
                    <a:pt x="86" y="6"/>
                    <a:pt x="79"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05050"/>
                </a:solidFill>
                <a:effectLst/>
                <a:uLnTx/>
                <a:uFillTx/>
                <a:latin typeface="Segoe UI"/>
                <a:ea typeface="+mn-ea"/>
                <a:cs typeface="+mn-cs"/>
              </a:endParaRPr>
            </a:p>
          </p:txBody>
        </p:sp>
        <p:sp>
          <p:nvSpPr>
            <p:cNvPr id="18" name="Freeform 12"/>
            <p:cNvSpPr>
              <a:spLocks/>
            </p:cNvSpPr>
            <p:nvPr userDrawn="1"/>
          </p:nvSpPr>
          <p:spPr bwMode="auto">
            <a:xfrm>
              <a:off x="2964" y="2295"/>
              <a:ext cx="246" cy="248"/>
            </a:xfrm>
            <a:custGeom>
              <a:avLst/>
              <a:gdLst>
                <a:gd name="T0" fmla="*/ 246 w 246"/>
                <a:gd name="T1" fmla="*/ 9 h 248"/>
                <a:gd name="T2" fmla="*/ 246 w 246"/>
                <a:gd name="T3" fmla="*/ 238 h 248"/>
                <a:gd name="T4" fmla="*/ 246 w 246"/>
                <a:gd name="T5" fmla="*/ 248 h 248"/>
                <a:gd name="T6" fmla="*/ 237 w 246"/>
                <a:gd name="T7" fmla="*/ 248 h 248"/>
                <a:gd name="T8" fmla="*/ 9 w 246"/>
                <a:gd name="T9" fmla="*/ 248 h 248"/>
                <a:gd name="T10" fmla="*/ 0 w 246"/>
                <a:gd name="T11" fmla="*/ 248 h 248"/>
                <a:gd name="T12" fmla="*/ 0 w 246"/>
                <a:gd name="T13" fmla="*/ 238 h 248"/>
                <a:gd name="T14" fmla="*/ 0 w 246"/>
                <a:gd name="T15" fmla="*/ 9 h 248"/>
                <a:gd name="T16" fmla="*/ 0 w 246"/>
                <a:gd name="T17" fmla="*/ 0 h 248"/>
                <a:gd name="T18" fmla="*/ 9 w 246"/>
                <a:gd name="T19" fmla="*/ 0 h 248"/>
                <a:gd name="T20" fmla="*/ 237 w 246"/>
                <a:gd name="T21" fmla="*/ 0 h 248"/>
                <a:gd name="T22" fmla="*/ 246 w 246"/>
                <a:gd name="T23" fmla="*/ 0 h 248"/>
                <a:gd name="T24" fmla="*/ 246 w 246"/>
                <a:gd name="T25" fmla="*/ 9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6" h="248">
                  <a:moveTo>
                    <a:pt x="246" y="9"/>
                  </a:moveTo>
                  <a:lnTo>
                    <a:pt x="246" y="238"/>
                  </a:lnTo>
                  <a:lnTo>
                    <a:pt x="246" y="248"/>
                  </a:lnTo>
                  <a:lnTo>
                    <a:pt x="237" y="248"/>
                  </a:lnTo>
                  <a:lnTo>
                    <a:pt x="9" y="248"/>
                  </a:lnTo>
                  <a:lnTo>
                    <a:pt x="0" y="248"/>
                  </a:lnTo>
                  <a:lnTo>
                    <a:pt x="0" y="238"/>
                  </a:lnTo>
                  <a:lnTo>
                    <a:pt x="0" y="9"/>
                  </a:lnTo>
                  <a:lnTo>
                    <a:pt x="0" y="0"/>
                  </a:lnTo>
                  <a:lnTo>
                    <a:pt x="9" y="0"/>
                  </a:lnTo>
                  <a:lnTo>
                    <a:pt x="237" y="0"/>
                  </a:lnTo>
                  <a:lnTo>
                    <a:pt x="246" y="0"/>
                  </a:lnTo>
                  <a:lnTo>
                    <a:pt x="246" y="9"/>
                  </a:lnTo>
                  <a:close/>
                </a:path>
              </a:pathLst>
            </a:custGeom>
            <a:solidFill>
              <a:srgbClr val="00A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05050"/>
                </a:solidFill>
                <a:effectLst/>
                <a:uLnTx/>
                <a:uFillTx/>
                <a:latin typeface="Segoe UI"/>
                <a:ea typeface="+mn-ea"/>
                <a:cs typeface="+mn-cs"/>
              </a:endParaRPr>
            </a:p>
          </p:txBody>
        </p:sp>
        <p:sp>
          <p:nvSpPr>
            <p:cNvPr id="19" name="Freeform 13"/>
            <p:cNvSpPr>
              <a:spLocks/>
            </p:cNvSpPr>
            <p:nvPr userDrawn="1"/>
          </p:nvSpPr>
          <p:spPr bwMode="auto">
            <a:xfrm>
              <a:off x="2964" y="2295"/>
              <a:ext cx="246" cy="248"/>
            </a:xfrm>
            <a:custGeom>
              <a:avLst/>
              <a:gdLst>
                <a:gd name="T0" fmla="*/ 246 w 246"/>
                <a:gd name="T1" fmla="*/ 9 h 248"/>
                <a:gd name="T2" fmla="*/ 246 w 246"/>
                <a:gd name="T3" fmla="*/ 238 h 248"/>
                <a:gd name="T4" fmla="*/ 246 w 246"/>
                <a:gd name="T5" fmla="*/ 248 h 248"/>
                <a:gd name="T6" fmla="*/ 237 w 246"/>
                <a:gd name="T7" fmla="*/ 248 h 248"/>
                <a:gd name="T8" fmla="*/ 9 w 246"/>
                <a:gd name="T9" fmla="*/ 248 h 248"/>
                <a:gd name="T10" fmla="*/ 0 w 246"/>
                <a:gd name="T11" fmla="*/ 248 h 248"/>
                <a:gd name="T12" fmla="*/ 0 w 246"/>
                <a:gd name="T13" fmla="*/ 238 h 248"/>
                <a:gd name="T14" fmla="*/ 0 w 246"/>
                <a:gd name="T15" fmla="*/ 9 h 248"/>
                <a:gd name="T16" fmla="*/ 0 w 246"/>
                <a:gd name="T17" fmla="*/ 0 h 248"/>
                <a:gd name="T18" fmla="*/ 9 w 246"/>
                <a:gd name="T19" fmla="*/ 0 h 248"/>
                <a:gd name="T20" fmla="*/ 237 w 246"/>
                <a:gd name="T21" fmla="*/ 0 h 248"/>
                <a:gd name="T22" fmla="*/ 246 w 246"/>
                <a:gd name="T23" fmla="*/ 0 h 248"/>
                <a:gd name="T24" fmla="*/ 246 w 246"/>
                <a:gd name="T25" fmla="*/ 9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6" h="248">
                  <a:moveTo>
                    <a:pt x="246" y="9"/>
                  </a:moveTo>
                  <a:lnTo>
                    <a:pt x="246" y="238"/>
                  </a:lnTo>
                  <a:lnTo>
                    <a:pt x="246" y="248"/>
                  </a:lnTo>
                  <a:lnTo>
                    <a:pt x="237" y="248"/>
                  </a:lnTo>
                  <a:lnTo>
                    <a:pt x="9" y="248"/>
                  </a:lnTo>
                  <a:lnTo>
                    <a:pt x="0" y="248"/>
                  </a:lnTo>
                  <a:lnTo>
                    <a:pt x="0" y="238"/>
                  </a:lnTo>
                  <a:lnTo>
                    <a:pt x="0" y="9"/>
                  </a:lnTo>
                  <a:lnTo>
                    <a:pt x="0" y="0"/>
                  </a:lnTo>
                  <a:lnTo>
                    <a:pt x="9" y="0"/>
                  </a:lnTo>
                  <a:lnTo>
                    <a:pt x="237" y="0"/>
                  </a:lnTo>
                  <a:lnTo>
                    <a:pt x="246" y="0"/>
                  </a:lnTo>
                  <a:lnTo>
                    <a:pt x="246" y="9"/>
                  </a:lnTo>
                  <a:close/>
                </a:path>
              </a:pathLst>
            </a:custGeom>
            <a:noFill/>
            <a:ln w="1111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05050"/>
                </a:solidFill>
                <a:effectLst/>
                <a:uLnTx/>
                <a:uFillTx/>
                <a:latin typeface="Segoe UI"/>
                <a:ea typeface="+mn-ea"/>
                <a:cs typeface="+mn-cs"/>
              </a:endParaRPr>
            </a:p>
          </p:txBody>
        </p:sp>
        <p:sp>
          <p:nvSpPr>
            <p:cNvPr id="20" name="Freeform 14"/>
            <p:cNvSpPr>
              <a:spLocks/>
            </p:cNvSpPr>
            <p:nvPr userDrawn="1"/>
          </p:nvSpPr>
          <p:spPr bwMode="auto">
            <a:xfrm>
              <a:off x="3002" y="2378"/>
              <a:ext cx="170" cy="84"/>
            </a:xfrm>
            <a:custGeom>
              <a:avLst/>
              <a:gdLst>
                <a:gd name="T0" fmla="*/ 59 w 72"/>
                <a:gd name="T1" fmla="*/ 9 h 35"/>
                <a:gd name="T2" fmla="*/ 52 w 72"/>
                <a:gd name="T3" fmla="*/ 11 h 35"/>
                <a:gd name="T4" fmla="*/ 34 w 72"/>
                <a:gd name="T5" fmla="*/ 0 h 35"/>
                <a:gd name="T6" fmla="*/ 14 w 72"/>
                <a:gd name="T7" fmla="*/ 15 h 35"/>
                <a:gd name="T8" fmla="*/ 10 w 72"/>
                <a:gd name="T9" fmla="*/ 14 h 35"/>
                <a:gd name="T10" fmla="*/ 0 w 72"/>
                <a:gd name="T11" fmla="*/ 24 h 35"/>
                <a:gd name="T12" fmla="*/ 10 w 72"/>
                <a:gd name="T13" fmla="*/ 35 h 35"/>
                <a:gd name="T14" fmla="*/ 59 w 72"/>
                <a:gd name="T15" fmla="*/ 35 h 35"/>
                <a:gd name="T16" fmla="*/ 72 w 72"/>
                <a:gd name="T17" fmla="*/ 22 h 35"/>
                <a:gd name="T18" fmla="*/ 59 w 72"/>
                <a:gd name="T19" fmla="*/ 9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35">
                  <a:moveTo>
                    <a:pt x="59" y="9"/>
                  </a:moveTo>
                  <a:cubicBezTo>
                    <a:pt x="56" y="9"/>
                    <a:pt x="54" y="10"/>
                    <a:pt x="52" y="11"/>
                  </a:cubicBezTo>
                  <a:cubicBezTo>
                    <a:pt x="49" y="4"/>
                    <a:pt x="42" y="0"/>
                    <a:pt x="34" y="0"/>
                  </a:cubicBezTo>
                  <a:cubicBezTo>
                    <a:pt x="24" y="0"/>
                    <a:pt x="16" y="6"/>
                    <a:pt x="14" y="15"/>
                  </a:cubicBezTo>
                  <a:cubicBezTo>
                    <a:pt x="13" y="15"/>
                    <a:pt x="11" y="14"/>
                    <a:pt x="10" y="14"/>
                  </a:cubicBezTo>
                  <a:cubicBezTo>
                    <a:pt x="4" y="14"/>
                    <a:pt x="0" y="19"/>
                    <a:pt x="0" y="24"/>
                  </a:cubicBezTo>
                  <a:cubicBezTo>
                    <a:pt x="0" y="30"/>
                    <a:pt x="4" y="35"/>
                    <a:pt x="10" y="35"/>
                  </a:cubicBezTo>
                  <a:cubicBezTo>
                    <a:pt x="59" y="35"/>
                    <a:pt x="59" y="35"/>
                    <a:pt x="59" y="35"/>
                  </a:cubicBezTo>
                  <a:cubicBezTo>
                    <a:pt x="66" y="35"/>
                    <a:pt x="72" y="29"/>
                    <a:pt x="72" y="22"/>
                  </a:cubicBezTo>
                  <a:cubicBezTo>
                    <a:pt x="72" y="15"/>
                    <a:pt x="66" y="9"/>
                    <a:pt x="59" y="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05050"/>
                </a:solidFill>
                <a:effectLst/>
                <a:uLnTx/>
                <a:uFillTx/>
                <a:latin typeface="Segoe UI"/>
                <a:ea typeface="+mn-ea"/>
                <a:cs typeface="+mn-cs"/>
              </a:endParaRPr>
            </a:p>
          </p:txBody>
        </p:sp>
        <p:sp>
          <p:nvSpPr>
            <p:cNvPr id="21" name="Rectangle 15"/>
            <p:cNvSpPr>
              <a:spLocks noChangeArrowheads="1"/>
            </p:cNvSpPr>
            <p:nvPr userDrawn="1"/>
          </p:nvSpPr>
          <p:spPr bwMode="auto">
            <a:xfrm>
              <a:off x="2857" y="2021"/>
              <a:ext cx="263" cy="264"/>
            </a:xfrm>
            <a:prstGeom prst="rect">
              <a:avLst/>
            </a:prstGeom>
            <a:solidFill>
              <a:srgbClr val="66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05050"/>
                </a:solidFill>
                <a:effectLst/>
                <a:uLnTx/>
                <a:uFillTx/>
                <a:latin typeface="Segoe UI"/>
                <a:ea typeface="+mn-ea"/>
                <a:cs typeface="+mn-cs"/>
              </a:endParaRPr>
            </a:p>
          </p:txBody>
        </p:sp>
        <p:sp>
          <p:nvSpPr>
            <p:cNvPr id="22" name="Freeform 16"/>
            <p:cNvSpPr>
              <a:spLocks/>
            </p:cNvSpPr>
            <p:nvPr userDrawn="1"/>
          </p:nvSpPr>
          <p:spPr bwMode="auto">
            <a:xfrm>
              <a:off x="2907" y="2080"/>
              <a:ext cx="163" cy="162"/>
            </a:xfrm>
            <a:custGeom>
              <a:avLst/>
              <a:gdLst>
                <a:gd name="T0" fmla="*/ 60 w 69"/>
                <a:gd name="T1" fmla="*/ 0 h 68"/>
                <a:gd name="T2" fmla="*/ 9 w 69"/>
                <a:gd name="T3" fmla="*/ 0 h 68"/>
                <a:gd name="T4" fmla="*/ 0 w 69"/>
                <a:gd name="T5" fmla="*/ 9 h 68"/>
                <a:gd name="T6" fmla="*/ 0 w 69"/>
                <a:gd name="T7" fmla="*/ 42 h 68"/>
                <a:gd name="T8" fmla="*/ 9 w 69"/>
                <a:gd name="T9" fmla="*/ 51 h 68"/>
                <a:gd name="T10" fmla="*/ 22 w 69"/>
                <a:gd name="T11" fmla="*/ 51 h 68"/>
                <a:gd name="T12" fmla="*/ 48 w 69"/>
                <a:gd name="T13" fmla="*/ 68 h 68"/>
                <a:gd name="T14" fmla="*/ 42 w 69"/>
                <a:gd name="T15" fmla="*/ 51 h 68"/>
                <a:gd name="T16" fmla="*/ 60 w 69"/>
                <a:gd name="T17" fmla="*/ 51 h 68"/>
                <a:gd name="T18" fmla="*/ 69 w 69"/>
                <a:gd name="T19" fmla="*/ 42 h 68"/>
                <a:gd name="T20" fmla="*/ 69 w 69"/>
                <a:gd name="T21" fmla="*/ 9 h 68"/>
                <a:gd name="T22" fmla="*/ 60 w 69"/>
                <a:gd name="T23"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68">
                  <a:moveTo>
                    <a:pt x="60" y="0"/>
                  </a:moveTo>
                  <a:cubicBezTo>
                    <a:pt x="9" y="0"/>
                    <a:pt x="9" y="0"/>
                    <a:pt x="9" y="0"/>
                  </a:cubicBezTo>
                  <a:cubicBezTo>
                    <a:pt x="4" y="0"/>
                    <a:pt x="0" y="4"/>
                    <a:pt x="0" y="9"/>
                  </a:cubicBezTo>
                  <a:cubicBezTo>
                    <a:pt x="0" y="42"/>
                    <a:pt x="0" y="42"/>
                    <a:pt x="0" y="42"/>
                  </a:cubicBezTo>
                  <a:cubicBezTo>
                    <a:pt x="0" y="47"/>
                    <a:pt x="4" y="51"/>
                    <a:pt x="9" y="51"/>
                  </a:cubicBezTo>
                  <a:cubicBezTo>
                    <a:pt x="22" y="51"/>
                    <a:pt x="22" y="51"/>
                    <a:pt x="22" y="51"/>
                  </a:cubicBezTo>
                  <a:cubicBezTo>
                    <a:pt x="48" y="68"/>
                    <a:pt x="48" y="68"/>
                    <a:pt x="48" y="68"/>
                  </a:cubicBezTo>
                  <a:cubicBezTo>
                    <a:pt x="42" y="51"/>
                    <a:pt x="42" y="51"/>
                    <a:pt x="42" y="51"/>
                  </a:cubicBezTo>
                  <a:cubicBezTo>
                    <a:pt x="60" y="51"/>
                    <a:pt x="60" y="51"/>
                    <a:pt x="60" y="51"/>
                  </a:cubicBezTo>
                  <a:cubicBezTo>
                    <a:pt x="64" y="51"/>
                    <a:pt x="69" y="47"/>
                    <a:pt x="69" y="42"/>
                  </a:cubicBezTo>
                  <a:cubicBezTo>
                    <a:pt x="69" y="9"/>
                    <a:pt x="69" y="9"/>
                    <a:pt x="69" y="9"/>
                  </a:cubicBezTo>
                  <a:cubicBezTo>
                    <a:pt x="69" y="4"/>
                    <a:pt x="64" y="0"/>
                    <a:pt x="60"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05050"/>
                </a:solidFill>
                <a:effectLst/>
                <a:uLnTx/>
                <a:uFillTx/>
                <a:latin typeface="Segoe UI"/>
                <a:ea typeface="+mn-ea"/>
                <a:cs typeface="+mn-cs"/>
              </a:endParaRPr>
            </a:p>
          </p:txBody>
        </p:sp>
        <p:sp>
          <p:nvSpPr>
            <p:cNvPr id="23" name="Rectangle 17"/>
            <p:cNvSpPr>
              <a:spLocks noChangeArrowheads="1"/>
            </p:cNvSpPr>
            <p:nvPr userDrawn="1"/>
          </p:nvSpPr>
          <p:spPr bwMode="auto">
            <a:xfrm>
              <a:off x="2857" y="2021"/>
              <a:ext cx="263" cy="264"/>
            </a:xfrm>
            <a:prstGeom prst="rect">
              <a:avLst/>
            </a:prstGeom>
            <a:solidFill>
              <a:srgbClr val="E90C8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05050"/>
                </a:solidFill>
                <a:effectLst/>
                <a:uLnTx/>
                <a:uFillTx/>
                <a:latin typeface="Segoe UI"/>
                <a:ea typeface="+mn-ea"/>
                <a:cs typeface="+mn-cs"/>
              </a:endParaRPr>
            </a:p>
          </p:txBody>
        </p:sp>
        <p:sp>
          <p:nvSpPr>
            <p:cNvPr id="24" name="Freeform 18"/>
            <p:cNvSpPr>
              <a:spLocks/>
            </p:cNvSpPr>
            <p:nvPr userDrawn="1"/>
          </p:nvSpPr>
          <p:spPr bwMode="auto">
            <a:xfrm>
              <a:off x="2907" y="2080"/>
              <a:ext cx="163" cy="162"/>
            </a:xfrm>
            <a:custGeom>
              <a:avLst/>
              <a:gdLst>
                <a:gd name="T0" fmla="*/ 60 w 69"/>
                <a:gd name="T1" fmla="*/ 0 h 68"/>
                <a:gd name="T2" fmla="*/ 9 w 69"/>
                <a:gd name="T3" fmla="*/ 0 h 68"/>
                <a:gd name="T4" fmla="*/ 0 w 69"/>
                <a:gd name="T5" fmla="*/ 9 h 68"/>
                <a:gd name="T6" fmla="*/ 0 w 69"/>
                <a:gd name="T7" fmla="*/ 42 h 68"/>
                <a:gd name="T8" fmla="*/ 9 w 69"/>
                <a:gd name="T9" fmla="*/ 51 h 68"/>
                <a:gd name="T10" fmla="*/ 22 w 69"/>
                <a:gd name="T11" fmla="*/ 51 h 68"/>
                <a:gd name="T12" fmla="*/ 48 w 69"/>
                <a:gd name="T13" fmla="*/ 68 h 68"/>
                <a:gd name="T14" fmla="*/ 42 w 69"/>
                <a:gd name="T15" fmla="*/ 51 h 68"/>
                <a:gd name="T16" fmla="*/ 60 w 69"/>
                <a:gd name="T17" fmla="*/ 51 h 68"/>
                <a:gd name="T18" fmla="*/ 69 w 69"/>
                <a:gd name="T19" fmla="*/ 42 h 68"/>
                <a:gd name="T20" fmla="*/ 69 w 69"/>
                <a:gd name="T21" fmla="*/ 9 h 68"/>
                <a:gd name="T22" fmla="*/ 60 w 69"/>
                <a:gd name="T23"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68">
                  <a:moveTo>
                    <a:pt x="60" y="0"/>
                  </a:moveTo>
                  <a:cubicBezTo>
                    <a:pt x="9" y="0"/>
                    <a:pt x="9" y="0"/>
                    <a:pt x="9" y="0"/>
                  </a:cubicBezTo>
                  <a:cubicBezTo>
                    <a:pt x="4" y="0"/>
                    <a:pt x="0" y="4"/>
                    <a:pt x="0" y="9"/>
                  </a:cubicBezTo>
                  <a:cubicBezTo>
                    <a:pt x="0" y="42"/>
                    <a:pt x="0" y="42"/>
                    <a:pt x="0" y="42"/>
                  </a:cubicBezTo>
                  <a:cubicBezTo>
                    <a:pt x="0" y="47"/>
                    <a:pt x="4" y="51"/>
                    <a:pt x="9" y="51"/>
                  </a:cubicBezTo>
                  <a:cubicBezTo>
                    <a:pt x="22" y="51"/>
                    <a:pt x="22" y="51"/>
                    <a:pt x="22" y="51"/>
                  </a:cubicBezTo>
                  <a:cubicBezTo>
                    <a:pt x="48" y="68"/>
                    <a:pt x="48" y="68"/>
                    <a:pt x="48" y="68"/>
                  </a:cubicBezTo>
                  <a:cubicBezTo>
                    <a:pt x="42" y="51"/>
                    <a:pt x="42" y="51"/>
                    <a:pt x="42" y="51"/>
                  </a:cubicBezTo>
                  <a:cubicBezTo>
                    <a:pt x="60" y="51"/>
                    <a:pt x="60" y="51"/>
                    <a:pt x="60" y="51"/>
                  </a:cubicBezTo>
                  <a:cubicBezTo>
                    <a:pt x="64" y="51"/>
                    <a:pt x="69" y="47"/>
                    <a:pt x="69" y="42"/>
                  </a:cubicBezTo>
                  <a:cubicBezTo>
                    <a:pt x="69" y="9"/>
                    <a:pt x="69" y="9"/>
                    <a:pt x="69" y="9"/>
                  </a:cubicBezTo>
                  <a:cubicBezTo>
                    <a:pt x="69" y="4"/>
                    <a:pt x="64" y="0"/>
                    <a:pt x="60"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27" name="Group 22"/>
          <p:cNvGrpSpPr>
            <a:grpSpLocks noChangeAspect="1"/>
          </p:cNvGrpSpPr>
          <p:nvPr userDrawn="1"/>
        </p:nvGrpSpPr>
        <p:grpSpPr bwMode="auto">
          <a:xfrm>
            <a:off x="8890452" y="5953617"/>
            <a:ext cx="2804212" cy="724981"/>
            <a:chOff x="3332" y="2051"/>
            <a:chExt cx="1172" cy="303"/>
          </a:xfrm>
        </p:grpSpPr>
        <p:sp>
          <p:nvSpPr>
            <p:cNvPr id="29" name="Freeform 23"/>
            <p:cNvSpPr>
              <a:spLocks noEditPoints="1"/>
            </p:cNvSpPr>
            <p:nvPr userDrawn="1"/>
          </p:nvSpPr>
          <p:spPr bwMode="auto">
            <a:xfrm>
              <a:off x="3332" y="2141"/>
              <a:ext cx="1170" cy="213"/>
            </a:xfrm>
            <a:custGeom>
              <a:avLst/>
              <a:gdLst>
                <a:gd name="T0" fmla="*/ 480 w 492"/>
                <a:gd name="T1" fmla="*/ 55 h 88"/>
                <a:gd name="T2" fmla="*/ 480 w 492"/>
                <a:gd name="T3" fmla="*/ 21 h 88"/>
                <a:gd name="T4" fmla="*/ 476 w 492"/>
                <a:gd name="T5" fmla="*/ 21 h 88"/>
                <a:gd name="T6" fmla="*/ 476 w 492"/>
                <a:gd name="T7" fmla="*/ 56 h 88"/>
                <a:gd name="T8" fmla="*/ 463 w 492"/>
                <a:gd name="T9" fmla="*/ 21 h 88"/>
                <a:gd name="T10" fmla="*/ 463 w 492"/>
                <a:gd name="T11" fmla="*/ 21 h 88"/>
                <a:gd name="T12" fmla="*/ 461 w 492"/>
                <a:gd name="T13" fmla="*/ 3 h 88"/>
                <a:gd name="T14" fmla="*/ 461 w 492"/>
                <a:gd name="T15" fmla="*/ 10 h 88"/>
                <a:gd name="T16" fmla="*/ 436 w 492"/>
                <a:gd name="T17" fmla="*/ 20 h 88"/>
                <a:gd name="T18" fmla="*/ 408 w 492"/>
                <a:gd name="T19" fmla="*/ 20 h 88"/>
                <a:gd name="T20" fmla="*/ 390 w 492"/>
                <a:gd name="T21" fmla="*/ 21 h 88"/>
                <a:gd name="T22" fmla="*/ 397 w 492"/>
                <a:gd name="T23" fmla="*/ 29 h 88"/>
                <a:gd name="T24" fmla="*/ 422 w 492"/>
                <a:gd name="T25" fmla="*/ 67 h 88"/>
                <a:gd name="T26" fmla="*/ 444 w 492"/>
                <a:gd name="T27" fmla="*/ 27 h 88"/>
                <a:gd name="T28" fmla="*/ 381 w 492"/>
                <a:gd name="T29" fmla="*/ 67 h 88"/>
                <a:gd name="T30" fmla="*/ 352 w 492"/>
                <a:gd name="T31" fmla="*/ 31 h 88"/>
                <a:gd name="T32" fmla="*/ 325 w 492"/>
                <a:gd name="T33" fmla="*/ 29 h 88"/>
                <a:gd name="T34" fmla="*/ 325 w 492"/>
                <a:gd name="T35" fmla="*/ 67 h 88"/>
                <a:gd name="T36" fmla="*/ 349 w 492"/>
                <a:gd name="T37" fmla="*/ 39 h 88"/>
                <a:gd name="T38" fmla="*/ 357 w 492"/>
                <a:gd name="T39" fmla="*/ 29 h 88"/>
                <a:gd name="T40" fmla="*/ 377 w 492"/>
                <a:gd name="T41" fmla="*/ 67 h 88"/>
                <a:gd name="T42" fmla="*/ 307 w 492"/>
                <a:gd name="T43" fmla="*/ 21 h 88"/>
                <a:gd name="T44" fmla="*/ 284 w 492"/>
                <a:gd name="T45" fmla="*/ 60 h 88"/>
                <a:gd name="T46" fmla="*/ 276 w 492"/>
                <a:gd name="T47" fmla="*/ 48 h 88"/>
                <a:gd name="T48" fmla="*/ 307 w 492"/>
                <a:gd name="T49" fmla="*/ 67 h 88"/>
                <a:gd name="T50" fmla="*/ 265 w 492"/>
                <a:gd name="T51" fmla="*/ 63 h 88"/>
                <a:gd name="T52" fmla="*/ 244 w 492"/>
                <a:gd name="T53" fmla="*/ 25 h 88"/>
                <a:gd name="T54" fmla="*/ 267 w 492"/>
                <a:gd name="T55" fmla="*/ 9 h 88"/>
                <a:gd name="T56" fmla="*/ 237 w 492"/>
                <a:gd name="T57" fmla="*/ 18 h 88"/>
                <a:gd name="T58" fmla="*/ 266 w 492"/>
                <a:gd name="T59" fmla="*/ 52 h 88"/>
                <a:gd name="T60" fmla="*/ 237 w 492"/>
                <a:gd name="T61" fmla="*/ 64 h 88"/>
                <a:gd name="T62" fmla="*/ 197 w 492"/>
                <a:gd name="T63" fmla="*/ 59 h 88"/>
                <a:gd name="T64" fmla="*/ 195 w 492"/>
                <a:gd name="T65" fmla="*/ 58 h 88"/>
                <a:gd name="T66" fmla="*/ 189 w 492"/>
                <a:gd name="T67" fmla="*/ 76 h 88"/>
                <a:gd name="T68" fmla="*/ 181 w 492"/>
                <a:gd name="T69" fmla="*/ 88 h 88"/>
                <a:gd name="T70" fmla="*/ 179 w 492"/>
                <a:gd name="T71" fmla="*/ 62 h 88"/>
                <a:gd name="T72" fmla="*/ 167 w 492"/>
                <a:gd name="T73" fmla="*/ 25 h 88"/>
                <a:gd name="T74" fmla="*/ 167 w 492"/>
                <a:gd name="T75" fmla="*/ 8 h 88"/>
                <a:gd name="T76" fmla="*/ 155 w 492"/>
                <a:gd name="T77" fmla="*/ 21 h 88"/>
                <a:gd name="T78" fmla="*/ 173 w 492"/>
                <a:gd name="T79" fmla="*/ 68 h 88"/>
                <a:gd name="T80" fmla="*/ 148 w 492"/>
                <a:gd name="T81" fmla="*/ 0 h 88"/>
                <a:gd name="T82" fmla="*/ 139 w 492"/>
                <a:gd name="T83" fmla="*/ 67 h 88"/>
                <a:gd name="T84" fmla="*/ 131 w 492"/>
                <a:gd name="T85" fmla="*/ 59 h 88"/>
                <a:gd name="T86" fmla="*/ 108 w 492"/>
                <a:gd name="T87" fmla="*/ 21 h 88"/>
                <a:gd name="T88" fmla="*/ 135 w 492"/>
                <a:gd name="T89" fmla="*/ 58 h 88"/>
                <a:gd name="T90" fmla="*/ 99 w 492"/>
                <a:gd name="T91" fmla="*/ 60 h 88"/>
                <a:gd name="T92" fmla="*/ 76 w 492"/>
                <a:gd name="T93" fmla="*/ 30 h 88"/>
                <a:gd name="T94" fmla="*/ 90 w 492"/>
                <a:gd name="T95" fmla="*/ 20 h 88"/>
                <a:gd name="T96" fmla="*/ 87 w 492"/>
                <a:gd name="T97" fmla="*/ 68 h 88"/>
                <a:gd name="T98" fmla="*/ 58 w 492"/>
                <a:gd name="T99" fmla="*/ 47 h 88"/>
                <a:gd name="T100" fmla="*/ 32 w 492"/>
                <a:gd name="T101" fmla="*/ 55 h 88"/>
                <a:gd name="T102" fmla="*/ 62 w 492"/>
                <a:gd name="T103" fmla="*/ 67 h 88"/>
                <a:gd name="T104" fmla="*/ 39 w 492"/>
                <a:gd name="T105" fmla="*/ 22 h 88"/>
                <a:gd name="T106" fmla="*/ 58 w 492"/>
                <a:gd name="T107" fmla="*/ 39 h 88"/>
                <a:gd name="T108" fmla="*/ 42 w 492"/>
                <a:gd name="T109" fmla="*/ 68 h 88"/>
                <a:gd name="T110" fmla="*/ 58 w 492"/>
                <a:gd name="T111" fmla="*/ 67 h 88"/>
                <a:gd name="T112" fmla="*/ 0 w 492"/>
                <a:gd name="T113" fmla="*/ 3 h 88"/>
                <a:gd name="T114" fmla="*/ 28 w 492"/>
                <a:gd name="T115" fmla="*/ 37 h 88"/>
                <a:gd name="T116" fmla="*/ 30 w 492"/>
                <a:gd name="T117" fmla="*/ 7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92" h="88">
                  <a:moveTo>
                    <a:pt x="492" y="62"/>
                  </a:moveTo>
                  <a:cubicBezTo>
                    <a:pt x="490" y="63"/>
                    <a:pt x="488" y="64"/>
                    <a:pt x="486" y="64"/>
                  </a:cubicBezTo>
                  <a:cubicBezTo>
                    <a:pt x="484" y="64"/>
                    <a:pt x="482" y="63"/>
                    <a:pt x="481" y="62"/>
                  </a:cubicBezTo>
                  <a:cubicBezTo>
                    <a:pt x="480" y="60"/>
                    <a:pt x="480" y="58"/>
                    <a:pt x="480" y="55"/>
                  </a:cubicBezTo>
                  <a:cubicBezTo>
                    <a:pt x="480" y="25"/>
                    <a:pt x="480" y="25"/>
                    <a:pt x="480" y="25"/>
                  </a:cubicBezTo>
                  <a:cubicBezTo>
                    <a:pt x="492" y="25"/>
                    <a:pt x="492" y="25"/>
                    <a:pt x="492" y="25"/>
                  </a:cubicBezTo>
                  <a:cubicBezTo>
                    <a:pt x="492" y="21"/>
                    <a:pt x="492" y="21"/>
                    <a:pt x="492" y="21"/>
                  </a:cubicBezTo>
                  <a:cubicBezTo>
                    <a:pt x="480" y="21"/>
                    <a:pt x="480" y="21"/>
                    <a:pt x="480" y="21"/>
                  </a:cubicBezTo>
                  <a:cubicBezTo>
                    <a:pt x="480" y="8"/>
                    <a:pt x="480" y="8"/>
                    <a:pt x="480" y="8"/>
                  </a:cubicBezTo>
                  <a:cubicBezTo>
                    <a:pt x="479" y="8"/>
                    <a:pt x="478" y="9"/>
                    <a:pt x="478" y="9"/>
                  </a:cubicBezTo>
                  <a:cubicBezTo>
                    <a:pt x="477" y="9"/>
                    <a:pt x="476" y="9"/>
                    <a:pt x="476" y="10"/>
                  </a:cubicBezTo>
                  <a:cubicBezTo>
                    <a:pt x="476" y="21"/>
                    <a:pt x="476" y="21"/>
                    <a:pt x="476" y="21"/>
                  </a:cubicBezTo>
                  <a:cubicBezTo>
                    <a:pt x="467" y="21"/>
                    <a:pt x="467" y="21"/>
                    <a:pt x="467" y="21"/>
                  </a:cubicBezTo>
                  <a:cubicBezTo>
                    <a:pt x="467" y="25"/>
                    <a:pt x="467" y="25"/>
                    <a:pt x="467" y="25"/>
                  </a:cubicBezTo>
                  <a:cubicBezTo>
                    <a:pt x="476" y="25"/>
                    <a:pt x="476" y="25"/>
                    <a:pt x="476" y="25"/>
                  </a:cubicBezTo>
                  <a:cubicBezTo>
                    <a:pt x="476" y="56"/>
                    <a:pt x="476" y="56"/>
                    <a:pt x="476" y="56"/>
                  </a:cubicBezTo>
                  <a:cubicBezTo>
                    <a:pt x="476" y="64"/>
                    <a:pt x="479" y="68"/>
                    <a:pt x="486" y="68"/>
                  </a:cubicBezTo>
                  <a:cubicBezTo>
                    <a:pt x="487" y="68"/>
                    <a:pt x="489" y="67"/>
                    <a:pt x="492" y="66"/>
                  </a:cubicBezTo>
                  <a:lnTo>
                    <a:pt x="492" y="62"/>
                  </a:lnTo>
                  <a:close/>
                  <a:moveTo>
                    <a:pt x="463" y="21"/>
                  </a:moveTo>
                  <a:cubicBezTo>
                    <a:pt x="459" y="21"/>
                    <a:pt x="459" y="21"/>
                    <a:pt x="459" y="21"/>
                  </a:cubicBezTo>
                  <a:cubicBezTo>
                    <a:pt x="459" y="67"/>
                    <a:pt x="459" y="67"/>
                    <a:pt x="459" y="67"/>
                  </a:cubicBezTo>
                  <a:cubicBezTo>
                    <a:pt x="463" y="67"/>
                    <a:pt x="463" y="67"/>
                    <a:pt x="463" y="67"/>
                  </a:cubicBezTo>
                  <a:lnTo>
                    <a:pt x="463" y="21"/>
                  </a:lnTo>
                  <a:close/>
                  <a:moveTo>
                    <a:pt x="463" y="9"/>
                  </a:moveTo>
                  <a:cubicBezTo>
                    <a:pt x="464" y="8"/>
                    <a:pt x="464" y="7"/>
                    <a:pt x="464" y="6"/>
                  </a:cubicBezTo>
                  <a:cubicBezTo>
                    <a:pt x="464" y="5"/>
                    <a:pt x="464" y="5"/>
                    <a:pt x="463" y="4"/>
                  </a:cubicBezTo>
                  <a:cubicBezTo>
                    <a:pt x="462" y="3"/>
                    <a:pt x="462" y="3"/>
                    <a:pt x="461" y="3"/>
                  </a:cubicBezTo>
                  <a:cubicBezTo>
                    <a:pt x="460" y="3"/>
                    <a:pt x="459" y="3"/>
                    <a:pt x="458" y="4"/>
                  </a:cubicBezTo>
                  <a:cubicBezTo>
                    <a:pt x="458" y="5"/>
                    <a:pt x="457" y="5"/>
                    <a:pt x="457" y="6"/>
                  </a:cubicBezTo>
                  <a:cubicBezTo>
                    <a:pt x="457" y="7"/>
                    <a:pt x="458" y="8"/>
                    <a:pt x="458" y="9"/>
                  </a:cubicBezTo>
                  <a:cubicBezTo>
                    <a:pt x="459" y="10"/>
                    <a:pt x="460" y="10"/>
                    <a:pt x="461" y="10"/>
                  </a:cubicBezTo>
                  <a:cubicBezTo>
                    <a:pt x="462" y="10"/>
                    <a:pt x="462" y="10"/>
                    <a:pt x="463" y="9"/>
                  </a:cubicBezTo>
                  <a:moveTo>
                    <a:pt x="450" y="67"/>
                  </a:moveTo>
                  <a:cubicBezTo>
                    <a:pt x="450" y="39"/>
                    <a:pt x="450" y="39"/>
                    <a:pt x="450" y="39"/>
                  </a:cubicBezTo>
                  <a:cubicBezTo>
                    <a:pt x="450" y="26"/>
                    <a:pt x="446" y="20"/>
                    <a:pt x="436" y="20"/>
                  </a:cubicBezTo>
                  <a:cubicBezTo>
                    <a:pt x="432" y="20"/>
                    <a:pt x="430" y="21"/>
                    <a:pt x="427" y="23"/>
                  </a:cubicBezTo>
                  <a:cubicBezTo>
                    <a:pt x="424" y="25"/>
                    <a:pt x="422" y="27"/>
                    <a:pt x="421" y="31"/>
                  </a:cubicBezTo>
                  <a:cubicBezTo>
                    <a:pt x="420" y="27"/>
                    <a:pt x="418" y="25"/>
                    <a:pt x="416" y="23"/>
                  </a:cubicBezTo>
                  <a:cubicBezTo>
                    <a:pt x="414" y="21"/>
                    <a:pt x="411" y="20"/>
                    <a:pt x="408" y="20"/>
                  </a:cubicBezTo>
                  <a:cubicBezTo>
                    <a:pt x="402" y="20"/>
                    <a:pt x="397" y="23"/>
                    <a:pt x="394" y="29"/>
                  </a:cubicBezTo>
                  <a:cubicBezTo>
                    <a:pt x="394" y="29"/>
                    <a:pt x="394" y="29"/>
                    <a:pt x="394" y="29"/>
                  </a:cubicBezTo>
                  <a:cubicBezTo>
                    <a:pt x="394" y="21"/>
                    <a:pt x="394" y="21"/>
                    <a:pt x="394" y="21"/>
                  </a:cubicBezTo>
                  <a:cubicBezTo>
                    <a:pt x="390" y="21"/>
                    <a:pt x="390" y="21"/>
                    <a:pt x="390" y="21"/>
                  </a:cubicBezTo>
                  <a:cubicBezTo>
                    <a:pt x="390" y="67"/>
                    <a:pt x="390" y="67"/>
                    <a:pt x="390" y="67"/>
                  </a:cubicBezTo>
                  <a:cubicBezTo>
                    <a:pt x="394" y="67"/>
                    <a:pt x="394" y="67"/>
                    <a:pt x="394" y="67"/>
                  </a:cubicBezTo>
                  <a:cubicBezTo>
                    <a:pt x="394" y="41"/>
                    <a:pt x="394" y="41"/>
                    <a:pt x="394" y="41"/>
                  </a:cubicBezTo>
                  <a:cubicBezTo>
                    <a:pt x="394" y="36"/>
                    <a:pt x="395" y="32"/>
                    <a:pt x="397" y="29"/>
                  </a:cubicBezTo>
                  <a:cubicBezTo>
                    <a:pt x="400" y="25"/>
                    <a:pt x="403" y="24"/>
                    <a:pt x="407" y="24"/>
                  </a:cubicBezTo>
                  <a:cubicBezTo>
                    <a:pt x="414" y="24"/>
                    <a:pt x="418" y="29"/>
                    <a:pt x="418" y="39"/>
                  </a:cubicBezTo>
                  <a:cubicBezTo>
                    <a:pt x="418" y="67"/>
                    <a:pt x="418" y="67"/>
                    <a:pt x="418" y="67"/>
                  </a:cubicBezTo>
                  <a:cubicBezTo>
                    <a:pt x="422" y="67"/>
                    <a:pt x="422" y="67"/>
                    <a:pt x="422" y="67"/>
                  </a:cubicBezTo>
                  <a:cubicBezTo>
                    <a:pt x="422" y="40"/>
                    <a:pt x="422" y="40"/>
                    <a:pt x="422" y="40"/>
                  </a:cubicBezTo>
                  <a:cubicBezTo>
                    <a:pt x="422" y="35"/>
                    <a:pt x="423" y="32"/>
                    <a:pt x="426" y="29"/>
                  </a:cubicBezTo>
                  <a:cubicBezTo>
                    <a:pt x="429" y="25"/>
                    <a:pt x="432" y="24"/>
                    <a:pt x="435" y="24"/>
                  </a:cubicBezTo>
                  <a:cubicBezTo>
                    <a:pt x="439" y="24"/>
                    <a:pt x="442" y="25"/>
                    <a:pt x="444" y="27"/>
                  </a:cubicBezTo>
                  <a:cubicBezTo>
                    <a:pt x="446" y="30"/>
                    <a:pt x="446" y="34"/>
                    <a:pt x="446" y="39"/>
                  </a:cubicBezTo>
                  <a:cubicBezTo>
                    <a:pt x="446" y="67"/>
                    <a:pt x="446" y="67"/>
                    <a:pt x="446" y="67"/>
                  </a:cubicBezTo>
                  <a:lnTo>
                    <a:pt x="450" y="67"/>
                  </a:lnTo>
                  <a:close/>
                  <a:moveTo>
                    <a:pt x="381" y="67"/>
                  </a:moveTo>
                  <a:cubicBezTo>
                    <a:pt x="381" y="39"/>
                    <a:pt x="381" y="39"/>
                    <a:pt x="381" y="39"/>
                  </a:cubicBezTo>
                  <a:cubicBezTo>
                    <a:pt x="381" y="26"/>
                    <a:pt x="376" y="20"/>
                    <a:pt x="367" y="20"/>
                  </a:cubicBezTo>
                  <a:cubicBezTo>
                    <a:pt x="363" y="20"/>
                    <a:pt x="361" y="21"/>
                    <a:pt x="358" y="23"/>
                  </a:cubicBezTo>
                  <a:cubicBezTo>
                    <a:pt x="355" y="25"/>
                    <a:pt x="353" y="27"/>
                    <a:pt x="352" y="31"/>
                  </a:cubicBezTo>
                  <a:cubicBezTo>
                    <a:pt x="351" y="27"/>
                    <a:pt x="349" y="25"/>
                    <a:pt x="347" y="23"/>
                  </a:cubicBezTo>
                  <a:cubicBezTo>
                    <a:pt x="345" y="21"/>
                    <a:pt x="342" y="20"/>
                    <a:pt x="339" y="20"/>
                  </a:cubicBezTo>
                  <a:cubicBezTo>
                    <a:pt x="332" y="20"/>
                    <a:pt x="328" y="23"/>
                    <a:pt x="325" y="29"/>
                  </a:cubicBezTo>
                  <a:cubicBezTo>
                    <a:pt x="325" y="29"/>
                    <a:pt x="325" y="29"/>
                    <a:pt x="325" y="29"/>
                  </a:cubicBezTo>
                  <a:cubicBezTo>
                    <a:pt x="325" y="21"/>
                    <a:pt x="325" y="21"/>
                    <a:pt x="325" y="21"/>
                  </a:cubicBezTo>
                  <a:cubicBezTo>
                    <a:pt x="320" y="21"/>
                    <a:pt x="320" y="21"/>
                    <a:pt x="320" y="21"/>
                  </a:cubicBezTo>
                  <a:cubicBezTo>
                    <a:pt x="320" y="67"/>
                    <a:pt x="320" y="67"/>
                    <a:pt x="320" y="67"/>
                  </a:cubicBezTo>
                  <a:cubicBezTo>
                    <a:pt x="325" y="67"/>
                    <a:pt x="325" y="67"/>
                    <a:pt x="325" y="67"/>
                  </a:cubicBezTo>
                  <a:cubicBezTo>
                    <a:pt x="325" y="41"/>
                    <a:pt x="325" y="41"/>
                    <a:pt x="325" y="41"/>
                  </a:cubicBezTo>
                  <a:cubicBezTo>
                    <a:pt x="325" y="36"/>
                    <a:pt x="326" y="32"/>
                    <a:pt x="328" y="29"/>
                  </a:cubicBezTo>
                  <a:cubicBezTo>
                    <a:pt x="331" y="25"/>
                    <a:pt x="334" y="24"/>
                    <a:pt x="337" y="24"/>
                  </a:cubicBezTo>
                  <a:cubicBezTo>
                    <a:pt x="345" y="24"/>
                    <a:pt x="349" y="29"/>
                    <a:pt x="349" y="39"/>
                  </a:cubicBezTo>
                  <a:cubicBezTo>
                    <a:pt x="349" y="67"/>
                    <a:pt x="349" y="67"/>
                    <a:pt x="349" y="67"/>
                  </a:cubicBezTo>
                  <a:cubicBezTo>
                    <a:pt x="353" y="67"/>
                    <a:pt x="353" y="67"/>
                    <a:pt x="353" y="67"/>
                  </a:cubicBezTo>
                  <a:cubicBezTo>
                    <a:pt x="353" y="40"/>
                    <a:pt x="353" y="40"/>
                    <a:pt x="353" y="40"/>
                  </a:cubicBezTo>
                  <a:cubicBezTo>
                    <a:pt x="353" y="35"/>
                    <a:pt x="354" y="32"/>
                    <a:pt x="357" y="29"/>
                  </a:cubicBezTo>
                  <a:cubicBezTo>
                    <a:pt x="360" y="25"/>
                    <a:pt x="363" y="24"/>
                    <a:pt x="366" y="24"/>
                  </a:cubicBezTo>
                  <a:cubicBezTo>
                    <a:pt x="370" y="24"/>
                    <a:pt x="373" y="25"/>
                    <a:pt x="375" y="27"/>
                  </a:cubicBezTo>
                  <a:cubicBezTo>
                    <a:pt x="376" y="30"/>
                    <a:pt x="377" y="34"/>
                    <a:pt x="377" y="39"/>
                  </a:cubicBezTo>
                  <a:cubicBezTo>
                    <a:pt x="377" y="67"/>
                    <a:pt x="377" y="67"/>
                    <a:pt x="377" y="67"/>
                  </a:cubicBezTo>
                  <a:lnTo>
                    <a:pt x="381" y="67"/>
                  </a:lnTo>
                  <a:close/>
                  <a:moveTo>
                    <a:pt x="311" y="67"/>
                  </a:moveTo>
                  <a:cubicBezTo>
                    <a:pt x="311" y="21"/>
                    <a:pt x="311" y="21"/>
                    <a:pt x="311" y="21"/>
                  </a:cubicBezTo>
                  <a:cubicBezTo>
                    <a:pt x="307" y="21"/>
                    <a:pt x="307" y="21"/>
                    <a:pt x="307" y="21"/>
                  </a:cubicBezTo>
                  <a:cubicBezTo>
                    <a:pt x="307" y="47"/>
                    <a:pt x="307" y="47"/>
                    <a:pt x="307" y="47"/>
                  </a:cubicBezTo>
                  <a:cubicBezTo>
                    <a:pt x="307" y="52"/>
                    <a:pt x="306" y="56"/>
                    <a:pt x="303" y="59"/>
                  </a:cubicBezTo>
                  <a:cubicBezTo>
                    <a:pt x="301" y="63"/>
                    <a:pt x="297" y="64"/>
                    <a:pt x="293" y="64"/>
                  </a:cubicBezTo>
                  <a:cubicBezTo>
                    <a:pt x="289" y="64"/>
                    <a:pt x="286" y="63"/>
                    <a:pt x="284" y="60"/>
                  </a:cubicBezTo>
                  <a:cubicBezTo>
                    <a:pt x="282" y="57"/>
                    <a:pt x="281" y="53"/>
                    <a:pt x="281" y="47"/>
                  </a:cubicBezTo>
                  <a:cubicBezTo>
                    <a:pt x="281" y="21"/>
                    <a:pt x="281" y="21"/>
                    <a:pt x="281" y="21"/>
                  </a:cubicBezTo>
                  <a:cubicBezTo>
                    <a:pt x="276" y="21"/>
                    <a:pt x="276" y="21"/>
                    <a:pt x="276" y="21"/>
                  </a:cubicBezTo>
                  <a:cubicBezTo>
                    <a:pt x="276" y="48"/>
                    <a:pt x="276" y="48"/>
                    <a:pt x="276" y="48"/>
                  </a:cubicBezTo>
                  <a:cubicBezTo>
                    <a:pt x="276" y="61"/>
                    <a:pt x="282" y="68"/>
                    <a:pt x="293" y="68"/>
                  </a:cubicBezTo>
                  <a:cubicBezTo>
                    <a:pt x="299" y="68"/>
                    <a:pt x="304" y="65"/>
                    <a:pt x="307" y="58"/>
                  </a:cubicBezTo>
                  <a:cubicBezTo>
                    <a:pt x="307" y="58"/>
                    <a:pt x="307" y="58"/>
                    <a:pt x="307" y="58"/>
                  </a:cubicBezTo>
                  <a:cubicBezTo>
                    <a:pt x="307" y="67"/>
                    <a:pt x="307" y="67"/>
                    <a:pt x="307" y="67"/>
                  </a:cubicBezTo>
                  <a:lnTo>
                    <a:pt x="311" y="67"/>
                  </a:lnTo>
                  <a:close/>
                  <a:moveTo>
                    <a:pt x="243" y="67"/>
                  </a:moveTo>
                  <a:cubicBezTo>
                    <a:pt x="246" y="67"/>
                    <a:pt x="249" y="68"/>
                    <a:pt x="251" y="68"/>
                  </a:cubicBezTo>
                  <a:cubicBezTo>
                    <a:pt x="257" y="68"/>
                    <a:pt x="262" y="66"/>
                    <a:pt x="265" y="63"/>
                  </a:cubicBezTo>
                  <a:cubicBezTo>
                    <a:pt x="268" y="60"/>
                    <a:pt x="270" y="56"/>
                    <a:pt x="270" y="51"/>
                  </a:cubicBezTo>
                  <a:cubicBezTo>
                    <a:pt x="270" y="48"/>
                    <a:pt x="269" y="45"/>
                    <a:pt x="267" y="42"/>
                  </a:cubicBezTo>
                  <a:cubicBezTo>
                    <a:pt x="265" y="40"/>
                    <a:pt x="261" y="37"/>
                    <a:pt x="255" y="33"/>
                  </a:cubicBezTo>
                  <a:cubicBezTo>
                    <a:pt x="250" y="30"/>
                    <a:pt x="246" y="27"/>
                    <a:pt x="244" y="25"/>
                  </a:cubicBezTo>
                  <a:cubicBezTo>
                    <a:pt x="242" y="24"/>
                    <a:pt x="242" y="21"/>
                    <a:pt x="242" y="18"/>
                  </a:cubicBezTo>
                  <a:cubicBezTo>
                    <a:pt x="242" y="14"/>
                    <a:pt x="243" y="12"/>
                    <a:pt x="245" y="9"/>
                  </a:cubicBezTo>
                  <a:cubicBezTo>
                    <a:pt x="248" y="7"/>
                    <a:pt x="251" y="6"/>
                    <a:pt x="256" y="6"/>
                  </a:cubicBezTo>
                  <a:cubicBezTo>
                    <a:pt x="260" y="6"/>
                    <a:pt x="264" y="7"/>
                    <a:pt x="267" y="9"/>
                  </a:cubicBezTo>
                  <a:cubicBezTo>
                    <a:pt x="267" y="4"/>
                    <a:pt x="267" y="4"/>
                    <a:pt x="267" y="4"/>
                  </a:cubicBezTo>
                  <a:cubicBezTo>
                    <a:pt x="264" y="3"/>
                    <a:pt x="260" y="2"/>
                    <a:pt x="256" y="2"/>
                  </a:cubicBezTo>
                  <a:cubicBezTo>
                    <a:pt x="250" y="2"/>
                    <a:pt x="246" y="4"/>
                    <a:pt x="242" y="7"/>
                  </a:cubicBezTo>
                  <a:cubicBezTo>
                    <a:pt x="239" y="10"/>
                    <a:pt x="237" y="14"/>
                    <a:pt x="237" y="18"/>
                  </a:cubicBezTo>
                  <a:cubicBezTo>
                    <a:pt x="237" y="22"/>
                    <a:pt x="238" y="24"/>
                    <a:pt x="240" y="27"/>
                  </a:cubicBezTo>
                  <a:cubicBezTo>
                    <a:pt x="241" y="30"/>
                    <a:pt x="245" y="33"/>
                    <a:pt x="252" y="36"/>
                  </a:cubicBezTo>
                  <a:cubicBezTo>
                    <a:pt x="258" y="40"/>
                    <a:pt x="261" y="42"/>
                    <a:pt x="263" y="44"/>
                  </a:cubicBezTo>
                  <a:cubicBezTo>
                    <a:pt x="265" y="46"/>
                    <a:pt x="266" y="49"/>
                    <a:pt x="266" y="52"/>
                  </a:cubicBezTo>
                  <a:cubicBezTo>
                    <a:pt x="266" y="56"/>
                    <a:pt x="264" y="59"/>
                    <a:pt x="262" y="61"/>
                  </a:cubicBezTo>
                  <a:cubicBezTo>
                    <a:pt x="259" y="63"/>
                    <a:pt x="255" y="64"/>
                    <a:pt x="250" y="64"/>
                  </a:cubicBezTo>
                  <a:cubicBezTo>
                    <a:pt x="246" y="64"/>
                    <a:pt x="241" y="62"/>
                    <a:pt x="237" y="59"/>
                  </a:cubicBezTo>
                  <a:cubicBezTo>
                    <a:pt x="237" y="64"/>
                    <a:pt x="237" y="64"/>
                    <a:pt x="237" y="64"/>
                  </a:cubicBezTo>
                  <a:cubicBezTo>
                    <a:pt x="238" y="65"/>
                    <a:pt x="240" y="66"/>
                    <a:pt x="243" y="67"/>
                  </a:cubicBezTo>
                  <a:moveTo>
                    <a:pt x="216" y="21"/>
                  </a:moveTo>
                  <a:cubicBezTo>
                    <a:pt x="211" y="21"/>
                    <a:pt x="211" y="21"/>
                    <a:pt x="211" y="21"/>
                  </a:cubicBezTo>
                  <a:cubicBezTo>
                    <a:pt x="197" y="59"/>
                    <a:pt x="197" y="59"/>
                    <a:pt x="197" y="59"/>
                  </a:cubicBezTo>
                  <a:cubicBezTo>
                    <a:pt x="196" y="62"/>
                    <a:pt x="196" y="62"/>
                    <a:pt x="196" y="62"/>
                  </a:cubicBezTo>
                  <a:cubicBezTo>
                    <a:pt x="196" y="62"/>
                    <a:pt x="196" y="62"/>
                    <a:pt x="196" y="62"/>
                  </a:cubicBezTo>
                  <a:cubicBezTo>
                    <a:pt x="195" y="61"/>
                    <a:pt x="195" y="61"/>
                    <a:pt x="195" y="60"/>
                  </a:cubicBezTo>
                  <a:cubicBezTo>
                    <a:pt x="195" y="60"/>
                    <a:pt x="195" y="59"/>
                    <a:pt x="195" y="58"/>
                  </a:cubicBezTo>
                  <a:cubicBezTo>
                    <a:pt x="181" y="21"/>
                    <a:pt x="181" y="21"/>
                    <a:pt x="181" y="21"/>
                  </a:cubicBezTo>
                  <a:cubicBezTo>
                    <a:pt x="176" y="21"/>
                    <a:pt x="176" y="21"/>
                    <a:pt x="176" y="21"/>
                  </a:cubicBezTo>
                  <a:cubicBezTo>
                    <a:pt x="193" y="66"/>
                    <a:pt x="193" y="66"/>
                    <a:pt x="193" y="66"/>
                  </a:cubicBezTo>
                  <a:cubicBezTo>
                    <a:pt x="189" y="76"/>
                    <a:pt x="189" y="76"/>
                    <a:pt x="189" y="76"/>
                  </a:cubicBezTo>
                  <a:cubicBezTo>
                    <a:pt x="187" y="81"/>
                    <a:pt x="184" y="84"/>
                    <a:pt x="181" y="84"/>
                  </a:cubicBezTo>
                  <a:cubicBezTo>
                    <a:pt x="179" y="84"/>
                    <a:pt x="178" y="84"/>
                    <a:pt x="177" y="83"/>
                  </a:cubicBezTo>
                  <a:cubicBezTo>
                    <a:pt x="177" y="87"/>
                    <a:pt x="177" y="87"/>
                    <a:pt x="177" y="87"/>
                  </a:cubicBezTo>
                  <a:cubicBezTo>
                    <a:pt x="178" y="88"/>
                    <a:pt x="179" y="88"/>
                    <a:pt x="181" y="88"/>
                  </a:cubicBezTo>
                  <a:cubicBezTo>
                    <a:pt x="184" y="88"/>
                    <a:pt x="186" y="87"/>
                    <a:pt x="188" y="85"/>
                  </a:cubicBezTo>
                  <a:cubicBezTo>
                    <a:pt x="190" y="83"/>
                    <a:pt x="192" y="80"/>
                    <a:pt x="194" y="76"/>
                  </a:cubicBezTo>
                  <a:lnTo>
                    <a:pt x="216" y="21"/>
                  </a:lnTo>
                  <a:close/>
                  <a:moveTo>
                    <a:pt x="179" y="62"/>
                  </a:moveTo>
                  <a:cubicBezTo>
                    <a:pt x="177" y="63"/>
                    <a:pt x="175" y="64"/>
                    <a:pt x="174" y="64"/>
                  </a:cubicBezTo>
                  <a:cubicBezTo>
                    <a:pt x="171" y="64"/>
                    <a:pt x="170" y="63"/>
                    <a:pt x="169" y="62"/>
                  </a:cubicBezTo>
                  <a:cubicBezTo>
                    <a:pt x="168" y="60"/>
                    <a:pt x="167" y="58"/>
                    <a:pt x="167" y="55"/>
                  </a:cubicBezTo>
                  <a:cubicBezTo>
                    <a:pt x="167" y="25"/>
                    <a:pt x="167" y="25"/>
                    <a:pt x="167" y="25"/>
                  </a:cubicBezTo>
                  <a:cubicBezTo>
                    <a:pt x="179" y="25"/>
                    <a:pt x="179" y="25"/>
                    <a:pt x="179" y="25"/>
                  </a:cubicBezTo>
                  <a:cubicBezTo>
                    <a:pt x="179" y="21"/>
                    <a:pt x="179" y="21"/>
                    <a:pt x="179" y="21"/>
                  </a:cubicBezTo>
                  <a:cubicBezTo>
                    <a:pt x="167" y="21"/>
                    <a:pt x="167" y="21"/>
                    <a:pt x="167" y="21"/>
                  </a:cubicBezTo>
                  <a:cubicBezTo>
                    <a:pt x="167" y="8"/>
                    <a:pt x="167" y="8"/>
                    <a:pt x="167" y="8"/>
                  </a:cubicBezTo>
                  <a:cubicBezTo>
                    <a:pt x="167" y="8"/>
                    <a:pt x="166" y="9"/>
                    <a:pt x="165" y="9"/>
                  </a:cubicBezTo>
                  <a:cubicBezTo>
                    <a:pt x="164" y="9"/>
                    <a:pt x="164" y="9"/>
                    <a:pt x="163" y="10"/>
                  </a:cubicBezTo>
                  <a:cubicBezTo>
                    <a:pt x="163" y="21"/>
                    <a:pt x="163" y="21"/>
                    <a:pt x="163" y="21"/>
                  </a:cubicBezTo>
                  <a:cubicBezTo>
                    <a:pt x="155" y="21"/>
                    <a:pt x="155" y="21"/>
                    <a:pt x="155" y="21"/>
                  </a:cubicBezTo>
                  <a:cubicBezTo>
                    <a:pt x="155" y="25"/>
                    <a:pt x="155" y="25"/>
                    <a:pt x="155" y="25"/>
                  </a:cubicBezTo>
                  <a:cubicBezTo>
                    <a:pt x="163" y="25"/>
                    <a:pt x="163" y="25"/>
                    <a:pt x="163" y="25"/>
                  </a:cubicBezTo>
                  <a:cubicBezTo>
                    <a:pt x="163" y="56"/>
                    <a:pt x="163" y="56"/>
                    <a:pt x="163" y="56"/>
                  </a:cubicBezTo>
                  <a:cubicBezTo>
                    <a:pt x="163" y="64"/>
                    <a:pt x="166" y="68"/>
                    <a:pt x="173" y="68"/>
                  </a:cubicBezTo>
                  <a:cubicBezTo>
                    <a:pt x="175" y="68"/>
                    <a:pt x="177" y="67"/>
                    <a:pt x="179" y="66"/>
                  </a:cubicBezTo>
                  <a:lnTo>
                    <a:pt x="179" y="62"/>
                  </a:lnTo>
                  <a:close/>
                  <a:moveTo>
                    <a:pt x="152" y="0"/>
                  </a:moveTo>
                  <a:cubicBezTo>
                    <a:pt x="148" y="0"/>
                    <a:pt x="148" y="0"/>
                    <a:pt x="148" y="0"/>
                  </a:cubicBezTo>
                  <a:cubicBezTo>
                    <a:pt x="148" y="67"/>
                    <a:pt x="148" y="67"/>
                    <a:pt x="148" y="67"/>
                  </a:cubicBezTo>
                  <a:cubicBezTo>
                    <a:pt x="152" y="67"/>
                    <a:pt x="152" y="67"/>
                    <a:pt x="152" y="67"/>
                  </a:cubicBezTo>
                  <a:lnTo>
                    <a:pt x="152" y="0"/>
                  </a:lnTo>
                  <a:close/>
                  <a:moveTo>
                    <a:pt x="139" y="67"/>
                  </a:moveTo>
                  <a:cubicBezTo>
                    <a:pt x="139" y="21"/>
                    <a:pt x="139" y="21"/>
                    <a:pt x="139" y="21"/>
                  </a:cubicBezTo>
                  <a:cubicBezTo>
                    <a:pt x="135" y="21"/>
                    <a:pt x="135" y="21"/>
                    <a:pt x="135" y="21"/>
                  </a:cubicBezTo>
                  <a:cubicBezTo>
                    <a:pt x="135" y="47"/>
                    <a:pt x="135" y="47"/>
                    <a:pt x="135" y="47"/>
                  </a:cubicBezTo>
                  <a:cubicBezTo>
                    <a:pt x="135" y="52"/>
                    <a:pt x="134" y="56"/>
                    <a:pt x="131" y="59"/>
                  </a:cubicBezTo>
                  <a:cubicBezTo>
                    <a:pt x="128" y="63"/>
                    <a:pt x="125" y="64"/>
                    <a:pt x="121" y="64"/>
                  </a:cubicBezTo>
                  <a:cubicBezTo>
                    <a:pt x="116" y="64"/>
                    <a:pt x="113" y="63"/>
                    <a:pt x="111" y="60"/>
                  </a:cubicBezTo>
                  <a:cubicBezTo>
                    <a:pt x="109" y="57"/>
                    <a:pt x="108" y="53"/>
                    <a:pt x="108" y="47"/>
                  </a:cubicBezTo>
                  <a:cubicBezTo>
                    <a:pt x="108" y="21"/>
                    <a:pt x="108" y="21"/>
                    <a:pt x="108" y="21"/>
                  </a:cubicBezTo>
                  <a:cubicBezTo>
                    <a:pt x="104" y="21"/>
                    <a:pt x="104" y="21"/>
                    <a:pt x="104" y="21"/>
                  </a:cubicBezTo>
                  <a:cubicBezTo>
                    <a:pt x="104" y="48"/>
                    <a:pt x="104" y="48"/>
                    <a:pt x="104" y="48"/>
                  </a:cubicBezTo>
                  <a:cubicBezTo>
                    <a:pt x="104" y="61"/>
                    <a:pt x="109" y="68"/>
                    <a:pt x="120" y="68"/>
                  </a:cubicBezTo>
                  <a:cubicBezTo>
                    <a:pt x="127" y="68"/>
                    <a:pt x="132" y="65"/>
                    <a:pt x="135" y="58"/>
                  </a:cubicBezTo>
                  <a:cubicBezTo>
                    <a:pt x="135" y="58"/>
                    <a:pt x="135" y="58"/>
                    <a:pt x="135" y="58"/>
                  </a:cubicBezTo>
                  <a:cubicBezTo>
                    <a:pt x="135" y="67"/>
                    <a:pt x="135" y="67"/>
                    <a:pt x="135" y="67"/>
                  </a:cubicBezTo>
                  <a:lnTo>
                    <a:pt x="139" y="67"/>
                  </a:lnTo>
                  <a:close/>
                  <a:moveTo>
                    <a:pt x="99" y="60"/>
                  </a:moveTo>
                  <a:cubicBezTo>
                    <a:pt x="96" y="63"/>
                    <a:pt x="92" y="64"/>
                    <a:pt x="88" y="64"/>
                  </a:cubicBezTo>
                  <a:cubicBezTo>
                    <a:pt x="83" y="64"/>
                    <a:pt x="79" y="62"/>
                    <a:pt x="76" y="59"/>
                  </a:cubicBezTo>
                  <a:cubicBezTo>
                    <a:pt x="73" y="55"/>
                    <a:pt x="71" y="50"/>
                    <a:pt x="71" y="45"/>
                  </a:cubicBezTo>
                  <a:cubicBezTo>
                    <a:pt x="71" y="38"/>
                    <a:pt x="73" y="34"/>
                    <a:pt x="76" y="30"/>
                  </a:cubicBezTo>
                  <a:cubicBezTo>
                    <a:pt x="79" y="26"/>
                    <a:pt x="84" y="24"/>
                    <a:pt x="89" y="24"/>
                  </a:cubicBezTo>
                  <a:cubicBezTo>
                    <a:pt x="93" y="24"/>
                    <a:pt x="96" y="25"/>
                    <a:pt x="100" y="27"/>
                  </a:cubicBezTo>
                  <a:cubicBezTo>
                    <a:pt x="100" y="22"/>
                    <a:pt x="100" y="22"/>
                    <a:pt x="100" y="22"/>
                  </a:cubicBezTo>
                  <a:cubicBezTo>
                    <a:pt x="96" y="21"/>
                    <a:pt x="93" y="20"/>
                    <a:pt x="90" y="20"/>
                  </a:cubicBezTo>
                  <a:cubicBezTo>
                    <a:pt x="83" y="20"/>
                    <a:pt x="77" y="23"/>
                    <a:pt x="73" y="27"/>
                  </a:cubicBezTo>
                  <a:cubicBezTo>
                    <a:pt x="69" y="32"/>
                    <a:pt x="67" y="38"/>
                    <a:pt x="67" y="45"/>
                  </a:cubicBezTo>
                  <a:cubicBezTo>
                    <a:pt x="67" y="52"/>
                    <a:pt x="69" y="57"/>
                    <a:pt x="73" y="61"/>
                  </a:cubicBezTo>
                  <a:cubicBezTo>
                    <a:pt x="76" y="66"/>
                    <a:pt x="81" y="68"/>
                    <a:pt x="87" y="68"/>
                  </a:cubicBezTo>
                  <a:cubicBezTo>
                    <a:pt x="92" y="68"/>
                    <a:pt x="96" y="67"/>
                    <a:pt x="99" y="65"/>
                  </a:cubicBezTo>
                  <a:lnTo>
                    <a:pt x="99" y="60"/>
                  </a:lnTo>
                  <a:close/>
                  <a:moveTo>
                    <a:pt x="58" y="42"/>
                  </a:moveTo>
                  <a:cubicBezTo>
                    <a:pt x="58" y="47"/>
                    <a:pt x="58" y="47"/>
                    <a:pt x="58" y="47"/>
                  </a:cubicBezTo>
                  <a:cubicBezTo>
                    <a:pt x="58" y="52"/>
                    <a:pt x="56" y="56"/>
                    <a:pt x="54" y="59"/>
                  </a:cubicBezTo>
                  <a:cubicBezTo>
                    <a:pt x="51" y="62"/>
                    <a:pt x="47" y="64"/>
                    <a:pt x="43" y="64"/>
                  </a:cubicBezTo>
                  <a:cubicBezTo>
                    <a:pt x="39" y="64"/>
                    <a:pt x="37" y="63"/>
                    <a:pt x="35" y="61"/>
                  </a:cubicBezTo>
                  <a:cubicBezTo>
                    <a:pt x="33" y="60"/>
                    <a:pt x="32" y="58"/>
                    <a:pt x="32" y="55"/>
                  </a:cubicBezTo>
                  <a:cubicBezTo>
                    <a:pt x="32" y="51"/>
                    <a:pt x="33" y="49"/>
                    <a:pt x="35" y="47"/>
                  </a:cubicBezTo>
                  <a:cubicBezTo>
                    <a:pt x="37" y="46"/>
                    <a:pt x="41" y="45"/>
                    <a:pt x="45" y="44"/>
                  </a:cubicBezTo>
                  <a:lnTo>
                    <a:pt x="58" y="42"/>
                  </a:lnTo>
                  <a:close/>
                  <a:moveTo>
                    <a:pt x="62" y="67"/>
                  </a:moveTo>
                  <a:cubicBezTo>
                    <a:pt x="62" y="37"/>
                    <a:pt x="62" y="37"/>
                    <a:pt x="62" y="37"/>
                  </a:cubicBezTo>
                  <a:cubicBezTo>
                    <a:pt x="62" y="32"/>
                    <a:pt x="61" y="27"/>
                    <a:pt x="58" y="25"/>
                  </a:cubicBezTo>
                  <a:cubicBezTo>
                    <a:pt x="56" y="22"/>
                    <a:pt x="52" y="20"/>
                    <a:pt x="47" y="20"/>
                  </a:cubicBezTo>
                  <a:cubicBezTo>
                    <a:pt x="45" y="20"/>
                    <a:pt x="42" y="21"/>
                    <a:pt x="39" y="22"/>
                  </a:cubicBezTo>
                  <a:cubicBezTo>
                    <a:pt x="36" y="23"/>
                    <a:pt x="34" y="24"/>
                    <a:pt x="32" y="25"/>
                  </a:cubicBezTo>
                  <a:cubicBezTo>
                    <a:pt x="32" y="30"/>
                    <a:pt x="32" y="30"/>
                    <a:pt x="32" y="30"/>
                  </a:cubicBezTo>
                  <a:cubicBezTo>
                    <a:pt x="37" y="26"/>
                    <a:pt x="42" y="24"/>
                    <a:pt x="47" y="24"/>
                  </a:cubicBezTo>
                  <a:cubicBezTo>
                    <a:pt x="54" y="24"/>
                    <a:pt x="58" y="29"/>
                    <a:pt x="58" y="39"/>
                  </a:cubicBezTo>
                  <a:cubicBezTo>
                    <a:pt x="44" y="41"/>
                    <a:pt x="44" y="41"/>
                    <a:pt x="44" y="41"/>
                  </a:cubicBezTo>
                  <a:cubicBezTo>
                    <a:pt x="33" y="42"/>
                    <a:pt x="28" y="47"/>
                    <a:pt x="28" y="55"/>
                  </a:cubicBezTo>
                  <a:cubicBezTo>
                    <a:pt x="28" y="59"/>
                    <a:pt x="29" y="62"/>
                    <a:pt x="32" y="64"/>
                  </a:cubicBezTo>
                  <a:cubicBezTo>
                    <a:pt x="34" y="67"/>
                    <a:pt x="38" y="68"/>
                    <a:pt x="42" y="68"/>
                  </a:cubicBezTo>
                  <a:cubicBezTo>
                    <a:pt x="46" y="68"/>
                    <a:pt x="49" y="67"/>
                    <a:pt x="51" y="65"/>
                  </a:cubicBezTo>
                  <a:cubicBezTo>
                    <a:pt x="54" y="63"/>
                    <a:pt x="56" y="61"/>
                    <a:pt x="58" y="58"/>
                  </a:cubicBezTo>
                  <a:cubicBezTo>
                    <a:pt x="58" y="58"/>
                    <a:pt x="58" y="58"/>
                    <a:pt x="58" y="58"/>
                  </a:cubicBezTo>
                  <a:cubicBezTo>
                    <a:pt x="58" y="67"/>
                    <a:pt x="58" y="67"/>
                    <a:pt x="58" y="67"/>
                  </a:cubicBezTo>
                  <a:lnTo>
                    <a:pt x="62" y="67"/>
                  </a:lnTo>
                  <a:close/>
                  <a:moveTo>
                    <a:pt x="30" y="7"/>
                  </a:moveTo>
                  <a:cubicBezTo>
                    <a:pt x="30" y="3"/>
                    <a:pt x="30" y="3"/>
                    <a:pt x="30" y="3"/>
                  </a:cubicBezTo>
                  <a:cubicBezTo>
                    <a:pt x="0" y="3"/>
                    <a:pt x="0" y="3"/>
                    <a:pt x="0" y="3"/>
                  </a:cubicBezTo>
                  <a:cubicBezTo>
                    <a:pt x="0" y="67"/>
                    <a:pt x="0" y="67"/>
                    <a:pt x="0" y="67"/>
                  </a:cubicBezTo>
                  <a:cubicBezTo>
                    <a:pt x="4" y="67"/>
                    <a:pt x="4" y="67"/>
                    <a:pt x="4" y="67"/>
                  </a:cubicBezTo>
                  <a:cubicBezTo>
                    <a:pt x="4" y="37"/>
                    <a:pt x="4" y="37"/>
                    <a:pt x="4" y="37"/>
                  </a:cubicBezTo>
                  <a:cubicBezTo>
                    <a:pt x="28" y="37"/>
                    <a:pt x="28" y="37"/>
                    <a:pt x="28" y="37"/>
                  </a:cubicBezTo>
                  <a:cubicBezTo>
                    <a:pt x="28" y="33"/>
                    <a:pt x="28" y="33"/>
                    <a:pt x="28" y="33"/>
                  </a:cubicBezTo>
                  <a:cubicBezTo>
                    <a:pt x="4" y="33"/>
                    <a:pt x="4" y="33"/>
                    <a:pt x="4" y="33"/>
                  </a:cubicBezTo>
                  <a:cubicBezTo>
                    <a:pt x="4" y="7"/>
                    <a:pt x="4" y="7"/>
                    <a:pt x="4" y="7"/>
                  </a:cubicBezTo>
                  <a:lnTo>
                    <a:pt x="30"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05050"/>
                </a:solidFill>
                <a:effectLst/>
                <a:uLnTx/>
                <a:uFillTx/>
                <a:latin typeface="Segoe UI"/>
                <a:ea typeface="+mn-ea"/>
                <a:cs typeface="+mn-cs"/>
              </a:endParaRPr>
            </a:p>
          </p:txBody>
        </p:sp>
        <p:sp>
          <p:nvSpPr>
            <p:cNvPr id="30" name="Freeform 24"/>
            <p:cNvSpPr>
              <a:spLocks noEditPoints="1"/>
            </p:cNvSpPr>
            <p:nvPr userDrawn="1"/>
          </p:nvSpPr>
          <p:spPr bwMode="auto">
            <a:xfrm>
              <a:off x="3815" y="2051"/>
              <a:ext cx="689" cy="68"/>
            </a:xfrm>
            <a:custGeom>
              <a:avLst/>
              <a:gdLst>
                <a:gd name="T0" fmla="*/ 12 w 290"/>
                <a:gd name="T1" fmla="*/ 23 h 28"/>
                <a:gd name="T2" fmla="*/ 2 w 290"/>
                <a:gd name="T3" fmla="*/ 27 h 28"/>
                <a:gd name="T4" fmla="*/ 12 w 290"/>
                <a:gd name="T5" fmla="*/ 27 h 28"/>
                <a:gd name="T6" fmla="*/ 23 w 290"/>
                <a:gd name="T7" fmla="*/ 10 h 28"/>
                <a:gd name="T8" fmla="*/ 33 w 290"/>
                <a:gd name="T9" fmla="*/ 1 h 28"/>
                <a:gd name="T10" fmla="*/ 34 w 290"/>
                <a:gd name="T11" fmla="*/ 4 h 28"/>
                <a:gd name="T12" fmla="*/ 32 w 290"/>
                <a:gd name="T13" fmla="*/ 27 h 28"/>
                <a:gd name="T14" fmla="*/ 43 w 290"/>
                <a:gd name="T15" fmla="*/ 24 h 28"/>
                <a:gd name="T16" fmla="*/ 52 w 290"/>
                <a:gd name="T17" fmla="*/ 10 h 28"/>
                <a:gd name="T18" fmla="*/ 47 w 290"/>
                <a:gd name="T19" fmla="*/ 28 h 28"/>
                <a:gd name="T20" fmla="*/ 62 w 290"/>
                <a:gd name="T21" fmla="*/ 10 h 28"/>
                <a:gd name="T22" fmla="*/ 57 w 290"/>
                <a:gd name="T23" fmla="*/ 27 h 28"/>
                <a:gd name="T24" fmla="*/ 66 w 290"/>
                <a:gd name="T25" fmla="*/ 12 h 28"/>
                <a:gd name="T26" fmla="*/ 67 w 290"/>
                <a:gd name="T27" fmla="*/ 19 h 28"/>
                <a:gd name="T28" fmla="*/ 83 w 290"/>
                <a:gd name="T29" fmla="*/ 11 h 28"/>
                <a:gd name="T30" fmla="*/ 72 w 290"/>
                <a:gd name="T31" fmla="*/ 13 h 28"/>
                <a:gd name="T32" fmla="*/ 98 w 290"/>
                <a:gd name="T33" fmla="*/ 19 h 28"/>
                <a:gd name="T34" fmla="*/ 94 w 290"/>
                <a:gd name="T35" fmla="*/ 11 h 28"/>
                <a:gd name="T36" fmla="*/ 88 w 290"/>
                <a:gd name="T37" fmla="*/ 14 h 28"/>
                <a:gd name="T38" fmla="*/ 93 w 290"/>
                <a:gd name="T39" fmla="*/ 25 h 28"/>
                <a:gd name="T40" fmla="*/ 99 w 290"/>
                <a:gd name="T41" fmla="*/ 23 h 28"/>
                <a:gd name="T42" fmla="*/ 102 w 290"/>
                <a:gd name="T43" fmla="*/ 19 h 28"/>
                <a:gd name="T44" fmla="*/ 117 w 290"/>
                <a:gd name="T45" fmla="*/ 11 h 28"/>
                <a:gd name="T46" fmla="*/ 107 w 290"/>
                <a:gd name="T47" fmla="*/ 13 h 28"/>
                <a:gd name="T48" fmla="*/ 132 w 290"/>
                <a:gd name="T49" fmla="*/ 0 h 28"/>
                <a:gd name="T50" fmla="*/ 121 w 290"/>
                <a:gd name="T51" fmla="*/ 9 h 28"/>
                <a:gd name="T52" fmla="*/ 127 w 290"/>
                <a:gd name="T53" fmla="*/ 12 h 28"/>
                <a:gd name="T54" fmla="*/ 130 w 290"/>
                <a:gd name="T55" fmla="*/ 3 h 28"/>
                <a:gd name="T56" fmla="*/ 140 w 290"/>
                <a:gd name="T57" fmla="*/ 25 h 28"/>
                <a:gd name="T58" fmla="*/ 139 w 290"/>
                <a:gd name="T59" fmla="*/ 9 h 28"/>
                <a:gd name="T60" fmla="*/ 133 w 290"/>
                <a:gd name="T61" fmla="*/ 12 h 28"/>
                <a:gd name="T62" fmla="*/ 144 w 290"/>
                <a:gd name="T63" fmla="*/ 25 h 28"/>
                <a:gd name="T64" fmla="*/ 173 w 290"/>
                <a:gd name="T65" fmla="*/ 9 h 28"/>
                <a:gd name="T66" fmla="*/ 160 w 290"/>
                <a:gd name="T67" fmla="*/ 27 h 28"/>
                <a:gd name="T68" fmla="*/ 174 w 290"/>
                <a:gd name="T69" fmla="*/ 27 h 28"/>
                <a:gd name="T70" fmla="*/ 160 w 290"/>
                <a:gd name="T71" fmla="*/ 5 h 28"/>
                <a:gd name="T72" fmla="*/ 192 w 290"/>
                <a:gd name="T73" fmla="*/ 18 h 28"/>
                <a:gd name="T74" fmla="*/ 179 w 290"/>
                <a:gd name="T75" fmla="*/ 25 h 28"/>
                <a:gd name="T76" fmla="*/ 181 w 290"/>
                <a:gd name="T77" fmla="*/ 24 h 28"/>
                <a:gd name="T78" fmla="*/ 181 w 290"/>
                <a:gd name="T79" fmla="*/ 13 h 28"/>
                <a:gd name="T80" fmla="*/ 205 w 290"/>
                <a:gd name="T81" fmla="*/ 19 h 28"/>
                <a:gd name="T82" fmla="*/ 201 w 290"/>
                <a:gd name="T83" fmla="*/ 11 h 28"/>
                <a:gd name="T84" fmla="*/ 195 w 290"/>
                <a:gd name="T85" fmla="*/ 14 h 28"/>
                <a:gd name="T86" fmla="*/ 200 w 290"/>
                <a:gd name="T87" fmla="*/ 25 h 28"/>
                <a:gd name="T88" fmla="*/ 206 w 290"/>
                <a:gd name="T89" fmla="*/ 23 h 28"/>
                <a:gd name="T90" fmla="*/ 211 w 290"/>
                <a:gd name="T91" fmla="*/ 11 h 28"/>
                <a:gd name="T92" fmla="*/ 223 w 290"/>
                <a:gd name="T93" fmla="*/ 23 h 28"/>
                <a:gd name="T94" fmla="*/ 225 w 290"/>
                <a:gd name="T95" fmla="*/ 18 h 28"/>
                <a:gd name="T96" fmla="*/ 222 w 290"/>
                <a:gd name="T97" fmla="*/ 17 h 28"/>
                <a:gd name="T98" fmla="*/ 229 w 290"/>
                <a:gd name="T99" fmla="*/ 11 h 28"/>
                <a:gd name="T100" fmla="*/ 227 w 290"/>
                <a:gd name="T101" fmla="*/ 23 h 28"/>
                <a:gd name="T102" fmla="*/ 239 w 290"/>
                <a:gd name="T103" fmla="*/ 27 h 28"/>
                <a:gd name="T104" fmla="*/ 234 w 290"/>
                <a:gd name="T105" fmla="*/ 25 h 28"/>
                <a:gd name="T106" fmla="*/ 239 w 290"/>
                <a:gd name="T107" fmla="*/ 18 h 28"/>
                <a:gd name="T108" fmla="*/ 250 w 290"/>
                <a:gd name="T109" fmla="*/ 13 h 28"/>
                <a:gd name="T110" fmla="*/ 250 w 290"/>
                <a:gd name="T111" fmla="*/ 27 h 28"/>
                <a:gd name="T112" fmla="*/ 256 w 290"/>
                <a:gd name="T113" fmla="*/ 9 h 28"/>
                <a:gd name="T114" fmla="*/ 262 w 290"/>
                <a:gd name="T115" fmla="*/ 13 h 28"/>
                <a:gd name="T116" fmla="*/ 260 w 290"/>
                <a:gd name="T117" fmla="*/ 12 h 28"/>
                <a:gd name="T118" fmla="*/ 271 w 290"/>
                <a:gd name="T119" fmla="*/ 24 h 28"/>
                <a:gd name="T120" fmla="*/ 278 w 290"/>
                <a:gd name="T121" fmla="*/ 1 h 28"/>
                <a:gd name="T122" fmla="*/ 280 w 290"/>
                <a:gd name="T123" fmla="*/ 13 h 28"/>
                <a:gd name="T124" fmla="*/ 290 w 290"/>
                <a:gd name="T125" fmla="*/ 1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90" h="28">
                  <a:moveTo>
                    <a:pt x="26" y="2"/>
                  </a:moveTo>
                  <a:cubicBezTo>
                    <a:pt x="22" y="2"/>
                    <a:pt x="22" y="2"/>
                    <a:pt x="22" y="2"/>
                  </a:cubicBezTo>
                  <a:cubicBezTo>
                    <a:pt x="14" y="20"/>
                    <a:pt x="14" y="20"/>
                    <a:pt x="14" y="20"/>
                  </a:cubicBezTo>
                  <a:cubicBezTo>
                    <a:pt x="14" y="20"/>
                    <a:pt x="13" y="21"/>
                    <a:pt x="13" y="23"/>
                  </a:cubicBezTo>
                  <a:cubicBezTo>
                    <a:pt x="12" y="23"/>
                    <a:pt x="12" y="23"/>
                    <a:pt x="12" y="23"/>
                  </a:cubicBezTo>
                  <a:cubicBezTo>
                    <a:pt x="12" y="22"/>
                    <a:pt x="12" y="21"/>
                    <a:pt x="11" y="20"/>
                  </a:cubicBezTo>
                  <a:cubicBezTo>
                    <a:pt x="4" y="2"/>
                    <a:pt x="4" y="2"/>
                    <a:pt x="4" y="2"/>
                  </a:cubicBezTo>
                  <a:cubicBezTo>
                    <a:pt x="0" y="2"/>
                    <a:pt x="0" y="2"/>
                    <a:pt x="0" y="2"/>
                  </a:cubicBezTo>
                  <a:cubicBezTo>
                    <a:pt x="0" y="27"/>
                    <a:pt x="0" y="27"/>
                    <a:pt x="0" y="27"/>
                  </a:cubicBezTo>
                  <a:cubicBezTo>
                    <a:pt x="2" y="27"/>
                    <a:pt x="2" y="27"/>
                    <a:pt x="2" y="27"/>
                  </a:cubicBezTo>
                  <a:cubicBezTo>
                    <a:pt x="2" y="10"/>
                    <a:pt x="2" y="10"/>
                    <a:pt x="2" y="10"/>
                  </a:cubicBezTo>
                  <a:cubicBezTo>
                    <a:pt x="2" y="8"/>
                    <a:pt x="2" y="6"/>
                    <a:pt x="2" y="5"/>
                  </a:cubicBezTo>
                  <a:cubicBezTo>
                    <a:pt x="2" y="5"/>
                    <a:pt x="2" y="5"/>
                    <a:pt x="2" y="5"/>
                  </a:cubicBezTo>
                  <a:cubicBezTo>
                    <a:pt x="3" y="7"/>
                    <a:pt x="3" y="7"/>
                    <a:pt x="3" y="8"/>
                  </a:cubicBezTo>
                  <a:cubicBezTo>
                    <a:pt x="12" y="27"/>
                    <a:pt x="12" y="27"/>
                    <a:pt x="12" y="27"/>
                  </a:cubicBezTo>
                  <a:cubicBezTo>
                    <a:pt x="13" y="27"/>
                    <a:pt x="13" y="27"/>
                    <a:pt x="13" y="27"/>
                  </a:cubicBezTo>
                  <a:cubicBezTo>
                    <a:pt x="22" y="8"/>
                    <a:pt x="22" y="8"/>
                    <a:pt x="22" y="8"/>
                  </a:cubicBezTo>
                  <a:cubicBezTo>
                    <a:pt x="22" y="7"/>
                    <a:pt x="22" y="7"/>
                    <a:pt x="23" y="5"/>
                  </a:cubicBezTo>
                  <a:cubicBezTo>
                    <a:pt x="23" y="5"/>
                    <a:pt x="23" y="5"/>
                    <a:pt x="23" y="5"/>
                  </a:cubicBezTo>
                  <a:cubicBezTo>
                    <a:pt x="23" y="7"/>
                    <a:pt x="23" y="9"/>
                    <a:pt x="23" y="10"/>
                  </a:cubicBezTo>
                  <a:cubicBezTo>
                    <a:pt x="23" y="27"/>
                    <a:pt x="23" y="27"/>
                    <a:pt x="23" y="27"/>
                  </a:cubicBezTo>
                  <a:cubicBezTo>
                    <a:pt x="26" y="27"/>
                    <a:pt x="26" y="27"/>
                    <a:pt x="26" y="27"/>
                  </a:cubicBezTo>
                  <a:lnTo>
                    <a:pt x="26" y="2"/>
                  </a:lnTo>
                  <a:close/>
                  <a:moveTo>
                    <a:pt x="34" y="1"/>
                  </a:moveTo>
                  <a:cubicBezTo>
                    <a:pt x="34" y="1"/>
                    <a:pt x="34" y="1"/>
                    <a:pt x="33" y="1"/>
                  </a:cubicBezTo>
                  <a:cubicBezTo>
                    <a:pt x="33" y="1"/>
                    <a:pt x="32" y="1"/>
                    <a:pt x="32" y="1"/>
                  </a:cubicBezTo>
                  <a:cubicBezTo>
                    <a:pt x="31" y="2"/>
                    <a:pt x="31" y="2"/>
                    <a:pt x="31" y="3"/>
                  </a:cubicBezTo>
                  <a:cubicBezTo>
                    <a:pt x="31" y="3"/>
                    <a:pt x="31" y="4"/>
                    <a:pt x="32" y="4"/>
                  </a:cubicBezTo>
                  <a:cubicBezTo>
                    <a:pt x="32" y="4"/>
                    <a:pt x="33" y="5"/>
                    <a:pt x="33" y="5"/>
                  </a:cubicBezTo>
                  <a:cubicBezTo>
                    <a:pt x="34" y="5"/>
                    <a:pt x="34" y="4"/>
                    <a:pt x="34" y="4"/>
                  </a:cubicBezTo>
                  <a:cubicBezTo>
                    <a:pt x="35" y="4"/>
                    <a:pt x="35" y="3"/>
                    <a:pt x="35" y="3"/>
                  </a:cubicBezTo>
                  <a:cubicBezTo>
                    <a:pt x="35" y="2"/>
                    <a:pt x="35" y="2"/>
                    <a:pt x="34" y="1"/>
                  </a:cubicBezTo>
                  <a:moveTo>
                    <a:pt x="34" y="9"/>
                  </a:moveTo>
                  <a:cubicBezTo>
                    <a:pt x="32" y="9"/>
                    <a:pt x="32" y="9"/>
                    <a:pt x="32" y="9"/>
                  </a:cubicBezTo>
                  <a:cubicBezTo>
                    <a:pt x="32" y="27"/>
                    <a:pt x="32" y="27"/>
                    <a:pt x="32" y="27"/>
                  </a:cubicBezTo>
                  <a:cubicBezTo>
                    <a:pt x="34" y="27"/>
                    <a:pt x="34" y="27"/>
                    <a:pt x="34" y="27"/>
                  </a:cubicBezTo>
                  <a:lnTo>
                    <a:pt x="34" y="9"/>
                  </a:lnTo>
                  <a:close/>
                  <a:moveTo>
                    <a:pt x="52" y="24"/>
                  </a:moveTo>
                  <a:cubicBezTo>
                    <a:pt x="51" y="25"/>
                    <a:pt x="50" y="25"/>
                    <a:pt x="48" y="25"/>
                  </a:cubicBezTo>
                  <a:cubicBezTo>
                    <a:pt x="46" y="25"/>
                    <a:pt x="45" y="25"/>
                    <a:pt x="43" y="24"/>
                  </a:cubicBezTo>
                  <a:cubicBezTo>
                    <a:pt x="42" y="22"/>
                    <a:pt x="42" y="21"/>
                    <a:pt x="42" y="19"/>
                  </a:cubicBezTo>
                  <a:cubicBezTo>
                    <a:pt x="42" y="16"/>
                    <a:pt x="42" y="15"/>
                    <a:pt x="44" y="13"/>
                  </a:cubicBezTo>
                  <a:cubicBezTo>
                    <a:pt x="45" y="12"/>
                    <a:pt x="46" y="11"/>
                    <a:pt x="48" y="11"/>
                  </a:cubicBezTo>
                  <a:cubicBezTo>
                    <a:pt x="50" y="11"/>
                    <a:pt x="51" y="12"/>
                    <a:pt x="52" y="13"/>
                  </a:cubicBezTo>
                  <a:cubicBezTo>
                    <a:pt x="52" y="10"/>
                    <a:pt x="52" y="10"/>
                    <a:pt x="52" y="10"/>
                  </a:cubicBezTo>
                  <a:cubicBezTo>
                    <a:pt x="51" y="9"/>
                    <a:pt x="50" y="9"/>
                    <a:pt x="48" y="9"/>
                  </a:cubicBezTo>
                  <a:cubicBezTo>
                    <a:pt x="45" y="9"/>
                    <a:pt x="43" y="10"/>
                    <a:pt x="41" y="12"/>
                  </a:cubicBezTo>
                  <a:cubicBezTo>
                    <a:pt x="40" y="13"/>
                    <a:pt x="39" y="16"/>
                    <a:pt x="39" y="19"/>
                  </a:cubicBezTo>
                  <a:cubicBezTo>
                    <a:pt x="39" y="21"/>
                    <a:pt x="40" y="24"/>
                    <a:pt x="41" y="25"/>
                  </a:cubicBezTo>
                  <a:cubicBezTo>
                    <a:pt x="43" y="27"/>
                    <a:pt x="45" y="28"/>
                    <a:pt x="47" y="28"/>
                  </a:cubicBezTo>
                  <a:cubicBezTo>
                    <a:pt x="49" y="28"/>
                    <a:pt x="51" y="27"/>
                    <a:pt x="52" y="27"/>
                  </a:cubicBezTo>
                  <a:lnTo>
                    <a:pt x="52" y="24"/>
                  </a:lnTo>
                  <a:close/>
                  <a:moveTo>
                    <a:pt x="66" y="9"/>
                  </a:moveTo>
                  <a:cubicBezTo>
                    <a:pt x="66" y="9"/>
                    <a:pt x="65" y="9"/>
                    <a:pt x="64" y="9"/>
                  </a:cubicBezTo>
                  <a:cubicBezTo>
                    <a:pt x="63" y="9"/>
                    <a:pt x="62" y="9"/>
                    <a:pt x="62" y="10"/>
                  </a:cubicBezTo>
                  <a:cubicBezTo>
                    <a:pt x="61" y="11"/>
                    <a:pt x="60" y="12"/>
                    <a:pt x="60" y="13"/>
                  </a:cubicBezTo>
                  <a:cubicBezTo>
                    <a:pt x="60" y="13"/>
                    <a:pt x="60" y="13"/>
                    <a:pt x="60" y="13"/>
                  </a:cubicBezTo>
                  <a:cubicBezTo>
                    <a:pt x="60" y="9"/>
                    <a:pt x="60" y="9"/>
                    <a:pt x="60" y="9"/>
                  </a:cubicBezTo>
                  <a:cubicBezTo>
                    <a:pt x="57" y="9"/>
                    <a:pt x="57" y="9"/>
                    <a:pt x="57" y="9"/>
                  </a:cubicBezTo>
                  <a:cubicBezTo>
                    <a:pt x="57" y="27"/>
                    <a:pt x="57" y="27"/>
                    <a:pt x="57" y="27"/>
                  </a:cubicBezTo>
                  <a:cubicBezTo>
                    <a:pt x="60" y="27"/>
                    <a:pt x="60" y="27"/>
                    <a:pt x="60" y="27"/>
                  </a:cubicBezTo>
                  <a:cubicBezTo>
                    <a:pt x="60" y="18"/>
                    <a:pt x="60" y="18"/>
                    <a:pt x="60" y="18"/>
                  </a:cubicBezTo>
                  <a:cubicBezTo>
                    <a:pt x="60" y="16"/>
                    <a:pt x="60" y="14"/>
                    <a:pt x="61" y="13"/>
                  </a:cubicBezTo>
                  <a:cubicBezTo>
                    <a:pt x="62" y="12"/>
                    <a:pt x="63" y="12"/>
                    <a:pt x="64" y="12"/>
                  </a:cubicBezTo>
                  <a:cubicBezTo>
                    <a:pt x="65" y="12"/>
                    <a:pt x="66" y="12"/>
                    <a:pt x="66" y="12"/>
                  </a:cubicBezTo>
                  <a:lnTo>
                    <a:pt x="66" y="9"/>
                  </a:lnTo>
                  <a:close/>
                  <a:moveTo>
                    <a:pt x="83" y="11"/>
                  </a:moveTo>
                  <a:cubicBezTo>
                    <a:pt x="81" y="10"/>
                    <a:pt x="79" y="9"/>
                    <a:pt x="76" y="9"/>
                  </a:cubicBezTo>
                  <a:cubicBezTo>
                    <a:pt x="74" y="9"/>
                    <a:pt x="71" y="10"/>
                    <a:pt x="70" y="11"/>
                  </a:cubicBezTo>
                  <a:cubicBezTo>
                    <a:pt x="68" y="13"/>
                    <a:pt x="67" y="15"/>
                    <a:pt x="67" y="19"/>
                  </a:cubicBezTo>
                  <a:cubicBezTo>
                    <a:pt x="67" y="21"/>
                    <a:pt x="68" y="24"/>
                    <a:pt x="70" y="25"/>
                  </a:cubicBezTo>
                  <a:cubicBezTo>
                    <a:pt x="71" y="27"/>
                    <a:pt x="73" y="28"/>
                    <a:pt x="76" y="28"/>
                  </a:cubicBezTo>
                  <a:cubicBezTo>
                    <a:pt x="79" y="28"/>
                    <a:pt x="81" y="27"/>
                    <a:pt x="83" y="25"/>
                  </a:cubicBezTo>
                  <a:cubicBezTo>
                    <a:pt x="84" y="23"/>
                    <a:pt x="85" y="21"/>
                    <a:pt x="85" y="18"/>
                  </a:cubicBezTo>
                  <a:cubicBezTo>
                    <a:pt x="85" y="15"/>
                    <a:pt x="84" y="13"/>
                    <a:pt x="83" y="11"/>
                  </a:cubicBezTo>
                  <a:moveTo>
                    <a:pt x="81" y="23"/>
                  </a:moveTo>
                  <a:cubicBezTo>
                    <a:pt x="80" y="25"/>
                    <a:pt x="78" y="25"/>
                    <a:pt x="76" y="25"/>
                  </a:cubicBezTo>
                  <a:cubicBezTo>
                    <a:pt x="74" y="25"/>
                    <a:pt x="73" y="25"/>
                    <a:pt x="72" y="24"/>
                  </a:cubicBezTo>
                  <a:cubicBezTo>
                    <a:pt x="71" y="22"/>
                    <a:pt x="70" y="21"/>
                    <a:pt x="70" y="18"/>
                  </a:cubicBezTo>
                  <a:cubicBezTo>
                    <a:pt x="70" y="16"/>
                    <a:pt x="71" y="14"/>
                    <a:pt x="72" y="13"/>
                  </a:cubicBezTo>
                  <a:cubicBezTo>
                    <a:pt x="73" y="12"/>
                    <a:pt x="74" y="11"/>
                    <a:pt x="76" y="11"/>
                  </a:cubicBezTo>
                  <a:cubicBezTo>
                    <a:pt x="78" y="11"/>
                    <a:pt x="79" y="12"/>
                    <a:pt x="80" y="13"/>
                  </a:cubicBezTo>
                  <a:cubicBezTo>
                    <a:pt x="82" y="14"/>
                    <a:pt x="82" y="16"/>
                    <a:pt x="82" y="18"/>
                  </a:cubicBezTo>
                  <a:cubicBezTo>
                    <a:pt x="82" y="21"/>
                    <a:pt x="82" y="22"/>
                    <a:pt x="81" y="23"/>
                  </a:cubicBezTo>
                  <a:moveTo>
                    <a:pt x="98" y="19"/>
                  </a:moveTo>
                  <a:cubicBezTo>
                    <a:pt x="97" y="19"/>
                    <a:pt x="96" y="18"/>
                    <a:pt x="95" y="17"/>
                  </a:cubicBezTo>
                  <a:cubicBezTo>
                    <a:pt x="93" y="17"/>
                    <a:pt x="92" y="16"/>
                    <a:pt x="92" y="16"/>
                  </a:cubicBezTo>
                  <a:cubicBezTo>
                    <a:pt x="91" y="15"/>
                    <a:pt x="91" y="15"/>
                    <a:pt x="91" y="14"/>
                  </a:cubicBezTo>
                  <a:cubicBezTo>
                    <a:pt x="91" y="13"/>
                    <a:pt x="91" y="12"/>
                    <a:pt x="92" y="12"/>
                  </a:cubicBezTo>
                  <a:cubicBezTo>
                    <a:pt x="93" y="12"/>
                    <a:pt x="93" y="11"/>
                    <a:pt x="94" y="11"/>
                  </a:cubicBezTo>
                  <a:cubicBezTo>
                    <a:pt x="96" y="11"/>
                    <a:pt x="97" y="12"/>
                    <a:pt x="98" y="13"/>
                  </a:cubicBezTo>
                  <a:cubicBezTo>
                    <a:pt x="98" y="10"/>
                    <a:pt x="98" y="10"/>
                    <a:pt x="98" y="10"/>
                  </a:cubicBezTo>
                  <a:cubicBezTo>
                    <a:pt x="97" y="9"/>
                    <a:pt x="96" y="9"/>
                    <a:pt x="95" y="9"/>
                  </a:cubicBezTo>
                  <a:cubicBezTo>
                    <a:pt x="93" y="9"/>
                    <a:pt x="91" y="9"/>
                    <a:pt x="90" y="10"/>
                  </a:cubicBezTo>
                  <a:cubicBezTo>
                    <a:pt x="89" y="11"/>
                    <a:pt x="88" y="13"/>
                    <a:pt x="88" y="14"/>
                  </a:cubicBezTo>
                  <a:cubicBezTo>
                    <a:pt x="88" y="15"/>
                    <a:pt x="89" y="17"/>
                    <a:pt x="89" y="17"/>
                  </a:cubicBezTo>
                  <a:cubicBezTo>
                    <a:pt x="90" y="18"/>
                    <a:pt x="91" y="19"/>
                    <a:pt x="93" y="19"/>
                  </a:cubicBezTo>
                  <a:cubicBezTo>
                    <a:pt x="94" y="20"/>
                    <a:pt x="95" y="21"/>
                    <a:pt x="96" y="21"/>
                  </a:cubicBezTo>
                  <a:cubicBezTo>
                    <a:pt x="96" y="22"/>
                    <a:pt x="96" y="22"/>
                    <a:pt x="96" y="23"/>
                  </a:cubicBezTo>
                  <a:cubicBezTo>
                    <a:pt x="96" y="25"/>
                    <a:pt x="95" y="25"/>
                    <a:pt x="93" y="25"/>
                  </a:cubicBezTo>
                  <a:cubicBezTo>
                    <a:pt x="91" y="25"/>
                    <a:pt x="90" y="25"/>
                    <a:pt x="88" y="24"/>
                  </a:cubicBezTo>
                  <a:cubicBezTo>
                    <a:pt x="88" y="27"/>
                    <a:pt x="88" y="27"/>
                    <a:pt x="88" y="27"/>
                  </a:cubicBezTo>
                  <a:cubicBezTo>
                    <a:pt x="89" y="27"/>
                    <a:pt x="91" y="28"/>
                    <a:pt x="93" y="28"/>
                  </a:cubicBezTo>
                  <a:cubicBezTo>
                    <a:pt x="95" y="28"/>
                    <a:pt x="96" y="27"/>
                    <a:pt x="98" y="26"/>
                  </a:cubicBezTo>
                  <a:cubicBezTo>
                    <a:pt x="99" y="25"/>
                    <a:pt x="99" y="24"/>
                    <a:pt x="99" y="23"/>
                  </a:cubicBezTo>
                  <a:cubicBezTo>
                    <a:pt x="99" y="21"/>
                    <a:pt x="99" y="20"/>
                    <a:pt x="98" y="19"/>
                  </a:cubicBezTo>
                  <a:moveTo>
                    <a:pt x="117" y="11"/>
                  </a:moveTo>
                  <a:cubicBezTo>
                    <a:pt x="116" y="10"/>
                    <a:pt x="114" y="9"/>
                    <a:pt x="111" y="9"/>
                  </a:cubicBezTo>
                  <a:cubicBezTo>
                    <a:pt x="108" y="9"/>
                    <a:pt x="106" y="10"/>
                    <a:pt x="105" y="11"/>
                  </a:cubicBezTo>
                  <a:cubicBezTo>
                    <a:pt x="103" y="13"/>
                    <a:pt x="102" y="15"/>
                    <a:pt x="102" y="19"/>
                  </a:cubicBezTo>
                  <a:cubicBezTo>
                    <a:pt x="102" y="21"/>
                    <a:pt x="103" y="24"/>
                    <a:pt x="104" y="25"/>
                  </a:cubicBezTo>
                  <a:cubicBezTo>
                    <a:pt x="106" y="27"/>
                    <a:pt x="108" y="28"/>
                    <a:pt x="111" y="28"/>
                  </a:cubicBezTo>
                  <a:cubicBezTo>
                    <a:pt x="114" y="28"/>
                    <a:pt x="116" y="27"/>
                    <a:pt x="117" y="25"/>
                  </a:cubicBezTo>
                  <a:cubicBezTo>
                    <a:pt x="119" y="23"/>
                    <a:pt x="120" y="21"/>
                    <a:pt x="120" y="18"/>
                  </a:cubicBezTo>
                  <a:cubicBezTo>
                    <a:pt x="120" y="15"/>
                    <a:pt x="119" y="13"/>
                    <a:pt x="117" y="11"/>
                  </a:cubicBezTo>
                  <a:moveTo>
                    <a:pt x="115" y="23"/>
                  </a:moveTo>
                  <a:cubicBezTo>
                    <a:pt x="114" y="25"/>
                    <a:pt x="113" y="25"/>
                    <a:pt x="111" y="25"/>
                  </a:cubicBezTo>
                  <a:cubicBezTo>
                    <a:pt x="109" y="25"/>
                    <a:pt x="108" y="25"/>
                    <a:pt x="107" y="24"/>
                  </a:cubicBezTo>
                  <a:cubicBezTo>
                    <a:pt x="105" y="22"/>
                    <a:pt x="105" y="21"/>
                    <a:pt x="105" y="18"/>
                  </a:cubicBezTo>
                  <a:cubicBezTo>
                    <a:pt x="105" y="16"/>
                    <a:pt x="105" y="14"/>
                    <a:pt x="107" y="13"/>
                  </a:cubicBezTo>
                  <a:cubicBezTo>
                    <a:pt x="108" y="12"/>
                    <a:pt x="109" y="11"/>
                    <a:pt x="111" y="11"/>
                  </a:cubicBezTo>
                  <a:cubicBezTo>
                    <a:pt x="113" y="11"/>
                    <a:pt x="114" y="12"/>
                    <a:pt x="115" y="13"/>
                  </a:cubicBezTo>
                  <a:cubicBezTo>
                    <a:pt x="116" y="14"/>
                    <a:pt x="117" y="16"/>
                    <a:pt x="117" y="18"/>
                  </a:cubicBezTo>
                  <a:cubicBezTo>
                    <a:pt x="117" y="21"/>
                    <a:pt x="116" y="22"/>
                    <a:pt x="115" y="23"/>
                  </a:cubicBezTo>
                  <a:moveTo>
                    <a:pt x="132" y="0"/>
                  </a:moveTo>
                  <a:cubicBezTo>
                    <a:pt x="132" y="0"/>
                    <a:pt x="131" y="0"/>
                    <a:pt x="130" y="0"/>
                  </a:cubicBezTo>
                  <a:cubicBezTo>
                    <a:pt x="129" y="0"/>
                    <a:pt x="127" y="1"/>
                    <a:pt x="126" y="2"/>
                  </a:cubicBezTo>
                  <a:cubicBezTo>
                    <a:pt x="125" y="3"/>
                    <a:pt x="125" y="4"/>
                    <a:pt x="125" y="6"/>
                  </a:cubicBezTo>
                  <a:cubicBezTo>
                    <a:pt x="125" y="9"/>
                    <a:pt x="125" y="9"/>
                    <a:pt x="125" y="9"/>
                  </a:cubicBezTo>
                  <a:cubicBezTo>
                    <a:pt x="121" y="9"/>
                    <a:pt x="121" y="9"/>
                    <a:pt x="121" y="9"/>
                  </a:cubicBezTo>
                  <a:cubicBezTo>
                    <a:pt x="121" y="12"/>
                    <a:pt x="121" y="12"/>
                    <a:pt x="121" y="12"/>
                  </a:cubicBezTo>
                  <a:cubicBezTo>
                    <a:pt x="125" y="12"/>
                    <a:pt x="125" y="12"/>
                    <a:pt x="125" y="12"/>
                  </a:cubicBezTo>
                  <a:cubicBezTo>
                    <a:pt x="125" y="27"/>
                    <a:pt x="125" y="27"/>
                    <a:pt x="125" y="27"/>
                  </a:cubicBezTo>
                  <a:cubicBezTo>
                    <a:pt x="127" y="27"/>
                    <a:pt x="127" y="27"/>
                    <a:pt x="127" y="27"/>
                  </a:cubicBezTo>
                  <a:cubicBezTo>
                    <a:pt x="127" y="12"/>
                    <a:pt x="127" y="12"/>
                    <a:pt x="127" y="12"/>
                  </a:cubicBezTo>
                  <a:cubicBezTo>
                    <a:pt x="132" y="12"/>
                    <a:pt x="132" y="12"/>
                    <a:pt x="132" y="12"/>
                  </a:cubicBezTo>
                  <a:cubicBezTo>
                    <a:pt x="132" y="9"/>
                    <a:pt x="132" y="9"/>
                    <a:pt x="132" y="9"/>
                  </a:cubicBezTo>
                  <a:cubicBezTo>
                    <a:pt x="127" y="9"/>
                    <a:pt x="127" y="9"/>
                    <a:pt x="127" y="9"/>
                  </a:cubicBezTo>
                  <a:cubicBezTo>
                    <a:pt x="127" y="6"/>
                    <a:pt x="127" y="6"/>
                    <a:pt x="127" y="6"/>
                  </a:cubicBezTo>
                  <a:cubicBezTo>
                    <a:pt x="127" y="4"/>
                    <a:pt x="128" y="3"/>
                    <a:pt x="130" y="3"/>
                  </a:cubicBezTo>
                  <a:cubicBezTo>
                    <a:pt x="131" y="3"/>
                    <a:pt x="132" y="3"/>
                    <a:pt x="132" y="3"/>
                  </a:cubicBezTo>
                  <a:lnTo>
                    <a:pt x="132" y="0"/>
                  </a:lnTo>
                  <a:close/>
                  <a:moveTo>
                    <a:pt x="144" y="25"/>
                  </a:moveTo>
                  <a:cubicBezTo>
                    <a:pt x="143" y="25"/>
                    <a:pt x="142" y="25"/>
                    <a:pt x="142" y="25"/>
                  </a:cubicBezTo>
                  <a:cubicBezTo>
                    <a:pt x="141" y="25"/>
                    <a:pt x="140" y="25"/>
                    <a:pt x="140" y="25"/>
                  </a:cubicBezTo>
                  <a:cubicBezTo>
                    <a:pt x="139" y="24"/>
                    <a:pt x="139" y="23"/>
                    <a:pt x="139" y="22"/>
                  </a:cubicBezTo>
                  <a:cubicBezTo>
                    <a:pt x="139" y="12"/>
                    <a:pt x="139" y="12"/>
                    <a:pt x="139" y="12"/>
                  </a:cubicBezTo>
                  <a:cubicBezTo>
                    <a:pt x="144" y="12"/>
                    <a:pt x="144" y="12"/>
                    <a:pt x="144" y="12"/>
                  </a:cubicBezTo>
                  <a:cubicBezTo>
                    <a:pt x="144" y="9"/>
                    <a:pt x="144" y="9"/>
                    <a:pt x="144" y="9"/>
                  </a:cubicBezTo>
                  <a:cubicBezTo>
                    <a:pt x="139" y="9"/>
                    <a:pt x="139" y="9"/>
                    <a:pt x="139" y="9"/>
                  </a:cubicBezTo>
                  <a:cubicBezTo>
                    <a:pt x="139" y="4"/>
                    <a:pt x="139" y="4"/>
                    <a:pt x="139" y="4"/>
                  </a:cubicBezTo>
                  <a:cubicBezTo>
                    <a:pt x="138" y="4"/>
                    <a:pt x="137" y="5"/>
                    <a:pt x="136" y="5"/>
                  </a:cubicBezTo>
                  <a:cubicBezTo>
                    <a:pt x="136" y="9"/>
                    <a:pt x="136" y="9"/>
                    <a:pt x="136" y="9"/>
                  </a:cubicBezTo>
                  <a:cubicBezTo>
                    <a:pt x="133" y="9"/>
                    <a:pt x="133" y="9"/>
                    <a:pt x="133" y="9"/>
                  </a:cubicBezTo>
                  <a:cubicBezTo>
                    <a:pt x="133" y="12"/>
                    <a:pt x="133" y="12"/>
                    <a:pt x="133" y="12"/>
                  </a:cubicBezTo>
                  <a:cubicBezTo>
                    <a:pt x="136" y="12"/>
                    <a:pt x="136" y="12"/>
                    <a:pt x="136" y="12"/>
                  </a:cubicBezTo>
                  <a:cubicBezTo>
                    <a:pt x="136" y="22"/>
                    <a:pt x="136" y="22"/>
                    <a:pt x="136" y="22"/>
                  </a:cubicBezTo>
                  <a:cubicBezTo>
                    <a:pt x="136" y="26"/>
                    <a:pt x="138" y="28"/>
                    <a:pt x="141" y="28"/>
                  </a:cubicBezTo>
                  <a:cubicBezTo>
                    <a:pt x="142" y="28"/>
                    <a:pt x="143" y="28"/>
                    <a:pt x="144" y="27"/>
                  </a:cubicBezTo>
                  <a:lnTo>
                    <a:pt x="144" y="25"/>
                  </a:lnTo>
                  <a:close/>
                  <a:moveTo>
                    <a:pt x="170" y="19"/>
                  </a:moveTo>
                  <a:cubicBezTo>
                    <a:pt x="169" y="17"/>
                    <a:pt x="168" y="16"/>
                    <a:pt x="167" y="16"/>
                  </a:cubicBezTo>
                  <a:cubicBezTo>
                    <a:pt x="167" y="16"/>
                    <a:pt x="167" y="16"/>
                    <a:pt x="167" y="16"/>
                  </a:cubicBezTo>
                  <a:cubicBezTo>
                    <a:pt x="169" y="15"/>
                    <a:pt x="170" y="15"/>
                    <a:pt x="171" y="13"/>
                  </a:cubicBezTo>
                  <a:cubicBezTo>
                    <a:pt x="172" y="12"/>
                    <a:pt x="173" y="11"/>
                    <a:pt x="173" y="9"/>
                  </a:cubicBezTo>
                  <a:cubicBezTo>
                    <a:pt x="173" y="7"/>
                    <a:pt x="172" y="5"/>
                    <a:pt x="171" y="4"/>
                  </a:cubicBezTo>
                  <a:cubicBezTo>
                    <a:pt x="169" y="3"/>
                    <a:pt x="168" y="2"/>
                    <a:pt x="165" y="2"/>
                  </a:cubicBezTo>
                  <a:cubicBezTo>
                    <a:pt x="157" y="2"/>
                    <a:pt x="157" y="2"/>
                    <a:pt x="157" y="2"/>
                  </a:cubicBezTo>
                  <a:cubicBezTo>
                    <a:pt x="157" y="27"/>
                    <a:pt x="157" y="27"/>
                    <a:pt x="157" y="27"/>
                  </a:cubicBezTo>
                  <a:cubicBezTo>
                    <a:pt x="160" y="27"/>
                    <a:pt x="160" y="27"/>
                    <a:pt x="160" y="27"/>
                  </a:cubicBezTo>
                  <a:cubicBezTo>
                    <a:pt x="160" y="17"/>
                    <a:pt x="160" y="17"/>
                    <a:pt x="160" y="17"/>
                  </a:cubicBezTo>
                  <a:cubicBezTo>
                    <a:pt x="163" y="17"/>
                    <a:pt x="163" y="17"/>
                    <a:pt x="163" y="17"/>
                  </a:cubicBezTo>
                  <a:cubicBezTo>
                    <a:pt x="165" y="17"/>
                    <a:pt x="166" y="18"/>
                    <a:pt x="167" y="20"/>
                  </a:cubicBezTo>
                  <a:cubicBezTo>
                    <a:pt x="170" y="27"/>
                    <a:pt x="170" y="27"/>
                    <a:pt x="170" y="27"/>
                  </a:cubicBezTo>
                  <a:cubicBezTo>
                    <a:pt x="174" y="27"/>
                    <a:pt x="174" y="27"/>
                    <a:pt x="174" y="27"/>
                  </a:cubicBezTo>
                  <a:lnTo>
                    <a:pt x="170" y="19"/>
                  </a:lnTo>
                  <a:close/>
                  <a:moveTo>
                    <a:pt x="168" y="13"/>
                  </a:moveTo>
                  <a:cubicBezTo>
                    <a:pt x="167" y="13"/>
                    <a:pt x="166" y="14"/>
                    <a:pt x="164" y="14"/>
                  </a:cubicBezTo>
                  <a:cubicBezTo>
                    <a:pt x="160" y="14"/>
                    <a:pt x="160" y="14"/>
                    <a:pt x="160" y="14"/>
                  </a:cubicBezTo>
                  <a:cubicBezTo>
                    <a:pt x="160" y="5"/>
                    <a:pt x="160" y="5"/>
                    <a:pt x="160" y="5"/>
                  </a:cubicBezTo>
                  <a:cubicBezTo>
                    <a:pt x="165" y="5"/>
                    <a:pt x="165" y="5"/>
                    <a:pt x="165" y="5"/>
                  </a:cubicBezTo>
                  <a:cubicBezTo>
                    <a:pt x="166" y="5"/>
                    <a:pt x="167" y="5"/>
                    <a:pt x="168" y="6"/>
                  </a:cubicBezTo>
                  <a:cubicBezTo>
                    <a:pt x="169" y="7"/>
                    <a:pt x="170" y="8"/>
                    <a:pt x="170" y="9"/>
                  </a:cubicBezTo>
                  <a:cubicBezTo>
                    <a:pt x="170" y="10"/>
                    <a:pt x="169" y="12"/>
                    <a:pt x="168" y="13"/>
                  </a:cubicBezTo>
                  <a:moveTo>
                    <a:pt x="192" y="18"/>
                  </a:moveTo>
                  <a:cubicBezTo>
                    <a:pt x="192" y="15"/>
                    <a:pt x="192" y="13"/>
                    <a:pt x="190" y="11"/>
                  </a:cubicBezTo>
                  <a:cubicBezTo>
                    <a:pt x="189" y="10"/>
                    <a:pt x="187" y="9"/>
                    <a:pt x="185" y="9"/>
                  </a:cubicBezTo>
                  <a:cubicBezTo>
                    <a:pt x="182" y="9"/>
                    <a:pt x="180" y="10"/>
                    <a:pt x="179" y="11"/>
                  </a:cubicBezTo>
                  <a:cubicBezTo>
                    <a:pt x="177" y="13"/>
                    <a:pt x="176" y="15"/>
                    <a:pt x="176" y="18"/>
                  </a:cubicBezTo>
                  <a:cubicBezTo>
                    <a:pt x="176" y="21"/>
                    <a:pt x="177" y="24"/>
                    <a:pt x="179" y="25"/>
                  </a:cubicBezTo>
                  <a:cubicBezTo>
                    <a:pt x="180" y="27"/>
                    <a:pt x="182" y="28"/>
                    <a:pt x="185" y="28"/>
                  </a:cubicBezTo>
                  <a:cubicBezTo>
                    <a:pt x="187" y="28"/>
                    <a:pt x="189" y="27"/>
                    <a:pt x="191" y="26"/>
                  </a:cubicBezTo>
                  <a:cubicBezTo>
                    <a:pt x="191" y="23"/>
                    <a:pt x="191" y="23"/>
                    <a:pt x="191" y="23"/>
                  </a:cubicBezTo>
                  <a:cubicBezTo>
                    <a:pt x="189" y="25"/>
                    <a:pt x="187" y="25"/>
                    <a:pt x="185" y="25"/>
                  </a:cubicBezTo>
                  <a:cubicBezTo>
                    <a:pt x="183" y="25"/>
                    <a:pt x="182" y="25"/>
                    <a:pt x="181" y="24"/>
                  </a:cubicBezTo>
                  <a:cubicBezTo>
                    <a:pt x="180" y="23"/>
                    <a:pt x="179" y="21"/>
                    <a:pt x="179" y="19"/>
                  </a:cubicBezTo>
                  <a:cubicBezTo>
                    <a:pt x="192" y="19"/>
                    <a:pt x="192" y="19"/>
                    <a:pt x="192" y="19"/>
                  </a:cubicBezTo>
                  <a:lnTo>
                    <a:pt x="192" y="18"/>
                  </a:lnTo>
                  <a:close/>
                  <a:moveTo>
                    <a:pt x="179" y="17"/>
                  </a:moveTo>
                  <a:cubicBezTo>
                    <a:pt x="180" y="15"/>
                    <a:pt x="180" y="14"/>
                    <a:pt x="181" y="13"/>
                  </a:cubicBezTo>
                  <a:cubicBezTo>
                    <a:pt x="182" y="12"/>
                    <a:pt x="183" y="11"/>
                    <a:pt x="185" y="11"/>
                  </a:cubicBezTo>
                  <a:cubicBezTo>
                    <a:pt x="186" y="11"/>
                    <a:pt x="187" y="12"/>
                    <a:pt x="188" y="13"/>
                  </a:cubicBezTo>
                  <a:cubicBezTo>
                    <a:pt x="189" y="14"/>
                    <a:pt x="189" y="15"/>
                    <a:pt x="189" y="17"/>
                  </a:cubicBezTo>
                  <a:lnTo>
                    <a:pt x="179" y="17"/>
                  </a:lnTo>
                  <a:close/>
                  <a:moveTo>
                    <a:pt x="205" y="19"/>
                  </a:moveTo>
                  <a:cubicBezTo>
                    <a:pt x="204" y="19"/>
                    <a:pt x="203" y="18"/>
                    <a:pt x="201" y="17"/>
                  </a:cubicBezTo>
                  <a:cubicBezTo>
                    <a:pt x="200" y="17"/>
                    <a:pt x="199" y="16"/>
                    <a:pt x="199" y="16"/>
                  </a:cubicBezTo>
                  <a:cubicBezTo>
                    <a:pt x="198" y="15"/>
                    <a:pt x="198" y="15"/>
                    <a:pt x="198" y="14"/>
                  </a:cubicBezTo>
                  <a:cubicBezTo>
                    <a:pt x="198" y="13"/>
                    <a:pt x="198" y="12"/>
                    <a:pt x="199" y="12"/>
                  </a:cubicBezTo>
                  <a:cubicBezTo>
                    <a:pt x="199" y="12"/>
                    <a:pt x="200" y="11"/>
                    <a:pt x="201" y="11"/>
                  </a:cubicBezTo>
                  <a:cubicBezTo>
                    <a:pt x="203" y="11"/>
                    <a:pt x="204" y="12"/>
                    <a:pt x="205" y="13"/>
                  </a:cubicBezTo>
                  <a:cubicBezTo>
                    <a:pt x="205" y="10"/>
                    <a:pt x="205" y="10"/>
                    <a:pt x="205" y="10"/>
                  </a:cubicBezTo>
                  <a:cubicBezTo>
                    <a:pt x="204" y="9"/>
                    <a:pt x="203" y="9"/>
                    <a:pt x="201" y="9"/>
                  </a:cubicBezTo>
                  <a:cubicBezTo>
                    <a:pt x="200" y="9"/>
                    <a:pt x="198" y="9"/>
                    <a:pt x="197" y="10"/>
                  </a:cubicBezTo>
                  <a:cubicBezTo>
                    <a:pt x="196" y="11"/>
                    <a:pt x="195" y="13"/>
                    <a:pt x="195" y="14"/>
                  </a:cubicBezTo>
                  <a:cubicBezTo>
                    <a:pt x="195" y="15"/>
                    <a:pt x="195" y="17"/>
                    <a:pt x="196" y="17"/>
                  </a:cubicBezTo>
                  <a:cubicBezTo>
                    <a:pt x="197" y="18"/>
                    <a:pt x="198" y="19"/>
                    <a:pt x="199" y="19"/>
                  </a:cubicBezTo>
                  <a:cubicBezTo>
                    <a:pt x="201" y="20"/>
                    <a:pt x="202" y="21"/>
                    <a:pt x="202" y="21"/>
                  </a:cubicBezTo>
                  <a:cubicBezTo>
                    <a:pt x="203" y="22"/>
                    <a:pt x="203" y="22"/>
                    <a:pt x="203" y="23"/>
                  </a:cubicBezTo>
                  <a:cubicBezTo>
                    <a:pt x="203" y="25"/>
                    <a:pt x="202" y="25"/>
                    <a:pt x="200" y="25"/>
                  </a:cubicBezTo>
                  <a:cubicBezTo>
                    <a:pt x="198" y="25"/>
                    <a:pt x="196" y="25"/>
                    <a:pt x="195" y="24"/>
                  </a:cubicBezTo>
                  <a:cubicBezTo>
                    <a:pt x="195" y="27"/>
                    <a:pt x="195" y="27"/>
                    <a:pt x="195" y="27"/>
                  </a:cubicBezTo>
                  <a:cubicBezTo>
                    <a:pt x="196" y="27"/>
                    <a:pt x="198" y="28"/>
                    <a:pt x="200" y="28"/>
                  </a:cubicBezTo>
                  <a:cubicBezTo>
                    <a:pt x="202" y="28"/>
                    <a:pt x="203" y="27"/>
                    <a:pt x="204" y="26"/>
                  </a:cubicBezTo>
                  <a:cubicBezTo>
                    <a:pt x="206" y="25"/>
                    <a:pt x="206" y="24"/>
                    <a:pt x="206" y="23"/>
                  </a:cubicBezTo>
                  <a:cubicBezTo>
                    <a:pt x="206" y="21"/>
                    <a:pt x="206" y="20"/>
                    <a:pt x="205" y="19"/>
                  </a:cubicBezTo>
                  <a:moveTo>
                    <a:pt x="225" y="18"/>
                  </a:moveTo>
                  <a:cubicBezTo>
                    <a:pt x="225" y="15"/>
                    <a:pt x="224" y="13"/>
                    <a:pt x="223" y="11"/>
                  </a:cubicBezTo>
                  <a:cubicBezTo>
                    <a:pt x="222" y="10"/>
                    <a:pt x="220" y="9"/>
                    <a:pt x="217" y="9"/>
                  </a:cubicBezTo>
                  <a:cubicBezTo>
                    <a:pt x="215" y="9"/>
                    <a:pt x="213" y="10"/>
                    <a:pt x="211" y="11"/>
                  </a:cubicBezTo>
                  <a:cubicBezTo>
                    <a:pt x="210" y="13"/>
                    <a:pt x="209" y="15"/>
                    <a:pt x="209" y="18"/>
                  </a:cubicBezTo>
                  <a:cubicBezTo>
                    <a:pt x="209" y="21"/>
                    <a:pt x="210" y="24"/>
                    <a:pt x="211" y="25"/>
                  </a:cubicBezTo>
                  <a:cubicBezTo>
                    <a:pt x="213" y="27"/>
                    <a:pt x="215" y="28"/>
                    <a:pt x="217" y="28"/>
                  </a:cubicBezTo>
                  <a:cubicBezTo>
                    <a:pt x="220" y="28"/>
                    <a:pt x="222" y="27"/>
                    <a:pt x="223" y="26"/>
                  </a:cubicBezTo>
                  <a:cubicBezTo>
                    <a:pt x="223" y="23"/>
                    <a:pt x="223" y="23"/>
                    <a:pt x="223" y="23"/>
                  </a:cubicBezTo>
                  <a:cubicBezTo>
                    <a:pt x="222" y="25"/>
                    <a:pt x="220" y="25"/>
                    <a:pt x="218" y="25"/>
                  </a:cubicBezTo>
                  <a:cubicBezTo>
                    <a:pt x="216" y="25"/>
                    <a:pt x="215" y="25"/>
                    <a:pt x="213" y="24"/>
                  </a:cubicBezTo>
                  <a:cubicBezTo>
                    <a:pt x="212" y="23"/>
                    <a:pt x="212" y="21"/>
                    <a:pt x="212" y="19"/>
                  </a:cubicBezTo>
                  <a:cubicBezTo>
                    <a:pt x="225" y="19"/>
                    <a:pt x="225" y="19"/>
                    <a:pt x="225" y="19"/>
                  </a:cubicBezTo>
                  <a:lnTo>
                    <a:pt x="225" y="18"/>
                  </a:lnTo>
                  <a:close/>
                  <a:moveTo>
                    <a:pt x="212" y="17"/>
                  </a:moveTo>
                  <a:cubicBezTo>
                    <a:pt x="212" y="15"/>
                    <a:pt x="213" y="14"/>
                    <a:pt x="214" y="13"/>
                  </a:cubicBezTo>
                  <a:cubicBezTo>
                    <a:pt x="215" y="12"/>
                    <a:pt x="216" y="11"/>
                    <a:pt x="217" y="11"/>
                  </a:cubicBezTo>
                  <a:cubicBezTo>
                    <a:pt x="219" y="11"/>
                    <a:pt x="220" y="12"/>
                    <a:pt x="221" y="13"/>
                  </a:cubicBezTo>
                  <a:cubicBezTo>
                    <a:pt x="221" y="14"/>
                    <a:pt x="222" y="15"/>
                    <a:pt x="222" y="17"/>
                  </a:cubicBezTo>
                  <a:lnTo>
                    <a:pt x="212" y="17"/>
                  </a:lnTo>
                  <a:close/>
                  <a:moveTo>
                    <a:pt x="242" y="16"/>
                  </a:moveTo>
                  <a:cubicBezTo>
                    <a:pt x="242" y="11"/>
                    <a:pt x="239" y="9"/>
                    <a:pt x="235" y="9"/>
                  </a:cubicBezTo>
                  <a:cubicBezTo>
                    <a:pt x="234" y="9"/>
                    <a:pt x="233" y="9"/>
                    <a:pt x="232" y="9"/>
                  </a:cubicBezTo>
                  <a:cubicBezTo>
                    <a:pt x="230" y="10"/>
                    <a:pt x="230" y="10"/>
                    <a:pt x="229" y="11"/>
                  </a:cubicBezTo>
                  <a:cubicBezTo>
                    <a:pt x="229" y="14"/>
                    <a:pt x="229" y="14"/>
                    <a:pt x="229" y="14"/>
                  </a:cubicBezTo>
                  <a:cubicBezTo>
                    <a:pt x="231" y="12"/>
                    <a:pt x="233" y="11"/>
                    <a:pt x="235" y="11"/>
                  </a:cubicBezTo>
                  <a:cubicBezTo>
                    <a:pt x="237" y="11"/>
                    <a:pt x="239" y="13"/>
                    <a:pt x="239" y="16"/>
                  </a:cubicBezTo>
                  <a:cubicBezTo>
                    <a:pt x="233" y="17"/>
                    <a:pt x="233" y="17"/>
                    <a:pt x="233" y="17"/>
                  </a:cubicBezTo>
                  <a:cubicBezTo>
                    <a:pt x="229" y="17"/>
                    <a:pt x="227" y="19"/>
                    <a:pt x="227" y="23"/>
                  </a:cubicBezTo>
                  <a:cubicBezTo>
                    <a:pt x="227" y="24"/>
                    <a:pt x="228" y="25"/>
                    <a:pt x="229" y="26"/>
                  </a:cubicBezTo>
                  <a:cubicBezTo>
                    <a:pt x="230" y="27"/>
                    <a:pt x="231" y="28"/>
                    <a:pt x="233" y="28"/>
                  </a:cubicBezTo>
                  <a:cubicBezTo>
                    <a:pt x="235" y="28"/>
                    <a:pt x="237" y="27"/>
                    <a:pt x="239" y="25"/>
                  </a:cubicBezTo>
                  <a:cubicBezTo>
                    <a:pt x="239" y="25"/>
                    <a:pt x="239" y="25"/>
                    <a:pt x="239" y="25"/>
                  </a:cubicBezTo>
                  <a:cubicBezTo>
                    <a:pt x="239" y="27"/>
                    <a:pt x="239" y="27"/>
                    <a:pt x="239" y="27"/>
                  </a:cubicBezTo>
                  <a:cubicBezTo>
                    <a:pt x="242" y="27"/>
                    <a:pt x="242" y="27"/>
                    <a:pt x="242" y="27"/>
                  </a:cubicBezTo>
                  <a:lnTo>
                    <a:pt x="242" y="16"/>
                  </a:lnTo>
                  <a:close/>
                  <a:moveTo>
                    <a:pt x="239" y="20"/>
                  </a:moveTo>
                  <a:cubicBezTo>
                    <a:pt x="239" y="22"/>
                    <a:pt x="238" y="23"/>
                    <a:pt x="237" y="24"/>
                  </a:cubicBezTo>
                  <a:cubicBezTo>
                    <a:pt x="236" y="25"/>
                    <a:pt x="235" y="25"/>
                    <a:pt x="234" y="25"/>
                  </a:cubicBezTo>
                  <a:cubicBezTo>
                    <a:pt x="233" y="25"/>
                    <a:pt x="232" y="25"/>
                    <a:pt x="231" y="25"/>
                  </a:cubicBezTo>
                  <a:cubicBezTo>
                    <a:pt x="231" y="24"/>
                    <a:pt x="230" y="23"/>
                    <a:pt x="230" y="22"/>
                  </a:cubicBezTo>
                  <a:cubicBezTo>
                    <a:pt x="230" y="21"/>
                    <a:pt x="230" y="21"/>
                    <a:pt x="231" y="20"/>
                  </a:cubicBezTo>
                  <a:cubicBezTo>
                    <a:pt x="232" y="19"/>
                    <a:pt x="233" y="19"/>
                    <a:pt x="234" y="19"/>
                  </a:cubicBezTo>
                  <a:cubicBezTo>
                    <a:pt x="239" y="18"/>
                    <a:pt x="239" y="18"/>
                    <a:pt x="239" y="18"/>
                  </a:cubicBezTo>
                  <a:lnTo>
                    <a:pt x="239" y="20"/>
                  </a:lnTo>
                  <a:close/>
                  <a:moveTo>
                    <a:pt x="256" y="9"/>
                  </a:moveTo>
                  <a:cubicBezTo>
                    <a:pt x="256" y="9"/>
                    <a:pt x="255" y="9"/>
                    <a:pt x="255" y="9"/>
                  </a:cubicBezTo>
                  <a:cubicBezTo>
                    <a:pt x="254" y="9"/>
                    <a:pt x="253" y="9"/>
                    <a:pt x="252" y="10"/>
                  </a:cubicBezTo>
                  <a:cubicBezTo>
                    <a:pt x="251" y="11"/>
                    <a:pt x="250" y="12"/>
                    <a:pt x="250" y="13"/>
                  </a:cubicBezTo>
                  <a:cubicBezTo>
                    <a:pt x="250" y="13"/>
                    <a:pt x="250" y="13"/>
                    <a:pt x="250" y="13"/>
                  </a:cubicBezTo>
                  <a:cubicBezTo>
                    <a:pt x="250" y="9"/>
                    <a:pt x="250" y="9"/>
                    <a:pt x="250" y="9"/>
                  </a:cubicBezTo>
                  <a:cubicBezTo>
                    <a:pt x="247" y="9"/>
                    <a:pt x="247" y="9"/>
                    <a:pt x="247" y="9"/>
                  </a:cubicBezTo>
                  <a:cubicBezTo>
                    <a:pt x="247" y="27"/>
                    <a:pt x="247" y="27"/>
                    <a:pt x="247" y="27"/>
                  </a:cubicBezTo>
                  <a:cubicBezTo>
                    <a:pt x="250" y="27"/>
                    <a:pt x="250" y="27"/>
                    <a:pt x="250" y="27"/>
                  </a:cubicBezTo>
                  <a:cubicBezTo>
                    <a:pt x="250" y="18"/>
                    <a:pt x="250" y="18"/>
                    <a:pt x="250" y="18"/>
                  </a:cubicBezTo>
                  <a:cubicBezTo>
                    <a:pt x="250" y="16"/>
                    <a:pt x="250" y="14"/>
                    <a:pt x="251" y="13"/>
                  </a:cubicBezTo>
                  <a:cubicBezTo>
                    <a:pt x="252" y="12"/>
                    <a:pt x="253" y="12"/>
                    <a:pt x="254" y="12"/>
                  </a:cubicBezTo>
                  <a:cubicBezTo>
                    <a:pt x="255" y="12"/>
                    <a:pt x="256" y="12"/>
                    <a:pt x="256" y="12"/>
                  </a:cubicBezTo>
                  <a:lnTo>
                    <a:pt x="256" y="9"/>
                  </a:lnTo>
                  <a:close/>
                  <a:moveTo>
                    <a:pt x="271" y="24"/>
                  </a:moveTo>
                  <a:cubicBezTo>
                    <a:pt x="270" y="25"/>
                    <a:pt x="268" y="25"/>
                    <a:pt x="267" y="25"/>
                  </a:cubicBezTo>
                  <a:cubicBezTo>
                    <a:pt x="265" y="25"/>
                    <a:pt x="263" y="25"/>
                    <a:pt x="262" y="24"/>
                  </a:cubicBezTo>
                  <a:cubicBezTo>
                    <a:pt x="261" y="22"/>
                    <a:pt x="260" y="21"/>
                    <a:pt x="260" y="19"/>
                  </a:cubicBezTo>
                  <a:cubicBezTo>
                    <a:pt x="260" y="16"/>
                    <a:pt x="261" y="15"/>
                    <a:pt x="262" y="13"/>
                  </a:cubicBezTo>
                  <a:cubicBezTo>
                    <a:pt x="263" y="12"/>
                    <a:pt x="265" y="11"/>
                    <a:pt x="267" y="11"/>
                  </a:cubicBezTo>
                  <a:cubicBezTo>
                    <a:pt x="268" y="11"/>
                    <a:pt x="270" y="12"/>
                    <a:pt x="271" y="13"/>
                  </a:cubicBezTo>
                  <a:cubicBezTo>
                    <a:pt x="271" y="10"/>
                    <a:pt x="271" y="10"/>
                    <a:pt x="271" y="10"/>
                  </a:cubicBezTo>
                  <a:cubicBezTo>
                    <a:pt x="270" y="9"/>
                    <a:pt x="268" y="9"/>
                    <a:pt x="267" y="9"/>
                  </a:cubicBezTo>
                  <a:cubicBezTo>
                    <a:pt x="264" y="9"/>
                    <a:pt x="262" y="10"/>
                    <a:pt x="260" y="12"/>
                  </a:cubicBezTo>
                  <a:cubicBezTo>
                    <a:pt x="258" y="13"/>
                    <a:pt x="257" y="16"/>
                    <a:pt x="257" y="19"/>
                  </a:cubicBezTo>
                  <a:cubicBezTo>
                    <a:pt x="257" y="21"/>
                    <a:pt x="258" y="24"/>
                    <a:pt x="260" y="25"/>
                  </a:cubicBezTo>
                  <a:cubicBezTo>
                    <a:pt x="261" y="27"/>
                    <a:pt x="263" y="28"/>
                    <a:pt x="266" y="28"/>
                  </a:cubicBezTo>
                  <a:cubicBezTo>
                    <a:pt x="268" y="28"/>
                    <a:pt x="270" y="27"/>
                    <a:pt x="271" y="27"/>
                  </a:cubicBezTo>
                  <a:lnTo>
                    <a:pt x="271" y="24"/>
                  </a:lnTo>
                  <a:close/>
                  <a:moveTo>
                    <a:pt x="290" y="16"/>
                  </a:moveTo>
                  <a:cubicBezTo>
                    <a:pt x="290" y="11"/>
                    <a:pt x="288" y="9"/>
                    <a:pt x="284" y="9"/>
                  </a:cubicBezTo>
                  <a:cubicBezTo>
                    <a:pt x="282" y="9"/>
                    <a:pt x="280" y="10"/>
                    <a:pt x="278" y="12"/>
                  </a:cubicBezTo>
                  <a:cubicBezTo>
                    <a:pt x="278" y="12"/>
                    <a:pt x="278" y="12"/>
                    <a:pt x="278" y="12"/>
                  </a:cubicBezTo>
                  <a:cubicBezTo>
                    <a:pt x="278" y="1"/>
                    <a:pt x="278" y="1"/>
                    <a:pt x="278" y="1"/>
                  </a:cubicBezTo>
                  <a:cubicBezTo>
                    <a:pt x="275" y="1"/>
                    <a:pt x="275" y="1"/>
                    <a:pt x="275" y="1"/>
                  </a:cubicBezTo>
                  <a:cubicBezTo>
                    <a:pt x="275" y="27"/>
                    <a:pt x="275" y="27"/>
                    <a:pt x="275" y="27"/>
                  </a:cubicBezTo>
                  <a:cubicBezTo>
                    <a:pt x="278" y="27"/>
                    <a:pt x="278" y="27"/>
                    <a:pt x="278" y="27"/>
                  </a:cubicBezTo>
                  <a:cubicBezTo>
                    <a:pt x="278" y="17"/>
                    <a:pt x="278" y="17"/>
                    <a:pt x="278" y="17"/>
                  </a:cubicBezTo>
                  <a:cubicBezTo>
                    <a:pt x="278" y="15"/>
                    <a:pt x="279" y="14"/>
                    <a:pt x="280" y="13"/>
                  </a:cubicBezTo>
                  <a:cubicBezTo>
                    <a:pt x="281" y="12"/>
                    <a:pt x="282" y="11"/>
                    <a:pt x="283" y="11"/>
                  </a:cubicBezTo>
                  <a:cubicBezTo>
                    <a:pt x="286" y="11"/>
                    <a:pt x="287" y="13"/>
                    <a:pt x="287" y="17"/>
                  </a:cubicBezTo>
                  <a:cubicBezTo>
                    <a:pt x="287" y="27"/>
                    <a:pt x="287" y="27"/>
                    <a:pt x="287" y="27"/>
                  </a:cubicBezTo>
                  <a:cubicBezTo>
                    <a:pt x="290" y="27"/>
                    <a:pt x="290" y="27"/>
                    <a:pt x="290" y="27"/>
                  </a:cubicBezTo>
                  <a:lnTo>
                    <a:pt x="290" y="16"/>
                  </a:lnTo>
                  <a:close/>
                </a:path>
              </a:pathLst>
            </a:custGeom>
            <a:solidFill>
              <a:srgbClr val="0101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05050"/>
                </a:solidFill>
                <a:effectLst/>
                <a:uLnTx/>
                <a:uFillTx/>
                <a:latin typeface="Segoe UI"/>
                <a:ea typeface="+mn-ea"/>
                <a:cs typeface="+mn-cs"/>
              </a:endParaRPr>
            </a:p>
          </p:txBody>
        </p:sp>
      </p:grpSp>
    </p:spTree>
    <p:extLst>
      <p:ext uri="{BB962C8B-B14F-4D97-AF65-F5344CB8AC3E}">
        <p14:creationId xmlns:p14="http://schemas.microsoft.com/office/powerpoint/2010/main" val="410556349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5">
          <p15:clr>
            <a:srgbClr val="C35EA4"/>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5399" spc="-75" baseline="0">
                <a:gradFill>
                  <a:gsLst>
                    <a:gs pos="5833">
                      <a:srgbClr val="000000"/>
                    </a:gs>
                    <a:gs pos="18000">
                      <a:srgbClr val="000000"/>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40" y="3954462"/>
            <a:ext cx="10058401" cy="1829593"/>
          </a:xfrm>
          <a:noFill/>
        </p:spPr>
        <p:txBody>
          <a:bodyPr lIns="182880" tIns="146304" rIns="182880" bIns="146304">
            <a:noAutofit/>
          </a:bodyPr>
          <a:lstStyle>
            <a:lvl1pPr marL="0" indent="0">
              <a:spcBef>
                <a:spcPts val="0"/>
              </a:spcBef>
              <a:buNone/>
              <a:defRPr sz="2700" spc="0" baseline="0">
                <a:gradFill>
                  <a:gsLst>
                    <a:gs pos="5833">
                      <a:srgbClr val="000000"/>
                    </a:gs>
                    <a:gs pos="18000">
                      <a:srgbClr val="000000"/>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6413147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5399" spc="-75" baseline="0">
                <a:gradFill>
                  <a:gsLst>
                    <a:gs pos="5833">
                      <a:srgbClr val="000000"/>
                    </a:gs>
                    <a:gs pos="18000">
                      <a:srgbClr val="000000"/>
                    </a:gs>
                  </a:gsLst>
                  <a:lin ang="5400000" scaled="0"/>
                </a:gradFill>
              </a:defRPr>
            </a:lvl1pPr>
          </a:lstStyle>
          <a:p>
            <a:r>
              <a:rPr lang="en-US" dirty="0"/>
              <a:t>Video title</a:t>
            </a:r>
          </a:p>
        </p:txBody>
      </p:sp>
    </p:spTree>
    <p:extLst>
      <p:ext uri="{BB962C8B-B14F-4D97-AF65-F5344CB8AC3E}">
        <p14:creationId xmlns:p14="http://schemas.microsoft.com/office/powerpoint/2010/main" val="27000489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7"/>
            <a:ext cx="11887200" cy="1831975"/>
          </a:xfrm>
          <a:noFill/>
        </p:spPr>
        <p:txBody>
          <a:bodyPr tIns="91440" bIns="91440" anchor="t" anchorCtr="0"/>
          <a:lstStyle>
            <a:lvl1pPr>
              <a:defRPr sz="6599" spc="-75" baseline="0">
                <a:gradFill>
                  <a:gsLst>
                    <a:gs pos="100000">
                      <a:srgbClr val="000000"/>
                    </a:gs>
                    <a:gs pos="0">
                      <a:srgbClr val="000000"/>
                    </a:gs>
                  </a:gsLst>
                  <a:lin ang="5400000" scaled="0"/>
                </a:gradFill>
              </a:defRPr>
            </a:lvl1pPr>
          </a:lstStyle>
          <a:p>
            <a:r>
              <a:rPr lang="en-US" dirty="0"/>
              <a:t>Section title</a:t>
            </a:r>
          </a:p>
        </p:txBody>
      </p:sp>
      <p:grpSp>
        <p:nvGrpSpPr>
          <p:cNvPr id="29" name="Group 28"/>
          <p:cNvGrpSpPr/>
          <p:nvPr userDrawn="1"/>
        </p:nvGrpSpPr>
        <p:grpSpPr>
          <a:xfrm>
            <a:off x="-77760" y="4885863"/>
            <a:ext cx="2059370" cy="2178409"/>
            <a:chOff x="-77761" y="4885858"/>
            <a:chExt cx="2059370" cy="2178409"/>
          </a:xfrm>
        </p:grpSpPr>
        <p:sp>
          <p:nvSpPr>
            <p:cNvPr id="30" name="AutoShape 3"/>
            <p:cNvSpPr>
              <a:spLocks noChangeAspect="1" noChangeArrowheads="1" noTextEdit="1"/>
            </p:cNvSpPr>
            <p:nvPr userDrawn="1"/>
          </p:nvSpPr>
          <p:spPr bwMode="auto">
            <a:xfrm>
              <a:off x="-77761" y="4885858"/>
              <a:ext cx="2059370" cy="21784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Segoe UI"/>
                <a:ea typeface="+mn-ea"/>
                <a:cs typeface="+mn-cs"/>
              </a:endParaRPr>
            </a:p>
          </p:txBody>
        </p:sp>
        <p:sp>
          <p:nvSpPr>
            <p:cNvPr id="31" name="Freeform 5"/>
            <p:cNvSpPr>
              <a:spLocks/>
            </p:cNvSpPr>
            <p:nvPr userDrawn="1"/>
          </p:nvSpPr>
          <p:spPr bwMode="auto">
            <a:xfrm>
              <a:off x="353424" y="5459889"/>
              <a:ext cx="391505" cy="399441"/>
            </a:xfrm>
            <a:custGeom>
              <a:avLst/>
              <a:gdLst>
                <a:gd name="T0" fmla="*/ 296 w 296"/>
                <a:gd name="T1" fmla="*/ 24 h 302"/>
                <a:gd name="T2" fmla="*/ 296 w 296"/>
                <a:gd name="T3" fmla="*/ 278 h 302"/>
                <a:gd name="T4" fmla="*/ 296 w 296"/>
                <a:gd name="T5" fmla="*/ 302 h 302"/>
                <a:gd name="T6" fmla="*/ 271 w 296"/>
                <a:gd name="T7" fmla="*/ 302 h 302"/>
                <a:gd name="T8" fmla="*/ 24 w 296"/>
                <a:gd name="T9" fmla="*/ 302 h 302"/>
                <a:gd name="T10" fmla="*/ 0 w 296"/>
                <a:gd name="T11" fmla="*/ 302 h 302"/>
                <a:gd name="T12" fmla="*/ 0 w 296"/>
                <a:gd name="T13" fmla="*/ 278 h 302"/>
                <a:gd name="T14" fmla="*/ 0 w 296"/>
                <a:gd name="T15" fmla="*/ 24 h 302"/>
                <a:gd name="T16" fmla="*/ 0 w 296"/>
                <a:gd name="T17" fmla="*/ 0 h 302"/>
                <a:gd name="T18" fmla="*/ 24 w 296"/>
                <a:gd name="T19" fmla="*/ 0 h 302"/>
                <a:gd name="T20" fmla="*/ 271 w 296"/>
                <a:gd name="T21" fmla="*/ 0 h 302"/>
                <a:gd name="T22" fmla="*/ 296 w 296"/>
                <a:gd name="T23" fmla="*/ 0 h 302"/>
                <a:gd name="T24" fmla="*/ 296 w 296"/>
                <a:gd name="T25" fmla="*/ 24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96" h="302">
                  <a:moveTo>
                    <a:pt x="296" y="24"/>
                  </a:moveTo>
                  <a:lnTo>
                    <a:pt x="296" y="278"/>
                  </a:lnTo>
                  <a:lnTo>
                    <a:pt x="296" y="302"/>
                  </a:lnTo>
                  <a:lnTo>
                    <a:pt x="271" y="302"/>
                  </a:lnTo>
                  <a:lnTo>
                    <a:pt x="24" y="302"/>
                  </a:lnTo>
                  <a:lnTo>
                    <a:pt x="0" y="302"/>
                  </a:lnTo>
                  <a:lnTo>
                    <a:pt x="0" y="278"/>
                  </a:lnTo>
                  <a:lnTo>
                    <a:pt x="0" y="24"/>
                  </a:lnTo>
                  <a:lnTo>
                    <a:pt x="0" y="0"/>
                  </a:lnTo>
                  <a:lnTo>
                    <a:pt x="24" y="0"/>
                  </a:lnTo>
                  <a:lnTo>
                    <a:pt x="271" y="0"/>
                  </a:lnTo>
                  <a:lnTo>
                    <a:pt x="296" y="0"/>
                  </a:lnTo>
                  <a:lnTo>
                    <a:pt x="296" y="24"/>
                  </a:lnTo>
                  <a:close/>
                </a:path>
              </a:pathLst>
            </a:custGeom>
            <a:solidFill>
              <a:srgbClr val="0054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Segoe UI"/>
                <a:ea typeface="+mn-ea"/>
                <a:cs typeface="+mn-cs"/>
              </a:endParaRPr>
            </a:p>
          </p:txBody>
        </p:sp>
        <p:sp>
          <p:nvSpPr>
            <p:cNvPr id="32" name="Freeform 6"/>
            <p:cNvSpPr>
              <a:spLocks/>
            </p:cNvSpPr>
            <p:nvPr userDrawn="1"/>
          </p:nvSpPr>
          <p:spPr bwMode="auto">
            <a:xfrm>
              <a:off x="353424" y="5459889"/>
              <a:ext cx="391505" cy="399441"/>
            </a:xfrm>
            <a:custGeom>
              <a:avLst/>
              <a:gdLst>
                <a:gd name="T0" fmla="*/ 296 w 296"/>
                <a:gd name="T1" fmla="*/ 24 h 302"/>
                <a:gd name="T2" fmla="*/ 296 w 296"/>
                <a:gd name="T3" fmla="*/ 278 h 302"/>
                <a:gd name="T4" fmla="*/ 296 w 296"/>
                <a:gd name="T5" fmla="*/ 302 h 302"/>
                <a:gd name="T6" fmla="*/ 271 w 296"/>
                <a:gd name="T7" fmla="*/ 302 h 302"/>
                <a:gd name="T8" fmla="*/ 24 w 296"/>
                <a:gd name="T9" fmla="*/ 302 h 302"/>
                <a:gd name="T10" fmla="*/ 0 w 296"/>
                <a:gd name="T11" fmla="*/ 302 h 302"/>
                <a:gd name="T12" fmla="*/ 0 w 296"/>
                <a:gd name="T13" fmla="*/ 278 h 302"/>
                <a:gd name="T14" fmla="*/ 0 w 296"/>
                <a:gd name="T15" fmla="*/ 24 h 302"/>
                <a:gd name="T16" fmla="*/ 0 w 296"/>
                <a:gd name="T17" fmla="*/ 0 h 302"/>
                <a:gd name="T18" fmla="*/ 24 w 296"/>
                <a:gd name="T19" fmla="*/ 0 h 302"/>
                <a:gd name="T20" fmla="*/ 271 w 296"/>
                <a:gd name="T21" fmla="*/ 0 h 302"/>
                <a:gd name="T22" fmla="*/ 296 w 296"/>
                <a:gd name="T23" fmla="*/ 0 h 302"/>
                <a:gd name="T24" fmla="*/ 296 w 296"/>
                <a:gd name="T25" fmla="*/ 24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96" h="302">
                  <a:moveTo>
                    <a:pt x="296" y="24"/>
                  </a:moveTo>
                  <a:lnTo>
                    <a:pt x="296" y="278"/>
                  </a:lnTo>
                  <a:lnTo>
                    <a:pt x="296" y="302"/>
                  </a:lnTo>
                  <a:lnTo>
                    <a:pt x="271" y="302"/>
                  </a:lnTo>
                  <a:lnTo>
                    <a:pt x="24" y="302"/>
                  </a:lnTo>
                  <a:lnTo>
                    <a:pt x="0" y="302"/>
                  </a:lnTo>
                  <a:lnTo>
                    <a:pt x="0" y="278"/>
                  </a:lnTo>
                  <a:lnTo>
                    <a:pt x="0" y="24"/>
                  </a:lnTo>
                  <a:lnTo>
                    <a:pt x="0" y="0"/>
                  </a:lnTo>
                  <a:lnTo>
                    <a:pt x="24" y="0"/>
                  </a:lnTo>
                  <a:lnTo>
                    <a:pt x="271" y="0"/>
                  </a:lnTo>
                  <a:lnTo>
                    <a:pt x="296" y="0"/>
                  </a:lnTo>
                  <a:lnTo>
                    <a:pt x="296" y="24"/>
                  </a:lnTo>
                  <a:close/>
                </a:path>
              </a:pathLst>
            </a:custGeom>
            <a:noFill/>
            <a:ln w="762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Segoe UI"/>
                <a:ea typeface="+mn-ea"/>
                <a:cs typeface="+mn-cs"/>
              </a:endParaRPr>
            </a:p>
          </p:txBody>
        </p:sp>
        <p:sp>
          <p:nvSpPr>
            <p:cNvPr id="33" name="Freeform 7"/>
            <p:cNvSpPr>
              <a:spLocks/>
            </p:cNvSpPr>
            <p:nvPr userDrawn="1"/>
          </p:nvSpPr>
          <p:spPr bwMode="auto">
            <a:xfrm>
              <a:off x="-6287" y="5859330"/>
              <a:ext cx="1141399" cy="1135195"/>
            </a:xfrm>
            <a:custGeom>
              <a:avLst/>
              <a:gdLst>
                <a:gd name="T0" fmla="*/ 887 w 887"/>
                <a:gd name="T1" fmla="*/ 24 h 887"/>
                <a:gd name="T2" fmla="*/ 887 w 887"/>
                <a:gd name="T3" fmla="*/ 863 h 887"/>
                <a:gd name="T4" fmla="*/ 887 w 887"/>
                <a:gd name="T5" fmla="*/ 887 h 887"/>
                <a:gd name="T6" fmla="*/ 863 w 887"/>
                <a:gd name="T7" fmla="*/ 887 h 887"/>
                <a:gd name="T8" fmla="*/ 24 w 887"/>
                <a:gd name="T9" fmla="*/ 887 h 887"/>
                <a:gd name="T10" fmla="*/ 0 w 887"/>
                <a:gd name="T11" fmla="*/ 887 h 887"/>
                <a:gd name="T12" fmla="*/ 0 w 887"/>
                <a:gd name="T13" fmla="*/ 863 h 887"/>
                <a:gd name="T14" fmla="*/ 0 w 887"/>
                <a:gd name="T15" fmla="*/ 24 h 887"/>
                <a:gd name="T16" fmla="*/ 0 w 887"/>
                <a:gd name="T17" fmla="*/ 0 h 887"/>
                <a:gd name="T18" fmla="*/ 24 w 887"/>
                <a:gd name="T19" fmla="*/ 0 h 887"/>
                <a:gd name="T20" fmla="*/ 863 w 887"/>
                <a:gd name="T21" fmla="*/ 0 h 887"/>
                <a:gd name="T22" fmla="*/ 887 w 887"/>
                <a:gd name="T23" fmla="*/ 0 h 887"/>
                <a:gd name="T24" fmla="*/ 887 w 887"/>
                <a:gd name="T25" fmla="*/ 24 h 8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87" h="887">
                  <a:moveTo>
                    <a:pt x="887" y="24"/>
                  </a:moveTo>
                  <a:lnTo>
                    <a:pt x="887" y="863"/>
                  </a:lnTo>
                  <a:lnTo>
                    <a:pt x="887" y="887"/>
                  </a:lnTo>
                  <a:lnTo>
                    <a:pt x="863" y="887"/>
                  </a:lnTo>
                  <a:lnTo>
                    <a:pt x="24" y="887"/>
                  </a:lnTo>
                  <a:lnTo>
                    <a:pt x="0" y="887"/>
                  </a:lnTo>
                  <a:lnTo>
                    <a:pt x="0" y="863"/>
                  </a:lnTo>
                  <a:lnTo>
                    <a:pt x="0" y="24"/>
                  </a:lnTo>
                  <a:lnTo>
                    <a:pt x="0" y="0"/>
                  </a:lnTo>
                  <a:lnTo>
                    <a:pt x="24" y="0"/>
                  </a:lnTo>
                  <a:lnTo>
                    <a:pt x="863" y="0"/>
                  </a:lnTo>
                  <a:lnTo>
                    <a:pt x="887" y="0"/>
                  </a:lnTo>
                  <a:lnTo>
                    <a:pt x="887" y="24"/>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Segoe UI"/>
                <a:ea typeface="+mn-ea"/>
                <a:cs typeface="+mn-cs"/>
              </a:endParaRPr>
            </a:p>
          </p:txBody>
        </p:sp>
        <p:sp>
          <p:nvSpPr>
            <p:cNvPr id="34" name="Freeform 8"/>
            <p:cNvSpPr>
              <a:spLocks/>
            </p:cNvSpPr>
            <p:nvPr userDrawn="1"/>
          </p:nvSpPr>
          <p:spPr bwMode="auto">
            <a:xfrm>
              <a:off x="-6287" y="5859330"/>
              <a:ext cx="1141399" cy="1141399"/>
            </a:xfrm>
            <a:custGeom>
              <a:avLst/>
              <a:gdLst>
                <a:gd name="T0" fmla="*/ 887 w 887"/>
                <a:gd name="T1" fmla="*/ 24 h 887"/>
                <a:gd name="T2" fmla="*/ 887 w 887"/>
                <a:gd name="T3" fmla="*/ 863 h 887"/>
                <a:gd name="T4" fmla="*/ 887 w 887"/>
                <a:gd name="T5" fmla="*/ 887 h 887"/>
                <a:gd name="T6" fmla="*/ 863 w 887"/>
                <a:gd name="T7" fmla="*/ 887 h 887"/>
                <a:gd name="T8" fmla="*/ 24 w 887"/>
                <a:gd name="T9" fmla="*/ 887 h 887"/>
                <a:gd name="T10" fmla="*/ 0 w 887"/>
                <a:gd name="T11" fmla="*/ 887 h 887"/>
                <a:gd name="T12" fmla="*/ 0 w 887"/>
                <a:gd name="T13" fmla="*/ 863 h 887"/>
                <a:gd name="T14" fmla="*/ 0 w 887"/>
                <a:gd name="T15" fmla="*/ 24 h 887"/>
                <a:gd name="T16" fmla="*/ 0 w 887"/>
                <a:gd name="T17" fmla="*/ 0 h 887"/>
                <a:gd name="T18" fmla="*/ 24 w 887"/>
                <a:gd name="T19" fmla="*/ 0 h 887"/>
                <a:gd name="T20" fmla="*/ 863 w 887"/>
                <a:gd name="T21" fmla="*/ 0 h 887"/>
                <a:gd name="T22" fmla="*/ 887 w 887"/>
                <a:gd name="T23" fmla="*/ 0 h 887"/>
                <a:gd name="T24" fmla="*/ 887 w 887"/>
                <a:gd name="T25" fmla="*/ 24 h 887"/>
                <a:gd name="connsiteX0" fmla="*/ 10000 w 10000"/>
                <a:gd name="connsiteY0" fmla="*/ 271 h 10000"/>
                <a:gd name="connsiteX1" fmla="*/ 10000 w 10000"/>
                <a:gd name="connsiteY1" fmla="*/ 9729 h 10000"/>
                <a:gd name="connsiteX2" fmla="*/ 10000 w 10000"/>
                <a:gd name="connsiteY2" fmla="*/ 10000 h 10000"/>
                <a:gd name="connsiteX3" fmla="*/ 9729 w 10000"/>
                <a:gd name="connsiteY3" fmla="*/ 10000 h 10000"/>
                <a:gd name="connsiteX4" fmla="*/ 271 w 10000"/>
                <a:gd name="connsiteY4" fmla="*/ 10000 h 10000"/>
                <a:gd name="connsiteX5" fmla="*/ 0 w 10000"/>
                <a:gd name="connsiteY5" fmla="*/ 9729 h 10000"/>
                <a:gd name="connsiteX6" fmla="*/ 0 w 10000"/>
                <a:gd name="connsiteY6" fmla="*/ 271 h 10000"/>
                <a:gd name="connsiteX7" fmla="*/ 0 w 10000"/>
                <a:gd name="connsiteY7" fmla="*/ 0 h 10000"/>
                <a:gd name="connsiteX8" fmla="*/ 271 w 10000"/>
                <a:gd name="connsiteY8" fmla="*/ 0 h 10000"/>
                <a:gd name="connsiteX9" fmla="*/ 9729 w 10000"/>
                <a:gd name="connsiteY9" fmla="*/ 0 h 10000"/>
                <a:gd name="connsiteX10" fmla="*/ 10000 w 10000"/>
                <a:gd name="connsiteY10" fmla="*/ 0 h 10000"/>
                <a:gd name="connsiteX11" fmla="*/ 10000 w 10000"/>
                <a:gd name="connsiteY11" fmla="*/ 271 h 10000"/>
                <a:gd name="connsiteX0" fmla="*/ 10000 w 10000"/>
                <a:gd name="connsiteY0" fmla="*/ 271 h 10000"/>
                <a:gd name="connsiteX1" fmla="*/ 10000 w 10000"/>
                <a:gd name="connsiteY1" fmla="*/ 9729 h 10000"/>
                <a:gd name="connsiteX2" fmla="*/ 10000 w 10000"/>
                <a:gd name="connsiteY2" fmla="*/ 10000 h 10000"/>
                <a:gd name="connsiteX3" fmla="*/ 9729 w 10000"/>
                <a:gd name="connsiteY3" fmla="*/ 10000 h 10000"/>
                <a:gd name="connsiteX4" fmla="*/ 271 w 10000"/>
                <a:gd name="connsiteY4" fmla="*/ 10000 h 10000"/>
                <a:gd name="connsiteX5" fmla="*/ 0 w 10000"/>
                <a:gd name="connsiteY5" fmla="*/ 271 h 10000"/>
                <a:gd name="connsiteX6" fmla="*/ 0 w 10000"/>
                <a:gd name="connsiteY6" fmla="*/ 0 h 10000"/>
                <a:gd name="connsiteX7" fmla="*/ 271 w 10000"/>
                <a:gd name="connsiteY7" fmla="*/ 0 h 10000"/>
                <a:gd name="connsiteX8" fmla="*/ 9729 w 10000"/>
                <a:gd name="connsiteY8" fmla="*/ 0 h 10000"/>
                <a:gd name="connsiteX9" fmla="*/ 10000 w 10000"/>
                <a:gd name="connsiteY9" fmla="*/ 0 h 10000"/>
                <a:gd name="connsiteX10" fmla="*/ 10000 w 10000"/>
                <a:gd name="connsiteY10" fmla="*/ 271 h 10000"/>
                <a:gd name="connsiteX0" fmla="*/ 10000 w 10000"/>
                <a:gd name="connsiteY0" fmla="*/ 271 h 10000"/>
                <a:gd name="connsiteX1" fmla="*/ 10000 w 10000"/>
                <a:gd name="connsiteY1" fmla="*/ 9729 h 10000"/>
                <a:gd name="connsiteX2" fmla="*/ 10000 w 10000"/>
                <a:gd name="connsiteY2" fmla="*/ 10000 h 10000"/>
                <a:gd name="connsiteX3" fmla="*/ 9729 w 10000"/>
                <a:gd name="connsiteY3" fmla="*/ 10000 h 10000"/>
                <a:gd name="connsiteX4" fmla="*/ 0 w 10000"/>
                <a:gd name="connsiteY4" fmla="*/ 271 h 10000"/>
                <a:gd name="connsiteX5" fmla="*/ 0 w 10000"/>
                <a:gd name="connsiteY5" fmla="*/ 0 h 10000"/>
                <a:gd name="connsiteX6" fmla="*/ 271 w 10000"/>
                <a:gd name="connsiteY6" fmla="*/ 0 h 10000"/>
                <a:gd name="connsiteX7" fmla="*/ 9729 w 10000"/>
                <a:gd name="connsiteY7" fmla="*/ 0 h 10000"/>
                <a:gd name="connsiteX8" fmla="*/ 10000 w 10000"/>
                <a:gd name="connsiteY8" fmla="*/ 0 h 10000"/>
                <a:gd name="connsiteX9" fmla="*/ 10000 w 10000"/>
                <a:gd name="connsiteY9" fmla="*/ 271 h 10000"/>
                <a:gd name="connsiteX0" fmla="*/ 0 w 10000"/>
                <a:gd name="connsiteY0" fmla="*/ 271 h 10000"/>
                <a:gd name="connsiteX1" fmla="*/ 0 w 10000"/>
                <a:gd name="connsiteY1" fmla="*/ 0 h 10000"/>
                <a:gd name="connsiteX2" fmla="*/ 271 w 10000"/>
                <a:gd name="connsiteY2" fmla="*/ 0 h 10000"/>
                <a:gd name="connsiteX3" fmla="*/ 9729 w 10000"/>
                <a:gd name="connsiteY3" fmla="*/ 0 h 10000"/>
                <a:gd name="connsiteX4" fmla="*/ 10000 w 10000"/>
                <a:gd name="connsiteY4" fmla="*/ 0 h 10000"/>
                <a:gd name="connsiteX5" fmla="*/ 10000 w 10000"/>
                <a:gd name="connsiteY5" fmla="*/ 271 h 10000"/>
                <a:gd name="connsiteX6" fmla="*/ 10000 w 10000"/>
                <a:gd name="connsiteY6" fmla="*/ 9729 h 10000"/>
                <a:gd name="connsiteX7" fmla="*/ 10000 w 10000"/>
                <a:gd name="connsiteY7" fmla="*/ 10000 h 10000"/>
                <a:gd name="connsiteX8" fmla="*/ 9729 w 10000"/>
                <a:gd name="connsiteY8" fmla="*/ 10000 h 10000"/>
                <a:gd name="connsiteX9" fmla="*/ 779 w 10000"/>
                <a:gd name="connsiteY9" fmla="*/ 1050 h 10000"/>
                <a:gd name="connsiteX0" fmla="*/ 0 w 10000"/>
                <a:gd name="connsiteY0" fmla="*/ 271 h 10000"/>
                <a:gd name="connsiteX1" fmla="*/ 0 w 10000"/>
                <a:gd name="connsiteY1" fmla="*/ 0 h 10000"/>
                <a:gd name="connsiteX2" fmla="*/ 271 w 10000"/>
                <a:gd name="connsiteY2" fmla="*/ 0 h 10000"/>
                <a:gd name="connsiteX3" fmla="*/ 9729 w 10000"/>
                <a:gd name="connsiteY3" fmla="*/ 0 h 10000"/>
                <a:gd name="connsiteX4" fmla="*/ 10000 w 10000"/>
                <a:gd name="connsiteY4" fmla="*/ 0 h 10000"/>
                <a:gd name="connsiteX5" fmla="*/ 10000 w 10000"/>
                <a:gd name="connsiteY5" fmla="*/ 271 h 10000"/>
                <a:gd name="connsiteX6" fmla="*/ 10000 w 10000"/>
                <a:gd name="connsiteY6" fmla="*/ 9729 h 10000"/>
                <a:gd name="connsiteX7" fmla="*/ 10000 w 10000"/>
                <a:gd name="connsiteY7" fmla="*/ 10000 h 10000"/>
                <a:gd name="connsiteX8" fmla="*/ 9729 w 10000"/>
                <a:gd name="connsiteY8" fmla="*/ 10000 h 10000"/>
                <a:gd name="connsiteX0" fmla="*/ 0 w 10000"/>
                <a:gd name="connsiteY0" fmla="*/ 0 h 10000"/>
                <a:gd name="connsiteX1" fmla="*/ 271 w 10000"/>
                <a:gd name="connsiteY1" fmla="*/ 0 h 10000"/>
                <a:gd name="connsiteX2" fmla="*/ 9729 w 10000"/>
                <a:gd name="connsiteY2" fmla="*/ 0 h 10000"/>
                <a:gd name="connsiteX3" fmla="*/ 10000 w 10000"/>
                <a:gd name="connsiteY3" fmla="*/ 0 h 10000"/>
                <a:gd name="connsiteX4" fmla="*/ 10000 w 10000"/>
                <a:gd name="connsiteY4" fmla="*/ 271 h 10000"/>
                <a:gd name="connsiteX5" fmla="*/ 10000 w 10000"/>
                <a:gd name="connsiteY5" fmla="*/ 9729 h 10000"/>
                <a:gd name="connsiteX6" fmla="*/ 10000 w 10000"/>
                <a:gd name="connsiteY6" fmla="*/ 10000 h 10000"/>
                <a:gd name="connsiteX7" fmla="*/ 9729 w 10000"/>
                <a:gd name="connsiteY7" fmla="*/ 10000 h 10000"/>
                <a:gd name="connsiteX0" fmla="*/ 0 w 9729"/>
                <a:gd name="connsiteY0" fmla="*/ 0 h 10000"/>
                <a:gd name="connsiteX1" fmla="*/ 9458 w 9729"/>
                <a:gd name="connsiteY1" fmla="*/ 0 h 10000"/>
                <a:gd name="connsiteX2" fmla="*/ 9729 w 9729"/>
                <a:gd name="connsiteY2" fmla="*/ 0 h 10000"/>
                <a:gd name="connsiteX3" fmla="*/ 9729 w 9729"/>
                <a:gd name="connsiteY3" fmla="*/ 271 h 10000"/>
                <a:gd name="connsiteX4" fmla="*/ 9729 w 9729"/>
                <a:gd name="connsiteY4" fmla="*/ 9729 h 10000"/>
                <a:gd name="connsiteX5" fmla="*/ 9729 w 9729"/>
                <a:gd name="connsiteY5" fmla="*/ 10000 h 10000"/>
                <a:gd name="connsiteX6" fmla="*/ 9458 w 9729"/>
                <a:gd name="connsiteY6" fmla="*/ 10000 h 10000"/>
                <a:gd name="connsiteX0" fmla="*/ 0 w 10000"/>
                <a:gd name="connsiteY0" fmla="*/ 0 h 10000"/>
                <a:gd name="connsiteX1" fmla="*/ 9721 w 10000"/>
                <a:gd name="connsiteY1" fmla="*/ 0 h 10000"/>
                <a:gd name="connsiteX2" fmla="*/ 10000 w 10000"/>
                <a:gd name="connsiteY2" fmla="*/ 0 h 10000"/>
                <a:gd name="connsiteX3" fmla="*/ 10000 w 10000"/>
                <a:gd name="connsiteY3" fmla="*/ 271 h 10000"/>
                <a:gd name="connsiteX4" fmla="*/ 10000 w 10000"/>
                <a:gd name="connsiteY4" fmla="*/ 9729 h 10000"/>
                <a:gd name="connsiteX5" fmla="*/ 10000 w 10000"/>
                <a:gd name="connsiteY5" fmla="*/ 10000 h 10000"/>
                <a:gd name="connsiteX0" fmla="*/ 0 w 10000"/>
                <a:gd name="connsiteY0" fmla="*/ 0 h 9729"/>
                <a:gd name="connsiteX1" fmla="*/ 9721 w 10000"/>
                <a:gd name="connsiteY1" fmla="*/ 0 h 9729"/>
                <a:gd name="connsiteX2" fmla="*/ 10000 w 10000"/>
                <a:gd name="connsiteY2" fmla="*/ 0 h 9729"/>
                <a:gd name="connsiteX3" fmla="*/ 10000 w 10000"/>
                <a:gd name="connsiteY3" fmla="*/ 271 h 9729"/>
                <a:gd name="connsiteX4" fmla="*/ 10000 w 10000"/>
                <a:gd name="connsiteY4" fmla="*/ 9729 h 97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9729">
                  <a:moveTo>
                    <a:pt x="0" y="0"/>
                  </a:moveTo>
                  <a:lnTo>
                    <a:pt x="9721" y="0"/>
                  </a:lnTo>
                  <a:lnTo>
                    <a:pt x="10000" y="0"/>
                  </a:lnTo>
                  <a:lnTo>
                    <a:pt x="10000" y="271"/>
                  </a:lnTo>
                  <a:lnTo>
                    <a:pt x="10000" y="9729"/>
                  </a:lnTo>
                </a:path>
              </a:pathLst>
            </a:custGeom>
            <a:noFill/>
            <a:ln w="762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Segoe UI"/>
                <a:ea typeface="+mn-ea"/>
                <a:cs typeface="+mn-cs"/>
              </a:endParaRPr>
            </a:p>
          </p:txBody>
        </p:sp>
        <p:sp>
          <p:nvSpPr>
            <p:cNvPr id="35" name="Freeform 9"/>
            <p:cNvSpPr>
              <a:spLocks noEditPoints="1"/>
            </p:cNvSpPr>
            <p:nvPr userDrawn="1"/>
          </p:nvSpPr>
          <p:spPr bwMode="auto">
            <a:xfrm>
              <a:off x="153703" y="6059051"/>
              <a:ext cx="694393" cy="845175"/>
            </a:xfrm>
            <a:custGeom>
              <a:avLst/>
              <a:gdLst>
                <a:gd name="T0" fmla="*/ 59 w 87"/>
                <a:gd name="T1" fmla="*/ 98 h 106"/>
                <a:gd name="T2" fmla="*/ 77 w 87"/>
                <a:gd name="T3" fmla="*/ 103 h 106"/>
                <a:gd name="T4" fmla="*/ 82 w 87"/>
                <a:gd name="T5" fmla="*/ 84 h 106"/>
                <a:gd name="T6" fmla="*/ 65 w 87"/>
                <a:gd name="T7" fmla="*/ 79 h 106"/>
                <a:gd name="T8" fmla="*/ 58 w 87"/>
                <a:gd name="T9" fmla="*/ 67 h 106"/>
                <a:gd name="T10" fmla="*/ 55 w 87"/>
                <a:gd name="T11" fmla="*/ 68 h 106"/>
                <a:gd name="T12" fmla="*/ 63 w 87"/>
                <a:gd name="T13" fmla="*/ 80 h 106"/>
                <a:gd name="T14" fmla="*/ 59 w 87"/>
                <a:gd name="T15" fmla="*/ 98 h 106"/>
                <a:gd name="T16" fmla="*/ 14 w 87"/>
                <a:gd name="T17" fmla="*/ 66 h 106"/>
                <a:gd name="T18" fmla="*/ 26 w 87"/>
                <a:gd name="T19" fmla="*/ 73 h 106"/>
                <a:gd name="T20" fmla="*/ 33 w 87"/>
                <a:gd name="T21" fmla="*/ 62 h 106"/>
                <a:gd name="T22" fmla="*/ 40 w 87"/>
                <a:gd name="T23" fmla="*/ 60 h 106"/>
                <a:gd name="T24" fmla="*/ 40 w 87"/>
                <a:gd name="T25" fmla="*/ 58 h 106"/>
                <a:gd name="T26" fmla="*/ 32 w 87"/>
                <a:gd name="T27" fmla="*/ 60 h 106"/>
                <a:gd name="T28" fmla="*/ 21 w 87"/>
                <a:gd name="T29" fmla="*/ 54 h 106"/>
                <a:gd name="T30" fmla="*/ 14 w 87"/>
                <a:gd name="T31" fmla="*/ 66 h 106"/>
                <a:gd name="T32" fmla="*/ 40 w 87"/>
                <a:gd name="T33" fmla="*/ 27 h 106"/>
                <a:gd name="T34" fmla="*/ 25 w 87"/>
                <a:gd name="T35" fmla="*/ 4 h 106"/>
                <a:gd name="T36" fmla="*/ 2 w 87"/>
                <a:gd name="T37" fmla="*/ 20 h 106"/>
                <a:gd name="T38" fmla="*/ 17 w 87"/>
                <a:gd name="T39" fmla="*/ 42 h 106"/>
                <a:gd name="T40" fmla="*/ 32 w 87"/>
                <a:gd name="T41" fmla="*/ 39 h 106"/>
                <a:gd name="T42" fmla="*/ 41 w 87"/>
                <a:gd name="T43" fmla="*/ 48 h 106"/>
                <a:gd name="T44" fmla="*/ 45 w 87"/>
                <a:gd name="T45" fmla="*/ 44 h 106"/>
                <a:gd name="T46" fmla="*/ 36 w 87"/>
                <a:gd name="T47" fmla="*/ 35 h 106"/>
                <a:gd name="T48" fmla="*/ 40 w 87"/>
                <a:gd name="T49" fmla="*/ 27 h 106"/>
                <a:gd name="T50" fmla="*/ 57 w 87"/>
                <a:gd name="T51" fmla="*/ 46 h 106"/>
                <a:gd name="T52" fmla="*/ 43 w 87"/>
                <a:gd name="T53" fmla="*/ 50 h 106"/>
                <a:gd name="T54" fmla="*/ 48 w 87"/>
                <a:gd name="T55" fmla="*/ 64 h 106"/>
                <a:gd name="T56" fmla="*/ 62 w 87"/>
                <a:gd name="T57" fmla="*/ 60 h 106"/>
                <a:gd name="T58" fmla="*/ 57 w 87"/>
                <a:gd name="T59" fmla="*/ 46 h 106"/>
                <a:gd name="T60" fmla="*/ 78 w 87"/>
                <a:gd name="T61" fmla="*/ 3 h 106"/>
                <a:gd name="T62" fmla="*/ 60 w 87"/>
                <a:gd name="T63" fmla="*/ 9 h 106"/>
                <a:gd name="T64" fmla="*/ 64 w 87"/>
                <a:gd name="T65" fmla="*/ 27 h 106"/>
                <a:gd name="T66" fmla="*/ 56 w 87"/>
                <a:gd name="T67" fmla="*/ 43 h 106"/>
                <a:gd name="T68" fmla="*/ 58 w 87"/>
                <a:gd name="T69" fmla="*/ 43 h 106"/>
                <a:gd name="T70" fmla="*/ 59 w 87"/>
                <a:gd name="T71" fmla="*/ 44 h 106"/>
                <a:gd name="T72" fmla="*/ 67 w 87"/>
                <a:gd name="T73" fmla="*/ 28 h 106"/>
                <a:gd name="T74" fmla="*/ 84 w 87"/>
                <a:gd name="T75" fmla="*/ 21 h 106"/>
                <a:gd name="T76" fmla="*/ 78 w 87"/>
                <a:gd name="T77" fmla="*/ 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7" h="106">
                  <a:moveTo>
                    <a:pt x="59" y="98"/>
                  </a:moveTo>
                  <a:cubicBezTo>
                    <a:pt x="62" y="104"/>
                    <a:pt x="71" y="106"/>
                    <a:pt x="77" y="103"/>
                  </a:cubicBezTo>
                  <a:cubicBezTo>
                    <a:pt x="83" y="99"/>
                    <a:pt x="86" y="91"/>
                    <a:pt x="82" y="84"/>
                  </a:cubicBezTo>
                  <a:cubicBezTo>
                    <a:pt x="79" y="78"/>
                    <a:pt x="71" y="76"/>
                    <a:pt x="65" y="79"/>
                  </a:cubicBezTo>
                  <a:cubicBezTo>
                    <a:pt x="58" y="67"/>
                    <a:pt x="58" y="67"/>
                    <a:pt x="58" y="67"/>
                  </a:cubicBezTo>
                  <a:cubicBezTo>
                    <a:pt x="57" y="67"/>
                    <a:pt x="56" y="67"/>
                    <a:pt x="55" y="68"/>
                  </a:cubicBezTo>
                  <a:cubicBezTo>
                    <a:pt x="63" y="80"/>
                    <a:pt x="63" y="80"/>
                    <a:pt x="63" y="80"/>
                  </a:cubicBezTo>
                  <a:cubicBezTo>
                    <a:pt x="57" y="84"/>
                    <a:pt x="55" y="92"/>
                    <a:pt x="59" y="98"/>
                  </a:cubicBezTo>
                  <a:moveTo>
                    <a:pt x="14" y="66"/>
                  </a:moveTo>
                  <a:cubicBezTo>
                    <a:pt x="15" y="71"/>
                    <a:pt x="21" y="74"/>
                    <a:pt x="26" y="73"/>
                  </a:cubicBezTo>
                  <a:cubicBezTo>
                    <a:pt x="31" y="72"/>
                    <a:pt x="34" y="67"/>
                    <a:pt x="33" y="62"/>
                  </a:cubicBezTo>
                  <a:cubicBezTo>
                    <a:pt x="40" y="60"/>
                    <a:pt x="40" y="60"/>
                    <a:pt x="40" y="60"/>
                  </a:cubicBezTo>
                  <a:cubicBezTo>
                    <a:pt x="40" y="59"/>
                    <a:pt x="40" y="58"/>
                    <a:pt x="40" y="58"/>
                  </a:cubicBezTo>
                  <a:cubicBezTo>
                    <a:pt x="32" y="60"/>
                    <a:pt x="32" y="60"/>
                    <a:pt x="32" y="60"/>
                  </a:cubicBezTo>
                  <a:cubicBezTo>
                    <a:pt x="31" y="55"/>
                    <a:pt x="26" y="52"/>
                    <a:pt x="21" y="54"/>
                  </a:cubicBezTo>
                  <a:cubicBezTo>
                    <a:pt x="15" y="55"/>
                    <a:pt x="12" y="61"/>
                    <a:pt x="14" y="66"/>
                  </a:cubicBezTo>
                  <a:moveTo>
                    <a:pt x="40" y="27"/>
                  </a:moveTo>
                  <a:cubicBezTo>
                    <a:pt x="42" y="17"/>
                    <a:pt x="35" y="6"/>
                    <a:pt x="25" y="4"/>
                  </a:cubicBezTo>
                  <a:cubicBezTo>
                    <a:pt x="14" y="2"/>
                    <a:pt x="4" y="9"/>
                    <a:pt x="2" y="20"/>
                  </a:cubicBezTo>
                  <a:cubicBezTo>
                    <a:pt x="0" y="30"/>
                    <a:pt x="7" y="40"/>
                    <a:pt x="17" y="42"/>
                  </a:cubicBezTo>
                  <a:cubicBezTo>
                    <a:pt x="22" y="43"/>
                    <a:pt x="28" y="42"/>
                    <a:pt x="32" y="39"/>
                  </a:cubicBezTo>
                  <a:cubicBezTo>
                    <a:pt x="41" y="48"/>
                    <a:pt x="41" y="48"/>
                    <a:pt x="41" y="48"/>
                  </a:cubicBezTo>
                  <a:cubicBezTo>
                    <a:pt x="42" y="47"/>
                    <a:pt x="44" y="45"/>
                    <a:pt x="45" y="44"/>
                  </a:cubicBezTo>
                  <a:cubicBezTo>
                    <a:pt x="36" y="35"/>
                    <a:pt x="36" y="35"/>
                    <a:pt x="36" y="35"/>
                  </a:cubicBezTo>
                  <a:cubicBezTo>
                    <a:pt x="38" y="33"/>
                    <a:pt x="39" y="30"/>
                    <a:pt x="40" y="27"/>
                  </a:cubicBezTo>
                  <a:moveTo>
                    <a:pt x="57" y="46"/>
                  </a:moveTo>
                  <a:cubicBezTo>
                    <a:pt x="52" y="43"/>
                    <a:pt x="46" y="45"/>
                    <a:pt x="43" y="50"/>
                  </a:cubicBezTo>
                  <a:cubicBezTo>
                    <a:pt x="41" y="56"/>
                    <a:pt x="43" y="62"/>
                    <a:pt x="48" y="64"/>
                  </a:cubicBezTo>
                  <a:cubicBezTo>
                    <a:pt x="53" y="67"/>
                    <a:pt x="59" y="65"/>
                    <a:pt x="62" y="60"/>
                  </a:cubicBezTo>
                  <a:cubicBezTo>
                    <a:pt x="64" y="55"/>
                    <a:pt x="62" y="49"/>
                    <a:pt x="57" y="46"/>
                  </a:cubicBezTo>
                  <a:moveTo>
                    <a:pt x="78" y="3"/>
                  </a:moveTo>
                  <a:cubicBezTo>
                    <a:pt x="71" y="0"/>
                    <a:pt x="63" y="3"/>
                    <a:pt x="60" y="9"/>
                  </a:cubicBezTo>
                  <a:cubicBezTo>
                    <a:pt x="57" y="16"/>
                    <a:pt x="59" y="23"/>
                    <a:pt x="64" y="27"/>
                  </a:cubicBezTo>
                  <a:cubicBezTo>
                    <a:pt x="56" y="43"/>
                    <a:pt x="56" y="43"/>
                    <a:pt x="56" y="43"/>
                  </a:cubicBezTo>
                  <a:cubicBezTo>
                    <a:pt x="57" y="43"/>
                    <a:pt x="58" y="43"/>
                    <a:pt x="58" y="43"/>
                  </a:cubicBezTo>
                  <a:cubicBezTo>
                    <a:pt x="59" y="43"/>
                    <a:pt x="59" y="44"/>
                    <a:pt x="59" y="44"/>
                  </a:cubicBezTo>
                  <a:cubicBezTo>
                    <a:pt x="67" y="28"/>
                    <a:pt x="67" y="28"/>
                    <a:pt x="67" y="28"/>
                  </a:cubicBezTo>
                  <a:cubicBezTo>
                    <a:pt x="73" y="30"/>
                    <a:pt x="81" y="28"/>
                    <a:pt x="84" y="21"/>
                  </a:cubicBezTo>
                  <a:cubicBezTo>
                    <a:pt x="87" y="15"/>
                    <a:pt x="84" y="7"/>
                    <a:pt x="78"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Segoe UI"/>
                <a:ea typeface="+mn-ea"/>
                <a:cs typeface="+mn-cs"/>
              </a:endParaRPr>
            </a:p>
          </p:txBody>
        </p:sp>
        <p:sp>
          <p:nvSpPr>
            <p:cNvPr id="36" name="Freeform 10"/>
            <p:cNvSpPr>
              <a:spLocks/>
            </p:cNvSpPr>
            <p:nvPr userDrawn="1"/>
          </p:nvSpPr>
          <p:spPr bwMode="auto">
            <a:xfrm>
              <a:off x="752865" y="4917602"/>
              <a:ext cx="941729" cy="941729"/>
            </a:xfrm>
            <a:custGeom>
              <a:avLst/>
              <a:gdLst>
                <a:gd name="T0" fmla="*/ 712 w 712"/>
                <a:gd name="T1" fmla="*/ 24 h 712"/>
                <a:gd name="T2" fmla="*/ 712 w 712"/>
                <a:gd name="T3" fmla="*/ 688 h 712"/>
                <a:gd name="T4" fmla="*/ 712 w 712"/>
                <a:gd name="T5" fmla="*/ 712 h 712"/>
                <a:gd name="T6" fmla="*/ 688 w 712"/>
                <a:gd name="T7" fmla="*/ 712 h 712"/>
                <a:gd name="T8" fmla="*/ 24 w 712"/>
                <a:gd name="T9" fmla="*/ 712 h 712"/>
                <a:gd name="T10" fmla="*/ 0 w 712"/>
                <a:gd name="T11" fmla="*/ 712 h 712"/>
                <a:gd name="T12" fmla="*/ 0 w 712"/>
                <a:gd name="T13" fmla="*/ 688 h 712"/>
                <a:gd name="T14" fmla="*/ 0 w 712"/>
                <a:gd name="T15" fmla="*/ 24 h 712"/>
                <a:gd name="T16" fmla="*/ 0 w 712"/>
                <a:gd name="T17" fmla="*/ 0 h 712"/>
                <a:gd name="T18" fmla="*/ 24 w 712"/>
                <a:gd name="T19" fmla="*/ 0 h 712"/>
                <a:gd name="T20" fmla="*/ 688 w 712"/>
                <a:gd name="T21" fmla="*/ 0 h 712"/>
                <a:gd name="T22" fmla="*/ 712 w 712"/>
                <a:gd name="T23" fmla="*/ 0 h 712"/>
                <a:gd name="T24" fmla="*/ 712 w 712"/>
                <a:gd name="T25" fmla="*/ 24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2" h="712">
                  <a:moveTo>
                    <a:pt x="712" y="24"/>
                  </a:moveTo>
                  <a:lnTo>
                    <a:pt x="712" y="688"/>
                  </a:lnTo>
                  <a:lnTo>
                    <a:pt x="712" y="712"/>
                  </a:lnTo>
                  <a:lnTo>
                    <a:pt x="688" y="712"/>
                  </a:lnTo>
                  <a:lnTo>
                    <a:pt x="24" y="712"/>
                  </a:lnTo>
                  <a:lnTo>
                    <a:pt x="0" y="712"/>
                  </a:lnTo>
                  <a:lnTo>
                    <a:pt x="0" y="688"/>
                  </a:lnTo>
                  <a:lnTo>
                    <a:pt x="0" y="24"/>
                  </a:lnTo>
                  <a:lnTo>
                    <a:pt x="0" y="0"/>
                  </a:lnTo>
                  <a:lnTo>
                    <a:pt x="24" y="0"/>
                  </a:lnTo>
                  <a:lnTo>
                    <a:pt x="688" y="0"/>
                  </a:lnTo>
                  <a:lnTo>
                    <a:pt x="712" y="0"/>
                  </a:lnTo>
                  <a:lnTo>
                    <a:pt x="712" y="24"/>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Segoe UI"/>
                <a:ea typeface="+mn-ea"/>
                <a:cs typeface="+mn-cs"/>
              </a:endParaRPr>
            </a:p>
          </p:txBody>
        </p:sp>
        <p:sp>
          <p:nvSpPr>
            <p:cNvPr id="37" name="Freeform 11"/>
            <p:cNvSpPr>
              <a:spLocks/>
            </p:cNvSpPr>
            <p:nvPr userDrawn="1"/>
          </p:nvSpPr>
          <p:spPr bwMode="auto">
            <a:xfrm>
              <a:off x="752865" y="4917602"/>
              <a:ext cx="941729" cy="941729"/>
            </a:xfrm>
            <a:custGeom>
              <a:avLst/>
              <a:gdLst>
                <a:gd name="T0" fmla="*/ 712 w 712"/>
                <a:gd name="T1" fmla="*/ 24 h 712"/>
                <a:gd name="T2" fmla="*/ 712 w 712"/>
                <a:gd name="T3" fmla="*/ 688 h 712"/>
                <a:gd name="T4" fmla="*/ 712 w 712"/>
                <a:gd name="T5" fmla="*/ 712 h 712"/>
                <a:gd name="T6" fmla="*/ 688 w 712"/>
                <a:gd name="T7" fmla="*/ 712 h 712"/>
                <a:gd name="T8" fmla="*/ 24 w 712"/>
                <a:gd name="T9" fmla="*/ 712 h 712"/>
                <a:gd name="T10" fmla="*/ 0 w 712"/>
                <a:gd name="T11" fmla="*/ 712 h 712"/>
                <a:gd name="T12" fmla="*/ 0 w 712"/>
                <a:gd name="T13" fmla="*/ 688 h 712"/>
                <a:gd name="T14" fmla="*/ 0 w 712"/>
                <a:gd name="T15" fmla="*/ 24 h 712"/>
                <a:gd name="T16" fmla="*/ 0 w 712"/>
                <a:gd name="T17" fmla="*/ 0 h 712"/>
                <a:gd name="T18" fmla="*/ 24 w 712"/>
                <a:gd name="T19" fmla="*/ 0 h 712"/>
                <a:gd name="T20" fmla="*/ 688 w 712"/>
                <a:gd name="T21" fmla="*/ 0 h 712"/>
                <a:gd name="T22" fmla="*/ 712 w 712"/>
                <a:gd name="T23" fmla="*/ 0 h 712"/>
                <a:gd name="T24" fmla="*/ 712 w 712"/>
                <a:gd name="T25" fmla="*/ 24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2" h="712">
                  <a:moveTo>
                    <a:pt x="712" y="24"/>
                  </a:moveTo>
                  <a:lnTo>
                    <a:pt x="712" y="688"/>
                  </a:lnTo>
                  <a:lnTo>
                    <a:pt x="712" y="712"/>
                  </a:lnTo>
                  <a:lnTo>
                    <a:pt x="688" y="712"/>
                  </a:lnTo>
                  <a:lnTo>
                    <a:pt x="24" y="712"/>
                  </a:lnTo>
                  <a:lnTo>
                    <a:pt x="0" y="712"/>
                  </a:lnTo>
                  <a:lnTo>
                    <a:pt x="0" y="688"/>
                  </a:lnTo>
                  <a:lnTo>
                    <a:pt x="0" y="24"/>
                  </a:lnTo>
                  <a:lnTo>
                    <a:pt x="0" y="0"/>
                  </a:lnTo>
                  <a:lnTo>
                    <a:pt x="24" y="0"/>
                  </a:lnTo>
                  <a:lnTo>
                    <a:pt x="688" y="0"/>
                  </a:lnTo>
                  <a:lnTo>
                    <a:pt x="712" y="0"/>
                  </a:lnTo>
                  <a:lnTo>
                    <a:pt x="712" y="24"/>
                  </a:lnTo>
                  <a:close/>
                </a:path>
              </a:pathLst>
            </a:custGeom>
            <a:noFill/>
            <a:ln w="762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Segoe UI"/>
                <a:ea typeface="+mn-ea"/>
                <a:cs typeface="+mn-cs"/>
              </a:endParaRPr>
            </a:p>
          </p:txBody>
        </p:sp>
        <p:sp>
          <p:nvSpPr>
            <p:cNvPr id="38" name="Freeform 12"/>
            <p:cNvSpPr>
              <a:spLocks/>
            </p:cNvSpPr>
            <p:nvPr userDrawn="1"/>
          </p:nvSpPr>
          <p:spPr bwMode="auto">
            <a:xfrm>
              <a:off x="952585" y="5149066"/>
              <a:ext cx="542288" cy="534352"/>
            </a:xfrm>
            <a:custGeom>
              <a:avLst/>
              <a:gdLst>
                <a:gd name="T0" fmla="*/ 60 w 68"/>
                <a:gd name="T1" fmla="*/ 0 h 67"/>
                <a:gd name="T2" fmla="*/ 9 w 68"/>
                <a:gd name="T3" fmla="*/ 0 h 67"/>
                <a:gd name="T4" fmla="*/ 0 w 68"/>
                <a:gd name="T5" fmla="*/ 9 h 67"/>
                <a:gd name="T6" fmla="*/ 0 w 68"/>
                <a:gd name="T7" fmla="*/ 41 h 67"/>
                <a:gd name="T8" fmla="*/ 9 w 68"/>
                <a:gd name="T9" fmla="*/ 50 h 67"/>
                <a:gd name="T10" fmla="*/ 21 w 68"/>
                <a:gd name="T11" fmla="*/ 50 h 67"/>
                <a:gd name="T12" fmla="*/ 47 w 68"/>
                <a:gd name="T13" fmla="*/ 67 h 67"/>
                <a:gd name="T14" fmla="*/ 41 w 68"/>
                <a:gd name="T15" fmla="*/ 50 h 67"/>
                <a:gd name="T16" fmla="*/ 60 w 68"/>
                <a:gd name="T17" fmla="*/ 50 h 67"/>
                <a:gd name="T18" fmla="*/ 68 w 68"/>
                <a:gd name="T19" fmla="*/ 41 h 67"/>
                <a:gd name="T20" fmla="*/ 68 w 68"/>
                <a:gd name="T21" fmla="*/ 9 h 67"/>
                <a:gd name="T22" fmla="*/ 60 w 68"/>
                <a:gd name="T23"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8" h="67">
                  <a:moveTo>
                    <a:pt x="60" y="0"/>
                  </a:moveTo>
                  <a:cubicBezTo>
                    <a:pt x="9" y="0"/>
                    <a:pt x="9" y="0"/>
                    <a:pt x="9" y="0"/>
                  </a:cubicBezTo>
                  <a:cubicBezTo>
                    <a:pt x="4" y="0"/>
                    <a:pt x="0" y="4"/>
                    <a:pt x="0" y="9"/>
                  </a:cubicBezTo>
                  <a:cubicBezTo>
                    <a:pt x="0" y="41"/>
                    <a:pt x="0" y="41"/>
                    <a:pt x="0" y="41"/>
                  </a:cubicBezTo>
                  <a:cubicBezTo>
                    <a:pt x="0" y="46"/>
                    <a:pt x="4" y="50"/>
                    <a:pt x="9" y="50"/>
                  </a:cubicBezTo>
                  <a:cubicBezTo>
                    <a:pt x="21" y="50"/>
                    <a:pt x="21" y="50"/>
                    <a:pt x="21" y="50"/>
                  </a:cubicBezTo>
                  <a:cubicBezTo>
                    <a:pt x="47" y="67"/>
                    <a:pt x="47" y="67"/>
                    <a:pt x="47" y="67"/>
                  </a:cubicBezTo>
                  <a:cubicBezTo>
                    <a:pt x="41" y="50"/>
                    <a:pt x="41" y="50"/>
                    <a:pt x="41" y="50"/>
                  </a:cubicBezTo>
                  <a:cubicBezTo>
                    <a:pt x="60" y="50"/>
                    <a:pt x="60" y="50"/>
                    <a:pt x="60" y="50"/>
                  </a:cubicBezTo>
                  <a:cubicBezTo>
                    <a:pt x="64" y="50"/>
                    <a:pt x="68" y="46"/>
                    <a:pt x="68" y="41"/>
                  </a:cubicBezTo>
                  <a:cubicBezTo>
                    <a:pt x="68" y="9"/>
                    <a:pt x="68" y="9"/>
                    <a:pt x="68" y="9"/>
                  </a:cubicBezTo>
                  <a:cubicBezTo>
                    <a:pt x="68" y="4"/>
                    <a:pt x="64" y="0"/>
                    <a:pt x="60"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Segoe UI"/>
                <a:ea typeface="+mn-ea"/>
                <a:cs typeface="+mn-cs"/>
              </a:endParaRPr>
            </a:p>
          </p:txBody>
        </p:sp>
        <p:sp>
          <p:nvSpPr>
            <p:cNvPr id="39" name="Freeform 13"/>
            <p:cNvSpPr>
              <a:spLocks/>
            </p:cNvSpPr>
            <p:nvPr userDrawn="1"/>
          </p:nvSpPr>
          <p:spPr bwMode="auto">
            <a:xfrm>
              <a:off x="1135111" y="5859330"/>
              <a:ext cx="822690" cy="821367"/>
            </a:xfrm>
            <a:custGeom>
              <a:avLst/>
              <a:gdLst>
                <a:gd name="T0" fmla="*/ 622 w 622"/>
                <a:gd name="T1" fmla="*/ 24 h 621"/>
                <a:gd name="T2" fmla="*/ 622 w 622"/>
                <a:gd name="T3" fmla="*/ 597 h 621"/>
                <a:gd name="T4" fmla="*/ 622 w 622"/>
                <a:gd name="T5" fmla="*/ 621 h 621"/>
                <a:gd name="T6" fmla="*/ 598 w 622"/>
                <a:gd name="T7" fmla="*/ 621 h 621"/>
                <a:gd name="T8" fmla="*/ 25 w 622"/>
                <a:gd name="T9" fmla="*/ 621 h 621"/>
                <a:gd name="T10" fmla="*/ 0 w 622"/>
                <a:gd name="T11" fmla="*/ 621 h 621"/>
                <a:gd name="T12" fmla="*/ 0 w 622"/>
                <a:gd name="T13" fmla="*/ 597 h 621"/>
                <a:gd name="T14" fmla="*/ 0 w 622"/>
                <a:gd name="T15" fmla="*/ 24 h 621"/>
                <a:gd name="T16" fmla="*/ 0 w 622"/>
                <a:gd name="T17" fmla="*/ 0 h 621"/>
                <a:gd name="T18" fmla="*/ 25 w 622"/>
                <a:gd name="T19" fmla="*/ 0 h 621"/>
                <a:gd name="T20" fmla="*/ 598 w 622"/>
                <a:gd name="T21" fmla="*/ 0 h 621"/>
                <a:gd name="T22" fmla="*/ 622 w 622"/>
                <a:gd name="T23" fmla="*/ 0 h 621"/>
                <a:gd name="T24" fmla="*/ 622 w 622"/>
                <a:gd name="T25" fmla="*/ 24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2" h="621">
                  <a:moveTo>
                    <a:pt x="622" y="24"/>
                  </a:moveTo>
                  <a:lnTo>
                    <a:pt x="622" y="597"/>
                  </a:lnTo>
                  <a:lnTo>
                    <a:pt x="622" y="621"/>
                  </a:lnTo>
                  <a:lnTo>
                    <a:pt x="598" y="621"/>
                  </a:lnTo>
                  <a:lnTo>
                    <a:pt x="25" y="621"/>
                  </a:lnTo>
                  <a:lnTo>
                    <a:pt x="0" y="621"/>
                  </a:lnTo>
                  <a:lnTo>
                    <a:pt x="0" y="597"/>
                  </a:lnTo>
                  <a:lnTo>
                    <a:pt x="0" y="24"/>
                  </a:lnTo>
                  <a:lnTo>
                    <a:pt x="0" y="0"/>
                  </a:lnTo>
                  <a:lnTo>
                    <a:pt x="25" y="0"/>
                  </a:lnTo>
                  <a:lnTo>
                    <a:pt x="598" y="0"/>
                  </a:lnTo>
                  <a:lnTo>
                    <a:pt x="622" y="0"/>
                  </a:lnTo>
                  <a:lnTo>
                    <a:pt x="622" y="24"/>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Segoe UI"/>
                <a:ea typeface="+mn-ea"/>
                <a:cs typeface="+mn-cs"/>
              </a:endParaRPr>
            </a:p>
          </p:txBody>
        </p:sp>
        <p:sp>
          <p:nvSpPr>
            <p:cNvPr id="40" name="Freeform 14"/>
            <p:cNvSpPr>
              <a:spLocks/>
            </p:cNvSpPr>
            <p:nvPr userDrawn="1"/>
          </p:nvSpPr>
          <p:spPr bwMode="auto">
            <a:xfrm>
              <a:off x="1135111" y="5859330"/>
              <a:ext cx="822690" cy="821367"/>
            </a:xfrm>
            <a:custGeom>
              <a:avLst/>
              <a:gdLst>
                <a:gd name="T0" fmla="*/ 622 w 622"/>
                <a:gd name="T1" fmla="*/ 24 h 621"/>
                <a:gd name="T2" fmla="*/ 622 w 622"/>
                <a:gd name="T3" fmla="*/ 597 h 621"/>
                <a:gd name="T4" fmla="*/ 622 w 622"/>
                <a:gd name="T5" fmla="*/ 621 h 621"/>
                <a:gd name="T6" fmla="*/ 598 w 622"/>
                <a:gd name="T7" fmla="*/ 621 h 621"/>
                <a:gd name="T8" fmla="*/ 25 w 622"/>
                <a:gd name="T9" fmla="*/ 621 h 621"/>
                <a:gd name="T10" fmla="*/ 0 w 622"/>
                <a:gd name="T11" fmla="*/ 621 h 621"/>
                <a:gd name="T12" fmla="*/ 0 w 622"/>
                <a:gd name="T13" fmla="*/ 597 h 621"/>
                <a:gd name="T14" fmla="*/ 0 w 622"/>
                <a:gd name="T15" fmla="*/ 24 h 621"/>
                <a:gd name="T16" fmla="*/ 0 w 622"/>
                <a:gd name="T17" fmla="*/ 0 h 621"/>
                <a:gd name="T18" fmla="*/ 25 w 622"/>
                <a:gd name="T19" fmla="*/ 0 h 621"/>
                <a:gd name="T20" fmla="*/ 598 w 622"/>
                <a:gd name="T21" fmla="*/ 0 h 621"/>
                <a:gd name="T22" fmla="*/ 622 w 622"/>
                <a:gd name="T23" fmla="*/ 0 h 621"/>
                <a:gd name="T24" fmla="*/ 622 w 622"/>
                <a:gd name="T25" fmla="*/ 24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2" h="621">
                  <a:moveTo>
                    <a:pt x="622" y="24"/>
                  </a:moveTo>
                  <a:lnTo>
                    <a:pt x="622" y="597"/>
                  </a:lnTo>
                  <a:lnTo>
                    <a:pt x="622" y="621"/>
                  </a:lnTo>
                  <a:lnTo>
                    <a:pt x="598" y="621"/>
                  </a:lnTo>
                  <a:lnTo>
                    <a:pt x="25" y="621"/>
                  </a:lnTo>
                  <a:lnTo>
                    <a:pt x="0" y="621"/>
                  </a:lnTo>
                  <a:lnTo>
                    <a:pt x="0" y="597"/>
                  </a:lnTo>
                  <a:lnTo>
                    <a:pt x="0" y="24"/>
                  </a:lnTo>
                  <a:lnTo>
                    <a:pt x="0" y="0"/>
                  </a:lnTo>
                  <a:lnTo>
                    <a:pt x="25" y="0"/>
                  </a:lnTo>
                  <a:lnTo>
                    <a:pt x="598" y="0"/>
                  </a:lnTo>
                  <a:lnTo>
                    <a:pt x="622" y="0"/>
                  </a:lnTo>
                  <a:lnTo>
                    <a:pt x="622" y="24"/>
                  </a:lnTo>
                  <a:close/>
                </a:path>
              </a:pathLst>
            </a:custGeom>
            <a:noFill/>
            <a:ln w="762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Segoe UI"/>
                <a:ea typeface="+mn-ea"/>
                <a:cs typeface="+mn-cs"/>
              </a:endParaRPr>
            </a:p>
          </p:txBody>
        </p:sp>
        <p:sp>
          <p:nvSpPr>
            <p:cNvPr id="41" name="Freeform 15"/>
            <p:cNvSpPr>
              <a:spLocks/>
            </p:cNvSpPr>
            <p:nvPr userDrawn="1"/>
          </p:nvSpPr>
          <p:spPr bwMode="auto">
            <a:xfrm>
              <a:off x="1263409" y="6130474"/>
              <a:ext cx="575354" cy="279080"/>
            </a:xfrm>
            <a:custGeom>
              <a:avLst/>
              <a:gdLst>
                <a:gd name="T0" fmla="*/ 59 w 72"/>
                <a:gd name="T1" fmla="*/ 9 h 35"/>
                <a:gd name="T2" fmla="*/ 52 w 72"/>
                <a:gd name="T3" fmla="*/ 11 h 35"/>
                <a:gd name="T4" fmla="*/ 34 w 72"/>
                <a:gd name="T5" fmla="*/ 0 h 35"/>
                <a:gd name="T6" fmla="*/ 14 w 72"/>
                <a:gd name="T7" fmla="*/ 15 h 35"/>
                <a:gd name="T8" fmla="*/ 10 w 72"/>
                <a:gd name="T9" fmla="*/ 15 h 35"/>
                <a:gd name="T10" fmla="*/ 0 w 72"/>
                <a:gd name="T11" fmla="*/ 25 h 35"/>
                <a:gd name="T12" fmla="*/ 10 w 72"/>
                <a:gd name="T13" fmla="*/ 35 h 35"/>
                <a:gd name="T14" fmla="*/ 59 w 72"/>
                <a:gd name="T15" fmla="*/ 35 h 35"/>
                <a:gd name="T16" fmla="*/ 72 w 72"/>
                <a:gd name="T17" fmla="*/ 22 h 35"/>
                <a:gd name="T18" fmla="*/ 59 w 72"/>
                <a:gd name="T19" fmla="*/ 9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35">
                  <a:moveTo>
                    <a:pt x="59" y="9"/>
                  </a:moveTo>
                  <a:cubicBezTo>
                    <a:pt x="56" y="9"/>
                    <a:pt x="54" y="10"/>
                    <a:pt x="52" y="11"/>
                  </a:cubicBezTo>
                  <a:cubicBezTo>
                    <a:pt x="49" y="5"/>
                    <a:pt x="42" y="0"/>
                    <a:pt x="34" y="0"/>
                  </a:cubicBezTo>
                  <a:cubicBezTo>
                    <a:pt x="24" y="0"/>
                    <a:pt x="16" y="7"/>
                    <a:pt x="14" y="15"/>
                  </a:cubicBezTo>
                  <a:cubicBezTo>
                    <a:pt x="13" y="15"/>
                    <a:pt x="12" y="15"/>
                    <a:pt x="10" y="15"/>
                  </a:cubicBezTo>
                  <a:cubicBezTo>
                    <a:pt x="5" y="15"/>
                    <a:pt x="0" y="19"/>
                    <a:pt x="0" y="25"/>
                  </a:cubicBezTo>
                  <a:cubicBezTo>
                    <a:pt x="0" y="30"/>
                    <a:pt x="5" y="35"/>
                    <a:pt x="10" y="35"/>
                  </a:cubicBezTo>
                  <a:cubicBezTo>
                    <a:pt x="59" y="35"/>
                    <a:pt x="59" y="35"/>
                    <a:pt x="59" y="35"/>
                  </a:cubicBezTo>
                  <a:cubicBezTo>
                    <a:pt x="66" y="35"/>
                    <a:pt x="72" y="29"/>
                    <a:pt x="72" y="22"/>
                  </a:cubicBezTo>
                  <a:cubicBezTo>
                    <a:pt x="72" y="15"/>
                    <a:pt x="66" y="9"/>
                    <a:pt x="59" y="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Segoe UI"/>
                <a:ea typeface="+mn-ea"/>
                <a:cs typeface="+mn-cs"/>
              </a:endParaRPr>
            </a:p>
          </p:txBody>
        </p:sp>
      </p:grpSp>
    </p:spTree>
    <p:extLst>
      <p:ext uri="{BB962C8B-B14F-4D97-AF65-F5344CB8AC3E}">
        <p14:creationId xmlns:p14="http://schemas.microsoft.com/office/powerpoint/2010/main" val="22992619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3" name="Rectangle 2"/>
          <p:cNvSpPr/>
          <p:nvPr userDrawn="1"/>
        </p:nvSpPr>
        <p:spPr bwMode="auto">
          <a:xfrm>
            <a:off x="2" y="6697663"/>
            <a:ext cx="12436475" cy="29686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8" tIns="109719" rIns="137148" bIns="109719" numCol="1" spcCol="0" rtlCol="0" fromWordArt="0" anchor="t" anchorCtr="0" forceAA="0" compatLnSpc="1">
            <a:prstTxWarp prst="textNoShape">
              <a:avLst/>
            </a:prstTxWarp>
            <a:noAutofit/>
          </a:bodyPr>
          <a:lstStyle/>
          <a:p>
            <a:pPr marL="0" marR="0" lvl="0" indent="0" algn="ctr" defTabSz="69924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Text Placeholder 5"/>
          <p:cNvSpPr>
            <a:spLocks noGrp="1"/>
          </p:cNvSpPr>
          <p:nvPr>
            <p:ph type="body" sz="quarter" idx="10"/>
          </p:nvPr>
        </p:nvSpPr>
        <p:spPr>
          <a:xfrm>
            <a:off x="274639" y="1212851"/>
            <a:ext cx="11887200" cy="1565044"/>
          </a:xfrm>
        </p:spPr>
        <p:txBody>
          <a:bodyPr/>
          <a:lstStyle>
            <a:lvl1pPr marL="0" indent="0">
              <a:buNone/>
              <a:defRPr>
                <a:gradFill>
                  <a:gsLst>
                    <a:gs pos="1250">
                      <a:schemeClr val="tx2"/>
                    </a:gs>
                    <a:gs pos="99000">
                      <a:schemeClr val="tx2"/>
                    </a:gs>
                  </a:gsLst>
                  <a:lin ang="5400000" scaled="0"/>
                </a:gradFill>
              </a:defRPr>
            </a:lvl1pPr>
            <a:lvl2pPr marL="0" indent="0">
              <a:buFontTx/>
              <a:buNone/>
              <a:defRPr sz="1500"/>
            </a:lvl2pPr>
            <a:lvl3pPr marL="171423" indent="0">
              <a:buNone/>
              <a:defRPr sz="1500"/>
            </a:lvl3pPr>
            <a:lvl4pPr marL="342845" indent="0">
              <a:buNone/>
              <a:defRPr sz="1350"/>
            </a:lvl4pPr>
            <a:lvl5pPr marL="514268" indent="0">
              <a:buNone/>
              <a:defRPr sz="13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itle 3"/>
          <p:cNvSpPr>
            <a:spLocks noGrp="1"/>
          </p:cNvSpPr>
          <p:nvPr>
            <p:ph type="title"/>
          </p:nvPr>
        </p:nvSpPr>
        <p:spPr/>
        <p:txBody>
          <a:bodyPr/>
          <a:lstStyle/>
          <a:p>
            <a:r>
              <a:rPr lang="en-US"/>
              <a:t>Click to edit Master title style</a:t>
            </a:r>
          </a:p>
        </p:txBody>
      </p:sp>
      <p:sp>
        <p:nvSpPr>
          <p:cNvPr id="8" name="Slide Number Placeholder 4"/>
          <p:cNvSpPr>
            <a:spLocks noGrp="1"/>
          </p:cNvSpPr>
          <p:nvPr>
            <p:ph type="sldNum" sz="quarter" idx="13"/>
          </p:nvPr>
        </p:nvSpPr>
        <p:spPr>
          <a:xfrm>
            <a:off x="11920469" y="6691313"/>
            <a:ext cx="502510" cy="365125"/>
          </a:xfrm>
          <a:prstGeom prst="rect">
            <a:avLst/>
          </a:prstGeom>
        </p:spPr>
        <p:txBody>
          <a:bodyPr/>
          <a:lstStyle>
            <a:lvl1pPr algn="r">
              <a:defRPr sz="1400">
                <a:solidFill>
                  <a:schemeClr val="bg1"/>
                </a:solidFill>
              </a:defRPr>
            </a:lvl1pPr>
          </a:lstStyle>
          <a:p>
            <a:pPr>
              <a:defRPr/>
            </a:pPr>
            <a:fld id="{93C6A314-0F34-524B-BE15-4D66A8F40E8D}" type="slidenum">
              <a:rPr lang="fr-FR" smtClean="0">
                <a:solidFill>
                  <a:srgbClr val="FFFFFF"/>
                </a:solidFill>
              </a:rPr>
              <a:pPr>
                <a:defRPr/>
              </a:pPr>
              <a:t>‹#›</a:t>
            </a:fld>
            <a:endParaRPr lang="fr-FR" dirty="0">
              <a:solidFill>
                <a:srgbClr val="FFFFFF"/>
              </a:solidFill>
            </a:endParaRPr>
          </a:p>
        </p:txBody>
      </p:sp>
    </p:spTree>
    <p:extLst>
      <p:ext uri="{BB962C8B-B14F-4D97-AF65-F5344CB8AC3E}">
        <p14:creationId xmlns:p14="http://schemas.microsoft.com/office/powerpoint/2010/main" val="3362276532"/>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accent1"/>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rot="16200000" flipH="1" flipV="1">
            <a:off x="2720976" y="-2720976"/>
            <a:ext cx="6994524" cy="12436475"/>
          </a:xfrm>
          <a:prstGeom prst="rect">
            <a:avLst/>
          </a:prstGeom>
        </p:spPr>
      </p:pic>
      <p:sp>
        <p:nvSpPr>
          <p:cNvPr id="6" name="Rectangle 5"/>
          <p:cNvSpPr/>
          <p:nvPr userDrawn="1"/>
        </p:nvSpPr>
        <p:spPr bwMode="auto">
          <a:xfrm>
            <a:off x="274638" y="2128431"/>
            <a:ext cx="9144000" cy="4569232"/>
          </a:xfrm>
          <a:prstGeom prst="rect">
            <a:avLst/>
          </a:prstGeom>
          <a:solidFill>
            <a:srgbClr val="00188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4"/>
          <p:cNvSpPr>
            <a:spLocks noGrp="1"/>
          </p:cNvSpPr>
          <p:nvPr>
            <p:ph type="body" sz="quarter" idx="12" hasCustomPrompt="1"/>
          </p:nvPr>
        </p:nvSpPr>
        <p:spPr bwMode="white">
          <a:xfrm>
            <a:off x="276540" y="4546765"/>
            <a:ext cx="9142098" cy="2150898"/>
          </a:xfrm>
          <a:noFill/>
        </p:spPr>
        <p:txBody>
          <a:bodyPr lIns="182880" tIns="146304" rIns="182880" bIns="146304">
            <a:noAutofit/>
          </a:bodyPr>
          <a:lstStyle>
            <a:lvl1pPr marL="0" indent="0">
              <a:spcBef>
                <a:spcPts val="0"/>
              </a:spcBef>
              <a:buNone/>
              <a:defRPr sz="3600" spc="0" baseline="0">
                <a:gradFill>
                  <a:gsLst>
                    <a:gs pos="100000">
                      <a:schemeClr val="tx1"/>
                    </a:gs>
                    <a:gs pos="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bwMode="white">
          <a:xfrm>
            <a:off x="274703" y="2140318"/>
            <a:ext cx="9143935" cy="2390775"/>
          </a:xfrm>
          <a:noFill/>
        </p:spPr>
        <p:txBody>
          <a:bodyPr lIns="146304" tIns="91440" rIns="146304" bIns="91440" anchor="t" anchorCtr="0"/>
          <a:lstStyle>
            <a:lvl1pPr>
              <a:defRPr sz="6000" spc="-100" baseline="0">
                <a:gradFill>
                  <a:gsLst>
                    <a:gs pos="100000">
                      <a:schemeClr val="tx1"/>
                    </a:gs>
                    <a:gs pos="0">
                      <a:schemeClr val="tx1"/>
                    </a:gs>
                  </a:gsLst>
                  <a:lin ang="5400000" scaled="0"/>
                </a:gradFill>
              </a:defRPr>
            </a:lvl1pPr>
          </a:lstStyle>
          <a:p>
            <a:r>
              <a:rPr lang="en-US" dirty="0"/>
              <a:t>Presentation title</a:t>
            </a:r>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white">
          <a:xfrm>
            <a:off x="10333038" y="479425"/>
            <a:ext cx="1643341" cy="352027"/>
          </a:xfrm>
          <a:prstGeom prst="rect">
            <a:avLst/>
          </a:prstGeom>
        </p:spPr>
      </p:pic>
      <p:pic>
        <p:nvPicPr>
          <p:cNvPr id="11" name="Picture 10"/>
          <p:cNvPicPr>
            <a:picLocks noChangeAspect="1"/>
          </p:cNvPicPr>
          <p:nvPr userDrawn="1"/>
        </p:nvPicPr>
        <p:blipFill>
          <a:blip r:embed="rId4"/>
          <a:stretch>
            <a:fillRect/>
          </a:stretch>
        </p:blipFill>
        <p:spPr>
          <a:xfrm>
            <a:off x="274638" y="294094"/>
            <a:ext cx="1834337" cy="1834337"/>
          </a:xfrm>
          <a:prstGeom prst="rect">
            <a:avLst/>
          </a:prstGeom>
        </p:spPr>
      </p:pic>
    </p:spTree>
    <p:extLst>
      <p:ext uri="{BB962C8B-B14F-4D97-AF65-F5344CB8AC3E}">
        <p14:creationId xmlns:p14="http://schemas.microsoft.com/office/powerpoint/2010/main" val="41413094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18" name="Rectangle 17"/>
          <p:cNvSpPr/>
          <p:nvPr userDrawn="1"/>
        </p:nvSpPr>
        <p:spPr bwMode="auto">
          <a:xfrm>
            <a:off x="2" y="6697663"/>
            <a:ext cx="12436475" cy="29686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8" tIns="109719" rIns="137148" bIns="109719" numCol="1" spcCol="0" rtlCol="0" fromWordArt="0" anchor="t" anchorCtr="0" forceAA="0" compatLnSpc="1">
            <a:prstTxWarp prst="textNoShape">
              <a:avLst/>
            </a:prstTxWarp>
            <a:noAutofit/>
          </a:bodyPr>
          <a:lstStyle/>
          <a:p>
            <a:pPr marL="0" marR="0" lvl="0" indent="0" algn="ctr" defTabSz="69924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1565044"/>
          </a:xfrm>
        </p:spPr>
        <p:txBody>
          <a:bodyPr/>
          <a:lstStyle>
            <a:lvl1pPr marL="0" indent="0">
              <a:buNone/>
              <a:defRPr>
                <a:gradFill>
                  <a:gsLst>
                    <a:gs pos="1250">
                      <a:schemeClr val="tx1"/>
                    </a:gs>
                    <a:gs pos="99000">
                      <a:schemeClr val="tx1"/>
                    </a:gs>
                  </a:gsLst>
                  <a:lin ang="5400000" scaled="0"/>
                </a:gradFill>
              </a:defRPr>
            </a:lvl1pPr>
            <a:lvl2pPr marL="0" indent="0">
              <a:buFontTx/>
              <a:buNone/>
              <a:defRPr sz="1500"/>
            </a:lvl2pPr>
            <a:lvl3pPr marL="171423" indent="0">
              <a:buNone/>
              <a:defRPr sz="1500"/>
            </a:lvl3pPr>
            <a:lvl4pPr marL="342845" indent="0">
              <a:buNone/>
              <a:defRPr sz="1350"/>
            </a:lvl4pPr>
            <a:lvl5pPr marL="514268" indent="0">
              <a:buNone/>
              <a:defRPr sz="13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974673"/>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7" name="Content Placeholder 6"/>
          <p:cNvSpPr>
            <a:spLocks noGrp="1"/>
          </p:cNvSpPr>
          <p:nvPr>
            <p:ph sz="quarter" idx="10"/>
          </p:nvPr>
        </p:nvSpPr>
        <p:spPr>
          <a:xfrm>
            <a:off x="274639" y="1214440"/>
            <a:ext cx="11887200" cy="2252924"/>
          </a:xfrm>
        </p:spPr>
        <p:txBody>
          <a:bodyPr/>
          <a:lstStyle>
            <a:lvl1pPr>
              <a:defRPr sz="3200"/>
            </a:lvl1pPr>
            <a:lvl2pPr>
              <a:defRPr sz="2800"/>
            </a:lvl2pPr>
            <a:lvl3pPr>
              <a:defRPr sz="2400"/>
            </a:lvl3pPr>
            <a:lvl4pPr>
              <a:defRPr sz="2000"/>
            </a:lvl4pPr>
            <a:lvl5pPr>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Rectangle 20"/>
          <p:cNvSpPr/>
          <p:nvPr userDrawn="1"/>
        </p:nvSpPr>
        <p:spPr bwMode="auto">
          <a:xfrm>
            <a:off x="2" y="6697663"/>
            <a:ext cx="12436475" cy="29686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8" tIns="109719" rIns="137148" bIns="109719" numCol="1" spcCol="0" rtlCol="0" fromWordArt="0" anchor="t" anchorCtr="0" forceAA="0" compatLnSpc="1">
            <a:prstTxWarp prst="textNoShape">
              <a:avLst/>
            </a:prstTxWarp>
            <a:noAutofit/>
          </a:bodyPr>
          <a:lstStyle/>
          <a:p>
            <a:pPr marL="0" marR="0" lvl="0" indent="0" algn="ctr" defTabSz="69924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 name="Slide Number Placeholder 4"/>
          <p:cNvSpPr>
            <a:spLocks noGrp="1"/>
          </p:cNvSpPr>
          <p:nvPr>
            <p:ph type="sldNum" sz="quarter" idx="13"/>
          </p:nvPr>
        </p:nvSpPr>
        <p:spPr>
          <a:xfrm>
            <a:off x="11920469" y="6691313"/>
            <a:ext cx="502510" cy="365125"/>
          </a:xfrm>
          <a:prstGeom prst="rect">
            <a:avLst/>
          </a:prstGeom>
        </p:spPr>
        <p:txBody>
          <a:bodyPr/>
          <a:lstStyle>
            <a:lvl1pPr algn="r">
              <a:defRPr sz="1400">
                <a:solidFill>
                  <a:schemeClr val="bg1"/>
                </a:solidFill>
              </a:defRPr>
            </a:lvl1pPr>
          </a:lstStyle>
          <a:p>
            <a:pPr>
              <a:defRPr/>
            </a:pPr>
            <a:fld id="{93C6A314-0F34-524B-BE15-4D66A8F40E8D}" type="slidenum">
              <a:rPr lang="fr-FR" smtClean="0">
                <a:solidFill>
                  <a:srgbClr val="FFFFFF"/>
                </a:solidFill>
              </a:rPr>
              <a:pPr>
                <a:defRPr/>
              </a:pPr>
              <a:t>‹#›</a:t>
            </a:fld>
            <a:endParaRPr lang="fr-FR" dirty="0">
              <a:solidFill>
                <a:srgbClr val="FFFFFF"/>
              </a:solidFill>
            </a:endParaRPr>
          </a:p>
        </p:txBody>
      </p:sp>
    </p:spTree>
    <p:extLst>
      <p:ext uri="{BB962C8B-B14F-4D97-AF65-F5344CB8AC3E}">
        <p14:creationId xmlns:p14="http://schemas.microsoft.com/office/powerpoint/2010/main" val="70571222"/>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2"/>
            <a:ext cx="11887200" cy="2252924"/>
          </a:xfrm>
        </p:spPr>
        <p:txBody>
          <a:bodyPr>
            <a:spAutoFit/>
          </a:bodyPr>
          <a:lstStyle>
            <a:lvl1pPr>
              <a:defRPr sz="3200">
                <a:gradFill>
                  <a:gsLst>
                    <a:gs pos="1250">
                      <a:schemeClr val="tx2"/>
                    </a:gs>
                    <a:gs pos="99000">
                      <a:schemeClr val="tx2"/>
                    </a:gs>
                  </a:gsLst>
                  <a:lin ang="5400000" scaled="0"/>
                </a:gradFill>
              </a:defRPr>
            </a:lvl1pPr>
            <a:lvl2pPr>
              <a:defRPr sz="2800"/>
            </a:lvl2pPr>
            <a:lvl3pPr>
              <a:defRPr sz="2400"/>
            </a:lvl3pPr>
            <a:lvl4pPr>
              <a:defRPr sz="2000"/>
            </a:lvl4pPr>
            <a:lvl5pPr>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dirty="0"/>
              <a:t>Click to edit Master title style</a:t>
            </a:r>
          </a:p>
        </p:txBody>
      </p:sp>
      <p:sp>
        <p:nvSpPr>
          <p:cNvPr id="21" name="Rectangle 20"/>
          <p:cNvSpPr/>
          <p:nvPr userDrawn="1"/>
        </p:nvSpPr>
        <p:spPr bwMode="auto">
          <a:xfrm>
            <a:off x="2" y="6697663"/>
            <a:ext cx="12436475" cy="29686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8" tIns="109719" rIns="137148" bIns="109719" numCol="1" spcCol="0" rtlCol="0" fromWordArt="0" anchor="t" anchorCtr="0" forceAA="0" compatLnSpc="1">
            <a:prstTxWarp prst="textNoShape">
              <a:avLst/>
            </a:prstTxWarp>
            <a:noAutofit/>
          </a:bodyPr>
          <a:lstStyle/>
          <a:p>
            <a:pPr marL="0" marR="0" lvl="0" indent="0" algn="ctr" defTabSz="69924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 name="Slide Number Placeholder 4"/>
          <p:cNvSpPr>
            <a:spLocks noGrp="1"/>
          </p:cNvSpPr>
          <p:nvPr>
            <p:ph type="sldNum" sz="quarter" idx="13"/>
          </p:nvPr>
        </p:nvSpPr>
        <p:spPr>
          <a:xfrm>
            <a:off x="11920469" y="6691313"/>
            <a:ext cx="502510" cy="365125"/>
          </a:xfrm>
          <a:prstGeom prst="rect">
            <a:avLst/>
          </a:prstGeom>
        </p:spPr>
        <p:txBody>
          <a:bodyPr/>
          <a:lstStyle>
            <a:lvl1pPr algn="r">
              <a:defRPr sz="1400">
                <a:solidFill>
                  <a:schemeClr val="bg1"/>
                </a:solidFill>
              </a:defRPr>
            </a:lvl1pPr>
          </a:lstStyle>
          <a:p>
            <a:pPr>
              <a:defRPr/>
            </a:pPr>
            <a:fld id="{93C6A314-0F34-524B-BE15-4D66A8F40E8D}" type="slidenum">
              <a:rPr lang="fr-FR" smtClean="0">
                <a:solidFill>
                  <a:srgbClr val="FFFFFF"/>
                </a:solidFill>
              </a:rPr>
              <a:pPr>
                <a:defRPr/>
              </a:pPr>
              <a:t>‹#›</a:t>
            </a:fld>
            <a:endParaRPr lang="fr-FR" dirty="0">
              <a:solidFill>
                <a:srgbClr val="FFFFFF"/>
              </a:solidFill>
            </a:endParaRPr>
          </a:p>
        </p:txBody>
      </p:sp>
    </p:spTree>
    <p:extLst>
      <p:ext uri="{BB962C8B-B14F-4D97-AF65-F5344CB8AC3E}">
        <p14:creationId xmlns:p14="http://schemas.microsoft.com/office/powerpoint/2010/main" val="576796867"/>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19" name="Rectangle 18"/>
          <p:cNvSpPr/>
          <p:nvPr userDrawn="1"/>
        </p:nvSpPr>
        <p:spPr bwMode="auto">
          <a:xfrm>
            <a:off x="2" y="6697663"/>
            <a:ext cx="12436475" cy="29686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8" tIns="109719" rIns="137148" bIns="109719" numCol="1" spcCol="0" rtlCol="0" fromWordArt="0" anchor="t" anchorCtr="0" forceAA="0" compatLnSpc="1">
            <a:prstTxWarp prst="textNoShape">
              <a:avLst/>
            </a:prstTxWarp>
            <a:noAutofit/>
          </a:bodyPr>
          <a:lstStyle/>
          <a:p>
            <a:pPr marL="0" marR="0" lvl="0" indent="0" algn="ctr" defTabSz="69924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0" name="Group 8"/>
          <p:cNvGrpSpPr>
            <a:grpSpLocks noChangeAspect="1"/>
          </p:cNvGrpSpPr>
          <p:nvPr userDrawn="1"/>
        </p:nvGrpSpPr>
        <p:grpSpPr bwMode="auto">
          <a:xfrm>
            <a:off x="11515725" y="6199686"/>
            <a:ext cx="646113" cy="682764"/>
            <a:chOff x="7062" y="3586"/>
            <a:chExt cx="617" cy="652"/>
          </a:xfrm>
        </p:grpSpPr>
        <p:sp>
          <p:nvSpPr>
            <p:cNvPr id="35" name="AutoShape 7"/>
            <p:cNvSpPr>
              <a:spLocks noChangeAspect="1" noChangeArrowheads="1" noTextEdit="1"/>
            </p:cNvSpPr>
            <p:nvPr userDrawn="1"/>
          </p:nvSpPr>
          <p:spPr bwMode="auto">
            <a:xfrm>
              <a:off x="7062" y="3586"/>
              <a:ext cx="617" cy="6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05050"/>
                </a:solidFill>
                <a:effectLst/>
                <a:uLnTx/>
                <a:uFillTx/>
                <a:latin typeface="Segoe UI"/>
                <a:ea typeface="+mn-ea"/>
                <a:cs typeface="+mn-cs"/>
              </a:endParaRPr>
            </a:p>
          </p:txBody>
        </p:sp>
        <p:sp>
          <p:nvSpPr>
            <p:cNvPr id="36" name="Freeform 9"/>
            <p:cNvSpPr>
              <a:spLocks/>
            </p:cNvSpPr>
            <p:nvPr userDrawn="1"/>
          </p:nvSpPr>
          <p:spPr bwMode="auto">
            <a:xfrm>
              <a:off x="7191" y="3758"/>
              <a:ext cx="117" cy="119"/>
            </a:xfrm>
            <a:custGeom>
              <a:avLst/>
              <a:gdLst>
                <a:gd name="T0" fmla="*/ 117 w 117"/>
                <a:gd name="T1" fmla="*/ 9 h 119"/>
                <a:gd name="T2" fmla="*/ 117 w 117"/>
                <a:gd name="T3" fmla="*/ 110 h 119"/>
                <a:gd name="T4" fmla="*/ 117 w 117"/>
                <a:gd name="T5" fmla="*/ 119 h 119"/>
                <a:gd name="T6" fmla="*/ 108 w 117"/>
                <a:gd name="T7" fmla="*/ 119 h 119"/>
                <a:gd name="T8" fmla="*/ 10 w 117"/>
                <a:gd name="T9" fmla="*/ 119 h 119"/>
                <a:gd name="T10" fmla="*/ 0 w 117"/>
                <a:gd name="T11" fmla="*/ 119 h 119"/>
                <a:gd name="T12" fmla="*/ 0 w 117"/>
                <a:gd name="T13" fmla="*/ 110 h 119"/>
                <a:gd name="T14" fmla="*/ 0 w 117"/>
                <a:gd name="T15" fmla="*/ 9 h 119"/>
                <a:gd name="T16" fmla="*/ 0 w 117"/>
                <a:gd name="T17" fmla="*/ 0 h 119"/>
                <a:gd name="T18" fmla="*/ 10 w 117"/>
                <a:gd name="T19" fmla="*/ 0 h 119"/>
                <a:gd name="T20" fmla="*/ 108 w 117"/>
                <a:gd name="T21" fmla="*/ 0 h 119"/>
                <a:gd name="T22" fmla="*/ 117 w 117"/>
                <a:gd name="T23" fmla="*/ 0 h 119"/>
                <a:gd name="T24" fmla="*/ 117 w 117"/>
                <a:gd name="T25" fmla="*/ 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7" h="119">
                  <a:moveTo>
                    <a:pt x="117" y="9"/>
                  </a:moveTo>
                  <a:lnTo>
                    <a:pt x="117" y="110"/>
                  </a:lnTo>
                  <a:lnTo>
                    <a:pt x="117" y="119"/>
                  </a:lnTo>
                  <a:lnTo>
                    <a:pt x="108" y="119"/>
                  </a:lnTo>
                  <a:lnTo>
                    <a:pt x="10" y="119"/>
                  </a:lnTo>
                  <a:lnTo>
                    <a:pt x="0" y="119"/>
                  </a:lnTo>
                  <a:lnTo>
                    <a:pt x="0" y="110"/>
                  </a:lnTo>
                  <a:lnTo>
                    <a:pt x="0" y="9"/>
                  </a:lnTo>
                  <a:lnTo>
                    <a:pt x="0" y="0"/>
                  </a:lnTo>
                  <a:lnTo>
                    <a:pt x="10" y="0"/>
                  </a:lnTo>
                  <a:lnTo>
                    <a:pt x="108" y="0"/>
                  </a:lnTo>
                  <a:lnTo>
                    <a:pt x="117" y="0"/>
                  </a:lnTo>
                  <a:lnTo>
                    <a:pt x="117" y="9"/>
                  </a:lnTo>
                  <a:close/>
                </a:path>
              </a:pathLst>
            </a:custGeom>
            <a:solidFill>
              <a:srgbClr val="0054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05050"/>
                </a:solidFill>
                <a:effectLst/>
                <a:uLnTx/>
                <a:uFillTx/>
                <a:latin typeface="Segoe UI"/>
                <a:ea typeface="+mn-ea"/>
                <a:cs typeface="+mn-cs"/>
              </a:endParaRPr>
            </a:p>
          </p:txBody>
        </p:sp>
        <p:sp>
          <p:nvSpPr>
            <p:cNvPr id="37" name="Freeform 10"/>
            <p:cNvSpPr>
              <a:spLocks/>
            </p:cNvSpPr>
            <p:nvPr userDrawn="1"/>
          </p:nvSpPr>
          <p:spPr bwMode="auto">
            <a:xfrm>
              <a:off x="7191" y="3758"/>
              <a:ext cx="117" cy="119"/>
            </a:xfrm>
            <a:custGeom>
              <a:avLst/>
              <a:gdLst>
                <a:gd name="T0" fmla="*/ 117 w 117"/>
                <a:gd name="T1" fmla="*/ 9 h 119"/>
                <a:gd name="T2" fmla="*/ 117 w 117"/>
                <a:gd name="T3" fmla="*/ 110 h 119"/>
                <a:gd name="T4" fmla="*/ 117 w 117"/>
                <a:gd name="T5" fmla="*/ 119 h 119"/>
                <a:gd name="T6" fmla="*/ 108 w 117"/>
                <a:gd name="T7" fmla="*/ 119 h 119"/>
                <a:gd name="T8" fmla="*/ 10 w 117"/>
                <a:gd name="T9" fmla="*/ 119 h 119"/>
                <a:gd name="T10" fmla="*/ 0 w 117"/>
                <a:gd name="T11" fmla="*/ 119 h 119"/>
                <a:gd name="T12" fmla="*/ 0 w 117"/>
                <a:gd name="T13" fmla="*/ 110 h 119"/>
                <a:gd name="T14" fmla="*/ 0 w 117"/>
                <a:gd name="T15" fmla="*/ 9 h 119"/>
                <a:gd name="T16" fmla="*/ 0 w 117"/>
                <a:gd name="T17" fmla="*/ 0 h 119"/>
                <a:gd name="T18" fmla="*/ 10 w 117"/>
                <a:gd name="T19" fmla="*/ 0 h 119"/>
                <a:gd name="T20" fmla="*/ 108 w 117"/>
                <a:gd name="T21" fmla="*/ 0 h 119"/>
                <a:gd name="T22" fmla="*/ 117 w 117"/>
                <a:gd name="T23" fmla="*/ 0 h 119"/>
                <a:gd name="T24" fmla="*/ 117 w 117"/>
                <a:gd name="T25" fmla="*/ 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7" h="119">
                  <a:moveTo>
                    <a:pt x="117" y="9"/>
                  </a:moveTo>
                  <a:lnTo>
                    <a:pt x="117" y="110"/>
                  </a:lnTo>
                  <a:lnTo>
                    <a:pt x="117" y="119"/>
                  </a:lnTo>
                  <a:lnTo>
                    <a:pt x="108" y="119"/>
                  </a:lnTo>
                  <a:lnTo>
                    <a:pt x="10" y="119"/>
                  </a:lnTo>
                  <a:lnTo>
                    <a:pt x="0" y="119"/>
                  </a:lnTo>
                  <a:lnTo>
                    <a:pt x="0" y="110"/>
                  </a:lnTo>
                  <a:lnTo>
                    <a:pt x="0" y="9"/>
                  </a:lnTo>
                  <a:lnTo>
                    <a:pt x="0" y="0"/>
                  </a:lnTo>
                  <a:lnTo>
                    <a:pt x="10" y="0"/>
                  </a:lnTo>
                  <a:lnTo>
                    <a:pt x="108" y="0"/>
                  </a:lnTo>
                  <a:lnTo>
                    <a:pt x="117" y="0"/>
                  </a:lnTo>
                  <a:lnTo>
                    <a:pt x="117" y="9"/>
                  </a:lnTo>
                  <a:close/>
                </a:path>
              </a:pathLst>
            </a:custGeom>
            <a:noFill/>
            <a:ln w="30163"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05050"/>
                </a:solidFill>
                <a:effectLst/>
                <a:uLnTx/>
                <a:uFillTx/>
                <a:latin typeface="Segoe UI"/>
                <a:ea typeface="+mn-ea"/>
                <a:cs typeface="+mn-cs"/>
              </a:endParaRPr>
            </a:p>
          </p:txBody>
        </p:sp>
        <p:sp>
          <p:nvSpPr>
            <p:cNvPr id="38" name="Freeform 11"/>
            <p:cNvSpPr>
              <a:spLocks/>
            </p:cNvSpPr>
            <p:nvPr userDrawn="1"/>
          </p:nvSpPr>
          <p:spPr bwMode="auto">
            <a:xfrm>
              <a:off x="7074" y="3877"/>
              <a:ext cx="351" cy="352"/>
            </a:xfrm>
            <a:custGeom>
              <a:avLst/>
              <a:gdLst>
                <a:gd name="T0" fmla="*/ 351 w 351"/>
                <a:gd name="T1" fmla="*/ 10 h 352"/>
                <a:gd name="T2" fmla="*/ 351 w 351"/>
                <a:gd name="T3" fmla="*/ 342 h 352"/>
                <a:gd name="T4" fmla="*/ 351 w 351"/>
                <a:gd name="T5" fmla="*/ 352 h 352"/>
                <a:gd name="T6" fmla="*/ 342 w 351"/>
                <a:gd name="T7" fmla="*/ 352 h 352"/>
                <a:gd name="T8" fmla="*/ 9 w 351"/>
                <a:gd name="T9" fmla="*/ 352 h 352"/>
                <a:gd name="T10" fmla="*/ 0 w 351"/>
                <a:gd name="T11" fmla="*/ 352 h 352"/>
                <a:gd name="T12" fmla="*/ 0 w 351"/>
                <a:gd name="T13" fmla="*/ 342 h 352"/>
                <a:gd name="T14" fmla="*/ 0 w 351"/>
                <a:gd name="T15" fmla="*/ 10 h 352"/>
                <a:gd name="T16" fmla="*/ 0 w 351"/>
                <a:gd name="T17" fmla="*/ 0 h 352"/>
                <a:gd name="T18" fmla="*/ 9 w 351"/>
                <a:gd name="T19" fmla="*/ 0 h 352"/>
                <a:gd name="T20" fmla="*/ 342 w 351"/>
                <a:gd name="T21" fmla="*/ 0 h 352"/>
                <a:gd name="T22" fmla="*/ 351 w 351"/>
                <a:gd name="T23" fmla="*/ 0 h 352"/>
                <a:gd name="T24" fmla="*/ 351 w 351"/>
                <a:gd name="T25" fmla="*/ 10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51" h="352">
                  <a:moveTo>
                    <a:pt x="351" y="10"/>
                  </a:moveTo>
                  <a:lnTo>
                    <a:pt x="351" y="342"/>
                  </a:lnTo>
                  <a:lnTo>
                    <a:pt x="351" y="352"/>
                  </a:lnTo>
                  <a:lnTo>
                    <a:pt x="342" y="352"/>
                  </a:lnTo>
                  <a:lnTo>
                    <a:pt x="9" y="352"/>
                  </a:lnTo>
                  <a:lnTo>
                    <a:pt x="0" y="352"/>
                  </a:lnTo>
                  <a:lnTo>
                    <a:pt x="0" y="342"/>
                  </a:lnTo>
                  <a:lnTo>
                    <a:pt x="0" y="10"/>
                  </a:lnTo>
                  <a:lnTo>
                    <a:pt x="0" y="0"/>
                  </a:lnTo>
                  <a:lnTo>
                    <a:pt x="9" y="0"/>
                  </a:lnTo>
                  <a:lnTo>
                    <a:pt x="342" y="0"/>
                  </a:lnTo>
                  <a:lnTo>
                    <a:pt x="351" y="0"/>
                  </a:lnTo>
                  <a:lnTo>
                    <a:pt x="351" y="1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05050"/>
                </a:solidFill>
                <a:effectLst/>
                <a:uLnTx/>
                <a:uFillTx/>
                <a:latin typeface="Segoe UI"/>
                <a:ea typeface="+mn-ea"/>
                <a:cs typeface="+mn-cs"/>
              </a:endParaRPr>
            </a:p>
          </p:txBody>
        </p:sp>
        <p:sp>
          <p:nvSpPr>
            <p:cNvPr id="39" name="Freeform 12"/>
            <p:cNvSpPr>
              <a:spLocks/>
            </p:cNvSpPr>
            <p:nvPr userDrawn="1"/>
          </p:nvSpPr>
          <p:spPr bwMode="auto">
            <a:xfrm>
              <a:off x="7074" y="3877"/>
              <a:ext cx="351" cy="352"/>
            </a:xfrm>
            <a:custGeom>
              <a:avLst/>
              <a:gdLst>
                <a:gd name="T0" fmla="*/ 351 w 351"/>
                <a:gd name="T1" fmla="*/ 10 h 352"/>
                <a:gd name="T2" fmla="*/ 351 w 351"/>
                <a:gd name="T3" fmla="*/ 342 h 352"/>
                <a:gd name="T4" fmla="*/ 351 w 351"/>
                <a:gd name="T5" fmla="*/ 352 h 352"/>
                <a:gd name="T6" fmla="*/ 342 w 351"/>
                <a:gd name="T7" fmla="*/ 352 h 352"/>
                <a:gd name="T8" fmla="*/ 9 w 351"/>
                <a:gd name="T9" fmla="*/ 352 h 352"/>
                <a:gd name="T10" fmla="*/ 0 w 351"/>
                <a:gd name="T11" fmla="*/ 352 h 352"/>
                <a:gd name="T12" fmla="*/ 0 w 351"/>
                <a:gd name="T13" fmla="*/ 342 h 352"/>
                <a:gd name="T14" fmla="*/ 0 w 351"/>
                <a:gd name="T15" fmla="*/ 10 h 352"/>
                <a:gd name="T16" fmla="*/ 0 w 351"/>
                <a:gd name="T17" fmla="*/ 0 h 352"/>
                <a:gd name="T18" fmla="*/ 9 w 351"/>
                <a:gd name="T19" fmla="*/ 0 h 352"/>
                <a:gd name="T20" fmla="*/ 342 w 351"/>
                <a:gd name="T21" fmla="*/ 0 h 352"/>
                <a:gd name="T22" fmla="*/ 351 w 351"/>
                <a:gd name="T23" fmla="*/ 0 h 352"/>
                <a:gd name="T24" fmla="*/ 351 w 351"/>
                <a:gd name="T25" fmla="*/ 10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51" h="352">
                  <a:moveTo>
                    <a:pt x="351" y="10"/>
                  </a:moveTo>
                  <a:lnTo>
                    <a:pt x="351" y="342"/>
                  </a:lnTo>
                  <a:lnTo>
                    <a:pt x="351" y="352"/>
                  </a:lnTo>
                  <a:lnTo>
                    <a:pt x="342" y="352"/>
                  </a:lnTo>
                  <a:lnTo>
                    <a:pt x="9" y="352"/>
                  </a:lnTo>
                  <a:lnTo>
                    <a:pt x="0" y="352"/>
                  </a:lnTo>
                  <a:lnTo>
                    <a:pt x="0" y="342"/>
                  </a:lnTo>
                  <a:lnTo>
                    <a:pt x="0" y="10"/>
                  </a:lnTo>
                  <a:lnTo>
                    <a:pt x="0" y="0"/>
                  </a:lnTo>
                  <a:lnTo>
                    <a:pt x="9" y="0"/>
                  </a:lnTo>
                  <a:lnTo>
                    <a:pt x="342" y="0"/>
                  </a:lnTo>
                  <a:lnTo>
                    <a:pt x="351" y="0"/>
                  </a:lnTo>
                  <a:lnTo>
                    <a:pt x="351" y="10"/>
                  </a:lnTo>
                  <a:close/>
                </a:path>
              </a:pathLst>
            </a:custGeom>
            <a:noFill/>
            <a:ln w="30163"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05050"/>
                </a:solidFill>
                <a:effectLst/>
                <a:uLnTx/>
                <a:uFillTx/>
                <a:latin typeface="Segoe UI"/>
                <a:ea typeface="+mn-ea"/>
                <a:cs typeface="+mn-cs"/>
              </a:endParaRPr>
            </a:p>
          </p:txBody>
        </p:sp>
        <p:sp>
          <p:nvSpPr>
            <p:cNvPr id="40" name="Freeform 13"/>
            <p:cNvSpPr>
              <a:spLocks noEditPoints="1"/>
            </p:cNvSpPr>
            <p:nvPr userDrawn="1"/>
          </p:nvSpPr>
          <p:spPr bwMode="auto">
            <a:xfrm>
              <a:off x="7131" y="3937"/>
              <a:ext cx="208" cy="253"/>
            </a:xfrm>
            <a:custGeom>
              <a:avLst/>
              <a:gdLst>
                <a:gd name="T0" fmla="*/ 59 w 87"/>
                <a:gd name="T1" fmla="*/ 98 h 106"/>
                <a:gd name="T2" fmla="*/ 77 w 87"/>
                <a:gd name="T3" fmla="*/ 103 h 106"/>
                <a:gd name="T4" fmla="*/ 82 w 87"/>
                <a:gd name="T5" fmla="*/ 84 h 106"/>
                <a:gd name="T6" fmla="*/ 65 w 87"/>
                <a:gd name="T7" fmla="*/ 79 h 106"/>
                <a:gd name="T8" fmla="*/ 58 w 87"/>
                <a:gd name="T9" fmla="*/ 67 h 106"/>
                <a:gd name="T10" fmla="*/ 55 w 87"/>
                <a:gd name="T11" fmla="*/ 68 h 106"/>
                <a:gd name="T12" fmla="*/ 63 w 87"/>
                <a:gd name="T13" fmla="*/ 80 h 106"/>
                <a:gd name="T14" fmla="*/ 59 w 87"/>
                <a:gd name="T15" fmla="*/ 98 h 106"/>
                <a:gd name="T16" fmla="*/ 14 w 87"/>
                <a:gd name="T17" fmla="*/ 66 h 106"/>
                <a:gd name="T18" fmla="*/ 26 w 87"/>
                <a:gd name="T19" fmla="*/ 73 h 106"/>
                <a:gd name="T20" fmla="*/ 33 w 87"/>
                <a:gd name="T21" fmla="*/ 62 h 106"/>
                <a:gd name="T22" fmla="*/ 40 w 87"/>
                <a:gd name="T23" fmla="*/ 60 h 106"/>
                <a:gd name="T24" fmla="*/ 40 w 87"/>
                <a:gd name="T25" fmla="*/ 58 h 106"/>
                <a:gd name="T26" fmla="*/ 32 w 87"/>
                <a:gd name="T27" fmla="*/ 60 h 106"/>
                <a:gd name="T28" fmla="*/ 21 w 87"/>
                <a:gd name="T29" fmla="*/ 54 h 106"/>
                <a:gd name="T30" fmla="*/ 14 w 87"/>
                <a:gd name="T31" fmla="*/ 66 h 106"/>
                <a:gd name="T32" fmla="*/ 40 w 87"/>
                <a:gd name="T33" fmla="*/ 27 h 106"/>
                <a:gd name="T34" fmla="*/ 25 w 87"/>
                <a:gd name="T35" fmla="*/ 4 h 106"/>
                <a:gd name="T36" fmla="*/ 2 w 87"/>
                <a:gd name="T37" fmla="*/ 20 h 106"/>
                <a:gd name="T38" fmla="*/ 17 w 87"/>
                <a:gd name="T39" fmla="*/ 42 h 106"/>
                <a:gd name="T40" fmla="*/ 32 w 87"/>
                <a:gd name="T41" fmla="*/ 39 h 106"/>
                <a:gd name="T42" fmla="*/ 41 w 87"/>
                <a:gd name="T43" fmla="*/ 48 h 106"/>
                <a:gd name="T44" fmla="*/ 45 w 87"/>
                <a:gd name="T45" fmla="*/ 44 h 106"/>
                <a:gd name="T46" fmla="*/ 36 w 87"/>
                <a:gd name="T47" fmla="*/ 35 h 106"/>
                <a:gd name="T48" fmla="*/ 40 w 87"/>
                <a:gd name="T49" fmla="*/ 27 h 106"/>
                <a:gd name="T50" fmla="*/ 57 w 87"/>
                <a:gd name="T51" fmla="*/ 46 h 106"/>
                <a:gd name="T52" fmla="*/ 43 w 87"/>
                <a:gd name="T53" fmla="*/ 50 h 106"/>
                <a:gd name="T54" fmla="*/ 48 w 87"/>
                <a:gd name="T55" fmla="*/ 64 h 106"/>
                <a:gd name="T56" fmla="*/ 62 w 87"/>
                <a:gd name="T57" fmla="*/ 60 h 106"/>
                <a:gd name="T58" fmla="*/ 57 w 87"/>
                <a:gd name="T59" fmla="*/ 46 h 106"/>
                <a:gd name="T60" fmla="*/ 78 w 87"/>
                <a:gd name="T61" fmla="*/ 3 h 106"/>
                <a:gd name="T62" fmla="*/ 60 w 87"/>
                <a:gd name="T63" fmla="*/ 9 h 106"/>
                <a:gd name="T64" fmla="*/ 64 w 87"/>
                <a:gd name="T65" fmla="*/ 27 h 106"/>
                <a:gd name="T66" fmla="*/ 56 w 87"/>
                <a:gd name="T67" fmla="*/ 43 h 106"/>
                <a:gd name="T68" fmla="*/ 58 w 87"/>
                <a:gd name="T69" fmla="*/ 43 h 106"/>
                <a:gd name="T70" fmla="*/ 59 w 87"/>
                <a:gd name="T71" fmla="*/ 44 h 106"/>
                <a:gd name="T72" fmla="*/ 67 w 87"/>
                <a:gd name="T73" fmla="*/ 28 h 106"/>
                <a:gd name="T74" fmla="*/ 84 w 87"/>
                <a:gd name="T75" fmla="*/ 21 h 106"/>
                <a:gd name="T76" fmla="*/ 78 w 87"/>
                <a:gd name="T77" fmla="*/ 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7" h="106">
                  <a:moveTo>
                    <a:pt x="59" y="98"/>
                  </a:moveTo>
                  <a:cubicBezTo>
                    <a:pt x="62" y="104"/>
                    <a:pt x="71" y="106"/>
                    <a:pt x="77" y="103"/>
                  </a:cubicBezTo>
                  <a:cubicBezTo>
                    <a:pt x="83" y="99"/>
                    <a:pt x="86" y="91"/>
                    <a:pt x="82" y="84"/>
                  </a:cubicBezTo>
                  <a:cubicBezTo>
                    <a:pt x="79" y="78"/>
                    <a:pt x="71" y="76"/>
                    <a:pt x="65" y="79"/>
                  </a:cubicBezTo>
                  <a:cubicBezTo>
                    <a:pt x="58" y="67"/>
                    <a:pt x="58" y="67"/>
                    <a:pt x="58" y="67"/>
                  </a:cubicBezTo>
                  <a:cubicBezTo>
                    <a:pt x="57" y="67"/>
                    <a:pt x="56" y="67"/>
                    <a:pt x="55" y="68"/>
                  </a:cubicBezTo>
                  <a:cubicBezTo>
                    <a:pt x="63" y="80"/>
                    <a:pt x="63" y="80"/>
                    <a:pt x="63" y="80"/>
                  </a:cubicBezTo>
                  <a:cubicBezTo>
                    <a:pt x="57" y="84"/>
                    <a:pt x="55" y="92"/>
                    <a:pt x="59" y="98"/>
                  </a:cubicBezTo>
                  <a:moveTo>
                    <a:pt x="14" y="66"/>
                  </a:moveTo>
                  <a:cubicBezTo>
                    <a:pt x="15" y="71"/>
                    <a:pt x="21" y="74"/>
                    <a:pt x="26" y="73"/>
                  </a:cubicBezTo>
                  <a:cubicBezTo>
                    <a:pt x="31" y="72"/>
                    <a:pt x="34" y="67"/>
                    <a:pt x="33" y="62"/>
                  </a:cubicBezTo>
                  <a:cubicBezTo>
                    <a:pt x="40" y="60"/>
                    <a:pt x="40" y="60"/>
                    <a:pt x="40" y="60"/>
                  </a:cubicBezTo>
                  <a:cubicBezTo>
                    <a:pt x="40" y="59"/>
                    <a:pt x="40" y="58"/>
                    <a:pt x="40" y="58"/>
                  </a:cubicBezTo>
                  <a:cubicBezTo>
                    <a:pt x="32" y="60"/>
                    <a:pt x="32" y="60"/>
                    <a:pt x="32" y="60"/>
                  </a:cubicBezTo>
                  <a:cubicBezTo>
                    <a:pt x="31" y="55"/>
                    <a:pt x="26" y="52"/>
                    <a:pt x="21" y="54"/>
                  </a:cubicBezTo>
                  <a:cubicBezTo>
                    <a:pt x="15" y="55"/>
                    <a:pt x="12" y="61"/>
                    <a:pt x="14" y="66"/>
                  </a:cubicBezTo>
                  <a:moveTo>
                    <a:pt x="40" y="27"/>
                  </a:moveTo>
                  <a:cubicBezTo>
                    <a:pt x="42" y="17"/>
                    <a:pt x="35" y="6"/>
                    <a:pt x="25" y="4"/>
                  </a:cubicBezTo>
                  <a:cubicBezTo>
                    <a:pt x="14" y="2"/>
                    <a:pt x="4" y="9"/>
                    <a:pt x="2" y="20"/>
                  </a:cubicBezTo>
                  <a:cubicBezTo>
                    <a:pt x="0" y="30"/>
                    <a:pt x="7" y="40"/>
                    <a:pt x="17" y="42"/>
                  </a:cubicBezTo>
                  <a:cubicBezTo>
                    <a:pt x="22" y="43"/>
                    <a:pt x="28" y="42"/>
                    <a:pt x="32" y="39"/>
                  </a:cubicBezTo>
                  <a:cubicBezTo>
                    <a:pt x="41" y="48"/>
                    <a:pt x="41" y="48"/>
                    <a:pt x="41" y="48"/>
                  </a:cubicBezTo>
                  <a:cubicBezTo>
                    <a:pt x="42" y="47"/>
                    <a:pt x="44" y="45"/>
                    <a:pt x="45" y="44"/>
                  </a:cubicBezTo>
                  <a:cubicBezTo>
                    <a:pt x="36" y="35"/>
                    <a:pt x="36" y="35"/>
                    <a:pt x="36" y="35"/>
                  </a:cubicBezTo>
                  <a:cubicBezTo>
                    <a:pt x="38" y="33"/>
                    <a:pt x="39" y="30"/>
                    <a:pt x="40" y="27"/>
                  </a:cubicBezTo>
                  <a:moveTo>
                    <a:pt x="57" y="46"/>
                  </a:moveTo>
                  <a:cubicBezTo>
                    <a:pt x="52" y="43"/>
                    <a:pt x="46" y="45"/>
                    <a:pt x="43" y="50"/>
                  </a:cubicBezTo>
                  <a:cubicBezTo>
                    <a:pt x="41" y="56"/>
                    <a:pt x="43" y="62"/>
                    <a:pt x="48" y="64"/>
                  </a:cubicBezTo>
                  <a:cubicBezTo>
                    <a:pt x="53" y="67"/>
                    <a:pt x="59" y="65"/>
                    <a:pt x="62" y="60"/>
                  </a:cubicBezTo>
                  <a:cubicBezTo>
                    <a:pt x="64" y="55"/>
                    <a:pt x="62" y="49"/>
                    <a:pt x="57" y="46"/>
                  </a:cubicBezTo>
                  <a:moveTo>
                    <a:pt x="78" y="3"/>
                  </a:moveTo>
                  <a:cubicBezTo>
                    <a:pt x="71" y="0"/>
                    <a:pt x="63" y="3"/>
                    <a:pt x="60" y="9"/>
                  </a:cubicBezTo>
                  <a:cubicBezTo>
                    <a:pt x="57" y="16"/>
                    <a:pt x="59" y="23"/>
                    <a:pt x="64" y="27"/>
                  </a:cubicBezTo>
                  <a:cubicBezTo>
                    <a:pt x="56" y="43"/>
                    <a:pt x="56" y="43"/>
                    <a:pt x="56" y="43"/>
                  </a:cubicBezTo>
                  <a:cubicBezTo>
                    <a:pt x="57" y="43"/>
                    <a:pt x="58" y="43"/>
                    <a:pt x="58" y="43"/>
                  </a:cubicBezTo>
                  <a:cubicBezTo>
                    <a:pt x="59" y="43"/>
                    <a:pt x="59" y="44"/>
                    <a:pt x="59" y="44"/>
                  </a:cubicBezTo>
                  <a:cubicBezTo>
                    <a:pt x="67" y="28"/>
                    <a:pt x="67" y="28"/>
                    <a:pt x="67" y="28"/>
                  </a:cubicBezTo>
                  <a:cubicBezTo>
                    <a:pt x="73" y="30"/>
                    <a:pt x="81" y="28"/>
                    <a:pt x="84" y="21"/>
                  </a:cubicBezTo>
                  <a:cubicBezTo>
                    <a:pt x="87" y="15"/>
                    <a:pt x="84" y="7"/>
                    <a:pt x="78"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05050"/>
                </a:solidFill>
                <a:effectLst/>
                <a:uLnTx/>
                <a:uFillTx/>
                <a:latin typeface="Segoe UI"/>
                <a:ea typeface="+mn-ea"/>
                <a:cs typeface="+mn-cs"/>
              </a:endParaRPr>
            </a:p>
          </p:txBody>
        </p:sp>
        <p:sp>
          <p:nvSpPr>
            <p:cNvPr id="41" name="Freeform 14"/>
            <p:cNvSpPr>
              <a:spLocks/>
            </p:cNvSpPr>
            <p:nvPr userDrawn="1"/>
          </p:nvSpPr>
          <p:spPr bwMode="auto">
            <a:xfrm>
              <a:off x="7311" y="3595"/>
              <a:ext cx="282" cy="282"/>
            </a:xfrm>
            <a:custGeom>
              <a:avLst/>
              <a:gdLst>
                <a:gd name="T0" fmla="*/ 282 w 282"/>
                <a:gd name="T1" fmla="*/ 10 h 282"/>
                <a:gd name="T2" fmla="*/ 282 w 282"/>
                <a:gd name="T3" fmla="*/ 273 h 282"/>
                <a:gd name="T4" fmla="*/ 282 w 282"/>
                <a:gd name="T5" fmla="*/ 282 h 282"/>
                <a:gd name="T6" fmla="*/ 272 w 282"/>
                <a:gd name="T7" fmla="*/ 282 h 282"/>
                <a:gd name="T8" fmla="*/ 9 w 282"/>
                <a:gd name="T9" fmla="*/ 282 h 282"/>
                <a:gd name="T10" fmla="*/ 0 w 282"/>
                <a:gd name="T11" fmla="*/ 282 h 282"/>
                <a:gd name="T12" fmla="*/ 0 w 282"/>
                <a:gd name="T13" fmla="*/ 273 h 282"/>
                <a:gd name="T14" fmla="*/ 0 w 282"/>
                <a:gd name="T15" fmla="*/ 10 h 282"/>
                <a:gd name="T16" fmla="*/ 0 w 282"/>
                <a:gd name="T17" fmla="*/ 0 h 282"/>
                <a:gd name="T18" fmla="*/ 9 w 282"/>
                <a:gd name="T19" fmla="*/ 0 h 282"/>
                <a:gd name="T20" fmla="*/ 272 w 282"/>
                <a:gd name="T21" fmla="*/ 0 h 282"/>
                <a:gd name="T22" fmla="*/ 282 w 282"/>
                <a:gd name="T23" fmla="*/ 0 h 282"/>
                <a:gd name="T24" fmla="*/ 282 w 282"/>
                <a:gd name="T25" fmla="*/ 10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2" h="282">
                  <a:moveTo>
                    <a:pt x="282" y="10"/>
                  </a:moveTo>
                  <a:lnTo>
                    <a:pt x="282" y="273"/>
                  </a:lnTo>
                  <a:lnTo>
                    <a:pt x="282" y="282"/>
                  </a:lnTo>
                  <a:lnTo>
                    <a:pt x="272" y="282"/>
                  </a:lnTo>
                  <a:lnTo>
                    <a:pt x="9" y="282"/>
                  </a:lnTo>
                  <a:lnTo>
                    <a:pt x="0" y="282"/>
                  </a:lnTo>
                  <a:lnTo>
                    <a:pt x="0" y="273"/>
                  </a:lnTo>
                  <a:lnTo>
                    <a:pt x="0" y="10"/>
                  </a:lnTo>
                  <a:lnTo>
                    <a:pt x="0" y="0"/>
                  </a:lnTo>
                  <a:lnTo>
                    <a:pt x="9" y="0"/>
                  </a:lnTo>
                  <a:lnTo>
                    <a:pt x="272" y="0"/>
                  </a:lnTo>
                  <a:lnTo>
                    <a:pt x="282" y="0"/>
                  </a:lnTo>
                  <a:lnTo>
                    <a:pt x="282" y="10"/>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05050"/>
                </a:solidFill>
                <a:effectLst/>
                <a:uLnTx/>
                <a:uFillTx/>
                <a:latin typeface="Segoe UI"/>
                <a:ea typeface="+mn-ea"/>
                <a:cs typeface="+mn-cs"/>
              </a:endParaRPr>
            </a:p>
          </p:txBody>
        </p:sp>
        <p:sp>
          <p:nvSpPr>
            <p:cNvPr id="42" name="Freeform 15"/>
            <p:cNvSpPr>
              <a:spLocks/>
            </p:cNvSpPr>
            <p:nvPr userDrawn="1"/>
          </p:nvSpPr>
          <p:spPr bwMode="auto">
            <a:xfrm>
              <a:off x="7311" y="3595"/>
              <a:ext cx="282" cy="282"/>
            </a:xfrm>
            <a:custGeom>
              <a:avLst/>
              <a:gdLst>
                <a:gd name="T0" fmla="*/ 282 w 282"/>
                <a:gd name="T1" fmla="*/ 10 h 282"/>
                <a:gd name="T2" fmla="*/ 282 w 282"/>
                <a:gd name="T3" fmla="*/ 273 h 282"/>
                <a:gd name="T4" fmla="*/ 282 w 282"/>
                <a:gd name="T5" fmla="*/ 282 h 282"/>
                <a:gd name="T6" fmla="*/ 272 w 282"/>
                <a:gd name="T7" fmla="*/ 282 h 282"/>
                <a:gd name="T8" fmla="*/ 9 w 282"/>
                <a:gd name="T9" fmla="*/ 282 h 282"/>
                <a:gd name="T10" fmla="*/ 0 w 282"/>
                <a:gd name="T11" fmla="*/ 282 h 282"/>
                <a:gd name="T12" fmla="*/ 0 w 282"/>
                <a:gd name="T13" fmla="*/ 273 h 282"/>
                <a:gd name="T14" fmla="*/ 0 w 282"/>
                <a:gd name="T15" fmla="*/ 10 h 282"/>
                <a:gd name="T16" fmla="*/ 0 w 282"/>
                <a:gd name="T17" fmla="*/ 0 h 282"/>
                <a:gd name="T18" fmla="*/ 9 w 282"/>
                <a:gd name="T19" fmla="*/ 0 h 282"/>
                <a:gd name="T20" fmla="*/ 272 w 282"/>
                <a:gd name="T21" fmla="*/ 0 h 282"/>
                <a:gd name="T22" fmla="*/ 282 w 282"/>
                <a:gd name="T23" fmla="*/ 0 h 282"/>
                <a:gd name="T24" fmla="*/ 282 w 282"/>
                <a:gd name="T25" fmla="*/ 10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2" h="282">
                  <a:moveTo>
                    <a:pt x="282" y="10"/>
                  </a:moveTo>
                  <a:lnTo>
                    <a:pt x="282" y="273"/>
                  </a:lnTo>
                  <a:lnTo>
                    <a:pt x="282" y="282"/>
                  </a:lnTo>
                  <a:lnTo>
                    <a:pt x="272" y="282"/>
                  </a:lnTo>
                  <a:lnTo>
                    <a:pt x="9" y="282"/>
                  </a:lnTo>
                  <a:lnTo>
                    <a:pt x="0" y="282"/>
                  </a:lnTo>
                  <a:lnTo>
                    <a:pt x="0" y="273"/>
                  </a:lnTo>
                  <a:lnTo>
                    <a:pt x="0" y="10"/>
                  </a:lnTo>
                  <a:lnTo>
                    <a:pt x="0" y="0"/>
                  </a:lnTo>
                  <a:lnTo>
                    <a:pt x="9" y="0"/>
                  </a:lnTo>
                  <a:lnTo>
                    <a:pt x="272" y="0"/>
                  </a:lnTo>
                  <a:lnTo>
                    <a:pt x="282" y="0"/>
                  </a:lnTo>
                  <a:lnTo>
                    <a:pt x="282" y="10"/>
                  </a:lnTo>
                  <a:close/>
                </a:path>
              </a:pathLst>
            </a:custGeom>
            <a:noFill/>
            <a:ln w="30163"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05050"/>
                </a:solidFill>
                <a:effectLst/>
                <a:uLnTx/>
                <a:uFillTx/>
                <a:latin typeface="Segoe UI"/>
                <a:ea typeface="+mn-ea"/>
                <a:cs typeface="+mn-cs"/>
              </a:endParaRPr>
            </a:p>
          </p:txBody>
        </p:sp>
        <p:sp>
          <p:nvSpPr>
            <p:cNvPr id="43" name="Freeform 16"/>
            <p:cNvSpPr>
              <a:spLocks/>
            </p:cNvSpPr>
            <p:nvPr userDrawn="1"/>
          </p:nvSpPr>
          <p:spPr bwMode="auto">
            <a:xfrm>
              <a:off x="7370" y="3665"/>
              <a:ext cx="163" cy="160"/>
            </a:xfrm>
            <a:custGeom>
              <a:avLst/>
              <a:gdLst>
                <a:gd name="T0" fmla="*/ 60 w 68"/>
                <a:gd name="T1" fmla="*/ 0 h 67"/>
                <a:gd name="T2" fmla="*/ 9 w 68"/>
                <a:gd name="T3" fmla="*/ 0 h 67"/>
                <a:gd name="T4" fmla="*/ 0 w 68"/>
                <a:gd name="T5" fmla="*/ 9 h 67"/>
                <a:gd name="T6" fmla="*/ 0 w 68"/>
                <a:gd name="T7" fmla="*/ 41 h 67"/>
                <a:gd name="T8" fmla="*/ 9 w 68"/>
                <a:gd name="T9" fmla="*/ 50 h 67"/>
                <a:gd name="T10" fmla="*/ 21 w 68"/>
                <a:gd name="T11" fmla="*/ 50 h 67"/>
                <a:gd name="T12" fmla="*/ 47 w 68"/>
                <a:gd name="T13" fmla="*/ 67 h 67"/>
                <a:gd name="T14" fmla="*/ 41 w 68"/>
                <a:gd name="T15" fmla="*/ 50 h 67"/>
                <a:gd name="T16" fmla="*/ 60 w 68"/>
                <a:gd name="T17" fmla="*/ 50 h 67"/>
                <a:gd name="T18" fmla="*/ 68 w 68"/>
                <a:gd name="T19" fmla="*/ 41 h 67"/>
                <a:gd name="T20" fmla="*/ 68 w 68"/>
                <a:gd name="T21" fmla="*/ 9 h 67"/>
                <a:gd name="T22" fmla="*/ 60 w 68"/>
                <a:gd name="T23"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8" h="67">
                  <a:moveTo>
                    <a:pt x="60" y="0"/>
                  </a:moveTo>
                  <a:cubicBezTo>
                    <a:pt x="9" y="0"/>
                    <a:pt x="9" y="0"/>
                    <a:pt x="9" y="0"/>
                  </a:cubicBezTo>
                  <a:cubicBezTo>
                    <a:pt x="4" y="0"/>
                    <a:pt x="0" y="4"/>
                    <a:pt x="0" y="9"/>
                  </a:cubicBezTo>
                  <a:cubicBezTo>
                    <a:pt x="0" y="41"/>
                    <a:pt x="0" y="41"/>
                    <a:pt x="0" y="41"/>
                  </a:cubicBezTo>
                  <a:cubicBezTo>
                    <a:pt x="0" y="46"/>
                    <a:pt x="4" y="50"/>
                    <a:pt x="9" y="50"/>
                  </a:cubicBezTo>
                  <a:cubicBezTo>
                    <a:pt x="21" y="50"/>
                    <a:pt x="21" y="50"/>
                    <a:pt x="21" y="50"/>
                  </a:cubicBezTo>
                  <a:cubicBezTo>
                    <a:pt x="47" y="67"/>
                    <a:pt x="47" y="67"/>
                    <a:pt x="47" y="67"/>
                  </a:cubicBezTo>
                  <a:cubicBezTo>
                    <a:pt x="41" y="50"/>
                    <a:pt x="41" y="50"/>
                    <a:pt x="41" y="50"/>
                  </a:cubicBezTo>
                  <a:cubicBezTo>
                    <a:pt x="60" y="50"/>
                    <a:pt x="60" y="50"/>
                    <a:pt x="60" y="50"/>
                  </a:cubicBezTo>
                  <a:cubicBezTo>
                    <a:pt x="64" y="50"/>
                    <a:pt x="68" y="46"/>
                    <a:pt x="68" y="41"/>
                  </a:cubicBezTo>
                  <a:cubicBezTo>
                    <a:pt x="68" y="9"/>
                    <a:pt x="68" y="9"/>
                    <a:pt x="68" y="9"/>
                  </a:cubicBezTo>
                  <a:cubicBezTo>
                    <a:pt x="68" y="4"/>
                    <a:pt x="64" y="0"/>
                    <a:pt x="60"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05050"/>
                </a:solidFill>
                <a:effectLst/>
                <a:uLnTx/>
                <a:uFillTx/>
                <a:latin typeface="Segoe UI"/>
                <a:ea typeface="+mn-ea"/>
                <a:cs typeface="+mn-cs"/>
              </a:endParaRPr>
            </a:p>
          </p:txBody>
        </p:sp>
        <p:sp>
          <p:nvSpPr>
            <p:cNvPr id="44" name="Freeform 17"/>
            <p:cNvSpPr>
              <a:spLocks/>
            </p:cNvSpPr>
            <p:nvPr userDrawn="1"/>
          </p:nvSpPr>
          <p:spPr bwMode="auto">
            <a:xfrm>
              <a:off x="7425" y="3877"/>
              <a:ext cx="247" cy="246"/>
            </a:xfrm>
            <a:custGeom>
              <a:avLst/>
              <a:gdLst>
                <a:gd name="T0" fmla="*/ 247 w 247"/>
                <a:gd name="T1" fmla="*/ 10 h 246"/>
                <a:gd name="T2" fmla="*/ 247 w 247"/>
                <a:gd name="T3" fmla="*/ 237 h 246"/>
                <a:gd name="T4" fmla="*/ 247 w 247"/>
                <a:gd name="T5" fmla="*/ 246 h 246"/>
                <a:gd name="T6" fmla="*/ 237 w 247"/>
                <a:gd name="T7" fmla="*/ 246 h 246"/>
                <a:gd name="T8" fmla="*/ 10 w 247"/>
                <a:gd name="T9" fmla="*/ 246 h 246"/>
                <a:gd name="T10" fmla="*/ 0 w 247"/>
                <a:gd name="T11" fmla="*/ 246 h 246"/>
                <a:gd name="T12" fmla="*/ 0 w 247"/>
                <a:gd name="T13" fmla="*/ 237 h 246"/>
                <a:gd name="T14" fmla="*/ 0 w 247"/>
                <a:gd name="T15" fmla="*/ 10 h 246"/>
                <a:gd name="T16" fmla="*/ 0 w 247"/>
                <a:gd name="T17" fmla="*/ 0 h 246"/>
                <a:gd name="T18" fmla="*/ 10 w 247"/>
                <a:gd name="T19" fmla="*/ 0 h 246"/>
                <a:gd name="T20" fmla="*/ 237 w 247"/>
                <a:gd name="T21" fmla="*/ 0 h 246"/>
                <a:gd name="T22" fmla="*/ 247 w 247"/>
                <a:gd name="T23" fmla="*/ 0 h 246"/>
                <a:gd name="T24" fmla="*/ 247 w 247"/>
                <a:gd name="T25" fmla="*/ 1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7" h="246">
                  <a:moveTo>
                    <a:pt x="247" y="10"/>
                  </a:moveTo>
                  <a:lnTo>
                    <a:pt x="247" y="237"/>
                  </a:lnTo>
                  <a:lnTo>
                    <a:pt x="247" y="246"/>
                  </a:lnTo>
                  <a:lnTo>
                    <a:pt x="237" y="246"/>
                  </a:lnTo>
                  <a:lnTo>
                    <a:pt x="10" y="246"/>
                  </a:lnTo>
                  <a:lnTo>
                    <a:pt x="0" y="246"/>
                  </a:lnTo>
                  <a:lnTo>
                    <a:pt x="0" y="237"/>
                  </a:lnTo>
                  <a:lnTo>
                    <a:pt x="0" y="10"/>
                  </a:lnTo>
                  <a:lnTo>
                    <a:pt x="0" y="0"/>
                  </a:lnTo>
                  <a:lnTo>
                    <a:pt x="10" y="0"/>
                  </a:lnTo>
                  <a:lnTo>
                    <a:pt x="237" y="0"/>
                  </a:lnTo>
                  <a:lnTo>
                    <a:pt x="247" y="0"/>
                  </a:lnTo>
                  <a:lnTo>
                    <a:pt x="247" y="1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05050"/>
                </a:solidFill>
                <a:effectLst/>
                <a:uLnTx/>
                <a:uFillTx/>
                <a:latin typeface="Segoe UI"/>
                <a:ea typeface="+mn-ea"/>
                <a:cs typeface="+mn-cs"/>
              </a:endParaRPr>
            </a:p>
          </p:txBody>
        </p:sp>
        <p:sp>
          <p:nvSpPr>
            <p:cNvPr id="45" name="Freeform 18"/>
            <p:cNvSpPr>
              <a:spLocks/>
            </p:cNvSpPr>
            <p:nvPr userDrawn="1"/>
          </p:nvSpPr>
          <p:spPr bwMode="auto">
            <a:xfrm>
              <a:off x="7425" y="3877"/>
              <a:ext cx="247" cy="246"/>
            </a:xfrm>
            <a:custGeom>
              <a:avLst/>
              <a:gdLst>
                <a:gd name="T0" fmla="*/ 247 w 247"/>
                <a:gd name="T1" fmla="*/ 10 h 246"/>
                <a:gd name="T2" fmla="*/ 247 w 247"/>
                <a:gd name="T3" fmla="*/ 237 h 246"/>
                <a:gd name="T4" fmla="*/ 247 w 247"/>
                <a:gd name="T5" fmla="*/ 246 h 246"/>
                <a:gd name="T6" fmla="*/ 237 w 247"/>
                <a:gd name="T7" fmla="*/ 246 h 246"/>
                <a:gd name="T8" fmla="*/ 10 w 247"/>
                <a:gd name="T9" fmla="*/ 246 h 246"/>
                <a:gd name="T10" fmla="*/ 0 w 247"/>
                <a:gd name="T11" fmla="*/ 246 h 246"/>
                <a:gd name="T12" fmla="*/ 0 w 247"/>
                <a:gd name="T13" fmla="*/ 237 h 246"/>
                <a:gd name="T14" fmla="*/ 0 w 247"/>
                <a:gd name="T15" fmla="*/ 10 h 246"/>
                <a:gd name="T16" fmla="*/ 0 w 247"/>
                <a:gd name="T17" fmla="*/ 0 h 246"/>
                <a:gd name="T18" fmla="*/ 10 w 247"/>
                <a:gd name="T19" fmla="*/ 0 h 246"/>
                <a:gd name="T20" fmla="*/ 237 w 247"/>
                <a:gd name="T21" fmla="*/ 0 h 246"/>
                <a:gd name="T22" fmla="*/ 247 w 247"/>
                <a:gd name="T23" fmla="*/ 0 h 246"/>
                <a:gd name="T24" fmla="*/ 247 w 247"/>
                <a:gd name="T25" fmla="*/ 1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7" h="246">
                  <a:moveTo>
                    <a:pt x="247" y="10"/>
                  </a:moveTo>
                  <a:lnTo>
                    <a:pt x="247" y="237"/>
                  </a:lnTo>
                  <a:lnTo>
                    <a:pt x="247" y="246"/>
                  </a:lnTo>
                  <a:lnTo>
                    <a:pt x="237" y="246"/>
                  </a:lnTo>
                  <a:lnTo>
                    <a:pt x="10" y="246"/>
                  </a:lnTo>
                  <a:lnTo>
                    <a:pt x="0" y="246"/>
                  </a:lnTo>
                  <a:lnTo>
                    <a:pt x="0" y="237"/>
                  </a:lnTo>
                  <a:lnTo>
                    <a:pt x="0" y="10"/>
                  </a:lnTo>
                  <a:lnTo>
                    <a:pt x="0" y="0"/>
                  </a:lnTo>
                  <a:lnTo>
                    <a:pt x="10" y="0"/>
                  </a:lnTo>
                  <a:lnTo>
                    <a:pt x="237" y="0"/>
                  </a:lnTo>
                  <a:lnTo>
                    <a:pt x="247" y="0"/>
                  </a:lnTo>
                  <a:lnTo>
                    <a:pt x="247" y="10"/>
                  </a:lnTo>
                  <a:close/>
                </a:path>
              </a:pathLst>
            </a:custGeom>
            <a:noFill/>
            <a:ln w="30163"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05050"/>
                </a:solidFill>
                <a:effectLst/>
                <a:uLnTx/>
                <a:uFillTx/>
                <a:latin typeface="Segoe UI"/>
                <a:ea typeface="+mn-ea"/>
                <a:cs typeface="+mn-cs"/>
              </a:endParaRPr>
            </a:p>
          </p:txBody>
        </p:sp>
        <p:sp>
          <p:nvSpPr>
            <p:cNvPr id="46" name="Freeform 19"/>
            <p:cNvSpPr>
              <a:spLocks/>
            </p:cNvSpPr>
            <p:nvPr userDrawn="1"/>
          </p:nvSpPr>
          <p:spPr bwMode="auto">
            <a:xfrm>
              <a:off x="7464" y="3959"/>
              <a:ext cx="172" cy="83"/>
            </a:xfrm>
            <a:custGeom>
              <a:avLst/>
              <a:gdLst>
                <a:gd name="T0" fmla="*/ 59 w 72"/>
                <a:gd name="T1" fmla="*/ 9 h 35"/>
                <a:gd name="T2" fmla="*/ 52 w 72"/>
                <a:gd name="T3" fmla="*/ 11 h 35"/>
                <a:gd name="T4" fmla="*/ 34 w 72"/>
                <a:gd name="T5" fmla="*/ 0 h 35"/>
                <a:gd name="T6" fmla="*/ 14 w 72"/>
                <a:gd name="T7" fmla="*/ 15 h 35"/>
                <a:gd name="T8" fmla="*/ 10 w 72"/>
                <a:gd name="T9" fmla="*/ 15 h 35"/>
                <a:gd name="T10" fmla="*/ 0 w 72"/>
                <a:gd name="T11" fmla="*/ 25 h 35"/>
                <a:gd name="T12" fmla="*/ 10 w 72"/>
                <a:gd name="T13" fmla="*/ 35 h 35"/>
                <a:gd name="T14" fmla="*/ 59 w 72"/>
                <a:gd name="T15" fmla="*/ 35 h 35"/>
                <a:gd name="T16" fmla="*/ 72 w 72"/>
                <a:gd name="T17" fmla="*/ 22 h 35"/>
                <a:gd name="T18" fmla="*/ 59 w 72"/>
                <a:gd name="T19" fmla="*/ 9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35">
                  <a:moveTo>
                    <a:pt x="59" y="9"/>
                  </a:moveTo>
                  <a:cubicBezTo>
                    <a:pt x="56" y="9"/>
                    <a:pt x="54" y="10"/>
                    <a:pt x="52" y="11"/>
                  </a:cubicBezTo>
                  <a:cubicBezTo>
                    <a:pt x="49" y="5"/>
                    <a:pt x="42" y="0"/>
                    <a:pt x="34" y="0"/>
                  </a:cubicBezTo>
                  <a:cubicBezTo>
                    <a:pt x="24" y="0"/>
                    <a:pt x="16" y="7"/>
                    <a:pt x="14" y="15"/>
                  </a:cubicBezTo>
                  <a:cubicBezTo>
                    <a:pt x="13" y="15"/>
                    <a:pt x="12" y="15"/>
                    <a:pt x="10" y="15"/>
                  </a:cubicBezTo>
                  <a:cubicBezTo>
                    <a:pt x="5" y="15"/>
                    <a:pt x="0" y="19"/>
                    <a:pt x="0" y="25"/>
                  </a:cubicBezTo>
                  <a:cubicBezTo>
                    <a:pt x="0" y="30"/>
                    <a:pt x="5" y="35"/>
                    <a:pt x="10" y="35"/>
                  </a:cubicBezTo>
                  <a:cubicBezTo>
                    <a:pt x="59" y="35"/>
                    <a:pt x="59" y="35"/>
                    <a:pt x="59" y="35"/>
                  </a:cubicBezTo>
                  <a:cubicBezTo>
                    <a:pt x="66" y="35"/>
                    <a:pt x="72" y="29"/>
                    <a:pt x="72" y="22"/>
                  </a:cubicBezTo>
                  <a:cubicBezTo>
                    <a:pt x="72" y="15"/>
                    <a:pt x="66" y="9"/>
                    <a:pt x="59" y="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05050"/>
                </a:solidFill>
                <a:effectLst/>
                <a:uLnTx/>
                <a:uFillTx/>
                <a:latin typeface="Segoe UI"/>
                <a:ea typeface="+mn-ea"/>
                <a:cs typeface="+mn-cs"/>
              </a:endParaRPr>
            </a:p>
          </p:txBody>
        </p:sp>
      </p:grpSp>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2"/>
            <a:ext cx="5486398" cy="1523494"/>
          </a:xfrm>
        </p:spPr>
        <p:txBody>
          <a:bodyPr wrap="square">
            <a:spAutoFit/>
          </a:bodyPr>
          <a:lstStyle>
            <a:lvl1pPr marL="0" indent="0">
              <a:spcBef>
                <a:spcPts val="918"/>
              </a:spcBef>
              <a:buClr>
                <a:schemeClr val="tx1"/>
              </a:buClr>
              <a:buFont typeface="Wingdings" pitchFamily="2" charset="2"/>
              <a:buNone/>
              <a:defRPr sz="2700">
                <a:gradFill>
                  <a:gsLst>
                    <a:gs pos="1250">
                      <a:schemeClr val="tx2"/>
                    </a:gs>
                    <a:gs pos="99000">
                      <a:schemeClr val="tx2"/>
                    </a:gs>
                  </a:gsLst>
                  <a:lin ang="5400000" scaled="0"/>
                </a:gradFill>
              </a:defRPr>
            </a:lvl1pPr>
            <a:lvl2pPr marL="0" indent="0">
              <a:buNone/>
              <a:defRPr sz="1500"/>
            </a:lvl2pPr>
            <a:lvl3pPr marL="173804" indent="0">
              <a:buNone/>
              <a:tabLst/>
              <a:defRPr sz="1500"/>
            </a:lvl3pPr>
            <a:lvl4pPr marL="345227" indent="0">
              <a:buNone/>
              <a:defRPr sz="1350"/>
            </a:lvl4pPr>
            <a:lvl5pPr marL="514268" indent="0">
              <a:buNone/>
              <a:tabLst/>
              <a:defRPr sz="13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2" y="1212852"/>
            <a:ext cx="5486398" cy="1523494"/>
          </a:xfrm>
        </p:spPr>
        <p:txBody>
          <a:bodyPr wrap="square">
            <a:spAutoFit/>
          </a:bodyPr>
          <a:lstStyle>
            <a:lvl1pPr marL="0" indent="0">
              <a:spcBef>
                <a:spcPts val="918"/>
              </a:spcBef>
              <a:buClr>
                <a:schemeClr val="tx1"/>
              </a:buClr>
              <a:buFont typeface="Wingdings" pitchFamily="2" charset="2"/>
              <a:buNone/>
              <a:defRPr sz="2700">
                <a:gradFill>
                  <a:gsLst>
                    <a:gs pos="1250">
                      <a:schemeClr val="tx2"/>
                    </a:gs>
                    <a:gs pos="99000">
                      <a:schemeClr val="tx2"/>
                    </a:gs>
                  </a:gsLst>
                  <a:lin ang="5400000" scaled="0"/>
                </a:gradFill>
              </a:defRPr>
            </a:lvl1pPr>
            <a:lvl2pPr marL="0" indent="0">
              <a:buNone/>
              <a:defRPr sz="1500"/>
            </a:lvl2pPr>
            <a:lvl3pPr marL="173804" indent="0">
              <a:buNone/>
              <a:tabLst/>
              <a:defRPr sz="1500"/>
            </a:lvl3pPr>
            <a:lvl4pPr marL="345227" indent="0">
              <a:buNone/>
              <a:defRPr sz="1350"/>
            </a:lvl4pPr>
            <a:lvl5pPr marL="514268" indent="0">
              <a:buNone/>
              <a:tabLst/>
              <a:defRPr sz="13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19013921"/>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19" name="Rectangle 18"/>
          <p:cNvSpPr/>
          <p:nvPr userDrawn="1"/>
        </p:nvSpPr>
        <p:spPr bwMode="auto">
          <a:xfrm>
            <a:off x="2" y="6697663"/>
            <a:ext cx="12436475" cy="29686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8" tIns="109719" rIns="137148" bIns="109719" numCol="1" spcCol="0" rtlCol="0" fromWordArt="0" anchor="t" anchorCtr="0" forceAA="0" compatLnSpc="1">
            <a:prstTxWarp prst="textNoShape">
              <a:avLst/>
            </a:prstTxWarp>
            <a:noAutofit/>
          </a:bodyPr>
          <a:lstStyle/>
          <a:p>
            <a:pPr marL="0" marR="0" lvl="0" indent="0" algn="ctr" defTabSz="69924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0" name="Group 8"/>
          <p:cNvGrpSpPr>
            <a:grpSpLocks noChangeAspect="1"/>
          </p:cNvGrpSpPr>
          <p:nvPr userDrawn="1"/>
        </p:nvGrpSpPr>
        <p:grpSpPr bwMode="auto">
          <a:xfrm>
            <a:off x="11515725" y="6199686"/>
            <a:ext cx="646113" cy="682764"/>
            <a:chOff x="7062" y="3586"/>
            <a:chExt cx="617" cy="652"/>
          </a:xfrm>
        </p:grpSpPr>
        <p:sp>
          <p:nvSpPr>
            <p:cNvPr id="35" name="AutoShape 7"/>
            <p:cNvSpPr>
              <a:spLocks noChangeAspect="1" noChangeArrowheads="1" noTextEdit="1"/>
            </p:cNvSpPr>
            <p:nvPr userDrawn="1"/>
          </p:nvSpPr>
          <p:spPr bwMode="auto">
            <a:xfrm>
              <a:off x="7062" y="3586"/>
              <a:ext cx="617" cy="6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05050"/>
                </a:solidFill>
                <a:effectLst/>
                <a:uLnTx/>
                <a:uFillTx/>
                <a:latin typeface="Segoe UI"/>
                <a:ea typeface="+mn-ea"/>
                <a:cs typeface="+mn-cs"/>
              </a:endParaRPr>
            </a:p>
          </p:txBody>
        </p:sp>
        <p:sp>
          <p:nvSpPr>
            <p:cNvPr id="36" name="Freeform 9"/>
            <p:cNvSpPr>
              <a:spLocks/>
            </p:cNvSpPr>
            <p:nvPr userDrawn="1"/>
          </p:nvSpPr>
          <p:spPr bwMode="auto">
            <a:xfrm>
              <a:off x="7191" y="3758"/>
              <a:ext cx="117" cy="119"/>
            </a:xfrm>
            <a:custGeom>
              <a:avLst/>
              <a:gdLst>
                <a:gd name="T0" fmla="*/ 117 w 117"/>
                <a:gd name="T1" fmla="*/ 9 h 119"/>
                <a:gd name="T2" fmla="*/ 117 w 117"/>
                <a:gd name="T3" fmla="*/ 110 h 119"/>
                <a:gd name="T4" fmla="*/ 117 w 117"/>
                <a:gd name="T5" fmla="*/ 119 h 119"/>
                <a:gd name="T6" fmla="*/ 108 w 117"/>
                <a:gd name="T7" fmla="*/ 119 h 119"/>
                <a:gd name="T8" fmla="*/ 10 w 117"/>
                <a:gd name="T9" fmla="*/ 119 h 119"/>
                <a:gd name="T10" fmla="*/ 0 w 117"/>
                <a:gd name="T11" fmla="*/ 119 h 119"/>
                <a:gd name="T12" fmla="*/ 0 w 117"/>
                <a:gd name="T13" fmla="*/ 110 h 119"/>
                <a:gd name="T14" fmla="*/ 0 w 117"/>
                <a:gd name="T15" fmla="*/ 9 h 119"/>
                <a:gd name="T16" fmla="*/ 0 w 117"/>
                <a:gd name="T17" fmla="*/ 0 h 119"/>
                <a:gd name="T18" fmla="*/ 10 w 117"/>
                <a:gd name="T19" fmla="*/ 0 h 119"/>
                <a:gd name="T20" fmla="*/ 108 w 117"/>
                <a:gd name="T21" fmla="*/ 0 h 119"/>
                <a:gd name="T22" fmla="*/ 117 w 117"/>
                <a:gd name="T23" fmla="*/ 0 h 119"/>
                <a:gd name="T24" fmla="*/ 117 w 117"/>
                <a:gd name="T25" fmla="*/ 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7" h="119">
                  <a:moveTo>
                    <a:pt x="117" y="9"/>
                  </a:moveTo>
                  <a:lnTo>
                    <a:pt x="117" y="110"/>
                  </a:lnTo>
                  <a:lnTo>
                    <a:pt x="117" y="119"/>
                  </a:lnTo>
                  <a:lnTo>
                    <a:pt x="108" y="119"/>
                  </a:lnTo>
                  <a:lnTo>
                    <a:pt x="10" y="119"/>
                  </a:lnTo>
                  <a:lnTo>
                    <a:pt x="0" y="119"/>
                  </a:lnTo>
                  <a:lnTo>
                    <a:pt x="0" y="110"/>
                  </a:lnTo>
                  <a:lnTo>
                    <a:pt x="0" y="9"/>
                  </a:lnTo>
                  <a:lnTo>
                    <a:pt x="0" y="0"/>
                  </a:lnTo>
                  <a:lnTo>
                    <a:pt x="10" y="0"/>
                  </a:lnTo>
                  <a:lnTo>
                    <a:pt x="108" y="0"/>
                  </a:lnTo>
                  <a:lnTo>
                    <a:pt x="117" y="0"/>
                  </a:lnTo>
                  <a:lnTo>
                    <a:pt x="117" y="9"/>
                  </a:lnTo>
                  <a:close/>
                </a:path>
              </a:pathLst>
            </a:custGeom>
            <a:solidFill>
              <a:srgbClr val="0054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05050"/>
                </a:solidFill>
                <a:effectLst/>
                <a:uLnTx/>
                <a:uFillTx/>
                <a:latin typeface="Segoe UI"/>
                <a:ea typeface="+mn-ea"/>
                <a:cs typeface="+mn-cs"/>
              </a:endParaRPr>
            </a:p>
          </p:txBody>
        </p:sp>
        <p:sp>
          <p:nvSpPr>
            <p:cNvPr id="37" name="Freeform 10"/>
            <p:cNvSpPr>
              <a:spLocks/>
            </p:cNvSpPr>
            <p:nvPr userDrawn="1"/>
          </p:nvSpPr>
          <p:spPr bwMode="auto">
            <a:xfrm>
              <a:off x="7191" y="3758"/>
              <a:ext cx="117" cy="119"/>
            </a:xfrm>
            <a:custGeom>
              <a:avLst/>
              <a:gdLst>
                <a:gd name="T0" fmla="*/ 117 w 117"/>
                <a:gd name="T1" fmla="*/ 9 h 119"/>
                <a:gd name="T2" fmla="*/ 117 w 117"/>
                <a:gd name="T3" fmla="*/ 110 h 119"/>
                <a:gd name="T4" fmla="*/ 117 w 117"/>
                <a:gd name="T5" fmla="*/ 119 h 119"/>
                <a:gd name="T6" fmla="*/ 108 w 117"/>
                <a:gd name="T7" fmla="*/ 119 h 119"/>
                <a:gd name="T8" fmla="*/ 10 w 117"/>
                <a:gd name="T9" fmla="*/ 119 h 119"/>
                <a:gd name="T10" fmla="*/ 0 w 117"/>
                <a:gd name="T11" fmla="*/ 119 h 119"/>
                <a:gd name="T12" fmla="*/ 0 w 117"/>
                <a:gd name="T13" fmla="*/ 110 h 119"/>
                <a:gd name="T14" fmla="*/ 0 w 117"/>
                <a:gd name="T15" fmla="*/ 9 h 119"/>
                <a:gd name="T16" fmla="*/ 0 w 117"/>
                <a:gd name="T17" fmla="*/ 0 h 119"/>
                <a:gd name="T18" fmla="*/ 10 w 117"/>
                <a:gd name="T19" fmla="*/ 0 h 119"/>
                <a:gd name="T20" fmla="*/ 108 w 117"/>
                <a:gd name="T21" fmla="*/ 0 h 119"/>
                <a:gd name="T22" fmla="*/ 117 w 117"/>
                <a:gd name="T23" fmla="*/ 0 h 119"/>
                <a:gd name="T24" fmla="*/ 117 w 117"/>
                <a:gd name="T25" fmla="*/ 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7" h="119">
                  <a:moveTo>
                    <a:pt x="117" y="9"/>
                  </a:moveTo>
                  <a:lnTo>
                    <a:pt x="117" y="110"/>
                  </a:lnTo>
                  <a:lnTo>
                    <a:pt x="117" y="119"/>
                  </a:lnTo>
                  <a:lnTo>
                    <a:pt x="108" y="119"/>
                  </a:lnTo>
                  <a:lnTo>
                    <a:pt x="10" y="119"/>
                  </a:lnTo>
                  <a:lnTo>
                    <a:pt x="0" y="119"/>
                  </a:lnTo>
                  <a:lnTo>
                    <a:pt x="0" y="110"/>
                  </a:lnTo>
                  <a:lnTo>
                    <a:pt x="0" y="9"/>
                  </a:lnTo>
                  <a:lnTo>
                    <a:pt x="0" y="0"/>
                  </a:lnTo>
                  <a:lnTo>
                    <a:pt x="10" y="0"/>
                  </a:lnTo>
                  <a:lnTo>
                    <a:pt x="108" y="0"/>
                  </a:lnTo>
                  <a:lnTo>
                    <a:pt x="117" y="0"/>
                  </a:lnTo>
                  <a:lnTo>
                    <a:pt x="117" y="9"/>
                  </a:lnTo>
                  <a:close/>
                </a:path>
              </a:pathLst>
            </a:custGeom>
            <a:noFill/>
            <a:ln w="30163"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05050"/>
                </a:solidFill>
                <a:effectLst/>
                <a:uLnTx/>
                <a:uFillTx/>
                <a:latin typeface="Segoe UI"/>
                <a:ea typeface="+mn-ea"/>
                <a:cs typeface="+mn-cs"/>
              </a:endParaRPr>
            </a:p>
          </p:txBody>
        </p:sp>
        <p:sp>
          <p:nvSpPr>
            <p:cNvPr id="38" name="Freeform 11"/>
            <p:cNvSpPr>
              <a:spLocks/>
            </p:cNvSpPr>
            <p:nvPr userDrawn="1"/>
          </p:nvSpPr>
          <p:spPr bwMode="auto">
            <a:xfrm>
              <a:off x="7074" y="3877"/>
              <a:ext cx="351" cy="352"/>
            </a:xfrm>
            <a:custGeom>
              <a:avLst/>
              <a:gdLst>
                <a:gd name="T0" fmla="*/ 351 w 351"/>
                <a:gd name="T1" fmla="*/ 10 h 352"/>
                <a:gd name="T2" fmla="*/ 351 w 351"/>
                <a:gd name="T3" fmla="*/ 342 h 352"/>
                <a:gd name="T4" fmla="*/ 351 w 351"/>
                <a:gd name="T5" fmla="*/ 352 h 352"/>
                <a:gd name="T6" fmla="*/ 342 w 351"/>
                <a:gd name="T7" fmla="*/ 352 h 352"/>
                <a:gd name="T8" fmla="*/ 9 w 351"/>
                <a:gd name="T9" fmla="*/ 352 h 352"/>
                <a:gd name="T10" fmla="*/ 0 w 351"/>
                <a:gd name="T11" fmla="*/ 352 h 352"/>
                <a:gd name="T12" fmla="*/ 0 w 351"/>
                <a:gd name="T13" fmla="*/ 342 h 352"/>
                <a:gd name="T14" fmla="*/ 0 w 351"/>
                <a:gd name="T15" fmla="*/ 10 h 352"/>
                <a:gd name="T16" fmla="*/ 0 w 351"/>
                <a:gd name="T17" fmla="*/ 0 h 352"/>
                <a:gd name="T18" fmla="*/ 9 w 351"/>
                <a:gd name="T19" fmla="*/ 0 h 352"/>
                <a:gd name="T20" fmla="*/ 342 w 351"/>
                <a:gd name="T21" fmla="*/ 0 h 352"/>
                <a:gd name="T22" fmla="*/ 351 w 351"/>
                <a:gd name="T23" fmla="*/ 0 h 352"/>
                <a:gd name="T24" fmla="*/ 351 w 351"/>
                <a:gd name="T25" fmla="*/ 10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51" h="352">
                  <a:moveTo>
                    <a:pt x="351" y="10"/>
                  </a:moveTo>
                  <a:lnTo>
                    <a:pt x="351" y="342"/>
                  </a:lnTo>
                  <a:lnTo>
                    <a:pt x="351" y="352"/>
                  </a:lnTo>
                  <a:lnTo>
                    <a:pt x="342" y="352"/>
                  </a:lnTo>
                  <a:lnTo>
                    <a:pt x="9" y="352"/>
                  </a:lnTo>
                  <a:lnTo>
                    <a:pt x="0" y="352"/>
                  </a:lnTo>
                  <a:lnTo>
                    <a:pt x="0" y="342"/>
                  </a:lnTo>
                  <a:lnTo>
                    <a:pt x="0" y="10"/>
                  </a:lnTo>
                  <a:lnTo>
                    <a:pt x="0" y="0"/>
                  </a:lnTo>
                  <a:lnTo>
                    <a:pt x="9" y="0"/>
                  </a:lnTo>
                  <a:lnTo>
                    <a:pt x="342" y="0"/>
                  </a:lnTo>
                  <a:lnTo>
                    <a:pt x="351" y="0"/>
                  </a:lnTo>
                  <a:lnTo>
                    <a:pt x="351" y="1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05050"/>
                </a:solidFill>
                <a:effectLst/>
                <a:uLnTx/>
                <a:uFillTx/>
                <a:latin typeface="Segoe UI"/>
                <a:ea typeface="+mn-ea"/>
                <a:cs typeface="+mn-cs"/>
              </a:endParaRPr>
            </a:p>
          </p:txBody>
        </p:sp>
        <p:sp>
          <p:nvSpPr>
            <p:cNvPr id="39" name="Freeform 12"/>
            <p:cNvSpPr>
              <a:spLocks/>
            </p:cNvSpPr>
            <p:nvPr userDrawn="1"/>
          </p:nvSpPr>
          <p:spPr bwMode="auto">
            <a:xfrm>
              <a:off x="7074" y="3877"/>
              <a:ext cx="351" cy="352"/>
            </a:xfrm>
            <a:custGeom>
              <a:avLst/>
              <a:gdLst>
                <a:gd name="T0" fmla="*/ 351 w 351"/>
                <a:gd name="T1" fmla="*/ 10 h 352"/>
                <a:gd name="T2" fmla="*/ 351 w 351"/>
                <a:gd name="T3" fmla="*/ 342 h 352"/>
                <a:gd name="T4" fmla="*/ 351 w 351"/>
                <a:gd name="T5" fmla="*/ 352 h 352"/>
                <a:gd name="T6" fmla="*/ 342 w 351"/>
                <a:gd name="T7" fmla="*/ 352 h 352"/>
                <a:gd name="T8" fmla="*/ 9 w 351"/>
                <a:gd name="T9" fmla="*/ 352 h 352"/>
                <a:gd name="T10" fmla="*/ 0 w 351"/>
                <a:gd name="T11" fmla="*/ 352 h 352"/>
                <a:gd name="T12" fmla="*/ 0 w 351"/>
                <a:gd name="T13" fmla="*/ 342 h 352"/>
                <a:gd name="T14" fmla="*/ 0 w 351"/>
                <a:gd name="T15" fmla="*/ 10 h 352"/>
                <a:gd name="T16" fmla="*/ 0 w 351"/>
                <a:gd name="T17" fmla="*/ 0 h 352"/>
                <a:gd name="T18" fmla="*/ 9 w 351"/>
                <a:gd name="T19" fmla="*/ 0 h 352"/>
                <a:gd name="T20" fmla="*/ 342 w 351"/>
                <a:gd name="T21" fmla="*/ 0 h 352"/>
                <a:gd name="T22" fmla="*/ 351 w 351"/>
                <a:gd name="T23" fmla="*/ 0 h 352"/>
                <a:gd name="T24" fmla="*/ 351 w 351"/>
                <a:gd name="T25" fmla="*/ 10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51" h="352">
                  <a:moveTo>
                    <a:pt x="351" y="10"/>
                  </a:moveTo>
                  <a:lnTo>
                    <a:pt x="351" y="342"/>
                  </a:lnTo>
                  <a:lnTo>
                    <a:pt x="351" y="352"/>
                  </a:lnTo>
                  <a:lnTo>
                    <a:pt x="342" y="352"/>
                  </a:lnTo>
                  <a:lnTo>
                    <a:pt x="9" y="352"/>
                  </a:lnTo>
                  <a:lnTo>
                    <a:pt x="0" y="352"/>
                  </a:lnTo>
                  <a:lnTo>
                    <a:pt x="0" y="342"/>
                  </a:lnTo>
                  <a:lnTo>
                    <a:pt x="0" y="10"/>
                  </a:lnTo>
                  <a:lnTo>
                    <a:pt x="0" y="0"/>
                  </a:lnTo>
                  <a:lnTo>
                    <a:pt x="9" y="0"/>
                  </a:lnTo>
                  <a:lnTo>
                    <a:pt x="342" y="0"/>
                  </a:lnTo>
                  <a:lnTo>
                    <a:pt x="351" y="0"/>
                  </a:lnTo>
                  <a:lnTo>
                    <a:pt x="351" y="10"/>
                  </a:lnTo>
                  <a:close/>
                </a:path>
              </a:pathLst>
            </a:custGeom>
            <a:noFill/>
            <a:ln w="30163"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05050"/>
                </a:solidFill>
                <a:effectLst/>
                <a:uLnTx/>
                <a:uFillTx/>
                <a:latin typeface="Segoe UI"/>
                <a:ea typeface="+mn-ea"/>
                <a:cs typeface="+mn-cs"/>
              </a:endParaRPr>
            </a:p>
          </p:txBody>
        </p:sp>
        <p:sp>
          <p:nvSpPr>
            <p:cNvPr id="40" name="Freeform 13"/>
            <p:cNvSpPr>
              <a:spLocks noEditPoints="1"/>
            </p:cNvSpPr>
            <p:nvPr userDrawn="1"/>
          </p:nvSpPr>
          <p:spPr bwMode="auto">
            <a:xfrm>
              <a:off x="7131" y="3937"/>
              <a:ext cx="208" cy="253"/>
            </a:xfrm>
            <a:custGeom>
              <a:avLst/>
              <a:gdLst>
                <a:gd name="T0" fmla="*/ 59 w 87"/>
                <a:gd name="T1" fmla="*/ 98 h 106"/>
                <a:gd name="T2" fmla="*/ 77 w 87"/>
                <a:gd name="T3" fmla="*/ 103 h 106"/>
                <a:gd name="T4" fmla="*/ 82 w 87"/>
                <a:gd name="T5" fmla="*/ 84 h 106"/>
                <a:gd name="T6" fmla="*/ 65 w 87"/>
                <a:gd name="T7" fmla="*/ 79 h 106"/>
                <a:gd name="T8" fmla="*/ 58 w 87"/>
                <a:gd name="T9" fmla="*/ 67 h 106"/>
                <a:gd name="T10" fmla="*/ 55 w 87"/>
                <a:gd name="T11" fmla="*/ 68 h 106"/>
                <a:gd name="T12" fmla="*/ 63 w 87"/>
                <a:gd name="T13" fmla="*/ 80 h 106"/>
                <a:gd name="T14" fmla="*/ 59 w 87"/>
                <a:gd name="T15" fmla="*/ 98 h 106"/>
                <a:gd name="T16" fmla="*/ 14 w 87"/>
                <a:gd name="T17" fmla="*/ 66 h 106"/>
                <a:gd name="T18" fmla="*/ 26 w 87"/>
                <a:gd name="T19" fmla="*/ 73 h 106"/>
                <a:gd name="T20" fmla="*/ 33 w 87"/>
                <a:gd name="T21" fmla="*/ 62 h 106"/>
                <a:gd name="T22" fmla="*/ 40 w 87"/>
                <a:gd name="T23" fmla="*/ 60 h 106"/>
                <a:gd name="T24" fmla="*/ 40 w 87"/>
                <a:gd name="T25" fmla="*/ 58 h 106"/>
                <a:gd name="T26" fmla="*/ 32 w 87"/>
                <a:gd name="T27" fmla="*/ 60 h 106"/>
                <a:gd name="T28" fmla="*/ 21 w 87"/>
                <a:gd name="T29" fmla="*/ 54 h 106"/>
                <a:gd name="T30" fmla="*/ 14 w 87"/>
                <a:gd name="T31" fmla="*/ 66 h 106"/>
                <a:gd name="T32" fmla="*/ 40 w 87"/>
                <a:gd name="T33" fmla="*/ 27 h 106"/>
                <a:gd name="T34" fmla="*/ 25 w 87"/>
                <a:gd name="T35" fmla="*/ 4 h 106"/>
                <a:gd name="T36" fmla="*/ 2 w 87"/>
                <a:gd name="T37" fmla="*/ 20 h 106"/>
                <a:gd name="T38" fmla="*/ 17 w 87"/>
                <a:gd name="T39" fmla="*/ 42 h 106"/>
                <a:gd name="T40" fmla="*/ 32 w 87"/>
                <a:gd name="T41" fmla="*/ 39 h 106"/>
                <a:gd name="T42" fmla="*/ 41 w 87"/>
                <a:gd name="T43" fmla="*/ 48 h 106"/>
                <a:gd name="T44" fmla="*/ 45 w 87"/>
                <a:gd name="T45" fmla="*/ 44 h 106"/>
                <a:gd name="T46" fmla="*/ 36 w 87"/>
                <a:gd name="T47" fmla="*/ 35 h 106"/>
                <a:gd name="T48" fmla="*/ 40 w 87"/>
                <a:gd name="T49" fmla="*/ 27 h 106"/>
                <a:gd name="T50" fmla="*/ 57 w 87"/>
                <a:gd name="T51" fmla="*/ 46 h 106"/>
                <a:gd name="T52" fmla="*/ 43 w 87"/>
                <a:gd name="T53" fmla="*/ 50 h 106"/>
                <a:gd name="T54" fmla="*/ 48 w 87"/>
                <a:gd name="T55" fmla="*/ 64 h 106"/>
                <a:gd name="T56" fmla="*/ 62 w 87"/>
                <a:gd name="T57" fmla="*/ 60 h 106"/>
                <a:gd name="T58" fmla="*/ 57 w 87"/>
                <a:gd name="T59" fmla="*/ 46 h 106"/>
                <a:gd name="T60" fmla="*/ 78 w 87"/>
                <a:gd name="T61" fmla="*/ 3 h 106"/>
                <a:gd name="T62" fmla="*/ 60 w 87"/>
                <a:gd name="T63" fmla="*/ 9 h 106"/>
                <a:gd name="T64" fmla="*/ 64 w 87"/>
                <a:gd name="T65" fmla="*/ 27 h 106"/>
                <a:gd name="T66" fmla="*/ 56 w 87"/>
                <a:gd name="T67" fmla="*/ 43 h 106"/>
                <a:gd name="T68" fmla="*/ 58 w 87"/>
                <a:gd name="T69" fmla="*/ 43 h 106"/>
                <a:gd name="T70" fmla="*/ 59 w 87"/>
                <a:gd name="T71" fmla="*/ 44 h 106"/>
                <a:gd name="T72" fmla="*/ 67 w 87"/>
                <a:gd name="T73" fmla="*/ 28 h 106"/>
                <a:gd name="T74" fmla="*/ 84 w 87"/>
                <a:gd name="T75" fmla="*/ 21 h 106"/>
                <a:gd name="T76" fmla="*/ 78 w 87"/>
                <a:gd name="T77" fmla="*/ 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7" h="106">
                  <a:moveTo>
                    <a:pt x="59" y="98"/>
                  </a:moveTo>
                  <a:cubicBezTo>
                    <a:pt x="62" y="104"/>
                    <a:pt x="71" y="106"/>
                    <a:pt x="77" y="103"/>
                  </a:cubicBezTo>
                  <a:cubicBezTo>
                    <a:pt x="83" y="99"/>
                    <a:pt x="86" y="91"/>
                    <a:pt x="82" y="84"/>
                  </a:cubicBezTo>
                  <a:cubicBezTo>
                    <a:pt x="79" y="78"/>
                    <a:pt x="71" y="76"/>
                    <a:pt x="65" y="79"/>
                  </a:cubicBezTo>
                  <a:cubicBezTo>
                    <a:pt x="58" y="67"/>
                    <a:pt x="58" y="67"/>
                    <a:pt x="58" y="67"/>
                  </a:cubicBezTo>
                  <a:cubicBezTo>
                    <a:pt x="57" y="67"/>
                    <a:pt x="56" y="67"/>
                    <a:pt x="55" y="68"/>
                  </a:cubicBezTo>
                  <a:cubicBezTo>
                    <a:pt x="63" y="80"/>
                    <a:pt x="63" y="80"/>
                    <a:pt x="63" y="80"/>
                  </a:cubicBezTo>
                  <a:cubicBezTo>
                    <a:pt x="57" y="84"/>
                    <a:pt x="55" y="92"/>
                    <a:pt x="59" y="98"/>
                  </a:cubicBezTo>
                  <a:moveTo>
                    <a:pt x="14" y="66"/>
                  </a:moveTo>
                  <a:cubicBezTo>
                    <a:pt x="15" y="71"/>
                    <a:pt x="21" y="74"/>
                    <a:pt x="26" y="73"/>
                  </a:cubicBezTo>
                  <a:cubicBezTo>
                    <a:pt x="31" y="72"/>
                    <a:pt x="34" y="67"/>
                    <a:pt x="33" y="62"/>
                  </a:cubicBezTo>
                  <a:cubicBezTo>
                    <a:pt x="40" y="60"/>
                    <a:pt x="40" y="60"/>
                    <a:pt x="40" y="60"/>
                  </a:cubicBezTo>
                  <a:cubicBezTo>
                    <a:pt x="40" y="59"/>
                    <a:pt x="40" y="58"/>
                    <a:pt x="40" y="58"/>
                  </a:cubicBezTo>
                  <a:cubicBezTo>
                    <a:pt x="32" y="60"/>
                    <a:pt x="32" y="60"/>
                    <a:pt x="32" y="60"/>
                  </a:cubicBezTo>
                  <a:cubicBezTo>
                    <a:pt x="31" y="55"/>
                    <a:pt x="26" y="52"/>
                    <a:pt x="21" y="54"/>
                  </a:cubicBezTo>
                  <a:cubicBezTo>
                    <a:pt x="15" y="55"/>
                    <a:pt x="12" y="61"/>
                    <a:pt x="14" y="66"/>
                  </a:cubicBezTo>
                  <a:moveTo>
                    <a:pt x="40" y="27"/>
                  </a:moveTo>
                  <a:cubicBezTo>
                    <a:pt x="42" y="17"/>
                    <a:pt x="35" y="6"/>
                    <a:pt x="25" y="4"/>
                  </a:cubicBezTo>
                  <a:cubicBezTo>
                    <a:pt x="14" y="2"/>
                    <a:pt x="4" y="9"/>
                    <a:pt x="2" y="20"/>
                  </a:cubicBezTo>
                  <a:cubicBezTo>
                    <a:pt x="0" y="30"/>
                    <a:pt x="7" y="40"/>
                    <a:pt x="17" y="42"/>
                  </a:cubicBezTo>
                  <a:cubicBezTo>
                    <a:pt x="22" y="43"/>
                    <a:pt x="28" y="42"/>
                    <a:pt x="32" y="39"/>
                  </a:cubicBezTo>
                  <a:cubicBezTo>
                    <a:pt x="41" y="48"/>
                    <a:pt x="41" y="48"/>
                    <a:pt x="41" y="48"/>
                  </a:cubicBezTo>
                  <a:cubicBezTo>
                    <a:pt x="42" y="47"/>
                    <a:pt x="44" y="45"/>
                    <a:pt x="45" y="44"/>
                  </a:cubicBezTo>
                  <a:cubicBezTo>
                    <a:pt x="36" y="35"/>
                    <a:pt x="36" y="35"/>
                    <a:pt x="36" y="35"/>
                  </a:cubicBezTo>
                  <a:cubicBezTo>
                    <a:pt x="38" y="33"/>
                    <a:pt x="39" y="30"/>
                    <a:pt x="40" y="27"/>
                  </a:cubicBezTo>
                  <a:moveTo>
                    <a:pt x="57" y="46"/>
                  </a:moveTo>
                  <a:cubicBezTo>
                    <a:pt x="52" y="43"/>
                    <a:pt x="46" y="45"/>
                    <a:pt x="43" y="50"/>
                  </a:cubicBezTo>
                  <a:cubicBezTo>
                    <a:pt x="41" y="56"/>
                    <a:pt x="43" y="62"/>
                    <a:pt x="48" y="64"/>
                  </a:cubicBezTo>
                  <a:cubicBezTo>
                    <a:pt x="53" y="67"/>
                    <a:pt x="59" y="65"/>
                    <a:pt x="62" y="60"/>
                  </a:cubicBezTo>
                  <a:cubicBezTo>
                    <a:pt x="64" y="55"/>
                    <a:pt x="62" y="49"/>
                    <a:pt x="57" y="46"/>
                  </a:cubicBezTo>
                  <a:moveTo>
                    <a:pt x="78" y="3"/>
                  </a:moveTo>
                  <a:cubicBezTo>
                    <a:pt x="71" y="0"/>
                    <a:pt x="63" y="3"/>
                    <a:pt x="60" y="9"/>
                  </a:cubicBezTo>
                  <a:cubicBezTo>
                    <a:pt x="57" y="16"/>
                    <a:pt x="59" y="23"/>
                    <a:pt x="64" y="27"/>
                  </a:cubicBezTo>
                  <a:cubicBezTo>
                    <a:pt x="56" y="43"/>
                    <a:pt x="56" y="43"/>
                    <a:pt x="56" y="43"/>
                  </a:cubicBezTo>
                  <a:cubicBezTo>
                    <a:pt x="57" y="43"/>
                    <a:pt x="58" y="43"/>
                    <a:pt x="58" y="43"/>
                  </a:cubicBezTo>
                  <a:cubicBezTo>
                    <a:pt x="59" y="43"/>
                    <a:pt x="59" y="44"/>
                    <a:pt x="59" y="44"/>
                  </a:cubicBezTo>
                  <a:cubicBezTo>
                    <a:pt x="67" y="28"/>
                    <a:pt x="67" y="28"/>
                    <a:pt x="67" y="28"/>
                  </a:cubicBezTo>
                  <a:cubicBezTo>
                    <a:pt x="73" y="30"/>
                    <a:pt x="81" y="28"/>
                    <a:pt x="84" y="21"/>
                  </a:cubicBezTo>
                  <a:cubicBezTo>
                    <a:pt x="87" y="15"/>
                    <a:pt x="84" y="7"/>
                    <a:pt x="78"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05050"/>
                </a:solidFill>
                <a:effectLst/>
                <a:uLnTx/>
                <a:uFillTx/>
                <a:latin typeface="Segoe UI"/>
                <a:ea typeface="+mn-ea"/>
                <a:cs typeface="+mn-cs"/>
              </a:endParaRPr>
            </a:p>
          </p:txBody>
        </p:sp>
        <p:sp>
          <p:nvSpPr>
            <p:cNvPr id="41" name="Freeform 14"/>
            <p:cNvSpPr>
              <a:spLocks/>
            </p:cNvSpPr>
            <p:nvPr userDrawn="1"/>
          </p:nvSpPr>
          <p:spPr bwMode="auto">
            <a:xfrm>
              <a:off x="7311" y="3595"/>
              <a:ext cx="282" cy="282"/>
            </a:xfrm>
            <a:custGeom>
              <a:avLst/>
              <a:gdLst>
                <a:gd name="T0" fmla="*/ 282 w 282"/>
                <a:gd name="T1" fmla="*/ 10 h 282"/>
                <a:gd name="T2" fmla="*/ 282 w 282"/>
                <a:gd name="T3" fmla="*/ 273 h 282"/>
                <a:gd name="T4" fmla="*/ 282 w 282"/>
                <a:gd name="T5" fmla="*/ 282 h 282"/>
                <a:gd name="T6" fmla="*/ 272 w 282"/>
                <a:gd name="T7" fmla="*/ 282 h 282"/>
                <a:gd name="T8" fmla="*/ 9 w 282"/>
                <a:gd name="T9" fmla="*/ 282 h 282"/>
                <a:gd name="T10" fmla="*/ 0 w 282"/>
                <a:gd name="T11" fmla="*/ 282 h 282"/>
                <a:gd name="T12" fmla="*/ 0 w 282"/>
                <a:gd name="T13" fmla="*/ 273 h 282"/>
                <a:gd name="T14" fmla="*/ 0 w 282"/>
                <a:gd name="T15" fmla="*/ 10 h 282"/>
                <a:gd name="T16" fmla="*/ 0 w 282"/>
                <a:gd name="T17" fmla="*/ 0 h 282"/>
                <a:gd name="T18" fmla="*/ 9 w 282"/>
                <a:gd name="T19" fmla="*/ 0 h 282"/>
                <a:gd name="T20" fmla="*/ 272 w 282"/>
                <a:gd name="T21" fmla="*/ 0 h 282"/>
                <a:gd name="T22" fmla="*/ 282 w 282"/>
                <a:gd name="T23" fmla="*/ 0 h 282"/>
                <a:gd name="T24" fmla="*/ 282 w 282"/>
                <a:gd name="T25" fmla="*/ 10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2" h="282">
                  <a:moveTo>
                    <a:pt x="282" y="10"/>
                  </a:moveTo>
                  <a:lnTo>
                    <a:pt x="282" y="273"/>
                  </a:lnTo>
                  <a:lnTo>
                    <a:pt x="282" y="282"/>
                  </a:lnTo>
                  <a:lnTo>
                    <a:pt x="272" y="282"/>
                  </a:lnTo>
                  <a:lnTo>
                    <a:pt x="9" y="282"/>
                  </a:lnTo>
                  <a:lnTo>
                    <a:pt x="0" y="282"/>
                  </a:lnTo>
                  <a:lnTo>
                    <a:pt x="0" y="273"/>
                  </a:lnTo>
                  <a:lnTo>
                    <a:pt x="0" y="10"/>
                  </a:lnTo>
                  <a:lnTo>
                    <a:pt x="0" y="0"/>
                  </a:lnTo>
                  <a:lnTo>
                    <a:pt x="9" y="0"/>
                  </a:lnTo>
                  <a:lnTo>
                    <a:pt x="272" y="0"/>
                  </a:lnTo>
                  <a:lnTo>
                    <a:pt x="282" y="0"/>
                  </a:lnTo>
                  <a:lnTo>
                    <a:pt x="282" y="10"/>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05050"/>
                </a:solidFill>
                <a:effectLst/>
                <a:uLnTx/>
                <a:uFillTx/>
                <a:latin typeface="Segoe UI"/>
                <a:ea typeface="+mn-ea"/>
                <a:cs typeface="+mn-cs"/>
              </a:endParaRPr>
            </a:p>
          </p:txBody>
        </p:sp>
        <p:sp>
          <p:nvSpPr>
            <p:cNvPr id="42" name="Freeform 15"/>
            <p:cNvSpPr>
              <a:spLocks/>
            </p:cNvSpPr>
            <p:nvPr userDrawn="1"/>
          </p:nvSpPr>
          <p:spPr bwMode="auto">
            <a:xfrm>
              <a:off x="7311" y="3595"/>
              <a:ext cx="282" cy="282"/>
            </a:xfrm>
            <a:custGeom>
              <a:avLst/>
              <a:gdLst>
                <a:gd name="T0" fmla="*/ 282 w 282"/>
                <a:gd name="T1" fmla="*/ 10 h 282"/>
                <a:gd name="T2" fmla="*/ 282 w 282"/>
                <a:gd name="T3" fmla="*/ 273 h 282"/>
                <a:gd name="T4" fmla="*/ 282 w 282"/>
                <a:gd name="T5" fmla="*/ 282 h 282"/>
                <a:gd name="T6" fmla="*/ 272 w 282"/>
                <a:gd name="T7" fmla="*/ 282 h 282"/>
                <a:gd name="T8" fmla="*/ 9 w 282"/>
                <a:gd name="T9" fmla="*/ 282 h 282"/>
                <a:gd name="T10" fmla="*/ 0 w 282"/>
                <a:gd name="T11" fmla="*/ 282 h 282"/>
                <a:gd name="T12" fmla="*/ 0 w 282"/>
                <a:gd name="T13" fmla="*/ 273 h 282"/>
                <a:gd name="T14" fmla="*/ 0 w 282"/>
                <a:gd name="T15" fmla="*/ 10 h 282"/>
                <a:gd name="T16" fmla="*/ 0 w 282"/>
                <a:gd name="T17" fmla="*/ 0 h 282"/>
                <a:gd name="T18" fmla="*/ 9 w 282"/>
                <a:gd name="T19" fmla="*/ 0 h 282"/>
                <a:gd name="T20" fmla="*/ 272 w 282"/>
                <a:gd name="T21" fmla="*/ 0 h 282"/>
                <a:gd name="T22" fmla="*/ 282 w 282"/>
                <a:gd name="T23" fmla="*/ 0 h 282"/>
                <a:gd name="T24" fmla="*/ 282 w 282"/>
                <a:gd name="T25" fmla="*/ 10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2" h="282">
                  <a:moveTo>
                    <a:pt x="282" y="10"/>
                  </a:moveTo>
                  <a:lnTo>
                    <a:pt x="282" y="273"/>
                  </a:lnTo>
                  <a:lnTo>
                    <a:pt x="282" y="282"/>
                  </a:lnTo>
                  <a:lnTo>
                    <a:pt x="272" y="282"/>
                  </a:lnTo>
                  <a:lnTo>
                    <a:pt x="9" y="282"/>
                  </a:lnTo>
                  <a:lnTo>
                    <a:pt x="0" y="282"/>
                  </a:lnTo>
                  <a:lnTo>
                    <a:pt x="0" y="273"/>
                  </a:lnTo>
                  <a:lnTo>
                    <a:pt x="0" y="10"/>
                  </a:lnTo>
                  <a:lnTo>
                    <a:pt x="0" y="0"/>
                  </a:lnTo>
                  <a:lnTo>
                    <a:pt x="9" y="0"/>
                  </a:lnTo>
                  <a:lnTo>
                    <a:pt x="272" y="0"/>
                  </a:lnTo>
                  <a:lnTo>
                    <a:pt x="282" y="0"/>
                  </a:lnTo>
                  <a:lnTo>
                    <a:pt x="282" y="10"/>
                  </a:lnTo>
                  <a:close/>
                </a:path>
              </a:pathLst>
            </a:custGeom>
            <a:noFill/>
            <a:ln w="30163"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05050"/>
                </a:solidFill>
                <a:effectLst/>
                <a:uLnTx/>
                <a:uFillTx/>
                <a:latin typeface="Segoe UI"/>
                <a:ea typeface="+mn-ea"/>
                <a:cs typeface="+mn-cs"/>
              </a:endParaRPr>
            </a:p>
          </p:txBody>
        </p:sp>
        <p:sp>
          <p:nvSpPr>
            <p:cNvPr id="43" name="Freeform 16"/>
            <p:cNvSpPr>
              <a:spLocks/>
            </p:cNvSpPr>
            <p:nvPr userDrawn="1"/>
          </p:nvSpPr>
          <p:spPr bwMode="auto">
            <a:xfrm>
              <a:off x="7370" y="3665"/>
              <a:ext cx="163" cy="160"/>
            </a:xfrm>
            <a:custGeom>
              <a:avLst/>
              <a:gdLst>
                <a:gd name="T0" fmla="*/ 60 w 68"/>
                <a:gd name="T1" fmla="*/ 0 h 67"/>
                <a:gd name="T2" fmla="*/ 9 w 68"/>
                <a:gd name="T3" fmla="*/ 0 h 67"/>
                <a:gd name="T4" fmla="*/ 0 w 68"/>
                <a:gd name="T5" fmla="*/ 9 h 67"/>
                <a:gd name="T6" fmla="*/ 0 w 68"/>
                <a:gd name="T7" fmla="*/ 41 h 67"/>
                <a:gd name="T8" fmla="*/ 9 w 68"/>
                <a:gd name="T9" fmla="*/ 50 h 67"/>
                <a:gd name="T10" fmla="*/ 21 w 68"/>
                <a:gd name="T11" fmla="*/ 50 h 67"/>
                <a:gd name="T12" fmla="*/ 47 w 68"/>
                <a:gd name="T13" fmla="*/ 67 h 67"/>
                <a:gd name="T14" fmla="*/ 41 w 68"/>
                <a:gd name="T15" fmla="*/ 50 h 67"/>
                <a:gd name="T16" fmla="*/ 60 w 68"/>
                <a:gd name="T17" fmla="*/ 50 h 67"/>
                <a:gd name="T18" fmla="*/ 68 w 68"/>
                <a:gd name="T19" fmla="*/ 41 h 67"/>
                <a:gd name="T20" fmla="*/ 68 w 68"/>
                <a:gd name="T21" fmla="*/ 9 h 67"/>
                <a:gd name="T22" fmla="*/ 60 w 68"/>
                <a:gd name="T23"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8" h="67">
                  <a:moveTo>
                    <a:pt x="60" y="0"/>
                  </a:moveTo>
                  <a:cubicBezTo>
                    <a:pt x="9" y="0"/>
                    <a:pt x="9" y="0"/>
                    <a:pt x="9" y="0"/>
                  </a:cubicBezTo>
                  <a:cubicBezTo>
                    <a:pt x="4" y="0"/>
                    <a:pt x="0" y="4"/>
                    <a:pt x="0" y="9"/>
                  </a:cubicBezTo>
                  <a:cubicBezTo>
                    <a:pt x="0" y="41"/>
                    <a:pt x="0" y="41"/>
                    <a:pt x="0" y="41"/>
                  </a:cubicBezTo>
                  <a:cubicBezTo>
                    <a:pt x="0" y="46"/>
                    <a:pt x="4" y="50"/>
                    <a:pt x="9" y="50"/>
                  </a:cubicBezTo>
                  <a:cubicBezTo>
                    <a:pt x="21" y="50"/>
                    <a:pt x="21" y="50"/>
                    <a:pt x="21" y="50"/>
                  </a:cubicBezTo>
                  <a:cubicBezTo>
                    <a:pt x="47" y="67"/>
                    <a:pt x="47" y="67"/>
                    <a:pt x="47" y="67"/>
                  </a:cubicBezTo>
                  <a:cubicBezTo>
                    <a:pt x="41" y="50"/>
                    <a:pt x="41" y="50"/>
                    <a:pt x="41" y="50"/>
                  </a:cubicBezTo>
                  <a:cubicBezTo>
                    <a:pt x="60" y="50"/>
                    <a:pt x="60" y="50"/>
                    <a:pt x="60" y="50"/>
                  </a:cubicBezTo>
                  <a:cubicBezTo>
                    <a:pt x="64" y="50"/>
                    <a:pt x="68" y="46"/>
                    <a:pt x="68" y="41"/>
                  </a:cubicBezTo>
                  <a:cubicBezTo>
                    <a:pt x="68" y="9"/>
                    <a:pt x="68" y="9"/>
                    <a:pt x="68" y="9"/>
                  </a:cubicBezTo>
                  <a:cubicBezTo>
                    <a:pt x="68" y="4"/>
                    <a:pt x="64" y="0"/>
                    <a:pt x="60"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05050"/>
                </a:solidFill>
                <a:effectLst/>
                <a:uLnTx/>
                <a:uFillTx/>
                <a:latin typeface="Segoe UI"/>
                <a:ea typeface="+mn-ea"/>
                <a:cs typeface="+mn-cs"/>
              </a:endParaRPr>
            </a:p>
          </p:txBody>
        </p:sp>
        <p:sp>
          <p:nvSpPr>
            <p:cNvPr id="44" name="Freeform 17"/>
            <p:cNvSpPr>
              <a:spLocks/>
            </p:cNvSpPr>
            <p:nvPr userDrawn="1"/>
          </p:nvSpPr>
          <p:spPr bwMode="auto">
            <a:xfrm>
              <a:off x="7425" y="3877"/>
              <a:ext cx="247" cy="246"/>
            </a:xfrm>
            <a:custGeom>
              <a:avLst/>
              <a:gdLst>
                <a:gd name="T0" fmla="*/ 247 w 247"/>
                <a:gd name="T1" fmla="*/ 10 h 246"/>
                <a:gd name="T2" fmla="*/ 247 w 247"/>
                <a:gd name="T3" fmla="*/ 237 h 246"/>
                <a:gd name="T4" fmla="*/ 247 w 247"/>
                <a:gd name="T5" fmla="*/ 246 h 246"/>
                <a:gd name="T6" fmla="*/ 237 w 247"/>
                <a:gd name="T7" fmla="*/ 246 h 246"/>
                <a:gd name="T8" fmla="*/ 10 w 247"/>
                <a:gd name="T9" fmla="*/ 246 h 246"/>
                <a:gd name="T10" fmla="*/ 0 w 247"/>
                <a:gd name="T11" fmla="*/ 246 h 246"/>
                <a:gd name="T12" fmla="*/ 0 w 247"/>
                <a:gd name="T13" fmla="*/ 237 h 246"/>
                <a:gd name="T14" fmla="*/ 0 w 247"/>
                <a:gd name="T15" fmla="*/ 10 h 246"/>
                <a:gd name="T16" fmla="*/ 0 w 247"/>
                <a:gd name="T17" fmla="*/ 0 h 246"/>
                <a:gd name="T18" fmla="*/ 10 w 247"/>
                <a:gd name="T19" fmla="*/ 0 h 246"/>
                <a:gd name="T20" fmla="*/ 237 w 247"/>
                <a:gd name="T21" fmla="*/ 0 h 246"/>
                <a:gd name="T22" fmla="*/ 247 w 247"/>
                <a:gd name="T23" fmla="*/ 0 h 246"/>
                <a:gd name="T24" fmla="*/ 247 w 247"/>
                <a:gd name="T25" fmla="*/ 1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7" h="246">
                  <a:moveTo>
                    <a:pt x="247" y="10"/>
                  </a:moveTo>
                  <a:lnTo>
                    <a:pt x="247" y="237"/>
                  </a:lnTo>
                  <a:lnTo>
                    <a:pt x="247" y="246"/>
                  </a:lnTo>
                  <a:lnTo>
                    <a:pt x="237" y="246"/>
                  </a:lnTo>
                  <a:lnTo>
                    <a:pt x="10" y="246"/>
                  </a:lnTo>
                  <a:lnTo>
                    <a:pt x="0" y="246"/>
                  </a:lnTo>
                  <a:lnTo>
                    <a:pt x="0" y="237"/>
                  </a:lnTo>
                  <a:lnTo>
                    <a:pt x="0" y="10"/>
                  </a:lnTo>
                  <a:lnTo>
                    <a:pt x="0" y="0"/>
                  </a:lnTo>
                  <a:lnTo>
                    <a:pt x="10" y="0"/>
                  </a:lnTo>
                  <a:lnTo>
                    <a:pt x="237" y="0"/>
                  </a:lnTo>
                  <a:lnTo>
                    <a:pt x="247" y="0"/>
                  </a:lnTo>
                  <a:lnTo>
                    <a:pt x="247" y="1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05050"/>
                </a:solidFill>
                <a:effectLst/>
                <a:uLnTx/>
                <a:uFillTx/>
                <a:latin typeface="Segoe UI"/>
                <a:ea typeface="+mn-ea"/>
                <a:cs typeface="+mn-cs"/>
              </a:endParaRPr>
            </a:p>
          </p:txBody>
        </p:sp>
        <p:sp>
          <p:nvSpPr>
            <p:cNvPr id="45" name="Freeform 18"/>
            <p:cNvSpPr>
              <a:spLocks/>
            </p:cNvSpPr>
            <p:nvPr userDrawn="1"/>
          </p:nvSpPr>
          <p:spPr bwMode="auto">
            <a:xfrm>
              <a:off x="7425" y="3877"/>
              <a:ext cx="247" cy="246"/>
            </a:xfrm>
            <a:custGeom>
              <a:avLst/>
              <a:gdLst>
                <a:gd name="T0" fmla="*/ 247 w 247"/>
                <a:gd name="T1" fmla="*/ 10 h 246"/>
                <a:gd name="T2" fmla="*/ 247 w 247"/>
                <a:gd name="T3" fmla="*/ 237 h 246"/>
                <a:gd name="T4" fmla="*/ 247 w 247"/>
                <a:gd name="T5" fmla="*/ 246 h 246"/>
                <a:gd name="T6" fmla="*/ 237 w 247"/>
                <a:gd name="T7" fmla="*/ 246 h 246"/>
                <a:gd name="T8" fmla="*/ 10 w 247"/>
                <a:gd name="T9" fmla="*/ 246 h 246"/>
                <a:gd name="T10" fmla="*/ 0 w 247"/>
                <a:gd name="T11" fmla="*/ 246 h 246"/>
                <a:gd name="T12" fmla="*/ 0 w 247"/>
                <a:gd name="T13" fmla="*/ 237 h 246"/>
                <a:gd name="T14" fmla="*/ 0 w 247"/>
                <a:gd name="T15" fmla="*/ 10 h 246"/>
                <a:gd name="T16" fmla="*/ 0 w 247"/>
                <a:gd name="T17" fmla="*/ 0 h 246"/>
                <a:gd name="T18" fmla="*/ 10 w 247"/>
                <a:gd name="T19" fmla="*/ 0 h 246"/>
                <a:gd name="T20" fmla="*/ 237 w 247"/>
                <a:gd name="T21" fmla="*/ 0 h 246"/>
                <a:gd name="T22" fmla="*/ 247 w 247"/>
                <a:gd name="T23" fmla="*/ 0 h 246"/>
                <a:gd name="T24" fmla="*/ 247 w 247"/>
                <a:gd name="T25" fmla="*/ 1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7" h="246">
                  <a:moveTo>
                    <a:pt x="247" y="10"/>
                  </a:moveTo>
                  <a:lnTo>
                    <a:pt x="247" y="237"/>
                  </a:lnTo>
                  <a:lnTo>
                    <a:pt x="247" y="246"/>
                  </a:lnTo>
                  <a:lnTo>
                    <a:pt x="237" y="246"/>
                  </a:lnTo>
                  <a:lnTo>
                    <a:pt x="10" y="246"/>
                  </a:lnTo>
                  <a:lnTo>
                    <a:pt x="0" y="246"/>
                  </a:lnTo>
                  <a:lnTo>
                    <a:pt x="0" y="237"/>
                  </a:lnTo>
                  <a:lnTo>
                    <a:pt x="0" y="10"/>
                  </a:lnTo>
                  <a:lnTo>
                    <a:pt x="0" y="0"/>
                  </a:lnTo>
                  <a:lnTo>
                    <a:pt x="10" y="0"/>
                  </a:lnTo>
                  <a:lnTo>
                    <a:pt x="237" y="0"/>
                  </a:lnTo>
                  <a:lnTo>
                    <a:pt x="247" y="0"/>
                  </a:lnTo>
                  <a:lnTo>
                    <a:pt x="247" y="10"/>
                  </a:lnTo>
                  <a:close/>
                </a:path>
              </a:pathLst>
            </a:custGeom>
            <a:noFill/>
            <a:ln w="30163"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05050"/>
                </a:solidFill>
                <a:effectLst/>
                <a:uLnTx/>
                <a:uFillTx/>
                <a:latin typeface="Segoe UI"/>
                <a:ea typeface="+mn-ea"/>
                <a:cs typeface="+mn-cs"/>
              </a:endParaRPr>
            </a:p>
          </p:txBody>
        </p:sp>
        <p:sp>
          <p:nvSpPr>
            <p:cNvPr id="46" name="Freeform 19"/>
            <p:cNvSpPr>
              <a:spLocks/>
            </p:cNvSpPr>
            <p:nvPr userDrawn="1"/>
          </p:nvSpPr>
          <p:spPr bwMode="auto">
            <a:xfrm>
              <a:off x="7464" y="3959"/>
              <a:ext cx="172" cy="83"/>
            </a:xfrm>
            <a:custGeom>
              <a:avLst/>
              <a:gdLst>
                <a:gd name="T0" fmla="*/ 59 w 72"/>
                <a:gd name="T1" fmla="*/ 9 h 35"/>
                <a:gd name="T2" fmla="*/ 52 w 72"/>
                <a:gd name="T3" fmla="*/ 11 h 35"/>
                <a:gd name="T4" fmla="*/ 34 w 72"/>
                <a:gd name="T5" fmla="*/ 0 h 35"/>
                <a:gd name="T6" fmla="*/ 14 w 72"/>
                <a:gd name="T7" fmla="*/ 15 h 35"/>
                <a:gd name="T8" fmla="*/ 10 w 72"/>
                <a:gd name="T9" fmla="*/ 15 h 35"/>
                <a:gd name="T10" fmla="*/ 0 w 72"/>
                <a:gd name="T11" fmla="*/ 25 h 35"/>
                <a:gd name="T12" fmla="*/ 10 w 72"/>
                <a:gd name="T13" fmla="*/ 35 h 35"/>
                <a:gd name="T14" fmla="*/ 59 w 72"/>
                <a:gd name="T15" fmla="*/ 35 h 35"/>
                <a:gd name="T16" fmla="*/ 72 w 72"/>
                <a:gd name="T17" fmla="*/ 22 h 35"/>
                <a:gd name="T18" fmla="*/ 59 w 72"/>
                <a:gd name="T19" fmla="*/ 9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35">
                  <a:moveTo>
                    <a:pt x="59" y="9"/>
                  </a:moveTo>
                  <a:cubicBezTo>
                    <a:pt x="56" y="9"/>
                    <a:pt x="54" y="10"/>
                    <a:pt x="52" y="11"/>
                  </a:cubicBezTo>
                  <a:cubicBezTo>
                    <a:pt x="49" y="5"/>
                    <a:pt x="42" y="0"/>
                    <a:pt x="34" y="0"/>
                  </a:cubicBezTo>
                  <a:cubicBezTo>
                    <a:pt x="24" y="0"/>
                    <a:pt x="16" y="7"/>
                    <a:pt x="14" y="15"/>
                  </a:cubicBezTo>
                  <a:cubicBezTo>
                    <a:pt x="13" y="15"/>
                    <a:pt x="12" y="15"/>
                    <a:pt x="10" y="15"/>
                  </a:cubicBezTo>
                  <a:cubicBezTo>
                    <a:pt x="5" y="15"/>
                    <a:pt x="0" y="19"/>
                    <a:pt x="0" y="25"/>
                  </a:cubicBezTo>
                  <a:cubicBezTo>
                    <a:pt x="0" y="30"/>
                    <a:pt x="5" y="35"/>
                    <a:pt x="10" y="35"/>
                  </a:cubicBezTo>
                  <a:cubicBezTo>
                    <a:pt x="59" y="35"/>
                    <a:pt x="59" y="35"/>
                    <a:pt x="59" y="35"/>
                  </a:cubicBezTo>
                  <a:cubicBezTo>
                    <a:pt x="66" y="35"/>
                    <a:pt x="72" y="29"/>
                    <a:pt x="72" y="22"/>
                  </a:cubicBezTo>
                  <a:cubicBezTo>
                    <a:pt x="72" y="15"/>
                    <a:pt x="66" y="9"/>
                    <a:pt x="59" y="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05050"/>
                </a:solidFill>
                <a:effectLst/>
                <a:uLnTx/>
                <a:uFillTx/>
                <a:latin typeface="Segoe UI"/>
                <a:ea typeface="+mn-ea"/>
                <a:cs typeface="+mn-cs"/>
              </a:endParaRPr>
            </a:p>
          </p:txBody>
        </p:sp>
      </p:grpSp>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2"/>
            <a:ext cx="5486398" cy="1523494"/>
          </a:xfrm>
        </p:spPr>
        <p:txBody>
          <a:bodyPr wrap="square">
            <a:spAutoFit/>
          </a:bodyPr>
          <a:lstStyle>
            <a:lvl1pPr marL="0" indent="0">
              <a:spcBef>
                <a:spcPts val="918"/>
              </a:spcBef>
              <a:buClr>
                <a:schemeClr val="tx1"/>
              </a:buClr>
              <a:buFont typeface="Wingdings" pitchFamily="2" charset="2"/>
              <a:buNone/>
              <a:defRPr sz="2700"/>
            </a:lvl1pPr>
            <a:lvl2pPr marL="0" indent="0">
              <a:buNone/>
              <a:defRPr sz="1500"/>
            </a:lvl2pPr>
            <a:lvl3pPr marL="173804" indent="0">
              <a:buNone/>
              <a:tabLst/>
              <a:defRPr sz="1500"/>
            </a:lvl3pPr>
            <a:lvl4pPr marL="345227" indent="0">
              <a:buNone/>
              <a:defRPr sz="1350"/>
            </a:lvl4pPr>
            <a:lvl5pPr marL="514268" indent="0">
              <a:buNone/>
              <a:tabLst/>
              <a:defRPr sz="13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2" y="1212851"/>
            <a:ext cx="5486398" cy="1523494"/>
          </a:xfrm>
        </p:spPr>
        <p:txBody>
          <a:bodyPr wrap="square">
            <a:spAutoFit/>
          </a:bodyPr>
          <a:lstStyle>
            <a:lvl1pPr marL="0" indent="0">
              <a:spcBef>
                <a:spcPts val="918"/>
              </a:spcBef>
              <a:buClr>
                <a:schemeClr val="tx1"/>
              </a:buClr>
              <a:buFont typeface="Wingdings" pitchFamily="2" charset="2"/>
              <a:buNone/>
              <a:defRPr sz="2700"/>
            </a:lvl1pPr>
            <a:lvl2pPr marL="0" indent="0">
              <a:buNone/>
              <a:defRPr sz="1500"/>
            </a:lvl2pPr>
            <a:lvl3pPr marL="173804" indent="0">
              <a:buNone/>
              <a:tabLst/>
              <a:defRPr sz="1500"/>
            </a:lvl3pPr>
            <a:lvl4pPr marL="345227" indent="0">
              <a:buNone/>
              <a:defRPr sz="1350"/>
            </a:lvl4pPr>
            <a:lvl5pPr marL="514268" indent="0">
              <a:buNone/>
              <a:tabLst/>
              <a:defRPr sz="13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75374700"/>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19" name="Rectangle 18"/>
          <p:cNvSpPr/>
          <p:nvPr userDrawn="1"/>
        </p:nvSpPr>
        <p:spPr bwMode="auto">
          <a:xfrm>
            <a:off x="2" y="6697663"/>
            <a:ext cx="12436475" cy="29686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8" tIns="109719" rIns="137148" bIns="109719" numCol="1" spcCol="0" rtlCol="0" fromWordArt="0" anchor="t" anchorCtr="0" forceAA="0" compatLnSpc="1">
            <a:prstTxWarp prst="textNoShape">
              <a:avLst/>
            </a:prstTxWarp>
            <a:noAutofit/>
          </a:bodyPr>
          <a:lstStyle/>
          <a:p>
            <a:pPr marL="0" marR="0" lvl="0" indent="0" algn="ctr" defTabSz="69924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0" name="Group 8"/>
          <p:cNvGrpSpPr>
            <a:grpSpLocks noChangeAspect="1"/>
          </p:cNvGrpSpPr>
          <p:nvPr userDrawn="1"/>
        </p:nvGrpSpPr>
        <p:grpSpPr bwMode="auto">
          <a:xfrm>
            <a:off x="11515725" y="6199686"/>
            <a:ext cx="646113" cy="682764"/>
            <a:chOff x="7062" y="3586"/>
            <a:chExt cx="617" cy="652"/>
          </a:xfrm>
        </p:grpSpPr>
        <p:sp>
          <p:nvSpPr>
            <p:cNvPr id="35" name="AutoShape 7"/>
            <p:cNvSpPr>
              <a:spLocks noChangeAspect="1" noChangeArrowheads="1" noTextEdit="1"/>
            </p:cNvSpPr>
            <p:nvPr userDrawn="1"/>
          </p:nvSpPr>
          <p:spPr bwMode="auto">
            <a:xfrm>
              <a:off x="7062" y="3586"/>
              <a:ext cx="617" cy="6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05050"/>
                </a:solidFill>
                <a:effectLst/>
                <a:uLnTx/>
                <a:uFillTx/>
                <a:latin typeface="Segoe UI"/>
                <a:ea typeface="+mn-ea"/>
                <a:cs typeface="+mn-cs"/>
              </a:endParaRPr>
            </a:p>
          </p:txBody>
        </p:sp>
        <p:sp>
          <p:nvSpPr>
            <p:cNvPr id="36" name="Freeform 9"/>
            <p:cNvSpPr>
              <a:spLocks/>
            </p:cNvSpPr>
            <p:nvPr userDrawn="1"/>
          </p:nvSpPr>
          <p:spPr bwMode="auto">
            <a:xfrm>
              <a:off x="7191" y="3758"/>
              <a:ext cx="117" cy="119"/>
            </a:xfrm>
            <a:custGeom>
              <a:avLst/>
              <a:gdLst>
                <a:gd name="T0" fmla="*/ 117 w 117"/>
                <a:gd name="T1" fmla="*/ 9 h 119"/>
                <a:gd name="T2" fmla="*/ 117 w 117"/>
                <a:gd name="T3" fmla="*/ 110 h 119"/>
                <a:gd name="T4" fmla="*/ 117 w 117"/>
                <a:gd name="T5" fmla="*/ 119 h 119"/>
                <a:gd name="T6" fmla="*/ 108 w 117"/>
                <a:gd name="T7" fmla="*/ 119 h 119"/>
                <a:gd name="T8" fmla="*/ 10 w 117"/>
                <a:gd name="T9" fmla="*/ 119 h 119"/>
                <a:gd name="T10" fmla="*/ 0 w 117"/>
                <a:gd name="T11" fmla="*/ 119 h 119"/>
                <a:gd name="T12" fmla="*/ 0 w 117"/>
                <a:gd name="T13" fmla="*/ 110 h 119"/>
                <a:gd name="T14" fmla="*/ 0 w 117"/>
                <a:gd name="T15" fmla="*/ 9 h 119"/>
                <a:gd name="T16" fmla="*/ 0 w 117"/>
                <a:gd name="T17" fmla="*/ 0 h 119"/>
                <a:gd name="T18" fmla="*/ 10 w 117"/>
                <a:gd name="T19" fmla="*/ 0 h 119"/>
                <a:gd name="T20" fmla="*/ 108 w 117"/>
                <a:gd name="T21" fmla="*/ 0 h 119"/>
                <a:gd name="T22" fmla="*/ 117 w 117"/>
                <a:gd name="T23" fmla="*/ 0 h 119"/>
                <a:gd name="T24" fmla="*/ 117 w 117"/>
                <a:gd name="T25" fmla="*/ 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7" h="119">
                  <a:moveTo>
                    <a:pt x="117" y="9"/>
                  </a:moveTo>
                  <a:lnTo>
                    <a:pt x="117" y="110"/>
                  </a:lnTo>
                  <a:lnTo>
                    <a:pt x="117" y="119"/>
                  </a:lnTo>
                  <a:lnTo>
                    <a:pt x="108" y="119"/>
                  </a:lnTo>
                  <a:lnTo>
                    <a:pt x="10" y="119"/>
                  </a:lnTo>
                  <a:lnTo>
                    <a:pt x="0" y="119"/>
                  </a:lnTo>
                  <a:lnTo>
                    <a:pt x="0" y="110"/>
                  </a:lnTo>
                  <a:lnTo>
                    <a:pt x="0" y="9"/>
                  </a:lnTo>
                  <a:lnTo>
                    <a:pt x="0" y="0"/>
                  </a:lnTo>
                  <a:lnTo>
                    <a:pt x="10" y="0"/>
                  </a:lnTo>
                  <a:lnTo>
                    <a:pt x="108" y="0"/>
                  </a:lnTo>
                  <a:lnTo>
                    <a:pt x="117" y="0"/>
                  </a:lnTo>
                  <a:lnTo>
                    <a:pt x="117" y="9"/>
                  </a:lnTo>
                  <a:close/>
                </a:path>
              </a:pathLst>
            </a:custGeom>
            <a:solidFill>
              <a:srgbClr val="0054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05050"/>
                </a:solidFill>
                <a:effectLst/>
                <a:uLnTx/>
                <a:uFillTx/>
                <a:latin typeface="Segoe UI"/>
                <a:ea typeface="+mn-ea"/>
                <a:cs typeface="+mn-cs"/>
              </a:endParaRPr>
            </a:p>
          </p:txBody>
        </p:sp>
        <p:sp>
          <p:nvSpPr>
            <p:cNvPr id="37" name="Freeform 10"/>
            <p:cNvSpPr>
              <a:spLocks/>
            </p:cNvSpPr>
            <p:nvPr userDrawn="1"/>
          </p:nvSpPr>
          <p:spPr bwMode="auto">
            <a:xfrm>
              <a:off x="7191" y="3758"/>
              <a:ext cx="117" cy="119"/>
            </a:xfrm>
            <a:custGeom>
              <a:avLst/>
              <a:gdLst>
                <a:gd name="T0" fmla="*/ 117 w 117"/>
                <a:gd name="T1" fmla="*/ 9 h 119"/>
                <a:gd name="T2" fmla="*/ 117 w 117"/>
                <a:gd name="T3" fmla="*/ 110 h 119"/>
                <a:gd name="T4" fmla="*/ 117 w 117"/>
                <a:gd name="T5" fmla="*/ 119 h 119"/>
                <a:gd name="T6" fmla="*/ 108 w 117"/>
                <a:gd name="T7" fmla="*/ 119 h 119"/>
                <a:gd name="T8" fmla="*/ 10 w 117"/>
                <a:gd name="T9" fmla="*/ 119 h 119"/>
                <a:gd name="T10" fmla="*/ 0 w 117"/>
                <a:gd name="T11" fmla="*/ 119 h 119"/>
                <a:gd name="T12" fmla="*/ 0 w 117"/>
                <a:gd name="T13" fmla="*/ 110 h 119"/>
                <a:gd name="T14" fmla="*/ 0 w 117"/>
                <a:gd name="T15" fmla="*/ 9 h 119"/>
                <a:gd name="T16" fmla="*/ 0 w 117"/>
                <a:gd name="T17" fmla="*/ 0 h 119"/>
                <a:gd name="T18" fmla="*/ 10 w 117"/>
                <a:gd name="T19" fmla="*/ 0 h 119"/>
                <a:gd name="T20" fmla="*/ 108 w 117"/>
                <a:gd name="T21" fmla="*/ 0 h 119"/>
                <a:gd name="T22" fmla="*/ 117 w 117"/>
                <a:gd name="T23" fmla="*/ 0 h 119"/>
                <a:gd name="T24" fmla="*/ 117 w 117"/>
                <a:gd name="T25" fmla="*/ 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7" h="119">
                  <a:moveTo>
                    <a:pt x="117" y="9"/>
                  </a:moveTo>
                  <a:lnTo>
                    <a:pt x="117" y="110"/>
                  </a:lnTo>
                  <a:lnTo>
                    <a:pt x="117" y="119"/>
                  </a:lnTo>
                  <a:lnTo>
                    <a:pt x="108" y="119"/>
                  </a:lnTo>
                  <a:lnTo>
                    <a:pt x="10" y="119"/>
                  </a:lnTo>
                  <a:lnTo>
                    <a:pt x="0" y="119"/>
                  </a:lnTo>
                  <a:lnTo>
                    <a:pt x="0" y="110"/>
                  </a:lnTo>
                  <a:lnTo>
                    <a:pt x="0" y="9"/>
                  </a:lnTo>
                  <a:lnTo>
                    <a:pt x="0" y="0"/>
                  </a:lnTo>
                  <a:lnTo>
                    <a:pt x="10" y="0"/>
                  </a:lnTo>
                  <a:lnTo>
                    <a:pt x="108" y="0"/>
                  </a:lnTo>
                  <a:lnTo>
                    <a:pt x="117" y="0"/>
                  </a:lnTo>
                  <a:lnTo>
                    <a:pt x="117" y="9"/>
                  </a:lnTo>
                  <a:close/>
                </a:path>
              </a:pathLst>
            </a:custGeom>
            <a:noFill/>
            <a:ln w="30163"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05050"/>
                </a:solidFill>
                <a:effectLst/>
                <a:uLnTx/>
                <a:uFillTx/>
                <a:latin typeface="Segoe UI"/>
                <a:ea typeface="+mn-ea"/>
                <a:cs typeface="+mn-cs"/>
              </a:endParaRPr>
            </a:p>
          </p:txBody>
        </p:sp>
        <p:sp>
          <p:nvSpPr>
            <p:cNvPr id="38" name="Freeform 11"/>
            <p:cNvSpPr>
              <a:spLocks/>
            </p:cNvSpPr>
            <p:nvPr userDrawn="1"/>
          </p:nvSpPr>
          <p:spPr bwMode="auto">
            <a:xfrm>
              <a:off x="7074" y="3877"/>
              <a:ext cx="351" cy="352"/>
            </a:xfrm>
            <a:custGeom>
              <a:avLst/>
              <a:gdLst>
                <a:gd name="T0" fmla="*/ 351 w 351"/>
                <a:gd name="T1" fmla="*/ 10 h 352"/>
                <a:gd name="T2" fmla="*/ 351 w 351"/>
                <a:gd name="T3" fmla="*/ 342 h 352"/>
                <a:gd name="T4" fmla="*/ 351 w 351"/>
                <a:gd name="T5" fmla="*/ 352 h 352"/>
                <a:gd name="T6" fmla="*/ 342 w 351"/>
                <a:gd name="T7" fmla="*/ 352 h 352"/>
                <a:gd name="T8" fmla="*/ 9 w 351"/>
                <a:gd name="T9" fmla="*/ 352 h 352"/>
                <a:gd name="T10" fmla="*/ 0 w 351"/>
                <a:gd name="T11" fmla="*/ 352 h 352"/>
                <a:gd name="T12" fmla="*/ 0 w 351"/>
                <a:gd name="T13" fmla="*/ 342 h 352"/>
                <a:gd name="T14" fmla="*/ 0 w 351"/>
                <a:gd name="T15" fmla="*/ 10 h 352"/>
                <a:gd name="T16" fmla="*/ 0 w 351"/>
                <a:gd name="T17" fmla="*/ 0 h 352"/>
                <a:gd name="T18" fmla="*/ 9 w 351"/>
                <a:gd name="T19" fmla="*/ 0 h 352"/>
                <a:gd name="T20" fmla="*/ 342 w 351"/>
                <a:gd name="T21" fmla="*/ 0 h 352"/>
                <a:gd name="T22" fmla="*/ 351 w 351"/>
                <a:gd name="T23" fmla="*/ 0 h 352"/>
                <a:gd name="T24" fmla="*/ 351 w 351"/>
                <a:gd name="T25" fmla="*/ 10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51" h="352">
                  <a:moveTo>
                    <a:pt x="351" y="10"/>
                  </a:moveTo>
                  <a:lnTo>
                    <a:pt x="351" y="342"/>
                  </a:lnTo>
                  <a:lnTo>
                    <a:pt x="351" y="352"/>
                  </a:lnTo>
                  <a:lnTo>
                    <a:pt x="342" y="352"/>
                  </a:lnTo>
                  <a:lnTo>
                    <a:pt x="9" y="352"/>
                  </a:lnTo>
                  <a:lnTo>
                    <a:pt x="0" y="352"/>
                  </a:lnTo>
                  <a:lnTo>
                    <a:pt x="0" y="342"/>
                  </a:lnTo>
                  <a:lnTo>
                    <a:pt x="0" y="10"/>
                  </a:lnTo>
                  <a:lnTo>
                    <a:pt x="0" y="0"/>
                  </a:lnTo>
                  <a:lnTo>
                    <a:pt x="9" y="0"/>
                  </a:lnTo>
                  <a:lnTo>
                    <a:pt x="342" y="0"/>
                  </a:lnTo>
                  <a:lnTo>
                    <a:pt x="351" y="0"/>
                  </a:lnTo>
                  <a:lnTo>
                    <a:pt x="351" y="1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05050"/>
                </a:solidFill>
                <a:effectLst/>
                <a:uLnTx/>
                <a:uFillTx/>
                <a:latin typeface="Segoe UI"/>
                <a:ea typeface="+mn-ea"/>
                <a:cs typeface="+mn-cs"/>
              </a:endParaRPr>
            </a:p>
          </p:txBody>
        </p:sp>
        <p:sp>
          <p:nvSpPr>
            <p:cNvPr id="39" name="Freeform 12"/>
            <p:cNvSpPr>
              <a:spLocks/>
            </p:cNvSpPr>
            <p:nvPr userDrawn="1"/>
          </p:nvSpPr>
          <p:spPr bwMode="auto">
            <a:xfrm>
              <a:off x="7074" y="3877"/>
              <a:ext cx="351" cy="352"/>
            </a:xfrm>
            <a:custGeom>
              <a:avLst/>
              <a:gdLst>
                <a:gd name="T0" fmla="*/ 351 w 351"/>
                <a:gd name="T1" fmla="*/ 10 h 352"/>
                <a:gd name="T2" fmla="*/ 351 w 351"/>
                <a:gd name="T3" fmla="*/ 342 h 352"/>
                <a:gd name="T4" fmla="*/ 351 w 351"/>
                <a:gd name="T5" fmla="*/ 352 h 352"/>
                <a:gd name="T6" fmla="*/ 342 w 351"/>
                <a:gd name="T7" fmla="*/ 352 h 352"/>
                <a:gd name="T8" fmla="*/ 9 w 351"/>
                <a:gd name="T9" fmla="*/ 352 h 352"/>
                <a:gd name="T10" fmla="*/ 0 w 351"/>
                <a:gd name="T11" fmla="*/ 352 h 352"/>
                <a:gd name="T12" fmla="*/ 0 w 351"/>
                <a:gd name="T13" fmla="*/ 342 h 352"/>
                <a:gd name="T14" fmla="*/ 0 w 351"/>
                <a:gd name="T15" fmla="*/ 10 h 352"/>
                <a:gd name="T16" fmla="*/ 0 w 351"/>
                <a:gd name="T17" fmla="*/ 0 h 352"/>
                <a:gd name="T18" fmla="*/ 9 w 351"/>
                <a:gd name="T19" fmla="*/ 0 h 352"/>
                <a:gd name="T20" fmla="*/ 342 w 351"/>
                <a:gd name="T21" fmla="*/ 0 h 352"/>
                <a:gd name="T22" fmla="*/ 351 w 351"/>
                <a:gd name="T23" fmla="*/ 0 h 352"/>
                <a:gd name="T24" fmla="*/ 351 w 351"/>
                <a:gd name="T25" fmla="*/ 10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51" h="352">
                  <a:moveTo>
                    <a:pt x="351" y="10"/>
                  </a:moveTo>
                  <a:lnTo>
                    <a:pt x="351" y="342"/>
                  </a:lnTo>
                  <a:lnTo>
                    <a:pt x="351" y="352"/>
                  </a:lnTo>
                  <a:lnTo>
                    <a:pt x="342" y="352"/>
                  </a:lnTo>
                  <a:lnTo>
                    <a:pt x="9" y="352"/>
                  </a:lnTo>
                  <a:lnTo>
                    <a:pt x="0" y="352"/>
                  </a:lnTo>
                  <a:lnTo>
                    <a:pt x="0" y="342"/>
                  </a:lnTo>
                  <a:lnTo>
                    <a:pt x="0" y="10"/>
                  </a:lnTo>
                  <a:lnTo>
                    <a:pt x="0" y="0"/>
                  </a:lnTo>
                  <a:lnTo>
                    <a:pt x="9" y="0"/>
                  </a:lnTo>
                  <a:lnTo>
                    <a:pt x="342" y="0"/>
                  </a:lnTo>
                  <a:lnTo>
                    <a:pt x="351" y="0"/>
                  </a:lnTo>
                  <a:lnTo>
                    <a:pt x="351" y="10"/>
                  </a:lnTo>
                  <a:close/>
                </a:path>
              </a:pathLst>
            </a:custGeom>
            <a:noFill/>
            <a:ln w="30163"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05050"/>
                </a:solidFill>
                <a:effectLst/>
                <a:uLnTx/>
                <a:uFillTx/>
                <a:latin typeface="Segoe UI"/>
                <a:ea typeface="+mn-ea"/>
                <a:cs typeface="+mn-cs"/>
              </a:endParaRPr>
            </a:p>
          </p:txBody>
        </p:sp>
        <p:sp>
          <p:nvSpPr>
            <p:cNvPr id="40" name="Freeform 13"/>
            <p:cNvSpPr>
              <a:spLocks noEditPoints="1"/>
            </p:cNvSpPr>
            <p:nvPr userDrawn="1"/>
          </p:nvSpPr>
          <p:spPr bwMode="auto">
            <a:xfrm>
              <a:off x="7131" y="3937"/>
              <a:ext cx="208" cy="253"/>
            </a:xfrm>
            <a:custGeom>
              <a:avLst/>
              <a:gdLst>
                <a:gd name="T0" fmla="*/ 59 w 87"/>
                <a:gd name="T1" fmla="*/ 98 h 106"/>
                <a:gd name="T2" fmla="*/ 77 w 87"/>
                <a:gd name="T3" fmla="*/ 103 h 106"/>
                <a:gd name="T4" fmla="*/ 82 w 87"/>
                <a:gd name="T5" fmla="*/ 84 h 106"/>
                <a:gd name="T6" fmla="*/ 65 w 87"/>
                <a:gd name="T7" fmla="*/ 79 h 106"/>
                <a:gd name="T8" fmla="*/ 58 w 87"/>
                <a:gd name="T9" fmla="*/ 67 h 106"/>
                <a:gd name="T10" fmla="*/ 55 w 87"/>
                <a:gd name="T11" fmla="*/ 68 h 106"/>
                <a:gd name="T12" fmla="*/ 63 w 87"/>
                <a:gd name="T13" fmla="*/ 80 h 106"/>
                <a:gd name="T14" fmla="*/ 59 w 87"/>
                <a:gd name="T15" fmla="*/ 98 h 106"/>
                <a:gd name="T16" fmla="*/ 14 w 87"/>
                <a:gd name="T17" fmla="*/ 66 h 106"/>
                <a:gd name="T18" fmla="*/ 26 w 87"/>
                <a:gd name="T19" fmla="*/ 73 h 106"/>
                <a:gd name="T20" fmla="*/ 33 w 87"/>
                <a:gd name="T21" fmla="*/ 62 h 106"/>
                <a:gd name="T22" fmla="*/ 40 w 87"/>
                <a:gd name="T23" fmla="*/ 60 h 106"/>
                <a:gd name="T24" fmla="*/ 40 w 87"/>
                <a:gd name="T25" fmla="*/ 58 h 106"/>
                <a:gd name="T26" fmla="*/ 32 w 87"/>
                <a:gd name="T27" fmla="*/ 60 h 106"/>
                <a:gd name="T28" fmla="*/ 21 w 87"/>
                <a:gd name="T29" fmla="*/ 54 h 106"/>
                <a:gd name="T30" fmla="*/ 14 w 87"/>
                <a:gd name="T31" fmla="*/ 66 h 106"/>
                <a:gd name="T32" fmla="*/ 40 w 87"/>
                <a:gd name="T33" fmla="*/ 27 h 106"/>
                <a:gd name="T34" fmla="*/ 25 w 87"/>
                <a:gd name="T35" fmla="*/ 4 h 106"/>
                <a:gd name="T36" fmla="*/ 2 w 87"/>
                <a:gd name="T37" fmla="*/ 20 h 106"/>
                <a:gd name="T38" fmla="*/ 17 w 87"/>
                <a:gd name="T39" fmla="*/ 42 h 106"/>
                <a:gd name="T40" fmla="*/ 32 w 87"/>
                <a:gd name="T41" fmla="*/ 39 h 106"/>
                <a:gd name="T42" fmla="*/ 41 w 87"/>
                <a:gd name="T43" fmla="*/ 48 h 106"/>
                <a:gd name="T44" fmla="*/ 45 w 87"/>
                <a:gd name="T45" fmla="*/ 44 h 106"/>
                <a:gd name="T46" fmla="*/ 36 w 87"/>
                <a:gd name="T47" fmla="*/ 35 h 106"/>
                <a:gd name="T48" fmla="*/ 40 w 87"/>
                <a:gd name="T49" fmla="*/ 27 h 106"/>
                <a:gd name="T50" fmla="*/ 57 w 87"/>
                <a:gd name="T51" fmla="*/ 46 h 106"/>
                <a:gd name="T52" fmla="*/ 43 w 87"/>
                <a:gd name="T53" fmla="*/ 50 h 106"/>
                <a:gd name="T54" fmla="*/ 48 w 87"/>
                <a:gd name="T55" fmla="*/ 64 h 106"/>
                <a:gd name="T56" fmla="*/ 62 w 87"/>
                <a:gd name="T57" fmla="*/ 60 h 106"/>
                <a:gd name="T58" fmla="*/ 57 w 87"/>
                <a:gd name="T59" fmla="*/ 46 h 106"/>
                <a:gd name="T60" fmla="*/ 78 w 87"/>
                <a:gd name="T61" fmla="*/ 3 h 106"/>
                <a:gd name="T62" fmla="*/ 60 w 87"/>
                <a:gd name="T63" fmla="*/ 9 h 106"/>
                <a:gd name="T64" fmla="*/ 64 w 87"/>
                <a:gd name="T65" fmla="*/ 27 h 106"/>
                <a:gd name="T66" fmla="*/ 56 w 87"/>
                <a:gd name="T67" fmla="*/ 43 h 106"/>
                <a:gd name="T68" fmla="*/ 58 w 87"/>
                <a:gd name="T69" fmla="*/ 43 h 106"/>
                <a:gd name="T70" fmla="*/ 59 w 87"/>
                <a:gd name="T71" fmla="*/ 44 h 106"/>
                <a:gd name="T72" fmla="*/ 67 w 87"/>
                <a:gd name="T73" fmla="*/ 28 h 106"/>
                <a:gd name="T74" fmla="*/ 84 w 87"/>
                <a:gd name="T75" fmla="*/ 21 h 106"/>
                <a:gd name="T76" fmla="*/ 78 w 87"/>
                <a:gd name="T77" fmla="*/ 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7" h="106">
                  <a:moveTo>
                    <a:pt x="59" y="98"/>
                  </a:moveTo>
                  <a:cubicBezTo>
                    <a:pt x="62" y="104"/>
                    <a:pt x="71" y="106"/>
                    <a:pt x="77" y="103"/>
                  </a:cubicBezTo>
                  <a:cubicBezTo>
                    <a:pt x="83" y="99"/>
                    <a:pt x="86" y="91"/>
                    <a:pt x="82" y="84"/>
                  </a:cubicBezTo>
                  <a:cubicBezTo>
                    <a:pt x="79" y="78"/>
                    <a:pt x="71" y="76"/>
                    <a:pt x="65" y="79"/>
                  </a:cubicBezTo>
                  <a:cubicBezTo>
                    <a:pt x="58" y="67"/>
                    <a:pt x="58" y="67"/>
                    <a:pt x="58" y="67"/>
                  </a:cubicBezTo>
                  <a:cubicBezTo>
                    <a:pt x="57" y="67"/>
                    <a:pt x="56" y="67"/>
                    <a:pt x="55" y="68"/>
                  </a:cubicBezTo>
                  <a:cubicBezTo>
                    <a:pt x="63" y="80"/>
                    <a:pt x="63" y="80"/>
                    <a:pt x="63" y="80"/>
                  </a:cubicBezTo>
                  <a:cubicBezTo>
                    <a:pt x="57" y="84"/>
                    <a:pt x="55" y="92"/>
                    <a:pt x="59" y="98"/>
                  </a:cubicBezTo>
                  <a:moveTo>
                    <a:pt x="14" y="66"/>
                  </a:moveTo>
                  <a:cubicBezTo>
                    <a:pt x="15" y="71"/>
                    <a:pt x="21" y="74"/>
                    <a:pt x="26" y="73"/>
                  </a:cubicBezTo>
                  <a:cubicBezTo>
                    <a:pt x="31" y="72"/>
                    <a:pt x="34" y="67"/>
                    <a:pt x="33" y="62"/>
                  </a:cubicBezTo>
                  <a:cubicBezTo>
                    <a:pt x="40" y="60"/>
                    <a:pt x="40" y="60"/>
                    <a:pt x="40" y="60"/>
                  </a:cubicBezTo>
                  <a:cubicBezTo>
                    <a:pt x="40" y="59"/>
                    <a:pt x="40" y="58"/>
                    <a:pt x="40" y="58"/>
                  </a:cubicBezTo>
                  <a:cubicBezTo>
                    <a:pt x="32" y="60"/>
                    <a:pt x="32" y="60"/>
                    <a:pt x="32" y="60"/>
                  </a:cubicBezTo>
                  <a:cubicBezTo>
                    <a:pt x="31" y="55"/>
                    <a:pt x="26" y="52"/>
                    <a:pt x="21" y="54"/>
                  </a:cubicBezTo>
                  <a:cubicBezTo>
                    <a:pt x="15" y="55"/>
                    <a:pt x="12" y="61"/>
                    <a:pt x="14" y="66"/>
                  </a:cubicBezTo>
                  <a:moveTo>
                    <a:pt x="40" y="27"/>
                  </a:moveTo>
                  <a:cubicBezTo>
                    <a:pt x="42" y="17"/>
                    <a:pt x="35" y="6"/>
                    <a:pt x="25" y="4"/>
                  </a:cubicBezTo>
                  <a:cubicBezTo>
                    <a:pt x="14" y="2"/>
                    <a:pt x="4" y="9"/>
                    <a:pt x="2" y="20"/>
                  </a:cubicBezTo>
                  <a:cubicBezTo>
                    <a:pt x="0" y="30"/>
                    <a:pt x="7" y="40"/>
                    <a:pt x="17" y="42"/>
                  </a:cubicBezTo>
                  <a:cubicBezTo>
                    <a:pt x="22" y="43"/>
                    <a:pt x="28" y="42"/>
                    <a:pt x="32" y="39"/>
                  </a:cubicBezTo>
                  <a:cubicBezTo>
                    <a:pt x="41" y="48"/>
                    <a:pt x="41" y="48"/>
                    <a:pt x="41" y="48"/>
                  </a:cubicBezTo>
                  <a:cubicBezTo>
                    <a:pt x="42" y="47"/>
                    <a:pt x="44" y="45"/>
                    <a:pt x="45" y="44"/>
                  </a:cubicBezTo>
                  <a:cubicBezTo>
                    <a:pt x="36" y="35"/>
                    <a:pt x="36" y="35"/>
                    <a:pt x="36" y="35"/>
                  </a:cubicBezTo>
                  <a:cubicBezTo>
                    <a:pt x="38" y="33"/>
                    <a:pt x="39" y="30"/>
                    <a:pt x="40" y="27"/>
                  </a:cubicBezTo>
                  <a:moveTo>
                    <a:pt x="57" y="46"/>
                  </a:moveTo>
                  <a:cubicBezTo>
                    <a:pt x="52" y="43"/>
                    <a:pt x="46" y="45"/>
                    <a:pt x="43" y="50"/>
                  </a:cubicBezTo>
                  <a:cubicBezTo>
                    <a:pt x="41" y="56"/>
                    <a:pt x="43" y="62"/>
                    <a:pt x="48" y="64"/>
                  </a:cubicBezTo>
                  <a:cubicBezTo>
                    <a:pt x="53" y="67"/>
                    <a:pt x="59" y="65"/>
                    <a:pt x="62" y="60"/>
                  </a:cubicBezTo>
                  <a:cubicBezTo>
                    <a:pt x="64" y="55"/>
                    <a:pt x="62" y="49"/>
                    <a:pt x="57" y="46"/>
                  </a:cubicBezTo>
                  <a:moveTo>
                    <a:pt x="78" y="3"/>
                  </a:moveTo>
                  <a:cubicBezTo>
                    <a:pt x="71" y="0"/>
                    <a:pt x="63" y="3"/>
                    <a:pt x="60" y="9"/>
                  </a:cubicBezTo>
                  <a:cubicBezTo>
                    <a:pt x="57" y="16"/>
                    <a:pt x="59" y="23"/>
                    <a:pt x="64" y="27"/>
                  </a:cubicBezTo>
                  <a:cubicBezTo>
                    <a:pt x="56" y="43"/>
                    <a:pt x="56" y="43"/>
                    <a:pt x="56" y="43"/>
                  </a:cubicBezTo>
                  <a:cubicBezTo>
                    <a:pt x="57" y="43"/>
                    <a:pt x="58" y="43"/>
                    <a:pt x="58" y="43"/>
                  </a:cubicBezTo>
                  <a:cubicBezTo>
                    <a:pt x="59" y="43"/>
                    <a:pt x="59" y="44"/>
                    <a:pt x="59" y="44"/>
                  </a:cubicBezTo>
                  <a:cubicBezTo>
                    <a:pt x="67" y="28"/>
                    <a:pt x="67" y="28"/>
                    <a:pt x="67" y="28"/>
                  </a:cubicBezTo>
                  <a:cubicBezTo>
                    <a:pt x="73" y="30"/>
                    <a:pt x="81" y="28"/>
                    <a:pt x="84" y="21"/>
                  </a:cubicBezTo>
                  <a:cubicBezTo>
                    <a:pt x="87" y="15"/>
                    <a:pt x="84" y="7"/>
                    <a:pt x="78"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05050"/>
                </a:solidFill>
                <a:effectLst/>
                <a:uLnTx/>
                <a:uFillTx/>
                <a:latin typeface="Segoe UI"/>
                <a:ea typeface="+mn-ea"/>
                <a:cs typeface="+mn-cs"/>
              </a:endParaRPr>
            </a:p>
          </p:txBody>
        </p:sp>
        <p:sp>
          <p:nvSpPr>
            <p:cNvPr id="41" name="Freeform 14"/>
            <p:cNvSpPr>
              <a:spLocks/>
            </p:cNvSpPr>
            <p:nvPr userDrawn="1"/>
          </p:nvSpPr>
          <p:spPr bwMode="auto">
            <a:xfrm>
              <a:off x="7311" y="3595"/>
              <a:ext cx="282" cy="282"/>
            </a:xfrm>
            <a:custGeom>
              <a:avLst/>
              <a:gdLst>
                <a:gd name="T0" fmla="*/ 282 w 282"/>
                <a:gd name="T1" fmla="*/ 10 h 282"/>
                <a:gd name="T2" fmla="*/ 282 w 282"/>
                <a:gd name="T3" fmla="*/ 273 h 282"/>
                <a:gd name="T4" fmla="*/ 282 w 282"/>
                <a:gd name="T5" fmla="*/ 282 h 282"/>
                <a:gd name="T6" fmla="*/ 272 w 282"/>
                <a:gd name="T7" fmla="*/ 282 h 282"/>
                <a:gd name="T8" fmla="*/ 9 w 282"/>
                <a:gd name="T9" fmla="*/ 282 h 282"/>
                <a:gd name="T10" fmla="*/ 0 w 282"/>
                <a:gd name="T11" fmla="*/ 282 h 282"/>
                <a:gd name="T12" fmla="*/ 0 w 282"/>
                <a:gd name="T13" fmla="*/ 273 h 282"/>
                <a:gd name="T14" fmla="*/ 0 w 282"/>
                <a:gd name="T15" fmla="*/ 10 h 282"/>
                <a:gd name="T16" fmla="*/ 0 w 282"/>
                <a:gd name="T17" fmla="*/ 0 h 282"/>
                <a:gd name="T18" fmla="*/ 9 w 282"/>
                <a:gd name="T19" fmla="*/ 0 h 282"/>
                <a:gd name="T20" fmla="*/ 272 w 282"/>
                <a:gd name="T21" fmla="*/ 0 h 282"/>
                <a:gd name="T22" fmla="*/ 282 w 282"/>
                <a:gd name="T23" fmla="*/ 0 h 282"/>
                <a:gd name="T24" fmla="*/ 282 w 282"/>
                <a:gd name="T25" fmla="*/ 10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2" h="282">
                  <a:moveTo>
                    <a:pt x="282" y="10"/>
                  </a:moveTo>
                  <a:lnTo>
                    <a:pt x="282" y="273"/>
                  </a:lnTo>
                  <a:lnTo>
                    <a:pt x="282" y="282"/>
                  </a:lnTo>
                  <a:lnTo>
                    <a:pt x="272" y="282"/>
                  </a:lnTo>
                  <a:lnTo>
                    <a:pt x="9" y="282"/>
                  </a:lnTo>
                  <a:lnTo>
                    <a:pt x="0" y="282"/>
                  </a:lnTo>
                  <a:lnTo>
                    <a:pt x="0" y="273"/>
                  </a:lnTo>
                  <a:lnTo>
                    <a:pt x="0" y="10"/>
                  </a:lnTo>
                  <a:lnTo>
                    <a:pt x="0" y="0"/>
                  </a:lnTo>
                  <a:lnTo>
                    <a:pt x="9" y="0"/>
                  </a:lnTo>
                  <a:lnTo>
                    <a:pt x="272" y="0"/>
                  </a:lnTo>
                  <a:lnTo>
                    <a:pt x="282" y="0"/>
                  </a:lnTo>
                  <a:lnTo>
                    <a:pt x="282" y="10"/>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05050"/>
                </a:solidFill>
                <a:effectLst/>
                <a:uLnTx/>
                <a:uFillTx/>
                <a:latin typeface="Segoe UI"/>
                <a:ea typeface="+mn-ea"/>
                <a:cs typeface="+mn-cs"/>
              </a:endParaRPr>
            </a:p>
          </p:txBody>
        </p:sp>
        <p:sp>
          <p:nvSpPr>
            <p:cNvPr id="42" name="Freeform 15"/>
            <p:cNvSpPr>
              <a:spLocks/>
            </p:cNvSpPr>
            <p:nvPr userDrawn="1"/>
          </p:nvSpPr>
          <p:spPr bwMode="auto">
            <a:xfrm>
              <a:off x="7311" y="3595"/>
              <a:ext cx="282" cy="282"/>
            </a:xfrm>
            <a:custGeom>
              <a:avLst/>
              <a:gdLst>
                <a:gd name="T0" fmla="*/ 282 w 282"/>
                <a:gd name="T1" fmla="*/ 10 h 282"/>
                <a:gd name="T2" fmla="*/ 282 w 282"/>
                <a:gd name="T3" fmla="*/ 273 h 282"/>
                <a:gd name="T4" fmla="*/ 282 w 282"/>
                <a:gd name="T5" fmla="*/ 282 h 282"/>
                <a:gd name="T6" fmla="*/ 272 w 282"/>
                <a:gd name="T7" fmla="*/ 282 h 282"/>
                <a:gd name="T8" fmla="*/ 9 w 282"/>
                <a:gd name="T9" fmla="*/ 282 h 282"/>
                <a:gd name="T10" fmla="*/ 0 w 282"/>
                <a:gd name="T11" fmla="*/ 282 h 282"/>
                <a:gd name="T12" fmla="*/ 0 w 282"/>
                <a:gd name="T13" fmla="*/ 273 h 282"/>
                <a:gd name="T14" fmla="*/ 0 w 282"/>
                <a:gd name="T15" fmla="*/ 10 h 282"/>
                <a:gd name="T16" fmla="*/ 0 w 282"/>
                <a:gd name="T17" fmla="*/ 0 h 282"/>
                <a:gd name="T18" fmla="*/ 9 w 282"/>
                <a:gd name="T19" fmla="*/ 0 h 282"/>
                <a:gd name="T20" fmla="*/ 272 w 282"/>
                <a:gd name="T21" fmla="*/ 0 h 282"/>
                <a:gd name="T22" fmla="*/ 282 w 282"/>
                <a:gd name="T23" fmla="*/ 0 h 282"/>
                <a:gd name="T24" fmla="*/ 282 w 282"/>
                <a:gd name="T25" fmla="*/ 10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2" h="282">
                  <a:moveTo>
                    <a:pt x="282" y="10"/>
                  </a:moveTo>
                  <a:lnTo>
                    <a:pt x="282" y="273"/>
                  </a:lnTo>
                  <a:lnTo>
                    <a:pt x="282" y="282"/>
                  </a:lnTo>
                  <a:lnTo>
                    <a:pt x="272" y="282"/>
                  </a:lnTo>
                  <a:lnTo>
                    <a:pt x="9" y="282"/>
                  </a:lnTo>
                  <a:lnTo>
                    <a:pt x="0" y="282"/>
                  </a:lnTo>
                  <a:lnTo>
                    <a:pt x="0" y="273"/>
                  </a:lnTo>
                  <a:lnTo>
                    <a:pt x="0" y="10"/>
                  </a:lnTo>
                  <a:lnTo>
                    <a:pt x="0" y="0"/>
                  </a:lnTo>
                  <a:lnTo>
                    <a:pt x="9" y="0"/>
                  </a:lnTo>
                  <a:lnTo>
                    <a:pt x="272" y="0"/>
                  </a:lnTo>
                  <a:lnTo>
                    <a:pt x="282" y="0"/>
                  </a:lnTo>
                  <a:lnTo>
                    <a:pt x="282" y="10"/>
                  </a:lnTo>
                  <a:close/>
                </a:path>
              </a:pathLst>
            </a:custGeom>
            <a:noFill/>
            <a:ln w="30163"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05050"/>
                </a:solidFill>
                <a:effectLst/>
                <a:uLnTx/>
                <a:uFillTx/>
                <a:latin typeface="Segoe UI"/>
                <a:ea typeface="+mn-ea"/>
                <a:cs typeface="+mn-cs"/>
              </a:endParaRPr>
            </a:p>
          </p:txBody>
        </p:sp>
        <p:sp>
          <p:nvSpPr>
            <p:cNvPr id="43" name="Freeform 16"/>
            <p:cNvSpPr>
              <a:spLocks/>
            </p:cNvSpPr>
            <p:nvPr userDrawn="1"/>
          </p:nvSpPr>
          <p:spPr bwMode="auto">
            <a:xfrm>
              <a:off x="7370" y="3665"/>
              <a:ext cx="163" cy="160"/>
            </a:xfrm>
            <a:custGeom>
              <a:avLst/>
              <a:gdLst>
                <a:gd name="T0" fmla="*/ 60 w 68"/>
                <a:gd name="T1" fmla="*/ 0 h 67"/>
                <a:gd name="T2" fmla="*/ 9 w 68"/>
                <a:gd name="T3" fmla="*/ 0 h 67"/>
                <a:gd name="T4" fmla="*/ 0 w 68"/>
                <a:gd name="T5" fmla="*/ 9 h 67"/>
                <a:gd name="T6" fmla="*/ 0 w 68"/>
                <a:gd name="T7" fmla="*/ 41 h 67"/>
                <a:gd name="T8" fmla="*/ 9 w 68"/>
                <a:gd name="T9" fmla="*/ 50 h 67"/>
                <a:gd name="T10" fmla="*/ 21 w 68"/>
                <a:gd name="T11" fmla="*/ 50 h 67"/>
                <a:gd name="T12" fmla="*/ 47 w 68"/>
                <a:gd name="T13" fmla="*/ 67 h 67"/>
                <a:gd name="T14" fmla="*/ 41 w 68"/>
                <a:gd name="T15" fmla="*/ 50 h 67"/>
                <a:gd name="T16" fmla="*/ 60 w 68"/>
                <a:gd name="T17" fmla="*/ 50 h 67"/>
                <a:gd name="T18" fmla="*/ 68 w 68"/>
                <a:gd name="T19" fmla="*/ 41 h 67"/>
                <a:gd name="T20" fmla="*/ 68 w 68"/>
                <a:gd name="T21" fmla="*/ 9 h 67"/>
                <a:gd name="T22" fmla="*/ 60 w 68"/>
                <a:gd name="T23"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8" h="67">
                  <a:moveTo>
                    <a:pt x="60" y="0"/>
                  </a:moveTo>
                  <a:cubicBezTo>
                    <a:pt x="9" y="0"/>
                    <a:pt x="9" y="0"/>
                    <a:pt x="9" y="0"/>
                  </a:cubicBezTo>
                  <a:cubicBezTo>
                    <a:pt x="4" y="0"/>
                    <a:pt x="0" y="4"/>
                    <a:pt x="0" y="9"/>
                  </a:cubicBezTo>
                  <a:cubicBezTo>
                    <a:pt x="0" y="41"/>
                    <a:pt x="0" y="41"/>
                    <a:pt x="0" y="41"/>
                  </a:cubicBezTo>
                  <a:cubicBezTo>
                    <a:pt x="0" y="46"/>
                    <a:pt x="4" y="50"/>
                    <a:pt x="9" y="50"/>
                  </a:cubicBezTo>
                  <a:cubicBezTo>
                    <a:pt x="21" y="50"/>
                    <a:pt x="21" y="50"/>
                    <a:pt x="21" y="50"/>
                  </a:cubicBezTo>
                  <a:cubicBezTo>
                    <a:pt x="47" y="67"/>
                    <a:pt x="47" y="67"/>
                    <a:pt x="47" y="67"/>
                  </a:cubicBezTo>
                  <a:cubicBezTo>
                    <a:pt x="41" y="50"/>
                    <a:pt x="41" y="50"/>
                    <a:pt x="41" y="50"/>
                  </a:cubicBezTo>
                  <a:cubicBezTo>
                    <a:pt x="60" y="50"/>
                    <a:pt x="60" y="50"/>
                    <a:pt x="60" y="50"/>
                  </a:cubicBezTo>
                  <a:cubicBezTo>
                    <a:pt x="64" y="50"/>
                    <a:pt x="68" y="46"/>
                    <a:pt x="68" y="41"/>
                  </a:cubicBezTo>
                  <a:cubicBezTo>
                    <a:pt x="68" y="9"/>
                    <a:pt x="68" y="9"/>
                    <a:pt x="68" y="9"/>
                  </a:cubicBezTo>
                  <a:cubicBezTo>
                    <a:pt x="68" y="4"/>
                    <a:pt x="64" y="0"/>
                    <a:pt x="60"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05050"/>
                </a:solidFill>
                <a:effectLst/>
                <a:uLnTx/>
                <a:uFillTx/>
                <a:latin typeface="Segoe UI"/>
                <a:ea typeface="+mn-ea"/>
                <a:cs typeface="+mn-cs"/>
              </a:endParaRPr>
            </a:p>
          </p:txBody>
        </p:sp>
        <p:sp>
          <p:nvSpPr>
            <p:cNvPr id="44" name="Freeform 17"/>
            <p:cNvSpPr>
              <a:spLocks/>
            </p:cNvSpPr>
            <p:nvPr userDrawn="1"/>
          </p:nvSpPr>
          <p:spPr bwMode="auto">
            <a:xfrm>
              <a:off x="7425" y="3877"/>
              <a:ext cx="247" cy="246"/>
            </a:xfrm>
            <a:custGeom>
              <a:avLst/>
              <a:gdLst>
                <a:gd name="T0" fmla="*/ 247 w 247"/>
                <a:gd name="T1" fmla="*/ 10 h 246"/>
                <a:gd name="T2" fmla="*/ 247 w 247"/>
                <a:gd name="T3" fmla="*/ 237 h 246"/>
                <a:gd name="T4" fmla="*/ 247 w 247"/>
                <a:gd name="T5" fmla="*/ 246 h 246"/>
                <a:gd name="T6" fmla="*/ 237 w 247"/>
                <a:gd name="T7" fmla="*/ 246 h 246"/>
                <a:gd name="T8" fmla="*/ 10 w 247"/>
                <a:gd name="T9" fmla="*/ 246 h 246"/>
                <a:gd name="T10" fmla="*/ 0 w 247"/>
                <a:gd name="T11" fmla="*/ 246 h 246"/>
                <a:gd name="T12" fmla="*/ 0 w 247"/>
                <a:gd name="T13" fmla="*/ 237 h 246"/>
                <a:gd name="T14" fmla="*/ 0 w 247"/>
                <a:gd name="T15" fmla="*/ 10 h 246"/>
                <a:gd name="T16" fmla="*/ 0 w 247"/>
                <a:gd name="T17" fmla="*/ 0 h 246"/>
                <a:gd name="T18" fmla="*/ 10 w 247"/>
                <a:gd name="T19" fmla="*/ 0 h 246"/>
                <a:gd name="T20" fmla="*/ 237 w 247"/>
                <a:gd name="T21" fmla="*/ 0 h 246"/>
                <a:gd name="T22" fmla="*/ 247 w 247"/>
                <a:gd name="T23" fmla="*/ 0 h 246"/>
                <a:gd name="T24" fmla="*/ 247 w 247"/>
                <a:gd name="T25" fmla="*/ 1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7" h="246">
                  <a:moveTo>
                    <a:pt x="247" y="10"/>
                  </a:moveTo>
                  <a:lnTo>
                    <a:pt x="247" y="237"/>
                  </a:lnTo>
                  <a:lnTo>
                    <a:pt x="247" y="246"/>
                  </a:lnTo>
                  <a:lnTo>
                    <a:pt x="237" y="246"/>
                  </a:lnTo>
                  <a:lnTo>
                    <a:pt x="10" y="246"/>
                  </a:lnTo>
                  <a:lnTo>
                    <a:pt x="0" y="246"/>
                  </a:lnTo>
                  <a:lnTo>
                    <a:pt x="0" y="237"/>
                  </a:lnTo>
                  <a:lnTo>
                    <a:pt x="0" y="10"/>
                  </a:lnTo>
                  <a:lnTo>
                    <a:pt x="0" y="0"/>
                  </a:lnTo>
                  <a:lnTo>
                    <a:pt x="10" y="0"/>
                  </a:lnTo>
                  <a:lnTo>
                    <a:pt x="237" y="0"/>
                  </a:lnTo>
                  <a:lnTo>
                    <a:pt x="247" y="0"/>
                  </a:lnTo>
                  <a:lnTo>
                    <a:pt x="247" y="1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05050"/>
                </a:solidFill>
                <a:effectLst/>
                <a:uLnTx/>
                <a:uFillTx/>
                <a:latin typeface="Segoe UI"/>
                <a:ea typeface="+mn-ea"/>
                <a:cs typeface="+mn-cs"/>
              </a:endParaRPr>
            </a:p>
          </p:txBody>
        </p:sp>
        <p:sp>
          <p:nvSpPr>
            <p:cNvPr id="45" name="Freeform 18"/>
            <p:cNvSpPr>
              <a:spLocks/>
            </p:cNvSpPr>
            <p:nvPr userDrawn="1"/>
          </p:nvSpPr>
          <p:spPr bwMode="auto">
            <a:xfrm>
              <a:off x="7425" y="3877"/>
              <a:ext cx="247" cy="246"/>
            </a:xfrm>
            <a:custGeom>
              <a:avLst/>
              <a:gdLst>
                <a:gd name="T0" fmla="*/ 247 w 247"/>
                <a:gd name="T1" fmla="*/ 10 h 246"/>
                <a:gd name="T2" fmla="*/ 247 w 247"/>
                <a:gd name="T3" fmla="*/ 237 h 246"/>
                <a:gd name="T4" fmla="*/ 247 w 247"/>
                <a:gd name="T5" fmla="*/ 246 h 246"/>
                <a:gd name="T6" fmla="*/ 237 w 247"/>
                <a:gd name="T7" fmla="*/ 246 h 246"/>
                <a:gd name="T8" fmla="*/ 10 w 247"/>
                <a:gd name="T9" fmla="*/ 246 h 246"/>
                <a:gd name="T10" fmla="*/ 0 w 247"/>
                <a:gd name="T11" fmla="*/ 246 h 246"/>
                <a:gd name="T12" fmla="*/ 0 w 247"/>
                <a:gd name="T13" fmla="*/ 237 h 246"/>
                <a:gd name="T14" fmla="*/ 0 w 247"/>
                <a:gd name="T15" fmla="*/ 10 h 246"/>
                <a:gd name="T16" fmla="*/ 0 w 247"/>
                <a:gd name="T17" fmla="*/ 0 h 246"/>
                <a:gd name="T18" fmla="*/ 10 w 247"/>
                <a:gd name="T19" fmla="*/ 0 h 246"/>
                <a:gd name="T20" fmla="*/ 237 w 247"/>
                <a:gd name="T21" fmla="*/ 0 h 246"/>
                <a:gd name="T22" fmla="*/ 247 w 247"/>
                <a:gd name="T23" fmla="*/ 0 h 246"/>
                <a:gd name="T24" fmla="*/ 247 w 247"/>
                <a:gd name="T25" fmla="*/ 1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7" h="246">
                  <a:moveTo>
                    <a:pt x="247" y="10"/>
                  </a:moveTo>
                  <a:lnTo>
                    <a:pt x="247" y="237"/>
                  </a:lnTo>
                  <a:lnTo>
                    <a:pt x="247" y="246"/>
                  </a:lnTo>
                  <a:lnTo>
                    <a:pt x="237" y="246"/>
                  </a:lnTo>
                  <a:lnTo>
                    <a:pt x="10" y="246"/>
                  </a:lnTo>
                  <a:lnTo>
                    <a:pt x="0" y="246"/>
                  </a:lnTo>
                  <a:lnTo>
                    <a:pt x="0" y="237"/>
                  </a:lnTo>
                  <a:lnTo>
                    <a:pt x="0" y="10"/>
                  </a:lnTo>
                  <a:lnTo>
                    <a:pt x="0" y="0"/>
                  </a:lnTo>
                  <a:lnTo>
                    <a:pt x="10" y="0"/>
                  </a:lnTo>
                  <a:lnTo>
                    <a:pt x="237" y="0"/>
                  </a:lnTo>
                  <a:lnTo>
                    <a:pt x="247" y="0"/>
                  </a:lnTo>
                  <a:lnTo>
                    <a:pt x="247" y="10"/>
                  </a:lnTo>
                  <a:close/>
                </a:path>
              </a:pathLst>
            </a:custGeom>
            <a:noFill/>
            <a:ln w="30163"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05050"/>
                </a:solidFill>
                <a:effectLst/>
                <a:uLnTx/>
                <a:uFillTx/>
                <a:latin typeface="Segoe UI"/>
                <a:ea typeface="+mn-ea"/>
                <a:cs typeface="+mn-cs"/>
              </a:endParaRPr>
            </a:p>
          </p:txBody>
        </p:sp>
        <p:sp>
          <p:nvSpPr>
            <p:cNvPr id="46" name="Freeform 19"/>
            <p:cNvSpPr>
              <a:spLocks/>
            </p:cNvSpPr>
            <p:nvPr userDrawn="1"/>
          </p:nvSpPr>
          <p:spPr bwMode="auto">
            <a:xfrm>
              <a:off x="7464" y="3959"/>
              <a:ext cx="172" cy="83"/>
            </a:xfrm>
            <a:custGeom>
              <a:avLst/>
              <a:gdLst>
                <a:gd name="T0" fmla="*/ 59 w 72"/>
                <a:gd name="T1" fmla="*/ 9 h 35"/>
                <a:gd name="T2" fmla="*/ 52 w 72"/>
                <a:gd name="T3" fmla="*/ 11 h 35"/>
                <a:gd name="T4" fmla="*/ 34 w 72"/>
                <a:gd name="T5" fmla="*/ 0 h 35"/>
                <a:gd name="T6" fmla="*/ 14 w 72"/>
                <a:gd name="T7" fmla="*/ 15 h 35"/>
                <a:gd name="T8" fmla="*/ 10 w 72"/>
                <a:gd name="T9" fmla="*/ 15 h 35"/>
                <a:gd name="T10" fmla="*/ 0 w 72"/>
                <a:gd name="T11" fmla="*/ 25 h 35"/>
                <a:gd name="T12" fmla="*/ 10 w 72"/>
                <a:gd name="T13" fmla="*/ 35 h 35"/>
                <a:gd name="T14" fmla="*/ 59 w 72"/>
                <a:gd name="T15" fmla="*/ 35 h 35"/>
                <a:gd name="T16" fmla="*/ 72 w 72"/>
                <a:gd name="T17" fmla="*/ 22 h 35"/>
                <a:gd name="T18" fmla="*/ 59 w 72"/>
                <a:gd name="T19" fmla="*/ 9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35">
                  <a:moveTo>
                    <a:pt x="59" y="9"/>
                  </a:moveTo>
                  <a:cubicBezTo>
                    <a:pt x="56" y="9"/>
                    <a:pt x="54" y="10"/>
                    <a:pt x="52" y="11"/>
                  </a:cubicBezTo>
                  <a:cubicBezTo>
                    <a:pt x="49" y="5"/>
                    <a:pt x="42" y="0"/>
                    <a:pt x="34" y="0"/>
                  </a:cubicBezTo>
                  <a:cubicBezTo>
                    <a:pt x="24" y="0"/>
                    <a:pt x="16" y="7"/>
                    <a:pt x="14" y="15"/>
                  </a:cubicBezTo>
                  <a:cubicBezTo>
                    <a:pt x="13" y="15"/>
                    <a:pt x="12" y="15"/>
                    <a:pt x="10" y="15"/>
                  </a:cubicBezTo>
                  <a:cubicBezTo>
                    <a:pt x="5" y="15"/>
                    <a:pt x="0" y="19"/>
                    <a:pt x="0" y="25"/>
                  </a:cubicBezTo>
                  <a:cubicBezTo>
                    <a:pt x="0" y="30"/>
                    <a:pt x="5" y="35"/>
                    <a:pt x="10" y="35"/>
                  </a:cubicBezTo>
                  <a:cubicBezTo>
                    <a:pt x="59" y="35"/>
                    <a:pt x="59" y="35"/>
                    <a:pt x="59" y="35"/>
                  </a:cubicBezTo>
                  <a:cubicBezTo>
                    <a:pt x="66" y="35"/>
                    <a:pt x="72" y="29"/>
                    <a:pt x="72" y="22"/>
                  </a:cubicBezTo>
                  <a:cubicBezTo>
                    <a:pt x="72" y="15"/>
                    <a:pt x="66" y="9"/>
                    <a:pt x="59" y="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05050"/>
                </a:solidFill>
                <a:effectLst/>
                <a:uLnTx/>
                <a:uFillTx/>
                <a:latin typeface="Segoe UI"/>
                <a:ea typeface="+mn-ea"/>
                <a:cs typeface="+mn-cs"/>
              </a:endParaRPr>
            </a:p>
          </p:txBody>
        </p:sp>
      </p:grpSp>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2"/>
            <a:ext cx="5486398" cy="1523494"/>
          </a:xfrm>
        </p:spPr>
        <p:txBody>
          <a:bodyPr wrap="square">
            <a:spAutoFit/>
          </a:bodyPr>
          <a:lstStyle>
            <a:lvl1pPr marL="215470" indent="-215470">
              <a:spcBef>
                <a:spcPts val="918"/>
              </a:spcBef>
              <a:buClr>
                <a:schemeClr val="tx1"/>
              </a:buClr>
              <a:buFont typeface="Arial" pitchFamily="34" charset="0"/>
              <a:buChar char="•"/>
              <a:defRPr sz="2700"/>
            </a:lvl1pPr>
            <a:lvl2pPr marL="398311" indent="-174869">
              <a:defRPr sz="1500"/>
            </a:lvl2pPr>
            <a:lvl3pPr marL="524606" indent="-126294">
              <a:tabLst/>
              <a:defRPr sz="1500"/>
            </a:lvl3pPr>
            <a:lvl4pPr marL="660614" indent="-136009">
              <a:defRPr sz="1350"/>
            </a:lvl4pPr>
            <a:lvl5pPr marL="786908" indent="-126294">
              <a:tabLst/>
              <a:defRPr sz="13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2" y="1212852"/>
            <a:ext cx="5486398" cy="1523494"/>
          </a:xfrm>
        </p:spPr>
        <p:txBody>
          <a:bodyPr wrap="square">
            <a:spAutoFit/>
          </a:bodyPr>
          <a:lstStyle>
            <a:lvl1pPr marL="215470" indent="-215470">
              <a:spcBef>
                <a:spcPts val="918"/>
              </a:spcBef>
              <a:buClr>
                <a:schemeClr val="tx1"/>
              </a:buClr>
              <a:buFont typeface="Arial" pitchFamily="34" charset="0"/>
              <a:buChar char="•"/>
              <a:defRPr sz="2700"/>
            </a:lvl1pPr>
            <a:lvl2pPr marL="398311" indent="-174869">
              <a:defRPr sz="1500"/>
            </a:lvl2pPr>
            <a:lvl3pPr marL="524606" indent="-126294">
              <a:tabLst/>
              <a:defRPr sz="1500"/>
            </a:lvl3pPr>
            <a:lvl4pPr marL="660614" indent="-136009">
              <a:defRPr sz="1350"/>
            </a:lvl4pPr>
            <a:lvl5pPr marL="786908" indent="-126294">
              <a:tabLst/>
              <a:defRPr sz="13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45214053"/>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19" name="Rectangle 18"/>
          <p:cNvSpPr/>
          <p:nvPr userDrawn="1"/>
        </p:nvSpPr>
        <p:spPr bwMode="auto">
          <a:xfrm>
            <a:off x="2" y="6697663"/>
            <a:ext cx="12436475" cy="29686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8" tIns="109719" rIns="137148" bIns="109719" numCol="1" spcCol="0" rtlCol="0" fromWordArt="0" anchor="t" anchorCtr="0" forceAA="0" compatLnSpc="1">
            <a:prstTxWarp prst="textNoShape">
              <a:avLst/>
            </a:prstTxWarp>
            <a:noAutofit/>
          </a:bodyPr>
          <a:lstStyle/>
          <a:p>
            <a:pPr marL="0" marR="0" lvl="0" indent="0" algn="ctr" defTabSz="69924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0" name="Group 8"/>
          <p:cNvGrpSpPr>
            <a:grpSpLocks noChangeAspect="1"/>
          </p:cNvGrpSpPr>
          <p:nvPr userDrawn="1"/>
        </p:nvGrpSpPr>
        <p:grpSpPr bwMode="auto">
          <a:xfrm>
            <a:off x="11515725" y="6199686"/>
            <a:ext cx="646113" cy="682764"/>
            <a:chOff x="7062" y="3586"/>
            <a:chExt cx="617" cy="652"/>
          </a:xfrm>
        </p:grpSpPr>
        <p:sp>
          <p:nvSpPr>
            <p:cNvPr id="35" name="AutoShape 7"/>
            <p:cNvSpPr>
              <a:spLocks noChangeAspect="1" noChangeArrowheads="1" noTextEdit="1"/>
            </p:cNvSpPr>
            <p:nvPr userDrawn="1"/>
          </p:nvSpPr>
          <p:spPr bwMode="auto">
            <a:xfrm>
              <a:off x="7062" y="3586"/>
              <a:ext cx="617" cy="6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05050"/>
                </a:solidFill>
                <a:effectLst/>
                <a:uLnTx/>
                <a:uFillTx/>
                <a:latin typeface="Segoe UI"/>
                <a:ea typeface="+mn-ea"/>
                <a:cs typeface="+mn-cs"/>
              </a:endParaRPr>
            </a:p>
          </p:txBody>
        </p:sp>
        <p:sp>
          <p:nvSpPr>
            <p:cNvPr id="36" name="Freeform 9"/>
            <p:cNvSpPr>
              <a:spLocks/>
            </p:cNvSpPr>
            <p:nvPr userDrawn="1"/>
          </p:nvSpPr>
          <p:spPr bwMode="auto">
            <a:xfrm>
              <a:off x="7191" y="3758"/>
              <a:ext cx="117" cy="119"/>
            </a:xfrm>
            <a:custGeom>
              <a:avLst/>
              <a:gdLst>
                <a:gd name="T0" fmla="*/ 117 w 117"/>
                <a:gd name="T1" fmla="*/ 9 h 119"/>
                <a:gd name="T2" fmla="*/ 117 w 117"/>
                <a:gd name="T3" fmla="*/ 110 h 119"/>
                <a:gd name="T4" fmla="*/ 117 w 117"/>
                <a:gd name="T5" fmla="*/ 119 h 119"/>
                <a:gd name="T6" fmla="*/ 108 w 117"/>
                <a:gd name="T7" fmla="*/ 119 h 119"/>
                <a:gd name="T8" fmla="*/ 10 w 117"/>
                <a:gd name="T9" fmla="*/ 119 h 119"/>
                <a:gd name="T10" fmla="*/ 0 w 117"/>
                <a:gd name="T11" fmla="*/ 119 h 119"/>
                <a:gd name="T12" fmla="*/ 0 w 117"/>
                <a:gd name="T13" fmla="*/ 110 h 119"/>
                <a:gd name="T14" fmla="*/ 0 w 117"/>
                <a:gd name="T15" fmla="*/ 9 h 119"/>
                <a:gd name="T16" fmla="*/ 0 w 117"/>
                <a:gd name="T17" fmla="*/ 0 h 119"/>
                <a:gd name="T18" fmla="*/ 10 w 117"/>
                <a:gd name="T19" fmla="*/ 0 h 119"/>
                <a:gd name="T20" fmla="*/ 108 w 117"/>
                <a:gd name="T21" fmla="*/ 0 h 119"/>
                <a:gd name="T22" fmla="*/ 117 w 117"/>
                <a:gd name="T23" fmla="*/ 0 h 119"/>
                <a:gd name="T24" fmla="*/ 117 w 117"/>
                <a:gd name="T25" fmla="*/ 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7" h="119">
                  <a:moveTo>
                    <a:pt x="117" y="9"/>
                  </a:moveTo>
                  <a:lnTo>
                    <a:pt x="117" y="110"/>
                  </a:lnTo>
                  <a:lnTo>
                    <a:pt x="117" y="119"/>
                  </a:lnTo>
                  <a:lnTo>
                    <a:pt x="108" y="119"/>
                  </a:lnTo>
                  <a:lnTo>
                    <a:pt x="10" y="119"/>
                  </a:lnTo>
                  <a:lnTo>
                    <a:pt x="0" y="119"/>
                  </a:lnTo>
                  <a:lnTo>
                    <a:pt x="0" y="110"/>
                  </a:lnTo>
                  <a:lnTo>
                    <a:pt x="0" y="9"/>
                  </a:lnTo>
                  <a:lnTo>
                    <a:pt x="0" y="0"/>
                  </a:lnTo>
                  <a:lnTo>
                    <a:pt x="10" y="0"/>
                  </a:lnTo>
                  <a:lnTo>
                    <a:pt x="108" y="0"/>
                  </a:lnTo>
                  <a:lnTo>
                    <a:pt x="117" y="0"/>
                  </a:lnTo>
                  <a:lnTo>
                    <a:pt x="117" y="9"/>
                  </a:lnTo>
                  <a:close/>
                </a:path>
              </a:pathLst>
            </a:custGeom>
            <a:solidFill>
              <a:srgbClr val="0054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05050"/>
                </a:solidFill>
                <a:effectLst/>
                <a:uLnTx/>
                <a:uFillTx/>
                <a:latin typeface="Segoe UI"/>
                <a:ea typeface="+mn-ea"/>
                <a:cs typeface="+mn-cs"/>
              </a:endParaRPr>
            </a:p>
          </p:txBody>
        </p:sp>
        <p:sp>
          <p:nvSpPr>
            <p:cNvPr id="37" name="Freeform 10"/>
            <p:cNvSpPr>
              <a:spLocks/>
            </p:cNvSpPr>
            <p:nvPr userDrawn="1"/>
          </p:nvSpPr>
          <p:spPr bwMode="auto">
            <a:xfrm>
              <a:off x="7191" y="3758"/>
              <a:ext cx="117" cy="119"/>
            </a:xfrm>
            <a:custGeom>
              <a:avLst/>
              <a:gdLst>
                <a:gd name="T0" fmla="*/ 117 w 117"/>
                <a:gd name="T1" fmla="*/ 9 h 119"/>
                <a:gd name="T2" fmla="*/ 117 w 117"/>
                <a:gd name="T3" fmla="*/ 110 h 119"/>
                <a:gd name="T4" fmla="*/ 117 w 117"/>
                <a:gd name="T5" fmla="*/ 119 h 119"/>
                <a:gd name="T6" fmla="*/ 108 w 117"/>
                <a:gd name="T7" fmla="*/ 119 h 119"/>
                <a:gd name="T8" fmla="*/ 10 w 117"/>
                <a:gd name="T9" fmla="*/ 119 h 119"/>
                <a:gd name="T10" fmla="*/ 0 w 117"/>
                <a:gd name="T11" fmla="*/ 119 h 119"/>
                <a:gd name="T12" fmla="*/ 0 w 117"/>
                <a:gd name="T13" fmla="*/ 110 h 119"/>
                <a:gd name="T14" fmla="*/ 0 w 117"/>
                <a:gd name="T15" fmla="*/ 9 h 119"/>
                <a:gd name="T16" fmla="*/ 0 w 117"/>
                <a:gd name="T17" fmla="*/ 0 h 119"/>
                <a:gd name="T18" fmla="*/ 10 w 117"/>
                <a:gd name="T19" fmla="*/ 0 h 119"/>
                <a:gd name="T20" fmla="*/ 108 w 117"/>
                <a:gd name="T21" fmla="*/ 0 h 119"/>
                <a:gd name="T22" fmla="*/ 117 w 117"/>
                <a:gd name="T23" fmla="*/ 0 h 119"/>
                <a:gd name="T24" fmla="*/ 117 w 117"/>
                <a:gd name="T25" fmla="*/ 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7" h="119">
                  <a:moveTo>
                    <a:pt x="117" y="9"/>
                  </a:moveTo>
                  <a:lnTo>
                    <a:pt x="117" y="110"/>
                  </a:lnTo>
                  <a:lnTo>
                    <a:pt x="117" y="119"/>
                  </a:lnTo>
                  <a:lnTo>
                    <a:pt x="108" y="119"/>
                  </a:lnTo>
                  <a:lnTo>
                    <a:pt x="10" y="119"/>
                  </a:lnTo>
                  <a:lnTo>
                    <a:pt x="0" y="119"/>
                  </a:lnTo>
                  <a:lnTo>
                    <a:pt x="0" y="110"/>
                  </a:lnTo>
                  <a:lnTo>
                    <a:pt x="0" y="9"/>
                  </a:lnTo>
                  <a:lnTo>
                    <a:pt x="0" y="0"/>
                  </a:lnTo>
                  <a:lnTo>
                    <a:pt x="10" y="0"/>
                  </a:lnTo>
                  <a:lnTo>
                    <a:pt x="108" y="0"/>
                  </a:lnTo>
                  <a:lnTo>
                    <a:pt x="117" y="0"/>
                  </a:lnTo>
                  <a:lnTo>
                    <a:pt x="117" y="9"/>
                  </a:lnTo>
                  <a:close/>
                </a:path>
              </a:pathLst>
            </a:custGeom>
            <a:noFill/>
            <a:ln w="30163"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05050"/>
                </a:solidFill>
                <a:effectLst/>
                <a:uLnTx/>
                <a:uFillTx/>
                <a:latin typeface="Segoe UI"/>
                <a:ea typeface="+mn-ea"/>
                <a:cs typeface="+mn-cs"/>
              </a:endParaRPr>
            </a:p>
          </p:txBody>
        </p:sp>
        <p:sp>
          <p:nvSpPr>
            <p:cNvPr id="38" name="Freeform 11"/>
            <p:cNvSpPr>
              <a:spLocks/>
            </p:cNvSpPr>
            <p:nvPr userDrawn="1"/>
          </p:nvSpPr>
          <p:spPr bwMode="auto">
            <a:xfrm>
              <a:off x="7074" y="3877"/>
              <a:ext cx="351" cy="352"/>
            </a:xfrm>
            <a:custGeom>
              <a:avLst/>
              <a:gdLst>
                <a:gd name="T0" fmla="*/ 351 w 351"/>
                <a:gd name="T1" fmla="*/ 10 h 352"/>
                <a:gd name="T2" fmla="*/ 351 w 351"/>
                <a:gd name="T3" fmla="*/ 342 h 352"/>
                <a:gd name="T4" fmla="*/ 351 w 351"/>
                <a:gd name="T5" fmla="*/ 352 h 352"/>
                <a:gd name="T6" fmla="*/ 342 w 351"/>
                <a:gd name="T7" fmla="*/ 352 h 352"/>
                <a:gd name="T8" fmla="*/ 9 w 351"/>
                <a:gd name="T9" fmla="*/ 352 h 352"/>
                <a:gd name="T10" fmla="*/ 0 w 351"/>
                <a:gd name="T11" fmla="*/ 352 h 352"/>
                <a:gd name="T12" fmla="*/ 0 w 351"/>
                <a:gd name="T13" fmla="*/ 342 h 352"/>
                <a:gd name="T14" fmla="*/ 0 w 351"/>
                <a:gd name="T15" fmla="*/ 10 h 352"/>
                <a:gd name="T16" fmla="*/ 0 w 351"/>
                <a:gd name="T17" fmla="*/ 0 h 352"/>
                <a:gd name="T18" fmla="*/ 9 w 351"/>
                <a:gd name="T19" fmla="*/ 0 h 352"/>
                <a:gd name="T20" fmla="*/ 342 w 351"/>
                <a:gd name="T21" fmla="*/ 0 h 352"/>
                <a:gd name="T22" fmla="*/ 351 w 351"/>
                <a:gd name="T23" fmla="*/ 0 h 352"/>
                <a:gd name="T24" fmla="*/ 351 w 351"/>
                <a:gd name="T25" fmla="*/ 10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51" h="352">
                  <a:moveTo>
                    <a:pt x="351" y="10"/>
                  </a:moveTo>
                  <a:lnTo>
                    <a:pt x="351" y="342"/>
                  </a:lnTo>
                  <a:lnTo>
                    <a:pt x="351" y="352"/>
                  </a:lnTo>
                  <a:lnTo>
                    <a:pt x="342" y="352"/>
                  </a:lnTo>
                  <a:lnTo>
                    <a:pt x="9" y="352"/>
                  </a:lnTo>
                  <a:lnTo>
                    <a:pt x="0" y="352"/>
                  </a:lnTo>
                  <a:lnTo>
                    <a:pt x="0" y="342"/>
                  </a:lnTo>
                  <a:lnTo>
                    <a:pt x="0" y="10"/>
                  </a:lnTo>
                  <a:lnTo>
                    <a:pt x="0" y="0"/>
                  </a:lnTo>
                  <a:lnTo>
                    <a:pt x="9" y="0"/>
                  </a:lnTo>
                  <a:lnTo>
                    <a:pt x="342" y="0"/>
                  </a:lnTo>
                  <a:lnTo>
                    <a:pt x="351" y="0"/>
                  </a:lnTo>
                  <a:lnTo>
                    <a:pt x="351" y="1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05050"/>
                </a:solidFill>
                <a:effectLst/>
                <a:uLnTx/>
                <a:uFillTx/>
                <a:latin typeface="Segoe UI"/>
                <a:ea typeface="+mn-ea"/>
                <a:cs typeface="+mn-cs"/>
              </a:endParaRPr>
            </a:p>
          </p:txBody>
        </p:sp>
        <p:sp>
          <p:nvSpPr>
            <p:cNvPr id="39" name="Freeform 12"/>
            <p:cNvSpPr>
              <a:spLocks/>
            </p:cNvSpPr>
            <p:nvPr userDrawn="1"/>
          </p:nvSpPr>
          <p:spPr bwMode="auto">
            <a:xfrm>
              <a:off x="7074" y="3877"/>
              <a:ext cx="351" cy="352"/>
            </a:xfrm>
            <a:custGeom>
              <a:avLst/>
              <a:gdLst>
                <a:gd name="T0" fmla="*/ 351 w 351"/>
                <a:gd name="T1" fmla="*/ 10 h 352"/>
                <a:gd name="T2" fmla="*/ 351 w 351"/>
                <a:gd name="T3" fmla="*/ 342 h 352"/>
                <a:gd name="T4" fmla="*/ 351 w 351"/>
                <a:gd name="T5" fmla="*/ 352 h 352"/>
                <a:gd name="T6" fmla="*/ 342 w 351"/>
                <a:gd name="T7" fmla="*/ 352 h 352"/>
                <a:gd name="T8" fmla="*/ 9 w 351"/>
                <a:gd name="T9" fmla="*/ 352 h 352"/>
                <a:gd name="T10" fmla="*/ 0 w 351"/>
                <a:gd name="T11" fmla="*/ 352 h 352"/>
                <a:gd name="T12" fmla="*/ 0 w 351"/>
                <a:gd name="T13" fmla="*/ 342 h 352"/>
                <a:gd name="T14" fmla="*/ 0 w 351"/>
                <a:gd name="T15" fmla="*/ 10 h 352"/>
                <a:gd name="T16" fmla="*/ 0 w 351"/>
                <a:gd name="T17" fmla="*/ 0 h 352"/>
                <a:gd name="T18" fmla="*/ 9 w 351"/>
                <a:gd name="T19" fmla="*/ 0 h 352"/>
                <a:gd name="T20" fmla="*/ 342 w 351"/>
                <a:gd name="T21" fmla="*/ 0 h 352"/>
                <a:gd name="T22" fmla="*/ 351 w 351"/>
                <a:gd name="T23" fmla="*/ 0 h 352"/>
                <a:gd name="T24" fmla="*/ 351 w 351"/>
                <a:gd name="T25" fmla="*/ 10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51" h="352">
                  <a:moveTo>
                    <a:pt x="351" y="10"/>
                  </a:moveTo>
                  <a:lnTo>
                    <a:pt x="351" y="342"/>
                  </a:lnTo>
                  <a:lnTo>
                    <a:pt x="351" y="352"/>
                  </a:lnTo>
                  <a:lnTo>
                    <a:pt x="342" y="352"/>
                  </a:lnTo>
                  <a:lnTo>
                    <a:pt x="9" y="352"/>
                  </a:lnTo>
                  <a:lnTo>
                    <a:pt x="0" y="352"/>
                  </a:lnTo>
                  <a:lnTo>
                    <a:pt x="0" y="342"/>
                  </a:lnTo>
                  <a:lnTo>
                    <a:pt x="0" y="10"/>
                  </a:lnTo>
                  <a:lnTo>
                    <a:pt x="0" y="0"/>
                  </a:lnTo>
                  <a:lnTo>
                    <a:pt x="9" y="0"/>
                  </a:lnTo>
                  <a:lnTo>
                    <a:pt x="342" y="0"/>
                  </a:lnTo>
                  <a:lnTo>
                    <a:pt x="351" y="0"/>
                  </a:lnTo>
                  <a:lnTo>
                    <a:pt x="351" y="10"/>
                  </a:lnTo>
                  <a:close/>
                </a:path>
              </a:pathLst>
            </a:custGeom>
            <a:noFill/>
            <a:ln w="30163"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05050"/>
                </a:solidFill>
                <a:effectLst/>
                <a:uLnTx/>
                <a:uFillTx/>
                <a:latin typeface="Segoe UI"/>
                <a:ea typeface="+mn-ea"/>
                <a:cs typeface="+mn-cs"/>
              </a:endParaRPr>
            </a:p>
          </p:txBody>
        </p:sp>
        <p:sp>
          <p:nvSpPr>
            <p:cNvPr id="40" name="Freeform 13"/>
            <p:cNvSpPr>
              <a:spLocks noEditPoints="1"/>
            </p:cNvSpPr>
            <p:nvPr userDrawn="1"/>
          </p:nvSpPr>
          <p:spPr bwMode="auto">
            <a:xfrm>
              <a:off x="7131" y="3937"/>
              <a:ext cx="208" cy="253"/>
            </a:xfrm>
            <a:custGeom>
              <a:avLst/>
              <a:gdLst>
                <a:gd name="T0" fmla="*/ 59 w 87"/>
                <a:gd name="T1" fmla="*/ 98 h 106"/>
                <a:gd name="T2" fmla="*/ 77 w 87"/>
                <a:gd name="T3" fmla="*/ 103 h 106"/>
                <a:gd name="T4" fmla="*/ 82 w 87"/>
                <a:gd name="T5" fmla="*/ 84 h 106"/>
                <a:gd name="T6" fmla="*/ 65 w 87"/>
                <a:gd name="T7" fmla="*/ 79 h 106"/>
                <a:gd name="T8" fmla="*/ 58 w 87"/>
                <a:gd name="T9" fmla="*/ 67 h 106"/>
                <a:gd name="T10" fmla="*/ 55 w 87"/>
                <a:gd name="T11" fmla="*/ 68 h 106"/>
                <a:gd name="T12" fmla="*/ 63 w 87"/>
                <a:gd name="T13" fmla="*/ 80 h 106"/>
                <a:gd name="T14" fmla="*/ 59 w 87"/>
                <a:gd name="T15" fmla="*/ 98 h 106"/>
                <a:gd name="T16" fmla="*/ 14 w 87"/>
                <a:gd name="T17" fmla="*/ 66 h 106"/>
                <a:gd name="T18" fmla="*/ 26 w 87"/>
                <a:gd name="T19" fmla="*/ 73 h 106"/>
                <a:gd name="T20" fmla="*/ 33 w 87"/>
                <a:gd name="T21" fmla="*/ 62 h 106"/>
                <a:gd name="T22" fmla="*/ 40 w 87"/>
                <a:gd name="T23" fmla="*/ 60 h 106"/>
                <a:gd name="T24" fmla="*/ 40 w 87"/>
                <a:gd name="T25" fmla="*/ 58 h 106"/>
                <a:gd name="T26" fmla="*/ 32 w 87"/>
                <a:gd name="T27" fmla="*/ 60 h 106"/>
                <a:gd name="T28" fmla="*/ 21 w 87"/>
                <a:gd name="T29" fmla="*/ 54 h 106"/>
                <a:gd name="T30" fmla="*/ 14 w 87"/>
                <a:gd name="T31" fmla="*/ 66 h 106"/>
                <a:gd name="T32" fmla="*/ 40 w 87"/>
                <a:gd name="T33" fmla="*/ 27 h 106"/>
                <a:gd name="T34" fmla="*/ 25 w 87"/>
                <a:gd name="T35" fmla="*/ 4 h 106"/>
                <a:gd name="T36" fmla="*/ 2 w 87"/>
                <a:gd name="T37" fmla="*/ 20 h 106"/>
                <a:gd name="T38" fmla="*/ 17 w 87"/>
                <a:gd name="T39" fmla="*/ 42 h 106"/>
                <a:gd name="T40" fmla="*/ 32 w 87"/>
                <a:gd name="T41" fmla="*/ 39 h 106"/>
                <a:gd name="T42" fmla="*/ 41 w 87"/>
                <a:gd name="T43" fmla="*/ 48 h 106"/>
                <a:gd name="T44" fmla="*/ 45 w 87"/>
                <a:gd name="T45" fmla="*/ 44 h 106"/>
                <a:gd name="T46" fmla="*/ 36 w 87"/>
                <a:gd name="T47" fmla="*/ 35 h 106"/>
                <a:gd name="T48" fmla="*/ 40 w 87"/>
                <a:gd name="T49" fmla="*/ 27 h 106"/>
                <a:gd name="T50" fmla="*/ 57 w 87"/>
                <a:gd name="T51" fmla="*/ 46 h 106"/>
                <a:gd name="T52" fmla="*/ 43 w 87"/>
                <a:gd name="T53" fmla="*/ 50 h 106"/>
                <a:gd name="T54" fmla="*/ 48 w 87"/>
                <a:gd name="T55" fmla="*/ 64 h 106"/>
                <a:gd name="T56" fmla="*/ 62 w 87"/>
                <a:gd name="T57" fmla="*/ 60 h 106"/>
                <a:gd name="T58" fmla="*/ 57 w 87"/>
                <a:gd name="T59" fmla="*/ 46 h 106"/>
                <a:gd name="T60" fmla="*/ 78 w 87"/>
                <a:gd name="T61" fmla="*/ 3 h 106"/>
                <a:gd name="T62" fmla="*/ 60 w 87"/>
                <a:gd name="T63" fmla="*/ 9 h 106"/>
                <a:gd name="T64" fmla="*/ 64 w 87"/>
                <a:gd name="T65" fmla="*/ 27 h 106"/>
                <a:gd name="T66" fmla="*/ 56 w 87"/>
                <a:gd name="T67" fmla="*/ 43 h 106"/>
                <a:gd name="T68" fmla="*/ 58 w 87"/>
                <a:gd name="T69" fmla="*/ 43 h 106"/>
                <a:gd name="T70" fmla="*/ 59 w 87"/>
                <a:gd name="T71" fmla="*/ 44 h 106"/>
                <a:gd name="T72" fmla="*/ 67 w 87"/>
                <a:gd name="T73" fmla="*/ 28 h 106"/>
                <a:gd name="T74" fmla="*/ 84 w 87"/>
                <a:gd name="T75" fmla="*/ 21 h 106"/>
                <a:gd name="T76" fmla="*/ 78 w 87"/>
                <a:gd name="T77" fmla="*/ 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7" h="106">
                  <a:moveTo>
                    <a:pt x="59" y="98"/>
                  </a:moveTo>
                  <a:cubicBezTo>
                    <a:pt x="62" y="104"/>
                    <a:pt x="71" y="106"/>
                    <a:pt x="77" y="103"/>
                  </a:cubicBezTo>
                  <a:cubicBezTo>
                    <a:pt x="83" y="99"/>
                    <a:pt x="86" y="91"/>
                    <a:pt x="82" y="84"/>
                  </a:cubicBezTo>
                  <a:cubicBezTo>
                    <a:pt x="79" y="78"/>
                    <a:pt x="71" y="76"/>
                    <a:pt x="65" y="79"/>
                  </a:cubicBezTo>
                  <a:cubicBezTo>
                    <a:pt x="58" y="67"/>
                    <a:pt x="58" y="67"/>
                    <a:pt x="58" y="67"/>
                  </a:cubicBezTo>
                  <a:cubicBezTo>
                    <a:pt x="57" y="67"/>
                    <a:pt x="56" y="67"/>
                    <a:pt x="55" y="68"/>
                  </a:cubicBezTo>
                  <a:cubicBezTo>
                    <a:pt x="63" y="80"/>
                    <a:pt x="63" y="80"/>
                    <a:pt x="63" y="80"/>
                  </a:cubicBezTo>
                  <a:cubicBezTo>
                    <a:pt x="57" y="84"/>
                    <a:pt x="55" y="92"/>
                    <a:pt x="59" y="98"/>
                  </a:cubicBezTo>
                  <a:moveTo>
                    <a:pt x="14" y="66"/>
                  </a:moveTo>
                  <a:cubicBezTo>
                    <a:pt x="15" y="71"/>
                    <a:pt x="21" y="74"/>
                    <a:pt x="26" y="73"/>
                  </a:cubicBezTo>
                  <a:cubicBezTo>
                    <a:pt x="31" y="72"/>
                    <a:pt x="34" y="67"/>
                    <a:pt x="33" y="62"/>
                  </a:cubicBezTo>
                  <a:cubicBezTo>
                    <a:pt x="40" y="60"/>
                    <a:pt x="40" y="60"/>
                    <a:pt x="40" y="60"/>
                  </a:cubicBezTo>
                  <a:cubicBezTo>
                    <a:pt x="40" y="59"/>
                    <a:pt x="40" y="58"/>
                    <a:pt x="40" y="58"/>
                  </a:cubicBezTo>
                  <a:cubicBezTo>
                    <a:pt x="32" y="60"/>
                    <a:pt x="32" y="60"/>
                    <a:pt x="32" y="60"/>
                  </a:cubicBezTo>
                  <a:cubicBezTo>
                    <a:pt x="31" y="55"/>
                    <a:pt x="26" y="52"/>
                    <a:pt x="21" y="54"/>
                  </a:cubicBezTo>
                  <a:cubicBezTo>
                    <a:pt x="15" y="55"/>
                    <a:pt x="12" y="61"/>
                    <a:pt x="14" y="66"/>
                  </a:cubicBezTo>
                  <a:moveTo>
                    <a:pt x="40" y="27"/>
                  </a:moveTo>
                  <a:cubicBezTo>
                    <a:pt x="42" y="17"/>
                    <a:pt x="35" y="6"/>
                    <a:pt x="25" y="4"/>
                  </a:cubicBezTo>
                  <a:cubicBezTo>
                    <a:pt x="14" y="2"/>
                    <a:pt x="4" y="9"/>
                    <a:pt x="2" y="20"/>
                  </a:cubicBezTo>
                  <a:cubicBezTo>
                    <a:pt x="0" y="30"/>
                    <a:pt x="7" y="40"/>
                    <a:pt x="17" y="42"/>
                  </a:cubicBezTo>
                  <a:cubicBezTo>
                    <a:pt x="22" y="43"/>
                    <a:pt x="28" y="42"/>
                    <a:pt x="32" y="39"/>
                  </a:cubicBezTo>
                  <a:cubicBezTo>
                    <a:pt x="41" y="48"/>
                    <a:pt x="41" y="48"/>
                    <a:pt x="41" y="48"/>
                  </a:cubicBezTo>
                  <a:cubicBezTo>
                    <a:pt x="42" y="47"/>
                    <a:pt x="44" y="45"/>
                    <a:pt x="45" y="44"/>
                  </a:cubicBezTo>
                  <a:cubicBezTo>
                    <a:pt x="36" y="35"/>
                    <a:pt x="36" y="35"/>
                    <a:pt x="36" y="35"/>
                  </a:cubicBezTo>
                  <a:cubicBezTo>
                    <a:pt x="38" y="33"/>
                    <a:pt x="39" y="30"/>
                    <a:pt x="40" y="27"/>
                  </a:cubicBezTo>
                  <a:moveTo>
                    <a:pt x="57" y="46"/>
                  </a:moveTo>
                  <a:cubicBezTo>
                    <a:pt x="52" y="43"/>
                    <a:pt x="46" y="45"/>
                    <a:pt x="43" y="50"/>
                  </a:cubicBezTo>
                  <a:cubicBezTo>
                    <a:pt x="41" y="56"/>
                    <a:pt x="43" y="62"/>
                    <a:pt x="48" y="64"/>
                  </a:cubicBezTo>
                  <a:cubicBezTo>
                    <a:pt x="53" y="67"/>
                    <a:pt x="59" y="65"/>
                    <a:pt x="62" y="60"/>
                  </a:cubicBezTo>
                  <a:cubicBezTo>
                    <a:pt x="64" y="55"/>
                    <a:pt x="62" y="49"/>
                    <a:pt x="57" y="46"/>
                  </a:cubicBezTo>
                  <a:moveTo>
                    <a:pt x="78" y="3"/>
                  </a:moveTo>
                  <a:cubicBezTo>
                    <a:pt x="71" y="0"/>
                    <a:pt x="63" y="3"/>
                    <a:pt x="60" y="9"/>
                  </a:cubicBezTo>
                  <a:cubicBezTo>
                    <a:pt x="57" y="16"/>
                    <a:pt x="59" y="23"/>
                    <a:pt x="64" y="27"/>
                  </a:cubicBezTo>
                  <a:cubicBezTo>
                    <a:pt x="56" y="43"/>
                    <a:pt x="56" y="43"/>
                    <a:pt x="56" y="43"/>
                  </a:cubicBezTo>
                  <a:cubicBezTo>
                    <a:pt x="57" y="43"/>
                    <a:pt x="58" y="43"/>
                    <a:pt x="58" y="43"/>
                  </a:cubicBezTo>
                  <a:cubicBezTo>
                    <a:pt x="59" y="43"/>
                    <a:pt x="59" y="44"/>
                    <a:pt x="59" y="44"/>
                  </a:cubicBezTo>
                  <a:cubicBezTo>
                    <a:pt x="67" y="28"/>
                    <a:pt x="67" y="28"/>
                    <a:pt x="67" y="28"/>
                  </a:cubicBezTo>
                  <a:cubicBezTo>
                    <a:pt x="73" y="30"/>
                    <a:pt x="81" y="28"/>
                    <a:pt x="84" y="21"/>
                  </a:cubicBezTo>
                  <a:cubicBezTo>
                    <a:pt x="87" y="15"/>
                    <a:pt x="84" y="7"/>
                    <a:pt x="78"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05050"/>
                </a:solidFill>
                <a:effectLst/>
                <a:uLnTx/>
                <a:uFillTx/>
                <a:latin typeface="Segoe UI"/>
                <a:ea typeface="+mn-ea"/>
                <a:cs typeface="+mn-cs"/>
              </a:endParaRPr>
            </a:p>
          </p:txBody>
        </p:sp>
        <p:sp>
          <p:nvSpPr>
            <p:cNvPr id="41" name="Freeform 14"/>
            <p:cNvSpPr>
              <a:spLocks/>
            </p:cNvSpPr>
            <p:nvPr userDrawn="1"/>
          </p:nvSpPr>
          <p:spPr bwMode="auto">
            <a:xfrm>
              <a:off x="7311" y="3595"/>
              <a:ext cx="282" cy="282"/>
            </a:xfrm>
            <a:custGeom>
              <a:avLst/>
              <a:gdLst>
                <a:gd name="T0" fmla="*/ 282 w 282"/>
                <a:gd name="T1" fmla="*/ 10 h 282"/>
                <a:gd name="T2" fmla="*/ 282 w 282"/>
                <a:gd name="T3" fmla="*/ 273 h 282"/>
                <a:gd name="T4" fmla="*/ 282 w 282"/>
                <a:gd name="T5" fmla="*/ 282 h 282"/>
                <a:gd name="T6" fmla="*/ 272 w 282"/>
                <a:gd name="T7" fmla="*/ 282 h 282"/>
                <a:gd name="T8" fmla="*/ 9 w 282"/>
                <a:gd name="T9" fmla="*/ 282 h 282"/>
                <a:gd name="T10" fmla="*/ 0 w 282"/>
                <a:gd name="T11" fmla="*/ 282 h 282"/>
                <a:gd name="T12" fmla="*/ 0 w 282"/>
                <a:gd name="T13" fmla="*/ 273 h 282"/>
                <a:gd name="T14" fmla="*/ 0 w 282"/>
                <a:gd name="T15" fmla="*/ 10 h 282"/>
                <a:gd name="T16" fmla="*/ 0 w 282"/>
                <a:gd name="T17" fmla="*/ 0 h 282"/>
                <a:gd name="T18" fmla="*/ 9 w 282"/>
                <a:gd name="T19" fmla="*/ 0 h 282"/>
                <a:gd name="T20" fmla="*/ 272 w 282"/>
                <a:gd name="T21" fmla="*/ 0 h 282"/>
                <a:gd name="T22" fmla="*/ 282 w 282"/>
                <a:gd name="T23" fmla="*/ 0 h 282"/>
                <a:gd name="T24" fmla="*/ 282 w 282"/>
                <a:gd name="T25" fmla="*/ 10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2" h="282">
                  <a:moveTo>
                    <a:pt x="282" y="10"/>
                  </a:moveTo>
                  <a:lnTo>
                    <a:pt x="282" y="273"/>
                  </a:lnTo>
                  <a:lnTo>
                    <a:pt x="282" y="282"/>
                  </a:lnTo>
                  <a:lnTo>
                    <a:pt x="272" y="282"/>
                  </a:lnTo>
                  <a:lnTo>
                    <a:pt x="9" y="282"/>
                  </a:lnTo>
                  <a:lnTo>
                    <a:pt x="0" y="282"/>
                  </a:lnTo>
                  <a:lnTo>
                    <a:pt x="0" y="273"/>
                  </a:lnTo>
                  <a:lnTo>
                    <a:pt x="0" y="10"/>
                  </a:lnTo>
                  <a:lnTo>
                    <a:pt x="0" y="0"/>
                  </a:lnTo>
                  <a:lnTo>
                    <a:pt x="9" y="0"/>
                  </a:lnTo>
                  <a:lnTo>
                    <a:pt x="272" y="0"/>
                  </a:lnTo>
                  <a:lnTo>
                    <a:pt x="282" y="0"/>
                  </a:lnTo>
                  <a:lnTo>
                    <a:pt x="282" y="10"/>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05050"/>
                </a:solidFill>
                <a:effectLst/>
                <a:uLnTx/>
                <a:uFillTx/>
                <a:latin typeface="Segoe UI"/>
                <a:ea typeface="+mn-ea"/>
                <a:cs typeface="+mn-cs"/>
              </a:endParaRPr>
            </a:p>
          </p:txBody>
        </p:sp>
        <p:sp>
          <p:nvSpPr>
            <p:cNvPr id="42" name="Freeform 15"/>
            <p:cNvSpPr>
              <a:spLocks/>
            </p:cNvSpPr>
            <p:nvPr userDrawn="1"/>
          </p:nvSpPr>
          <p:spPr bwMode="auto">
            <a:xfrm>
              <a:off x="7311" y="3595"/>
              <a:ext cx="282" cy="282"/>
            </a:xfrm>
            <a:custGeom>
              <a:avLst/>
              <a:gdLst>
                <a:gd name="T0" fmla="*/ 282 w 282"/>
                <a:gd name="T1" fmla="*/ 10 h 282"/>
                <a:gd name="T2" fmla="*/ 282 w 282"/>
                <a:gd name="T3" fmla="*/ 273 h 282"/>
                <a:gd name="T4" fmla="*/ 282 w 282"/>
                <a:gd name="T5" fmla="*/ 282 h 282"/>
                <a:gd name="T6" fmla="*/ 272 w 282"/>
                <a:gd name="T7" fmla="*/ 282 h 282"/>
                <a:gd name="T8" fmla="*/ 9 w 282"/>
                <a:gd name="T9" fmla="*/ 282 h 282"/>
                <a:gd name="T10" fmla="*/ 0 w 282"/>
                <a:gd name="T11" fmla="*/ 282 h 282"/>
                <a:gd name="T12" fmla="*/ 0 w 282"/>
                <a:gd name="T13" fmla="*/ 273 h 282"/>
                <a:gd name="T14" fmla="*/ 0 w 282"/>
                <a:gd name="T15" fmla="*/ 10 h 282"/>
                <a:gd name="T16" fmla="*/ 0 w 282"/>
                <a:gd name="T17" fmla="*/ 0 h 282"/>
                <a:gd name="T18" fmla="*/ 9 w 282"/>
                <a:gd name="T19" fmla="*/ 0 h 282"/>
                <a:gd name="T20" fmla="*/ 272 w 282"/>
                <a:gd name="T21" fmla="*/ 0 h 282"/>
                <a:gd name="T22" fmla="*/ 282 w 282"/>
                <a:gd name="T23" fmla="*/ 0 h 282"/>
                <a:gd name="T24" fmla="*/ 282 w 282"/>
                <a:gd name="T25" fmla="*/ 10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2" h="282">
                  <a:moveTo>
                    <a:pt x="282" y="10"/>
                  </a:moveTo>
                  <a:lnTo>
                    <a:pt x="282" y="273"/>
                  </a:lnTo>
                  <a:lnTo>
                    <a:pt x="282" y="282"/>
                  </a:lnTo>
                  <a:lnTo>
                    <a:pt x="272" y="282"/>
                  </a:lnTo>
                  <a:lnTo>
                    <a:pt x="9" y="282"/>
                  </a:lnTo>
                  <a:lnTo>
                    <a:pt x="0" y="282"/>
                  </a:lnTo>
                  <a:lnTo>
                    <a:pt x="0" y="273"/>
                  </a:lnTo>
                  <a:lnTo>
                    <a:pt x="0" y="10"/>
                  </a:lnTo>
                  <a:lnTo>
                    <a:pt x="0" y="0"/>
                  </a:lnTo>
                  <a:lnTo>
                    <a:pt x="9" y="0"/>
                  </a:lnTo>
                  <a:lnTo>
                    <a:pt x="272" y="0"/>
                  </a:lnTo>
                  <a:lnTo>
                    <a:pt x="282" y="0"/>
                  </a:lnTo>
                  <a:lnTo>
                    <a:pt x="282" y="10"/>
                  </a:lnTo>
                  <a:close/>
                </a:path>
              </a:pathLst>
            </a:custGeom>
            <a:noFill/>
            <a:ln w="30163"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05050"/>
                </a:solidFill>
                <a:effectLst/>
                <a:uLnTx/>
                <a:uFillTx/>
                <a:latin typeface="Segoe UI"/>
                <a:ea typeface="+mn-ea"/>
                <a:cs typeface="+mn-cs"/>
              </a:endParaRPr>
            </a:p>
          </p:txBody>
        </p:sp>
        <p:sp>
          <p:nvSpPr>
            <p:cNvPr id="43" name="Freeform 16"/>
            <p:cNvSpPr>
              <a:spLocks/>
            </p:cNvSpPr>
            <p:nvPr userDrawn="1"/>
          </p:nvSpPr>
          <p:spPr bwMode="auto">
            <a:xfrm>
              <a:off x="7370" y="3665"/>
              <a:ext cx="163" cy="160"/>
            </a:xfrm>
            <a:custGeom>
              <a:avLst/>
              <a:gdLst>
                <a:gd name="T0" fmla="*/ 60 w 68"/>
                <a:gd name="T1" fmla="*/ 0 h 67"/>
                <a:gd name="T2" fmla="*/ 9 w 68"/>
                <a:gd name="T3" fmla="*/ 0 h 67"/>
                <a:gd name="T4" fmla="*/ 0 w 68"/>
                <a:gd name="T5" fmla="*/ 9 h 67"/>
                <a:gd name="T6" fmla="*/ 0 w 68"/>
                <a:gd name="T7" fmla="*/ 41 h 67"/>
                <a:gd name="T8" fmla="*/ 9 w 68"/>
                <a:gd name="T9" fmla="*/ 50 h 67"/>
                <a:gd name="T10" fmla="*/ 21 w 68"/>
                <a:gd name="T11" fmla="*/ 50 h 67"/>
                <a:gd name="T12" fmla="*/ 47 w 68"/>
                <a:gd name="T13" fmla="*/ 67 h 67"/>
                <a:gd name="T14" fmla="*/ 41 w 68"/>
                <a:gd name="T15" fmla="*/ 50 h 67"/>
                <a:gd name="T16" fmla="*/ 60 w 68"/>
                <a:gd name="T17" fmla="*/ 50 h 67"/>
                <a:gd name="T18" fmla="*/ 68 w 68"/>
                <a:gd name="T19" fmla="*/ 41 h 67"/>
                <a:gd name="T20" fmla="*/ 68 w 68"/>
                <a:gd name="T21" fmla="*/ 9 h 67"/>
                <a:gd name="T22" fmla="*/ 60 w 68"/>
                <a:gd name="T23"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8" h="67">
                  <a:moveTo>
                    <a:pt x="60" y="0"/>
                  </a:moveTo>
                  <a:cubicBezTo>
                    <a:pt x="9" y="0"/>
                    <a:pt x="9" y="0"/>
                    <a:pt x="9" y="0"/>
                  </a:cubicBezTo>
                  <a:cubicBezTo>
                    <a:pt x="4" y="0"/>
                    <a:pt x="0" y="4"/>
                    <a:pt x="0" y="9"/>
                  </a:cubicBezTo>
                  <a:cubicBezTo>
                    <a:pt x="0" y="41"/>
                    <a:pt x="0" y="41"/>
                    <a:pt x="0" y="41"/>
                  </a:cubicBezTo>
                  <a:cubicBezTo>
                    <a:pt x="0" y="46"/>
                    <a:pt x="4" y="50"/>
                    <a:pt x="9" y="50"/>
                  </a:cubicBezTo>
                  <a:cubicBezTo>
                    <a:pt x="21" y="50"/>
                    <a:pt x="21" y="50"/>
                    <a:pt x="21" y="50"/>
                  </a:cubicBezTo>
                  <a:cubicBezTo>
                    <a:pt x="47" y="67"/>
                    <a:pt x="47" y="67"/>
                    <a:pt x="47" y="67"/>
                  </a:cubicBezTo>
                  <a:cubicBezTo>
                    <a:pt x="41" y="50"/>
                    <a:pt x="41" y="50"/>
                    <a:pt x="41" y="50"/>
                  </a:cubicBezTo>
                  <a:cubicBezTo>
                    <a:pt x="60" y="50"/>
                    <a:pt x="60" y="50"/>
                    <a:pt x="60" y="50"/>
                  </a:cubicBezTo>
                  <a:cubicBezTo>
                    <a:pt x="64" y="50"/>
                    <a:pt x="68" y="46"/>
                    <a:pt x="68" y="41"/>
                  </a:cubicBezTo>
                  <a:cubicBezTo>
                    <a:pt x="68" y="9"/>
                    <a:pt x="68" y="9"/>
                    <a:pt x="68" y="9"/>
                  </a:cubicBezTo>
                  <a:cubicBezTo>
                    <a:pt x="68" y="4"/>
                    <a:pt x="64" y="0"/>
                    <a:pt x="60"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05050"/>
                </a:solidFill>
                <a:effectLst/>
                <a:uLnTx/>
                <a:uFillTx/>
                <a:latin typeface="Segoe UI"/>
                <a:ea typeface="+mn-ea"/>
                <a:cs typeface="+mn-cs"/>
              </a:endParaRPr>
            </a:p>
          </p:txBody>
        </p:sp>
        <p:sp>
          <p:nvSpPr>
            <p:cNvPr id="44" name="Freeform 17"/>
            <p:cNvSpPr>
              <a:spLocks/>
            </p:cNvSpPr>
            <p:nvPr userDrawn="1"/>
          </p:nvSpPr>
          <p:spPr bwMode="auto">
            <a:xfrm>
              <a:off x="7425" y="3877"/>
              <a:ext cx="247" cy="246"/>
            </a:xfrm>
            <a:custGeom>
              <a:avLst/>
              <a:gdLst>
                <a:gd name="T0" fmla="*/ 247 w 247"/>
                <a:gd name="T1" fmla="*/ 10 h 246"/>
                <a:gd name="T2" fmla="*/ 247 w 247"/>
                <a:gd name="T3" fmla="*/ 237 h 246"/>
                <a:gd name="T4" fmla="*/ 247 w 247"/>
                <a:gd name="T5" fmla="*/ 246 h 246"/>
                <a:gd name="T6" fmla="*/ 237 w 247"/>
                <a:gd name="T7" fmla="*/ 246 h 246"/>
                <a:gd name="T8" fmla="*/ 10 w 247"/>
                <a:gd name="T9" fmla="*/ 246 h 246"/>
                <a:gd name="T10" fmla="*/ 0 w 247"/>
                <a:gd name="T11" fmla="*/ 246 h 246"/>
                <a:gd name="T12" fmla="*/ 0 w 247"/>
                <a:gd name="T13" fmla="*/ 237 h 246"/>
                <a:gd name="T14" fmla="*/ 0 w 247"/>
                <a:gd name="T15" fmla="*/ 10 h 246"/>
                <a:gd name="T16" fmla="*/ 0 w 247"/>
                <a:gd name="T17" fmla="*/ 0 h 246"/>
                <a:gd name="T18" fmla="*/ 10 w 247"/>
                <a:gd name="T19" fmla="*/ 0 h 246"/>
                <a:gd name="T20" fmla="*/ 237 w 247"/>
                <a:gd name="T21" fmla="*/ 0 h 246"/>
                <a:gd name="T22" fmla="*/ 247 w 247"/>
                <a:gd name="T23" fmla="*/ 0 h 246"/>
                <a:gd name="T24" fmla="*/ 247 w 247"/>
                <a:gd name="T25" fmla="*/ 1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7" h="246">
                  <a:moveTo>
                    <a:pt x="247" y="10"/>
                  </a:moveTo>
                  <a:lnTo>
                    <a:pt x="247" y="237"/>
                  </a:lnTo>
                  <a:lnTo>
                    <a:pt x="247" y="246"/>
                  </a:lnTo>
                  <a:lnTo>
                    <a:pt x="237" y="246"/>
                  </a:lnTo>
                  <a:lnTo>
                    <a:pt x="10" y="246"/>
                  </a:lnTo>
                  <a:lnTo>
                    <a:pt x="0" y="246"/>
                  </a:lnTo>
                  <a:lnTo>
                    <a:pt x="0" y="237"/>
                  </a:lnTo>
                  <a:lnTo>
                    <a:pt x="0" y="10"/>
                  </a:lnTo>
                  <a:lnTo>
                    <a:pt x="0" y="0"/>
                  </a:lnTo>
                  <a:lnTo>
                    <a:pt x="10" y="0"/>
                  </a:lnTo>
                  <a:lnTo>
                    <a:pt x="237" y="0"/>
                  </a:lnTo>
                  <a:lnTo>
                    <a:pt x="247" y="0"/>
                  </a:lnTo>
                  <a:lnTo>
                    <a:pt x="247" y="1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05050"/>
                </a:solidFill>
                <a:effectLst/>
                <a:uLnTx/>
                <a:uFillTx/>
                <a:latin typeface="Segoe UI"/>
                <a:ea typeface="+mn-ea"/>
                <a:cs typeface="+mn-cs"/>
              </a:endParaRPr>
            </a:p>
          </p:txBody>
        </p:sp>
        <p:sp>
          <p:nvSpPr>
            <p:cNvPr id="45" name="Freeform 18"/>
            <p:cNvSpPr>
              <a:spLocks/>
            </p:cNvSpPr>
            <p:nvPr userDrawn="1"/>
          </p:nvSpPr>
          <p:spPr bwMode="auto">
            <a:xfrm>
              <a:off x="7425" y="3877"/>
              <a:ext cx="247" cy="246"/>
            </a:xfrm>
            <a:custGeom>
              <a:avLst/>
              <a:gdLst>
                <a:gd name="T0" fmla="*/ 247 w 247"/>
                <a:gd name="T1" fmla="*/ 10 h 246"/>
                <a:gd name="T2" fmla="*/ 247 w 247"/>
                <a:gd name="T3" fmla="*/ 237 h 246"/>
                <a:gd name="T4" fmla="*/ 247 w 247"/>
                <a:gd name="T5" fmla="*/ 246 h 246"/>
                <a:gd name="T6" fmla="*/ 237 w 247"/>
                <a:gd name="T7" fmla="*/ 246 h 246"/>
                <a:gd name="T8" fmla="*/ 10 w 247"/>
                <a:gd name="T9" fmla="*/ 246 h 246"/>
                <a:gd name="T10" fmla="*/ 0 w 247"/>
                <a:gd name="T11" fmla="*/ 246 h 246"/>
                <a:gd name="T12" fmla="*/ 0 w 247"/>
                <a:gd name="T13" fmla="*/ 237 h 246"/>
                <a:gd name="T14" fmla="*/ 0 w 247"/>
                <a:gd name="T15" fmla="*/ 10 h 246"/>
                <a:gd name="T16" fmla="*/ 0 w 247"/>
                <a:gd name="T17" fmla="*/ 0 h 246"/>
                <a:gd name="T18" fmla="*/ 10 w 247"/>
                <a:gd name="T19" fmla="*/ 0 h 246"/>
                <a:gd name="T20" fmla="*/ 237 w 247"/>
                <a:gd name="T21" fmla="*/ 0 h 246"/>
                <a:gd name="T22" fmla="*/ 247 w 247"/>
                <a:gd name="T23" fmla="*/ 0 h 246"/>
                <a:gd name="T24" fmla="*/ 247 w 247"/>
                <a:gd name="T25" fmla="*/ 1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7" h="246">
                  <a:moveTo>
                    <a:pt x="247" y="10"/>
                  </a:moveTo>
                  <a:lnTo>
                    <a:pt x="247" y="237"/>
                  </a:lnTo>
                  <a:lnTo>
                    <a:pt x="247" y="246"/>
                  </a:lnTo>
                  <a:lnTo>
                    <a:pt x="237" y="246"/>
                  </a:lnTo>
                  <a:lnTo>
                    <a:pt x="10" y="246"/>
                  </a:lnTo>
                  <a:lnTo>
                    <a:pt x="0" y="246"/>
                  </a:lnTo>
                  <a:lnTo>
                    <a:pt x="0" y="237"/>
                  </a:lnTo>
                  <a:lnTo>
                    <a:pt x="0" y="10"/>
                  </a:lnTo>
                  <a:lnTo>
                    <a:pt x="0" y="0"/>
                  </a:lnTo>
                  <a:lnTo>
                    <a:pt x="10" y="0"/>
                  </a:lnTo>
                  <a:lnTo>
                    <a:pt x="237" y="0"/>
                  </a:lnTo>
                  <a:lnTo>
                    <a:pt x="247" y="0"/>
                  </a:lnTo>
                  <a:lnTo>
                    <a:pt x="247" y="10"/>
                  </a:lnTo>
                  <a:close/>
                </a:path>
              </a:pathLst>
            </a:custGeom>
            <a:noFill/>
            <a:ln w="30163"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05050"/>
                </a:solidFill>
                <a:effectLst/>
                <a:uLnTx/>
                <a:uFillTx/>
                <a:latin typeface="Segoe UI"/>
                <a:ea typeface="+mn-ea"/>
                <a:cs typeface="+mn-cs"/>
              </a:endParaRPr>
            </a:p>
          </p:txBody>
        </p:sp>
        <p:sp>
          <p:nvSpPr>
            <p:cNvPr id="46" name="Freeform 19"/>
            <p:cNvSpPr>
              <a:spLocks/>
            </p:cNvSpPr>
            <p:nvPr userDrawn="1"/>
          </p:nvSpPr>
          <p:spPr bwMode="auto">
            <a:xfrm>
              <a:off x="7464" y="3959"/>
              <a:ext cx="172" cy="83"/>
            </a:xfrm>
            <a:custGeom>
              <a:avLst/>
              <a:gdLst>
                <a:gd name="T0" fmla="*/ 59 w 72"/>
                <a:gd name="T1" fmla="*/ 9 h 35"/>
                <a:gd name="T2" fmla="*/ 52 w 72"/>
                <a:gd name="T3" fmla="*/ 11 h 35"/>
                <a:gd name="T4" fmla="*/ 34 w 72"/>
                <a:gd name="T5" fmla="*/ 0 h 35"/>
                <a:gd name="T6" fmla="*/ 14 w 72"/>
                <a:gd name="T7" fmla="*/ 15 h 35"/>
                <a:gd name="T8" fmla="*/ 10 w 72"/>
                <a:gd name="T9" fmla="*/ 15 h 35"/>
                <a:gd name="T10" fmla="*/ 0 w 72"/>
                <a:gd name="T11" fmla="*/ 25 h 35"/>
                <a:gd name="T12" fmla="*/ 10 w 72"/>
                <a:gd name="T13" fmla="*/ 35 h 35"/>
                <a:gd name="T14" fmla="*/ 59 w 72"/>
                <a:gd name="T15" fmla="*/ 35 h 35"/>
                <a:gd name="T16" fmla="*/ 72 w 72"/>
                <a:gd name="T17" fmla="*/ 22 h 35"/>
                <a:gd name="T18" fmla="*/ 59 w 72"/>
                <a:gd name="T19" fmla="*/ 9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35">
                  <a:moveTo>
                    <a:pt x="59" y="9"/>
                  </a:moveTo>
                  <a:cubicBezTo>
                    <a:pt x="56" y="9"/>
                    <a:pt x="54" y="10"/>
                    <a:pt x="52" y="11"/>
                  </a:cubicBezTo>
                  <a:cubicBezTo>
                    <a:pt x="49" y="5"/>
                    <a:pt x="42" y="0"/>
                    <a:pt x="34" y="0"/>
                  </a:cubicBezTo>
                  <a:cubicBezTo>
                    <a:pt x="24" y="0"/>
                    <a:pt x="16" y="7"/>
                    <a:pt x="14" y="15"/>
                  </a:cubicBezTo>
                  <a:cubicBezTo>
                    <a:pt x="13" y="15"/>
                    <a:pt x="12" y="15"/>
                    <a:pt x="10" y="15"/>
                  </a:cubicBezTo>
                  <a:cubicBezTo>
                    <a:pt x="5" y="15"/>
                    <a:pt x="0" y="19"/>
                    <a:pt x="0" y="25"/>
                  </a:cubicBezTo>
                  <a:cubicBezTo>
                    <a:pt x="0" y="30"/>
                    <a:pt x="5" y="35"/>
                    <a:pt x="10" y="35"/>
                  </a:cubicBezTo>
                  <a:cubicBezTo>
                    <a:pt x="59" y="35"/>
                    <a:pt x="59" y="35"/>
                    <a:pt x="59" y="35"/>
                  </a:cubicBezTo>
                  <a:cubicBezTo>
                    <a:pt x="66" y="35"/>
                    <a:pt x="72" y="29"/>
                    <a:pt x="72" y="22"/>
                  </a:cubicBezTo>
                  <a:cubicBezTo>
                    <a:pt x="72" y="15"/>
                    <a:pt x="66" y="9"/>
                    <a:pt x="59" y="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05050"/>
                </a:solidFill>
                <a:effectLst/>
                <a:uLnTx/>
                <a:uFillTx/>
                <a:latin typeface="Segoe UI"/>
                <a:ea typeface="+mn-ea"/>
                <a:cs typeface="+mn-cs"/>
              </a:endParaRPr>
            </a:p>
          </p:txBody>
        </p:sp>
      </p:grpSp>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2"/>
            <a:ext cx="5486398" cy="1675843"/>
          </a:xfrm>
        </p:spPr>
        <p:txBody>
          <a:bodyPr wrap="square">
            <a:spAutoFit/>
          </a:bodyPr>
          <a:lstStyle>
            <a:lvl1pPr marL="215470" indent="-215470">
              <a:spcBef>
                <a:spcPts val="918"/>
              </a:spcBef>
              <a:buClr>
                <a:schemeClr val="tx2"/>
              </a:buClr>
              <a:buFont typeface="Arial" pitchFamily="34" charset="0"/>
              <a:buChar char="•"/>
              <a:defRPr sz="2700">
                <a:gradFill>
                  <a:gsLst>
                    <a:gs pos="1250">
                      <a:schemeClr val="tx2"/>
                    </a:gs>
                    <a:gs pos="99000">
                      <a:schemeClr val="tx2"/>
                    </a:gs>
                  </a:gsLst>
                  <a:lin ang="5400000" scaled="0"/>
                </a:gradFill>
              </a:defRPr>
            </a:lvl1pPr>
            <a:lvl2pPr marL="398311" indent="-174869">
              <a:defRPr sz="1800"/>
            </a:lvl2pPr>
            <a:lvl3pPr marL="524606" indent="-126294">
              <a:tabLst/>
              <a:defRPr sz="1800"/>
            </a:lvl3pPr>
            <a:lvl4pPr marL="660614" indent="-136009">
              <a:defRPr/>
            </a:lvl4pPr>
            <a:lvl5pPr marL="786908" indent="-126294">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2" y="1212852"/>
            <a:ext cx="5486398" cy="1675843"/>
          </a:xfrm>
        </p:spPr>
        <p:txBody>
          <a:bodyPr wrap="square">
            <a:spAutoFit/>
          </a:bodyPr>
          <a:lstStyle>
            <a:lvl1pPr marL="215470" indent="-215470">
              <a:spcBef>
                <a:spcPts val="918"/>
              </a:spcBef>
              <a:buClr>
                <a:schemeClr val="tx2"/>
              </a:buClr>
              <a:buFont typeface="Arial" pitchFamily="34" charset="0"/>
              <a:buChar char="•"/>
              <a:defRPr sz="2700">
                <a:gradFill>
                  <a:gsLst>
                    <a:gs pos="1250">
                      <a:schemeClr val="tx2"/>
                    </a:gs>
                    <a:gs pos="99000">
                      <a:schemeClr val="tx2"/>
                    </a:gs>
                  </a:gsLst>
                  <a:lin ang="5400000" scaled="0"/>
                </a:gradFill>
              </a:defRPr>
            </a:lvl1pPr>
            <a:lvl2pPr marL="398311" indent="-174869">
              <a:defRPr sz="1800"/>
            </a:lvl2pPr>
            <a:lvl3pPr marL="524606" indent="-126294">
              <a:tabLst/>
              <a:defRPr sz="1800"/>
            </a:lvl3pPr>
            <a:lvl4pPr marL="660614" indent="-136009">
              <a:defRPr/>
            </a:lvl4pPr>
            <a:lvl5pPr marL="786908" indent="-126294">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53798914"/>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17" name="Rectangle 16"/>
          <p:cNvSpPr/>
          <p:nvPr userDrawn="1"/>
        </p:nvSpPr>
        <p:spPr bwMode="auto">
          <a:xfrm>
            <a:off x="2" y="6697663"/>
            <a:ext cx="12436475" cy="29686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8" tIns="109719" rIns="137148" bIns="109719" numCol="1" spcCol="0" rtlCol="0" fromWordArt="0" anchor="t" anchorCtr="0" forceAA="0" compatLnSpc="1">
            <a:prstTxWarp prst="textNoShape">
              <a:avLst/>
            </a:prstTxWarp>
            <a:noAutofit/>
          </a:bodyPr>
          <a:lstStyle/>
          <a:p>
            <a:pPr marL="0" marR="0" lvl="0" indent="0" algn="ctr" defTabSz="69924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2" name="Group 8"/>
          <p:cNvGrpSpPr>
            <a:grpSpLocks noChangeAspect="1"/>
          </p:cNvGrpSpPr>
          <p:nvPr userDrawn="1"/>
        </p:nvGrpSpPr>
        <p:grpSpPr bwMode="auto">
          <a:xfrm>
            <a:off x="11515725" y="6199686"/>
            <a:ext cx="646113" cy="682764"/>
            <a:chOff x="7062" y="3586"/>
            <a:chExt cx="617" cy="652"/>
          </a:xfrm>
        </p:grpSpPr>
        <p:sp>
          <p:nvSpPr>
            <p:cNvPr id="33" name="AutoShape 7"/>
            <p:cNvSpPr>
              <a:spLocks noChangeAspect="1" noChangeArrowheads="1" noTextEdit="1"/>
            </p:cNvSpPr>
            <p:nvPr userDrawn="1"/>
          </p:nvSpPr>
          <p:spPr bwMode="auto">
            <a:xfrm>
              <a:off x="7062" y="3586"/>
              <a:ext cx="617" cy="6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05050"/>
                </a:solidFill>
                <a:effectLst/>
                <a:uLnTx/>
                <a:uFillTx/>
                <a:latin typeface="Segoe UI"/>
                <a:ea typeface="+mn-ea"/>
                <a:cs typeface="+mn-cs"/>
              </a:endParaRPr>
            </a:p>
          </p:txBody>
        </p:sp>
        <p:sp>
          <p:nvSpPr>
            <p:cNvPr id="34" name="Freeform 9"/>
            <p:cNvSpPr>
              <a:spLocks/>
            </p:cNvSpPr>
            <p:nvPr userDrawn="1"/>
          </p:nvSpPr>
          <p:spPr bwMode="auto">
            <a:xfrm>
              <a:off x="7191" y="3758"/>
              <a:ext cx="117" cy="119"/>
            </a:xfrm>
            <a:custGeom>
              <a:avLst/>
              <a:gdLst>
                <a:gd name="T0" fmla="*/ 117 w 117"/>
                <a:gd name="T1" fmla="*/ 9 h 119"/>
                <a:gd name="T2" fmla="*/ 117 w 117"/>
                <a:gd name="T3" fmla="*/ 110 h 119"/>
                <a:gd name="T4" fmla="*/ 117 w 117"/>
                <a:gd name="T5" fmla="*/ 119 h 119"/>
                <a:gd name="T6" fmla="*/ 108 w 117"/>
                <a:gd name="T7" fmla="*/ 119 h 119"/>
                <a:gd name="T8" fmla="*/ 10 w 117"/>
                <a:gd name="T9" fmla="*/ 119 h 119"/>
                <a:gd name="T10" fmla="*/ 0 w 117"/>
                <a:gd name="T11" fmla="*/ 119 h 119"/>
                <a:gd name="T12" fmla="*/ 0 w 117"/>
                <a:gd name="T13" fmla="*/ 110 h 119"/>
                <a:gd name="T14" fmla="*/ 0 w 117"/>
                <a:gd name="T15" fmla="*/ 9 h 119"/>
                <a:gd name="T16" fmla="*/ 0 w 117"/>
                <a:gd name="T17" fmla="*/ 0 h 119"/>
                <a:gd name="T18" fmla="*/ 10 w 117"/>
                <a:gd name="T19" fmla="*/ 0 h 119"/>
                <a:gd name="T20" fmla="*/ 108 w 117"/>
                <a:gd name="T21" fmla="*/ 0 h 119"/>
                <a:gd name="T22" fmla="*/ 117 w 117"/>
                <a:gd name="T23" fmla="*/ 0 h 119"/>
                <a:gd name="T24" fmla="*/ 117 w 117"/>
                <a:gd name="T25" fmla="*/ 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7" h="119">
                  <a:moveTo>
                    <a:pt x="117" y="9"/>
                  </a:moveTo>
                  <a:lnTo>
                    <a:pt x="117" y="110"/>
                  </a:lnTo>
                  <a:lnTo>
                    <a:pt x="117" y="119"/>
                  </a:lnTo>
                  <a:lnTo>
                    <a:pt x="108" y="119"/>
                  </a:lnTo>
                  <a:lnTo>
                    <a:pt x="10" y="119"/>
                  </a:lnTo>
                  <a:lnTo>
                    <a:pt x="0" y="119"/>
                  </a:lnTo>
                  <a:lnTo>
                    <a:pt x="0" y="110"/>
                  </a:lnTo>
                  <a:lnTo>
                    <a:pt x="0" y="9"/>
                  </a:lnTo>
                  <a:lnTo>
                    <a:pt x="0" y="0"/>
                  </a:lnTo>
                  <a:lnTo>
                    <a:pt x="10" y="0"/>
                  </a:lnTo>
                  <a:lnTo>
                    <a:pt x="108" y="0"/>
                  </a:lnTo>
                  <a:lnTo>
                    <a:pt x="117" y="0"/>
                  </a:lnTo>
                  <a:lnTo>
                    <a:pt x="117" y="9"/>
                  </a:lnTo>
                  <a:close/>
                </a:path>
              </a:pathLst>
            </a:custGeom>
            <a:solidFill>
              <a:srgbClr val="0054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05050"/>
                </a:solidFill>
                <a:effectLst/>
                <a:uLnTx/>
                <a:uFillTx/>
                <a:latin typeface="Segoe UI"/>
                <a:ea typeface="+mn-ea"/>
                <a:cs typeface="+mn-cs"/>
              </a:endParaRPr>
            </a:p>
          </p:txBody>
        </p:sp>
        <p:sp>
          <p:nvSpPr>
            <p:cNvPr id="35" name="Freeform 10"/>
            <p:cNvSpPr>
              <a:spLocks/>
            </p:cNvSpPr>
            <p:nvPr userDrawn="1"/>
          </p:nvSpPr>
          <p:spPr bwMode="auto">
            <a:xfrm>
              <a:off x="7191" y="3758"/>
              <a:ext cx="117" cy="119"/>
            </a:xfrm>
            <a:custGeom>
              <a:avLst/>
              <a:gdLst>
                <a:gd name="T0" fmla="*/ 117 w 117"/>
                <a:gd name="T1" fmla="*/ 9 h 119"/>
                <a:gd name="T2" fmla="*/ 117 w 117"/>
                <a:gd name="T3" fmla="*/ 110 h 119"/>
                <a:gd name="T4" fmla="*/ 117 w 117"/>
                <a:gd name="T5" fmla="*/ 119 h 119"/>
                <a:gd name="T6" fmla="*/ 108 w 117"/>
                <a:gd name="T7" fmla="*/ 119 h 119"/>
                <a:gd name="T8" fmla="*/ 10 w 117"/>
                <a:gd name="T9" fmla="*/ 119 h 119"/>
                <a:gd name="T10" fmla="*/ 0 w 117"/>
                <a:gd name="T11" fmla="*/ 119 h 119"/>
                <a:gd name="T12" fmla="*/ 0 w 117"/>
                <a:gd name="T13" fmla="*/ 110 h 119"/>
                <a:gd name="T14" fmla="*/ 0 w 117"/>
                <a:gd name="T15" fmla="*/ 9 h 119"/>
                <a:gd name="T16" fmla="*/ 0 w 117"/>
                <a:gd name="T17" fmla="*/ 0 h 119"/>
                <a:gd name="T18" fmla="*/ 10 w 117"/>
                <a:gd name="T19" fmla="*/ 0 h 119"/>
                <a:gd name="T20" fmla="*/ 108 w 117"/>
                <a:gd name="T21" fmla="*/ 0 h 119"/>
                <a:gd name="T22" fmla="*/ 117 w 117"/>
                <a:gd name="T23" fmla="*/ 0 h 119"/>
                <a:gd name="T24" fmla="*/ 117 w 117"/>
                <a:gd name="T25" fmla="*/ 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7" h="119">
                  <a:moveTo>
                    <a:pt x="117" y="9"/>
                  </a:moveTo>
                  <a:lnTo>
                    <a:pt x="117" y="110"/>
                  </a:lnTo>
                  <a:lnTo>
                    <a:pt x="117" y="119"/>
                  </a:lnTo>
                  <a:lnTo>
                    <a:pt x="108" y="119"/>
                  </a:lnTo>
                  <a:lnTo>
                    <a:pt x="10" y="119"/>
                  </a:lnTo>
                  <a:lnTo>
                    <a:pt x="0" y="119"/>
                  </a:lnTo>
                  <a:lnTo>
                    <a:pt x="0" y="110"/>
                  </a:lnTo>
                  <a:lnTo>
                    <a:pt x="0" y="9"/>
                  </a:lnTo>
                  <a:lnTo>
                    <a:pt x="0" y="0"/>
                  </a:lnTo>
                  <a:lnTo>
                    <a:pt x="10" y="0"/>
                  </a:lnTo>
                  <a:lnTo>
                    <a:pt x="108" y="0"/>
                  </a:lnTo>
                  <a:lnTo>
                    <a:pt x="117" y="0"/>
                  </a:lnTo>
                  <a:lnTo>
                    <a:pt x="117" y="9"/>
                  </a:lnTo>
                  <a:close/>
                </a:path>
              </a:pathLst>
            </a:custGeom>
            <a:noFill/>
            <a:ln w="30163"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05050"/>
                </a:solidFill>
                <a:effectLst/>
                <a:uLnTx/>
                <a:uFillTx/>
                <a:latin typeface="Segoe UI"/>
                <a:ea typeface="+mn-ea"/>
                <a:cs typeface="+mn-cs"/>
              </a:endParaRPr>
            </a:p>
          </p:txBody>
        </p:sp>
        <p:sp>
          <p:nvSpPr>
            <p:cNvPr id="36" name="Freeform 11"/>
            <p:cNvSpPr>
              <a:spLocks/>
            </p:cNvSpPr>
            <p:nvPr userDrawn="1"/>
          </p:nvSpPr>
          <p:spPr bwMode="auto">
            <a:xfrm>
              <a:off x="7074" y="3877"/>
              <a:ext cx="351" cy="352"/>
            </a:xfrm>
            <a:custGeom>
              <a:avLst/>
              <a:gdLst>
                <a:gd name="T0" fmla="*/ 351 w 351"/>
                <a:gd name="T1" fmla="*/ 10 h 352"/>
                <a:gd name="T2" fmla="*/ 351 w 351"/>
                <a:gd name="T3" fmla="*/ 342 h 352"/>
                <a:gd name="T4" fmla="*/ 351 w 351"/>
                <a:gd name="T5" fmla="*/ 352 h 352"/>
                <a:gd name="T6" fmla="*/ 342 w 351"/>
                <a:gd name="T7" fmla="*/ 352 h 352"/>
                <a:gd name="T8" fmla="*/ 9 w 351"/>
                <a:gd name="T9" fmla="*/ 352 h 352"/>
                <a:gd name="T10" fmla="*/ 0 w 351"/>
                <a:gd name="T11" fmla="*/ 352 h 352"/>
                <a:gd name="T12" fmla="*/ 0 w 351"/>
                <a:gd name="T13" fmla="*/ 342 h 352"/>
                <a:gd name="T14" fmla="*/ 0 w 351"/>
                <a:gd name="T15" fmla="*/ 10 h 352"/>
                <a:gd name="T16" fmla="*/ 0 w 351"/>
                <a:gd name="T17" fmla="*/ 0 h 352"/>
                <a:gd name="T18" fmla="*/ 9 w 351"/>
                <a:gd name="T19" fmla="*/ 0 h 352"/>
                <a:gd name="T20" fmla="*/ 342 w 351"/>
                <a:gd name="T21" fmla="*/ 0 h 352"/>
                <a:gd name="T22" fmla="*/ 351 w 351"/>
                <a:gd name="T23" fmla="*/ 0 h 352"/>
                <a:gd name="T24" fmla="*/ 351 w 351"/>
                <a:gd name="T25" fmla="*/ 10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51" h="352">
                  <a:moveTo>
                    <a:pt x="351" y="10"/>
                  </a:moveTo>
                  <a:lnTo>
                    <a:pt x="351" y="342"/>
                  </a:lnTo>
                  <a:lnTo>
                    <a:pt x="351" y="352"/>
                  </a:lnTo>
                  <a:lnTo>
                    <a:pt x="342" y="352"/>
                  </a:lnTo>
                  <a:lnTo>
                    <a:pt x="9" y="352"/>
                  </a:lnTo>
                  <a:lnTo>
                    <a:pt x="0" y="352"/>
                  </a:lnTo>
                  <a:lnTo>
                    <a:pt x="0" y="342"/>
                  </a:lnTo>
                  <a:lnTo>
                    <a:pt x="0" y="10"/>
                  </a:lnTo>
                  <a:lnTo>
                    <a:pt x="0" y="0"/>
                  </a:lnTo>
                  <a:lnTo>
                    <a:pt x="9" y="0"/>
                  </a:lnTo>
                  <a:lnTo>
                    <a:pt x="342" y="0"/>
                  </a:lnTo>
                  <a:lnTo>
                    <a:pt x="351" y="0"/>
                  </a:lnTo>
                  <a:lnTo>
                    <a:pt x="351" y="1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05050"/>
                </a:solidFill>
                <a:effectLst/>
                <a:uLnTx/>
                <a:uFillTx/>
                <a:latin typeface="Segoe UI"/>
                <a:ea typeface="+mn-ea"/>
                <a:cs typeface="+mn-cs"/>
              </a:endParaRPr>
            </a:p>
          </p:txBody>
        </p:sp>
        <p:sp>
          <p:nvSpPr>
            <p:cNvPr id="37" name="Freeform 12"/>
            <p:cNvSpPr>
              <a:spLocks/>
            </p:cNvSpPr>
            <p:nvPr userDrawn="1"/>
          </p:nvSpPr>
          <p:spPr bwMode="auto">
            <a:xfrm>
              <a:off x="7074" y="3877"/>
              <a:ext cx="351" cy="352"/>
            </a:xfrm>
            <a:custGeom>
              <a:avLst/>
              <a:gdLst>
                <a:gd name="T0" fmla="*/ 351 w 351"/>
                <a:gd name="T1" fmla="*/ 10 h 352"/>
                <a:gd name="T2" fmla="*/ 351 w 351"/>
                <a:gd name="T3" fmla="*/ 342 h 352"/>
                <a:gd name="T4" fmla="*/ 351 w 351"/>
                <a:gd name="T5" fmla="*/ 352 h 352"/>
                <a:gd name="T6" fmla="*/ 342 w 351"/>
                <a:gd name="T7" fmla="*/ 352 h 352"/>
                <a:gd name="T8" fmla="*/ 9 w 351"/>
                <a:gd name="T9" fmla="*/ 352 h 352"/>
                <a:gd name="T10" fmla="*/ 0 w 351"/>
                <a:gd name="T11" fmla="*/ 352 h 352"/>
                <a:gd name="T12" fmla="*/ 0 w 351"/>
                <a:gd name="T13" fmla="*/ 342 h 352"/>
                <a:gd name="T14" fmla="*/ 0 w 351"/>
                <a:gd name="T15" fmla="*/ 10 h 352"/>
                <a:gd name="T16" fmla="*/ 0 w 351"/>
                <a:gd name="T17" fmla="*/ 0 h 352"/>
                <a:gd name="T18" fmla="*/ 9 w 351"/>
                <a:gd name="T19" fmla="*/ 0 h 352"/>
                <a:gd name="T20" fmla="*/ 342 w 351"/>
                <a:gd name="T21" fmla="*/ 0 h 352"/>
                <a:gd name="T22" fmla="*/ 351 w 351"/>
                <a:gd name="T23" fmla="*/ 0 h 352"/>
                <a:gd name="T24" fmla="*/ 351 w 351"/>
                <a:gd name="T25" fmla="*/ 10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51" h="352">
                  <a:moveTo>
                    <a:pt x="351" y="10"/>
                  </a:moveTo>
                  <a:lnTo>
                    <a:pt x="351" y="342"/>
                  </a:lnTo>
                  <a:lnTo>
                    <a:pt x="351" y="352"/>
                  </a:lnTo>
                  <a:lnTo>
                    <a:pt x="342" y="352"/>
                  </a:lnTo>
                  <a:lnTo>
                    <a:pt x="9" y="352"/>
                  </a:lnTo>
                  <a:lnTo>
                    <a:pt x="0" y="352"/>
                  </a:lnTo>
                  <a:lnTo>
                    <a:pt x="0" y="342"/>
                  </a:lnTo>
                  <a:lnTo>
                    <a:pt x="0" y="10"/>
                  </a:lnTo>
                  <a:lnTo>
                    <a:pt x="0" y="0"/>
                  </a:lnTo>
                  <a:lnTo>
                    <a:pt x="9" y="0"/>
                  </a:lnTo>
                  <a:lnTo>
                    <a:pt x="342" y="0"/>
                  </a:lnTo>
                  <a:lnTo>
                    <a:pt x="351" y="0"/>
                  </a:lnTo>
                  <a:lnTo>
                    <a:pt x="351" y="10"/>
                  </a:lnTo>
                  <a:close/>
                </a:path>
              </a:pathLst>
            </a:custGeom>
            <a:noFill/>
            <a:ln w="30163"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05050"/>
                </a:solidFill>
                <a:effectLst/>
                <a:uLnTx/>
                <a:uFillTx/>
                <a:latin typeface="Segoe UI"/>
                <a:ea typeface="+mn-ea"/>
                <a:cs typeface="+mn-cs"/>
              </a:endParaRPr>
            </a:p>
          </p:txBody>
        </p:sp>
        <p:sp>
          <p:nvSpPr>
            <p:cNvPr id="38" name="Freeform 13"/>
            <p:cNvSpPr>
              <a:spLocks noEditPoints="1"/>
            </p:cNvSpPr>
            <p:nvPr userDrawn="1"/>
          </p:nvSpPr>
          <p:spPr bwMode="auto">
            <a:xfrm>
              <a:off x="7131" y="3937"/>
              <a:ext cx="208" cy="253"/>
            </a:xfrm>
            <a:custGeom>
              <a:avLst/>
              <a:gdLst>
                <a:gd name="T0" fmla="*/ 59 w 87"/>
                <a:gd name="T1" fmla="*/ 98 h 106"/>
                <a:gd name="T2" fmla="*/ 77 w 87"/>
                <a:gd name="T3" fmla="*/ 103 h 106"/>
                <a:gd name="T4" fmla="*/ 82 w 87"/>
                <a:gd name="T5" fmla="*/ 84 h 106"/>
                <a:gd name="T6" fmla="*/ 65 w 87"/>
                <a:gd name="T7" fmla="*/ 79 h 106"/>
                <a:gd name="T8" fmla="*/ 58 w 87"/>
                <a:gd name="T9" fmla="*/ 67 h 106"/>
                <a:gd name="T10" fmla="*/ 55 w 87"/>
                <a:gd name="T11" fmla="*/ 68 h 106"/>
                <a:gd name="T12" fmla="*/ 63 w 87"/>
                <a:gd name="T13" fmla="*/ 80 h 106"/>
                <a:gd name="T14" fmla="*/ 59 w 87"/>
                <a:gd name="T15" fmla="*/ 98 h 106"/>
                <a:gd name="T16" fmla="*/ 14 w 87"/>
                <a:gd name="T17" fmla="*/ 66 h 106"/>
                <a:gd name="T18" fmla="*/ 26 w 87"/>
                <a:gd name="T19" fmla="*/ 73 h 106"/>
                <a:gd name="T20" fmla="*/ 33 w 87"/>
                <a:gd name="T21" fmla="*/ 62 h 106"/>
                <a:gd name="T22" fmla="*/ 40 w 87"/>
                <a:gd name="T23" fmla="*/ 60 h 106"/>
                <a:gd name="T24" fmla="*/ 40 w 87"/>
                <a:gd name="T25" fmla="*/ 58 h 106"/>
                <a:gd name="T26" fmla="*/ 32 w 87"/>
                <a:gd name="T27" fmla="*/ 60 h 106"/>
                <a:gd name="T28" fmla="*/ 21 w 87"/>
                <a:gd name="T29" fmla="*/ 54 h 106"/>
                <a:gd name="T30" fmla="*/ 14 w 87"/>
                <a:gd name="T31" fmla="*/ 66 h 106"/>
                <a:gd name="T32" fmla="*/ 40 w 87"/>
                <a:gd name="T33" fmla="*/ 27 h 106"/>
                <a:gd name="T34" fmla="*/ 25 w 87"/>
                <a:gd name="T35" fmla="*/ 4 h 106"/>
                <a:gd name="T36" fmla="*/ 2 w 87"/>
                <a:gd name="T37" fmla="*/ 20 h 106"/>
                <a:gd name="T38" fmla="*/ 17 w 87"/>
                <a:gd name="T39" fmla="*/ 42 h 106"/>
                <a:gd name="T40" fmla="*/ 32 w 87"/>
                <a:gd name="T41" fmla="*/ 39 h 106"/>
                <a:gd name="T42" fmla="*/ 41 w 87"/>
                <a:gd name="T43" fmla="*/ 48 h 106"/>
                <a:gd name="T44" fmla="*/ 45 w 87"/>
                <a:gd name="T45" fmla="*/ 44 h 106"/>
                <a:gd name="T46" fmla="*/ 36 w 87"/>
                <a:gd name="T47" fmla="*/ 35 h 106"/>
                <a:gd name="T48" fmla="*/ 40 w 87"/>
                <a:gd name="T49" fmla="*/ 27 h 106"/>
                <a:gd name="T50" fmla="*/ 57 w 87"/>
                <a:gd name="T51" fmla="*/ 46 h 106"/>
                <a:gd name="T52" fmla="*/ 43 w 87"/>
                <a:gd name="T53" fmla="*/ 50 h 106"/>
                <a:gd name="T54" fmla="*/ 48 w 87"/>
                <a:gd name="T55" fmla="*/ 64 h 106"/>
                <a:gd name="T56" fmla="*/ 62 w 87"/>
                <a:gd name="T57" fmla="*/ 60 h 106"/>
                <a:gd name="T58" fmla="*/ 57 w 87"/>
                <a:gd name="T59" fmla="*/ 46 h 106"/>
                <a:gd name="T60" fmla="*/ 78 w 87"/>
                <a:gd name="T61" fmla="*/ 3 h 106"/>
                <a:gd name="T62" fmla="*/ 60 w 87"/>
                <a:gd name="T63" fmla="*/ 9 h 106"/>
                <a:gd name="T64" fmla="*/ 64 w 87"/>
                <a:gd name="T65" fmla="*/ 27 h 106"/>
                <a:gd name="T66" fmla="*/ 56 w 87"/>
                <a:gd name="T67" fmla="*/ 43 h 106"/>
                <a:gd name="T68" fmla="*/ 58 w 87"/>
                <a:gd name="T69" fmla="*/ 43 h 106"/>
                <a:gd name="T70" fmla="*/ 59 w 87"/>
                <a:gd name="T71" fmla="*/ 44 h 106"/>
                <a:gd name="T72" fmla="*/ 67 w 87"/>
                <a:gd name="T73" fmla="*/ 28 h 106"/>
                <a:gd name="T74" fmla="*/ 84 w 87"/>
                <a:gd name="T75" fmla="*/ 21 h 106"/>
                <a:gd name="T76" fmla="*/ 78 w 87"/>
                <a:gd name="T77" fmla="*/ 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7" h="106">
                  <a:moveTo>
                    <a:pt x="59" y="98"/>
                  </a:moveTo>
                  <a:cubicBezTo>
                    <a:pt x="62" y="104"/>
                    <a:pt x="71" y="106"/>
                    <a:pt x="77" y="103"/>
                  </a:cubicBezTo>
                  <a:cubicBezTo>
                    <a:pt x="83" y="99"/>
                    <a:pt x="86" y="91"/>
                    <a:pt x="82" y="84"/>
                  </a:cubicBezTo>
                  <a:cubicBezTo>
                    <a:pt x="79" y="78"/>
                    <a:pt x="71" y="76"/>
                    <a:pt x="65" y="79"/>
                  </a:cubicBezTo>
                  <a:cubicBezTo>
                    <a:pt x="58" y="67"/>
                    <a:pt x="58" y="67"/>
                    <a:pt x="58" y="67"/>
                  </a:cubicBezTo>
                  <a:cubicBezTo>
                    <a:pt x="57" y="67"/>
                    <a:pt x="56" y="67"/>
                    <a:pt x="55" y="68"/>
                  </a:cubicBezTo>
                  <a:cubicBezTo>
                    <a:pt x="63" y="80"/>
                    <a:pt x="63" y="80"/>
                    <a:pt x="63" y="80"/>
                  </a:cubicBezTo>
                  <a:cubicBezTo>
                    <a:pt x="57" y="84"/>
                    <a:pt x="55" y="92"/>
                    <a:pt x="59" y="98"/>
                  </a:cubicBezTo>
                  <a:moveTo>
                    <a:pt x="14" y="66"/>
                  </a:moveTo>
                  <a:cubicBezTo>
                    <a:pt x="15" y="71"/>
                    <a:pt x="21" y="74"/>
                    <a:pt x="26" y="73"/>
                  </a:cubicBezTo>
                  <a:cubicBezTo>
                    <a:pt x="31" y="72"/>
                    <a:pt x="34" y="67"/>
                    <a:pt x="33" y="62"/>
                  </a:cubicBezTo>
                  <a:cubicBezTo>
                    <a:pt x="40" y="60"/>
                    <a:pt x="40" y="60"/>
                    <a:pt x="40" y="60"/>
                  </a:cubicBezTo>
                  <a:cubicBezTo>
                    <a:pt x="40" y="59"/>
                    <a:pt x="40" y="58"/>
                    <a:pt x="40" y="58"/>
                  </a:cubicBezTo>
                  <a:cubicBezTo>
                    <a:pt x="32" y="60"/>
                    <a:pt x="32" y="60"/>
                    <a:pt x="32" y="60"/>
                  </a:cubicBezTo>
                  <a:cubicBezTo>
                    <a:pt x="31" y="55"/>
                    <a:pt x="26" y="52"/>
                    <a:pt x="21" y="54"/>
                  </a:cubicBezTo>
                  <a:cubicBezTo>
                    <a:pt x="15" y="55"/>
                    <a:pt x="12" y="61"/>
                    <a:pt x="14" y="66"/>
                  </a:cubicBezTo>
                  <a:moveTo>
                    <a:pt x="40" y="27"/>
                  </a:moveTo>
                  <a:cubicBezTo>
                    <a:pt x="42" y="17"/>
                    <a:pt x="35" y="6"/>
                    <a:pt x="25" y="4"/>
                  </a:cubicBezTo>
                  <a:cubicBezTo>
                    <a:pt x="14" y="2"/>
                    <a:pt x="4" y="9"/>
                    <a:pt x="2" y="20"/>
                  </a:cubicBezTo>
                  <a:cubicBezTo>
                    <a:pt x="0" y="30"/>
                    <a:pt x="7" y="40"/>
                    <a:pt x="17" y="42"/>
                  </a:cubicBezTo>
                  <a:cubicBezTo>
                    <a:pt x="22" y="43"/>
                    <a:pt x="28" y="42"/>
                    <a:pt x="32" y="39"/>
                  </a:cubicBezTo>
                  <a:cubicBezTo>
                    <a:pt x="41" y="48"/>
                    <a:pt x="41" y="48"/>
                    <a:pt x="41" y="48"/>
                  </a:cubicBezTo>
                  <a:cubicBezTo>
                    <a:pt x="42" y="47"/>
                    <a:pt x="44" y="45"/>
                    <a:pt x="45" y="44"/>
                  </a:cubicBezTo>
                  <a:cubicBezTo>
                    <a:pt x="36" y="35"/>
                    <a:pt x="36" y="35"/>
                    <a:pt x="36" y="35"/>
                  </a:cubicBezTo>
                  <a:cubicBezTo>
                    <a:pt x="38" y="33"/>
                    <a:pt x="39" y="30"/>
                    <a:pt x="40" y="27"/>
                  </a:cubicBezTo>
                  <a:moveTo>
                    <a:pt x="57" y="46"/>
                  </a:moveTo>
                  <a:cubicBezTo>
                    <a:pt x="52" y="43"/>
                    <a:pt x="46" y="45"/>
                    <a:pt x="43" y="50"/>
                  </a:cubicBezTo>
                  <a:cubicBezTo>
                    <a:pt x="41" y="56"/>
                    <a:pt x="43" y="62"/>
                    <a:pt x="48" y="64"/>
                  </a:cubicBezTo>
                  <a:cubicBezTo>
                    <a:pt x="53" y="67"/>
                    <a:pt x="59" y="65"/>
                    <a:pt x="62" y="60"/>
                  </a:cubicBezTo>
                  <a:cubicBezTo>
                    <a:pt x="64" y="55"/>
                    <a:pt x="62" y="49"/>
                    <a:pt x="57" y="46"/>
                  </a:cubicBezTo>
                  <a:moveTo>
                    <a:pt x="78" y="3"/>
                  </a:moveTo>
                  <a:cubicBezTo>
                    <a:pt x="71" y="0"/>
                    <a:pt x="63" y="3"/>
                    <a:pt x="60" y="9"/>
                  </a:cubicBezTo>
                  <a:cubicBezTo>
                    <a:pt x="57" y="16"/>
                    <a:pt x="59" y="23"/>
                    <a:pt x="64" y="27"/>
                  </a:cubicBezTo>
                  <a:cubicBezTo>
                    <a:pt x="56" y="43"/>
                    <a:pt x="56" y="43"/>
                    <a:pt x="56" y="43"/>
                  </a:cubicBezTo>
                  <a:cubicBezTo>
                    <a:pt x="57" y="43"/>
                    <a:pt x="58" y="43"/>
                    <a:pt x="58" y="43"/>
                  </a:cubicBezTo>
                  <a:cubicBezTo>
                    <a:pt x="59" y="43"/>
                    <a:pt x="59" y="44"/>
                    <a:pt x="59" y="44"/>
                  </a:cubicBezTo>
                  <a:cubicBezTo>
                    <a:pt x="67" y="28"/>
                    <a:pt x="67" y="28"/>
                    <a:pt x="67" y="28"/>
                  </a:cubicBezTo>
                  <a:cubicBezTo>
                    <a:pt x="73" y="30"/>
                    <a:pt x="81" y="28"/>
                    <a:pt x="84" y="21"/>
                  </a:cubicBezTo>
                  <a:cubicBezTo>
                    <a:pt x="87" y="15"/>
                    <a:pt x="84" y="7"/>
                    <a:pt x="78"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05050"/>
                </a:solidFill>
                <a:effectLst/>
                <a:uLnTx/>
                <a:uFillTx/>
                <a:latin typeface="Segoe UI"/>
                <a:ea typeface="+mn-ea"/>
                <a:cs typeface="+mn-cs"/>
              </a:endParaRPr>
            </a:p>
          </p:txBody>
        </p:sp>
        <p:sp>
          <p:nvSpPr>
            <p:cNvPr id="39" name="Freeform 14"/>
            <p:cNvSpPr>
              <a:spLocks/>
            </p:cNvSpPr>
            <p:nvPr userDrawn="1"/>
          </p:nvSpPr>
          <p:spPr bwMode="auto">
            <a:xfrm>
              <a:off x="7311" y="3595"/>
              <a:ext cx="282" cy="282"/>
            </a:xfrm>
            <a:custGeom>
              <a:avLst/>
              <a:gdLst>
                <a:gd name="T0" fmla="*/ 282 w 282"/>
                <a:gd name="T1" fmla="*/ 10 h 282"/>
                <a:gd name="T2" fmla="*/ 282 w 282"/>
                <a:gd name="T3" fmla="*/ 273 h 282"/>
                <a:gd name="T4" fmla="*/ 282 w 282"/>
                <a:gd name="T5" fmla="*/ 282 h 282"/>
                <a:gd name="T6" fmla="*/ 272 w 282"/>
                <a:gd name="T7" fmla="*/ 282 h 282"/>
                <a:gd name="T8" fmla="*/ 9 w 282"/>
                <a:gd name="T9" fmla="*/ 282 h 282"/>
                <a:gd name="T10" fmla="*/ 0 w 282"/>
                <a:gd name="T11" fmla="*/ 282 h 282"/>
                <a:gd name="T12" fmla="*/ 0 w 282"/>
                <a:gd name="T13" fmla="*/ 273 h 282"/>
                <a:gd name="T14" fmla="*/ 0 w 282"/>
                <a:gd name="T15" fmla="*/ 10 h 282"/>
                <a:gd name="T16" fmla="*/ 0 w 282"/>
                <a:gd name="T17" fmla="*/ 0 h 282"/>
                <a:gd name="T18" fmla="*/ 9 w 282"/>
                <a:gd name="T19" fmla="*/ 0 h 282"/>
                <a:gd name="T20" fmla="*/ 272 w 282"/>
                <a:gd name="T21" fmla="*/ 0 h 282"/>
                <a:gd name="T22" fmla="*/ 282 w 282"/>
                <a:gd name="T23" fmla="*/ 0 h 282"/>
                <a:gd name="T24" fmla="*/ 282 w 282"/>
                <a:gd name="T25" fmla="*/ 10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2" h="282">
                  <a:moveTo>
                    <a:pt x="282" y="10"/>
                  </a:moveTo>
                  <a:lnTo>
                    <a:pt x="282" y="273"/>
                  </a:lnTo>
                  <a:lnTo>
                    <a:pt x="282" y="282"/>
                  </a:lnTo>
                  <a:lnTo>
                    <a:pt x="272" y="282"/>
                  </a:lnTo>
                  <a:lnTo>
                    <a:pt x="9" y="282"/>
                  </a:lnTo>
                  <a:lnTo>
                    <a:pt x="0" y="282"/>
                  </a:lnTo>
                  <a:lnTo>
                    <a:pt x="0" y="273"/>
                  </a:lnTo>
                  <a:lnTo>
                    <a:pt x="0" y="10"/>
                  </a:lnTo>
                  <a:lnTo>
                    <a:pt x="0" y="0"/>
                  </a:lnTo>
                  <a:lnTo>
                    <a:pt x="9" y="0"/>
                  </a:lnTo>
                  <a:lnTo>
                    <a:pt x="272" y="0"/>
                  </a:lnTo>
                  <a:lnTo>
                    <a:pt x="282" y="0"/>
                  </a:lnTo>
                  <a:lnTo>
                    <a:pt x="282" y="10"/>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05050"/>
                </a:solidFill>
                <a:effectLst/>
                <a:uLnTx/>
                <a:uFillTx/>
                <a:latin typeface="Segoe UI"/>
                <a:ea typeface="+mn-ea"/>
                <a:cs typeface="+mn-cs"/>
              </a:endParaRPr>
            </a:p>
          </p:txBody>
        </p:sp>
        <p:sp>
          <p:nvSpPr>
            <p:cNvPr id="40" name="Freeform 15"/>
            <p:cNvSpPr>
              <a:spLocks/>
            </p:cNvSpPr>
            <p:nvPr userDrawn="1"/>
          </p:nvSpPr>
          <p:spPr bwMode="auto">
            <a:xfrm>
              <a:off x="7311" y="3595"/>
              <a:ext cx="282" cy="282"/>
            </a:xfrm>
            <a:custGeom>
              <a:avLst/>
              <a:gdLst>
                <a:gd name="T0" fmla="*/ 282 w 282"/>
                <a:gd name="T1" fmla="*/ 10 h 282"/>
                <a:gd name="T2" fmla="*/ 282 w 282"/>
                <a:gd name="T3" fmla="*/ 273 h 282"/>
                <a:gd name="T4" fmla="*/ 282 w 282"/>
                <a:gd name="T5" fmla="*/ 282 h 282"/>
                <a:gd name="T6" fmla="*/ 272 w 282"/>
                <a:gd name="T7" fmla="*/ 282 h 282"/>
                <a:gd name="T8" fmla="*/ 9 w 282"/>
                <a:gd name="T9" fmla="*/ 282 h 282"/>
                <a:gd name="T10" fmla="*/ 0 w 282"/>
                <a:gd name="T11" fmla="*/ 282 h 282"/>
                <a:gd name="T12" fmla="*/ 0 w 282"/>
                <a:gd name="T13" fmla="*/ 273 h 282"/>
                <a:gd name="T14" fmla="*/ 0 w 282"/>
                <a:gd name="T15" fmla="*/ 10 h 282"/>
                <a:gd name="T16" fmla="*/ 0 w 282"/>
                <a:gd name="T17" fmla="*/ 0 h 282"/>
                <a:gd name="T18" fmla="*/ 9 w 282"/>
                <a:gd name="T19" fmla="*/ 0 h 282"/>
                <a:gd name="T20" fmla="*/ 272 w 282"/>
                <a:gd name="T21" fmla="*/ 0 h 282"/>
                <a:gd name="T22" fmla="*/ 282 w 282"/>
                <a:gd name="T23" fmla="*/ 0 h 282"/>
                <a:gd name="T24" fmla="*/ 282 w 282"/>
                <a:gd name="T25" fmla="*/ 10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2" h="282">
                  <a:moveTo>
                    <a:pt x="282" y="10"/>
                  </a:moveTo>
                  <a:lnTo>
                    <a:pt x="282" y="273"/>
                  </a:lnTo>
                  <a:lnTo>
                    <a:pt x="282" y="282"/>
                  </a:lnTo>
                  <a:lnTo>
                    <a:pt x="272" y="282"/>
                  </a:lnTo>
                  <a:lnTo>
                    <a:pt x="9" y="282"/>
                  </a:lnTo>
                  <a:lnTo>
                    <a:pt x="0" y="282"/>
                  </a:lnTo>
                  <a:lnTo>
                    <a:pt x="0" y="273"/>
                  </a:lnTo>
                  <a:lnTo>
                    <a:pt x="0" y="10"/>
                  </a:lnTo>
                  <a:lnTo>
                    <a:pt x="0" y="0"/>
                  </a:lnTo>
                  <a:lnTo>
                    <a:pt x="9" y="0"/>
                  </a:lnTo>
                  <a:lnTo>
                    <a:pt x="272" y="0"/>
                  </a:lnTo>
                  <a:lnTo>
                    <a:pt x="282" y="0"/>
                  </a:lnTo>
                  <a:lnTo>
                    <a:pt x="282" y="10"/>
                  </a:lnTo>
                  <a:close/>
                </a:path>
              </a:pathLst>
            </a:custGeom>
            <a:noFill/>
            <a:ln w="30163"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05050"/>
                </a:solidFill>
                <a:effectLst/>
                <a:uLnTx/>
                <a:uFillTx/>
                <a:latin typeface="Segoe UI"/>
                <a:ea typeface="+mn-ea"/>
                <a:cs typeface="+mn-cs"/>
              </a:endParaRPr>
            </a:p>
          </p:txBody>
        </p:sp>
        <p:sp>
          <p:nvSpPr>
            <p:cNvPr id="41" name="Freeform 16"/>
            <p:cNvSpPr>
              <a:spLocks/>
            </p:cNvSpPr>
            <p:nvPr userDrawn="1"/>
          </p:nvSpPr>
          <p:spPr bwMode="auto">
            <a:xfrm>
              <a:off x="7370" y="3665"/>
              <a:ext cx="163" cy="160"/>
            </a:xfrm>
            <a:custGeom>
              <a:avLst/>
              <a:gdLst>
                <a:gd name="T0" fmla="*/ 60 w 68"/>
                <a:gd name="T1" fmla="*/ 0 h 67"/>
                <a:gd name="T2" fmla="*/ 9 w 68"/>
                <a:gd name="T3" fmla="*/ 0 h 67"/>
                <a:gd name="T4" fmla="*/ 0 w 68"/>
                <a:gd name="T5" fmla="*/ 9 h 67"/>
                <a:gd name="T6" fmla="*/ 0 w 68"/>
                <a:gd name="T7" fmla="*/ 41 h 67"/>
                <a:gd name="T8" fmla="*/ 9 w 68"/>
                <a:gd name="T9" fmla="*/ 50 h 67"/>
                <a:gd name="T10" fmla="*/ 21 w 68"/>
                <a:gd name="T11" fmla="*/ 50 h 67"/>
                <a:gd name="T12" fmla="*/ 47 w 68"/>
                <a:gd name="T13" fmla="*/ 67 h 67"/>
                <a:gd name="T14" fmla="*/ 41 w 68"/>
                <a:gd name="T15" fmla="*/ 50 h 67"/>
                <a:gd name="T16" fmla="*/ 60 w 68"/>
                <a:gd name="T17" fmla="*/ 50 h 67"/>
                <a:gd name="T18" fmla="*/ 68 w 68"/>
                <a:gd name="T19" fmla="*/ 41 h 67"/>
                <a:gd name="T20" fmla="*/ 68 w 68"/>
                <a:gd name="T21" fmla="*/ 9 h 67"/>
                <a:gd name="T22" fmla="*/ 60 w 68"/>
                <a:gd name="T23"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8" h="67">
                  <a:moveTo>
                    <a:pt x="60" y="0"/>
                  </a:moveTo>
                  <a:cubicBezTo>
                    <a:pt x="9" y="0"/>
                    <a:pt x="9" y="0"/>
                    <a:pt x="9" y="0"/>
                  </a:cubicBezTo>
                  <a:cubicBezTo>
                    <a:pt x="4" y="0"/>
                    <a:pt x="0" y="4"/>
                    <a:pt x="0" y="9"/>
                  </a:cubicBezTo>
                  <a:cubicBezTo>
                    <a:pt x="0" y="41"/>
                    <a:pt x="0" y="41"/>
                    <a:pt x="0" y="41"/>
                  </a:cubicBezTo>
                  <a:cubicBezTo>
                    <a:pt x="0" y="46"/>
                    <a:pt x="4" y="50"/>
                    <a:pt x="9" y="50"/>
                  </a:cubicBezTo>
                  <a:cubicBezTo>
                    <a:pt x="21" y="50"/>
                    <a:pt x="21" y="50"/>
                    <a:pt x="21" y="50"/>
                  </a:cubicBezTo>
                  <a:cubicBezTo>
                    <a:pt x="47" y="67"/>
                    <a:pt x="47" y="67"/>
                    <a:pt x="47" y="67"/>
                  </a:cubicBezTo>
                  <a:cubicBezTo>
                    <a:pt x="41" y="50"/>
                    <a:pt x="41" y="50"/>
                    <a:pt x="41" y="50"/>
                  </a:cubicBezTo>
                  <a:cubicBezTo>
                    <a:pt x="60" y="50"/>
                    <a:pt x="60" y="50"/>
                    <a:pt x="60" y="50"/>
                  </a:cubicBezTo>
                  <a:cubicBezTo>
                    <a:pt x="64" y="50"/>
                    <a:pt x="68" y="46"/>
                    <a:pt x="68" y="41"/>
                  </a:cubicBezTo>
                  <a:cubicBezTo>
                    <a:pt x="68" y="9"/>
                    <a:pt x="68" y="9"/>
                    <a:pt x="68" y="9"/>
                  </a:cubicBezTo>
                  <a:cubicBezTo>
                    <a:pt x="68" y="4"/>
                    <a:pt x="64" y="0"/>
                    <a:pt x="60"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05050"/>
                </a:solidFill>
                <a:effectLst/>
                <a:uLnTx/>
                <a:uFillTx/>
                <a:latin typeface="Segoe UI"/>
                <a:ea typeface="+mn-ea"/>
                <a:cs typeface="+mn-cs"/>
              </a:endParaRPr>
            </a:p>
          </p:txBody>
        </p:sp>
        <p:sp>
          <p:nvSpPr>
            <p:cNvPr id="42" name="Freeform 17"/>
            <p:cNvSpPr>
              <a:spLocks/>
            </p:cNvSpPr>
            <p:nvPr userDrawn="1"/>
          </p:nvSpPr>
          <p:spPr bwMode="auto">
            <a:xfrm>
              <a:off x="7425" y="3877"/>
              <a:ext cx="247" cy="246"/>
            </a:xfrm>
            <a:custGeom>
              <a:avLst/>
              <a:gdLst>
                <a:gd name="T0" fmla="*/ 247 w 247"/>
                <a:gd name="T1" fmla="*/ 10 h 246"/>
                <a:gd name="T2" fmla="*/ 247 w 247"/>
                <a:gd name="T3" fmla="*/ 237 h 246"/>
                <a:gd name="T4" fmla="*/ 247 w 247"/>
                <a:gd name="T5" fmla="*/ 246 h 246"/>
                <a:gd name="T6" fmla="*/ 237 w 247"/>
                <a:gd name="T7" fmla="*/ 246 h 246"/>
                <a:gd name="T8" fmla="*/ 10 w 247"/>
                <a:gd name="T9" fmla="*/ 246 h 246"/>
                <a:gd name="T10" fmla="*/ 0 w 247"/>
                <a:gd name="T11" fmla="*/ 246 h 246"/>
                <a:gd name="T12" fmla="*/ 0 w 247"/>
                <a:gd name="T13" fmla="*/ 237 h 246"/>
                <a:gd name="T14" fmla="*/ 0 w 247"/>
                <a:gd name="T15" fmla="*/ 10 h 246"/>
                <a:gd name="T16" fmla="*/ 0 w 247"/>
                <a:gd name="T17" fmla="*/ 0 h 246"/>
                <a:gd name="T18" fmla="*/ 10 w 247"/>
                <a:gd name="T19" fmla="*/ 0 h 246"/>
                <a:gd name="T20" fmla="*/ 237 w 247"/>
                <a:gd name="T21" fmla="*/ 0 h 246"/>
                <a:gd name="T22" fmla="*/ 247 w 247"/>
                <a:gd name="T23" fmla="*/ 0 h 246"/>
                <a:gd name="T24" fmla="*/ 247 w 247"/>
                <a:gd name="T25" fmla="*/ 1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7" h="246">
                  <a:moveTo>
                    <a:pt x="247" y="10"/>
                  </a:moveTo>
                  <a:lnTo>
                    <a:pt x="247" y="237"/>
                  </a:lnTo>
                  <a:lnTo>
                    <a:pt x="247" y="246"/>
                  </a:lnTo>
                  <a:lnTo>
                    <a:pt x="237" y="246"/>
                  </a:lnTo>
                  <a:lnTo>
                    <a:pt x="10" y="246"/>
                  </a:lnTo>
                  <a:lnTo>
                    <a:pt x="0" y="246"/>
                  </a:lnTo>
                  <a:lnTo>
                    <a:pt x="0" y="237"/>
                  </a:lnTo>
                  <a:lnTo>
                    <a:pt x="0" y="10"/>
                  </a:lnTo>
                  <a:lnTo>
                    <a:pt x="0" y="0"/>
                  </a:lnTo>
                  <a:lnTo>
                    <a:pt x="10" y="0"/>
                  </a:lnTo>
                  <a:lnTo>
                    <a:pt x="237" y="0"/>
                  </a:lnTo>
                  <a:lnTo>
                    <a:pt x="247" y="0"/>
                  </a:lnTo>
                  <a:lnTo>
                    <a:pt x="247" y="1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05050"/>
                </a:solidFill>
                <a:effectLst/>
                <a:uLnTx/>
                <a:uFillTx/>
                <a:latin typeface="Segoe UI"/>
                <a:ea typeface="+mn-ea"/>
                <a:cs typeface="+mn-cs"/>
              </a:endParaRPr>
            </a:p>
          </p:txBody>
        </p:sp>
        <p:sp>
          <p:nvSpPr>
            <p:cNvPr id="43" name="Freeform 18"/>
            <p:cNvSpPr>
              <a:spLocks/>
            </p:cNvSpPr>
            <p:nvPr userDrawn="1"/>
          </p:nvSpPr>
          <p:spPr bwMode="auto">
            <a:xfrm>
              <a:off x="7425" y="3877"/>
              <a:ext cx="247" cy="246"/>
            </a:xfrm>
            <a:custGeom>
              <a:avLst/>
              <a:gdLst>
                <a:gd name="T0" fmla="*/ 247 w 247"/>
                <a:gd name="T1" fmla="*/ 10 h 246"/>
                <a:gd name="T2" fmla="*/ 247 w 247"/>
                <a:gd name="T3" fmla="*/ 237 h 246"/>
                <a:gd name="T4" fmla="*/ 247 w 247"/>
                <a:gd name="T5" fmla="*/ 246 h 246"/>
                <a:gd name="T6" fmla="*/ 237 w 247"/>
                <a:gd name="T7" fmla="*/ 246 h 246"/>
                <a:gd name="T8" fmla="*/ 10 w 247"/>
                <a:gd name="T9" fmla="*/ 246 h 246"/>
                <a:gd name="T10" fmla="*/ 0 w 247"/>
                <a:gd name="T11" fmla="*/ 246 h 246"/>
                <a:gd name="T12" fmla="*/ 0 w 247"/>
                <a:gd name="T13" fmla="*/ 237 h 246"/>
                <a:gd name="T14" fmla="*/ 0 w 247"/>
                <a:gd name="T15" fmla="*/ 10 h 246"/>
                <a:gd name="T16" fmla="*/ 0 w 247"/>
                <a:gd name="T17" fmla="*/ 0 h 246"/>
                <a:gd name="T18" fmla="*/ 10 w 247"/>
                <a:gd name="T19" fmla="*/ 0 h 246"/>
                <a:gd name="T20" fmla="*/ 237 w 247"/>
                <a:gd name="T21" fmla="*/ 0 h 246"/>
                <a:gd name="T22" fmla="*/ 247 w 247"/>
                <a:gd name="T23" fmla="*/ 0 h 246"/>
                <a:gd name="T24" fmla="*/ 247 w 247"/>
                <a:gd name="T25" fmla="*/ 1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7" h="246">
                  <a:moveTo>
                    <a:pt x="247" y="10"/>
                  </a:moveTo>
                  <a:lnTo>
                    <a:pt x="247" y="237"/>
                  </a:lnTo>
                  <a:lnTo>
                    <a:pt x="247" y="246"/>
                  </a:lnTo>
                  <a:lnTo>
                    <a:pt x="237" y="246"/>
                  </a:lnTo>
                  <a:lnTo>
                    <a:pt x="10" y="246"/>
                  </a:lnTo>
                  <a:lnTo>
                    <a:pt x="0" y="246"/>
                  </a:lnTo>
                  <a:lnTo>
                    <a:pt x="0" y="237"/>
                  </a:lnTo>
                  <a:lnTo>
                    <a:pt x="0" y="10"/>
                  </a:lnTo>
                  <a:lnTo>
                    <a:pt x="0" y="0"/>
                  </a:lnTo>
                  <a:lnTo>
                    <a:pt x="10" y="0"/>
                  </a:lnTo>
                  <a:lnTo>
                    <a:pt x="237" y="0"/>
                  </a:lnTo>
                  <a:lnTo>
                    <a:pt x="247" y="0"/>
                  </a:lnTo>
                  <a:lnTo>
                    <a:pt x="247" y="10"/>
                  </a:lnTo>
                  <a:close/>
                </a:path>
              </a:pathLst>
            </a:custGeom>
            <a:noFill/>
            <a:ln w="30163"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05050"/>
                </a:solidFill>
                <a:effectLst/>
                <a:uLnTx/>
                <a:uFillTx/>
                <a:latin typeface="Segoe UI"/>
                <a:ea typeface="+mn-ea"/>
                <a:cs typeface="+mn-cs"/>
              </a:endParaRPr>
            </a:p>
          </p:txBody>
        </p:sp>
        <p:sp>
          <p:nvSpPr>
            <p:cNvPr id="44" name="Freeform 19"/>
            <p:cNvSpPr>
              <a:spLocks/>
            </p:cNvSpPr>
            <p:nvPr userDrawn="1"/>
          </p:nvSpPr>
          <p:spPr bwMode="auto">
            <a:xfrm>
              <a:off x="7464" y="3959"/>
              <a:ext cx="172" cy="83"/>
            </a:xfrm>
            <a:custGeom>
              <a:avLst/>
              <a:gdLst>
                <a:gd name="T0" fmla="*/ 59 w 72"/>
                <a:gd name="T1" fmla="*/ 9 h 35"/>
                <a:gd name="T2" fmla="*/ 52 w 72"/>
                <a:gd name="T3" fmla="*/ 11 h 35"/>
                <a:gd name="T4" fmla="*/ 34 w 72"/>
                <a:gd name="T5" fmla="*/ 0 h 35"/>
                <a:gd name="T6" fmla="*/ 14 w 72"/>
                <a:gd name="T7" fmla="*/ 15 h 35"/>
                <a:gd name="T8" fmla="*/ 10 w 72"/>
                <a:gd name="T9" fmla="*/ 15 h 35"/>
                <a:gd name="T10" fmla="*/ 0 w 72"/>
                <a:gd name="T11" fmla="*/ 25 h 35"/>
                <a:gd name="T12" fmla="*/ 10 w 72"/>
                <a:gd name="T13" fmla="*/ 35 h 35"/>
                <a:gd name="T14" fmla="*/ 59 w 72"/>
                <a:gd name="T15" fmla="*/ 35 h 35"/>
                <a:gd name="T16" fmla="*/ 72 w 72"/>
                <a:gd name="T17" fmla="*/ 22 h 35"/>
                <a:gd name="T18" fmla="*/ 59 w 72"/>
                <a:gd name="T19" fmla="*/ 9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35">
                  <a:moveTo>
                    <a:pt x="59" y="9"/>
                  </a:moveTo>
                  <a:cubicBezTo>
                    <a:pt x="56" y="9"/>
                    <a:pt x="54" y="10"/>
                    <a:pt x="52" y="11"/>
                  </a:cubicBezTo>
                  <a:cubicBezTo>
                    <a:pt x="49" y="5"/>
                    <a:pt x="42" y="0"/>
                    <a:pt x="34" y="0"/>
                  </a:cubicBezTo>
                  <a:cubicBezTo>
                    <a:pt x="24" y="0"/>
                    <a:pt x="16" y="7"/>
                    <a:pt x="14" y="15"/>
                  </a:cubicBezTo>
                  <a:cubicBezTo>
                    <a:pt x="13" y="15"/>
                    <a:pt x="12" y="15"/>
                    <a:pt x="10" y="15"/>
                  </a:cubicBezTo>
                  <a:cubicBezTo>
                    <a:pt x="5" y="15"/>
                    <a:pt x="0" y="19"/>
                    <a:pt x="0" y="25"/>
                  </a:cubicBezTo>
                  <a:cubicBezTo>
                    <a:pt x="0" y="30"/>
                    <a:pt x="5" y="35"/>
                    <a:pt x="10" y="35"/>
                  </a:cubicBezTo>
                  <a:cubicBezTo>
                    <a:pt x="59" y="35"/>
                    <a:pt x="59" y="35"/>
                    <a:pt x="59" y="35"/>
                  </a:cubicBezTo>
                  <a:cubicBezTo>
                    <a:pt x="66" y="35"/>
                    <a:pt x="72" y="29"/>
                    <a:pt x="72" y="22"/>
                  </a:cubicBezTo>
                  <a:cubicBezTo>
                    <a:pt x="72" y="15"/>
                    <a:pt x="66" y="9"/>
                    <a:pt x="59" y="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05050"/>
                </a:solidFill>
                <a:effectLst/>
                <a:uLnTx/>
                <a:uFillTx/>
                <a:latin typeface="Segoe UI"/>
                <a:ea typeface="+mn-ea"/>
                <a:cs typeface="+mn-cs"/>
              </a:endParaRPr>
            </a:p>
          </p:txBody>
        </p:sp>
      </p:gr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0691353"/>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30262140"/>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40082343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tx1"/>
        </a:solidFill>
        <a:effectLst/>
      </p:bgPr>
    </p:bg>
    <p:spTree>
      <p:nvGrpSpPr>
        <p:cNvPr id="1" name=""/>
        <p:cNvGrpSpPr/>
        <p:nvPr/>
      </p:nvGrpSpPr>
      <p:grpSpPr>
        <a:xfrm>
          <a:off x="0" y="0"/>
          <a:ext cx="0" cy="0"/>
          <a:chOff x="0" y="0"/>
          <a:chExt cx="0" cy="0"/>
        </a:xfrm>
      </p:grpSpPr>
      <p:pic>
        <p:nvPicPr>
          <p:cNvPr id="14" name="Picture 13"/>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a:xfrm rot="12600000" flipH="1" flipV="1">
            <a:off x="4777352" y="2327495"/>
            <a:ext cx="7502204" cy="11335270"/>
          </a:xfrm>
          <a:custGeom>
            <a:avLst/>
            <a:gdLst>
              <a:gd name="connsiteX0" fmla="*/ 6557308 w 7502204"/>
              <a:gd name="connsiteY0" fmla="*/ 11335270 h 11335270"/>
              <a:gd name="connsiteX1" fmla="*/ 7502204 w 7502204"/>
              <a:gd name="connsiteY1" fmla="*/ 10789734 h 11335270"/>
              <a:gd name="connsiteX2" fmla="*/ 7502204 w 7502204"/>
              <a:gd name="connsiteY2" fmla="*/ 11335270 h 11335270"/>
              <a:gd name="connsiteX3" fmla="*/ 0 w 7502204"/>
              <a:gd name="connsiteY3" fmla="*/ 0 h 11335270"/>
              <a:gd name="connsiteX4" fmla="*/ 4991486 w 7502204"/>
              <a:gd name="connsiteY4" fmla="*/ 0 h 11335270"/>
              <a:gd name="connsiteX5" fmla="*/ 6635245 w 7502204"/>
              <a:gd name="connsiteY5" fmla="*/ 2847074 h 11335270"/>
              <a:gd name="connsiteX6" fmla="*/ 0 w 7502204"/>
              <a:gd name="connsiteY6" fmla="*/ 6677935 h 11335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02204" h="11335270">
                <a:moveTo>
                  <a:pt x="6557308" y="11335270"/>
                </a:moveTo>
                <a:lnTo>
                  <a:pt x="7502204" y="10789734"/>
                </a:lnTo>
                <a:lnTo>
                  <a:pt x="7502204" y="11335270"/>
                </a:lnTo>
                <a:close/>
                <a:moveTo>
                  <a:pt x="0" y="0"/>
                </a:moveTo>
                <a:lnTo>
                  <a:pt x="4991486" y="0"/>
                </a:lnTo>
                <a:lnTo>
                  <a:pt x="6635245" y="2847074"/>
                </a:lnTo>
                <a:lnTo>
                  <a:pt x="0" y="6677935"/>
                </a:lnTo>
                <a:close/>
              </a:path>
            </a:pathLst>
          </a:custGeom>
        </p:spPr>
      </p:pic>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a:xfrm rot="19800000" flipH="1" flipV="1">
            <a:off x="548613" y="-1373184"/>
            <a:ext cx="5264984" cy="5991282"/>
          </a:xfrm>
          <a:custGeom>
            <a:avLst/>
            <a:gdLst>
              <a:gd name="connsiteX0" fmla="*/ 4576182 w 5264984"/>
              <a:gd name="connsiteY0" fmla="*/ 5991282 h 5991282"/>
              <a:gd name="connsiteX1" fmla="*/ 0 w 5264984"/>
              <a:gd name="connsiteY1" fmla="*/ 3349222 h 5991282"/>
              <a:gd name="connsiteX2" fmla="*/ 0 w 5264984"/>
              <a:gd name="connsiteY2" fmla="*/ 0 h 5991282"/>
              <a:gd name="connsiteX3" fmla="*/ 5264984 w 5264984"/>
              <a:gd name="connsiteY3" fmla="*/ 0 h 5991282"/>
              <a:gd name="connsiteX4" fmla="*/ 5264984 w 5264984"/>
              <a:gd name="connsiteY4" fmla="*/ 4798241 h 59912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64984" h="5991282">
                <a:moveTo>
                  <a:pt x="4576182" y="5991282"/>
                </a:moveTo>
                <a:lnTo>
                  <a:pt x="0" y="3349222"/>
                </a:lnTo>
                <a:lnTo>
                  <a:pt x="0" y="0"/>
                </a:lnTo>
                <a:lnTo>
                  <a:pt x="5264984" y="0"/>
                </a:lnTo>
                <a:lnTo>
                  <a:pt x="5264984" y="4798241"/>
                </a:lnTo>
                <a:close/>
              </a:path>
            </a:pathLst>
          </a:custGeom>
        </p:spPr>
      </p:pic>
      <p:sp>
        <p:nvSpPr>
          <p:cNvPr id="7" name="Rectangle 6"/>
          <p:cNvSpPr/>
          <p:nvPr userDrawn="1"/>
        </p:nvSpPr>
        <p:spPr bwMode="auto">
          <a:xfrm>
            <a:off x="274638" y="1211263"/>
            <a:ext cx="7315200" cy="3657600"/>
          </a:xfrm>
          <a:prstGeom prst="rect">
            <a:avLst/>
          </a:prstGeom>
          <a:solidFill>
            <a:srgbClr val="006EB9"/>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61" fontAlgn="base">
              <a:spcBef>
                <a:spcPct val="0"/>
              </a:spcBef>
              <a:spcAft>
                <a:spcPct val="0"/>
              </a:spcAft>
            </a:pPr>
            <a:endParaRPr lang="en-US" sz="1500" dirty="0">
              <a:gradFill>
                <a:gsLst>
                  <a:gs pos="5833">
                    <a:schemeClr val="tx1">
                      <a:lumMod val="50000"/>
                    </a:schemeClr>
                  </a:gs>
                  <a:gs pos="100000">
                    <a:schemeClr val="tx1">
                      <a:lumMod val="50000"/>
                    </a:schemeClr>
                  </a:gs>
                </a:gsLst>
                <a:lin ang="5400000" scaled="0"/>
              </a:gradFill>
            </a:endParaRPr>
          </a:p>
        </p:txBody>
      </p:sp>
      <p:sp>
        <p:nvSpPr>
          <p:cNvPr id="8" name="Title 1"/>
          <p:cNvSpPr>
            <a:spLocks noGrp="1"/>
          </p:cNvSpPr>
          <p:nvPr>
            <p:ph type="title" hasCustomPrompt="1"/>
          </p:nvPr>
        </p:nvSpPr>
        <p:spPr>
          <a:xfrm>
            <a:off x="274638" y="1211287"/>
            <a:ext cx="7315200" cy="2309599"/>
          </a:xfrm>
          <a:noFill/>
        </p:spPr>
        <p:txBody>
          <a:bodyPr tIns="91440" bIns="91440" anchor="t" anchorCtr="0"/>
          <a:lstStyle>
            <a:lvl1pPr>
              <a:defRPr sz="5399" spc="-75" baseline="0">
                <a:gradFill>
                  <a:gsLst>
                    <a:gs pos="100000">
                      <a:schemeClr val="tx1"/>
                    </a:gs>
                    <a:gs pos="0">
                      <a:schemeClr val="tx1"/>
                    </a:gs>
                  </a:gsLst>
                  <a:lin ang="5400000" scaled="0"/>
                </a:gradFill>
              </a:defRPr>
            </a:lvl1pPr>
          </a:lstStyle>
          <a:p>
            <a:r>
              <a:rPr lang="en-US" dirty="0"/>
              <a:t>Demo title</a:t>
            </a:r>
          </a:p>
        </p:txBody>
      </p:sp>
      <p:sp>
        <p:nvSpPr>
          <p:cNvPr id="9" name="Text Placeholder 4"/>
          <p:cNvSpPr>
            <a:spLocks noGrp="1"/>
          </p:cNvSpPr>
          <p:nvPr>
            <p:ph type="body" sz="quarter" idx="12" hasCustomPrompt="1"/>
          </p:nvPr>
        </p:nvSpPr>
        <p:spPr>
          <a:xfrm>
            <a:off x="274637" y="3520886"/>
            <a:ext cx="7315201" cy="1347977"/>
          </a:xfrm>
          <a:noFill/>
        </p:spPr>
        <p:txBody>
          <a:bodyPr lIns="182880" tIns="146304" rIns="182880" bIns="146304">
            <a:noAutofit/>
          </a:bodyPr>
          <a:lstStyle>
            <a:lvl1pPr marL="0" indent="0">
              <a:spcBef>
                <a:spcPts val="0"/>
              </a:spcBef>
              <a:buNone/>
              <a:defRPr sz="3200" spc="0" baseline="0">
                <a:gradFill>
                  <a:gsLst>
                    <a:gs pos="100000">
                      <a:schemeClr val="tx1"/>
                    </a:gs>
                    <a:gs pos="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7061196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31186471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3"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976" tIns="34976" rIns="34976" bIns="34976" numCol="1" spcCol="0" rtlCol="0" fromWordArt="0" anchor="ctr" anchorCtr="0" forceAA="0" compatLnSpc="1">
            <a:prstTxWarp prst="textNoShape">
              <a:avLst/>
            </a:prstTxWarp>
            <a:noAutofit/>
          </a:bodyPr>
          <a:lstStyle/>
          <a:p>
            <a:pPr marL="0" marR="0" lvl="0" indent="0" algn="ctr" defTabSz="699244" rtl="0" eaLnBrk="1" fontAlgn="base" latinLnBrk="0" hangingPunct="1">
              <a:lnSpc>
                <a:spcPct val="100000"/>
              </a:lnSpc>
              <a:spcBef>
                <a:spcPct val="0"/>
              </a:spcBef>
              <a:spcAft>
                <a:spcPct val="0"/>
              </a:spcAft>
              <a:buClrTx/>
              <a:buSzTx/>
              <a:buFontTx/>
              <a:buNone/>
              <a:tabLst/>
              <a:defRPr/>
            </a:pPr>
            <a:endParaRPr kumimoji="0" lang="en-US" sz="135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74640" y="1216156"/>
            <a:ext cx="11887199" cy="1644681"/>
          </a:xfrm>
        </p:spPr>
        <p:txBody>
          <a:bodyPr/>
          <a:lstStyle>
            <a:lvl1pPr marL="0" indent="0">
              <a:buNone/>
              <a:defRPr sz="247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25987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43838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6108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78812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0" name="Rectangle 19"/>
          <p:cNvSpPr/>
          <p:nvPr userDrawn="1"/>
        </p:nvSpPr>
        <p:spPr bwMode="auto">
          <a:xfrm>
            <a:off x="2" y="6697663"/>
            <a:ext cx="12436475" cy="29686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8" tIns="109719" rIns="137148" bIns="109719" numCol="1" spcCol="0" rtlCol="0" fromWordArt="0" anchor="t" anchorCtr="0" forceAA="0" compatLnSpc="1">
            <a:prstTxWarp prst="textNoShape">
              <a:avLst/>
            </a:prstTxWarp>
            <a:noAutofit/>
          </a:bodyPr>
          <a:lstStyle/>
          <a:p>
            <a:pPr marL="0" marR="0" lvl="0" indent="0" algn="ctr" defTabSz="69924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2" name="Group 8"/>
          <p:cNvGrpSpPr>
            <a:grpSpLocks noChangeAspect="1"/>
          </p:cNvGrpSpPr>
          <p:nvPr userDrawn="1"/>
        </p:nvGrpSpPr>
        <p:grpSpPr bwMode="auto">
          <a:xfrm>
            <a:off x="11515725" y="6199686"/>
            <a:ext cx="646113" cy="682764"/>
            <a:chOff x="7062" y="3586"/>
            <a:chExt cx="617" cy="652"/>
          </a:xfrm>
        </p:grpSpPr>
        <p:sp>
          <p:nvSpPr>
            <p:cNvPr id="23" name="AutoShape 7"/>
            <p:cNvSpPr>
              <a:spLocks noChangeAspect="1" noChangeArrowheads="1" noTextEdit="1"/>
            </p:cNvSpPr>
            <p:nvPr userDrawn="1"/>
          </p:nvSpPr>
          <p:spPr bwMode="auto">
            <a:xfrm>
              <a:off x="7062" y="3586"/>
              <a:ext cx="617" cy="6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05050"/>
                </a:solidFill>
                <a:effectLst/>
                <a:uLnTx/>
                <a:uFillTx/>
                <a:latin typeface="Segoe UI"/>
                <a:ea typeface="+mn-ea"/>
                <a:cs typeface="+mn-cs"/>
              </a:endParaRPr>
            </a:p>
          </p:txBody>
        </p:sp>
        <p:sp>
          <p:nvSpPr>
            <p:cNvPr id="24" name="Freeform 9"/>
            <p:cNvSpPr>
              <a:spLocks/>
            </p:cNvSpPr>
            <p:nvPr userDrawn="1"/>
          </p:nvSpPr>
          <p:spPr bwMode="auto">
            <a:xfrm>
              <a:off x="7191" y="3758"/>
              <a:ext cx="117" cy="119"/>
            </a:xfrm>
            <a:custGeom>
              <a:avLst/>
              <a:gdLst>
                <a:gd name="T0" fmla="*/ 117 w 117"/>
                <a:gd name="T1" fmla="*/ 9 h 119"/>
                <a:gd name="T2" fmla="*/ 117 w 117"/>
                <a:gd name="T3" fmla="*/ 110 h 119"/>
                <a:gd name="T4" fmla="*/ 117 w 117"/>
                <a:gd name="T5" fmla="*/ 119 h 119"/>
                <a:gd name="T6" fmla="*/ 108 w 117"/>
                <a:gd name="T7" fmla="*/ 119 h 119"/>
                <a:gd name="T8" fmla="*/ 10 w 117"/>
                <a:gd name="T9" fmla="*/ 119 h 119"/>
                <a:gd name="T10" fmla="*/ 0 w 117"/>
                <a:gd name="T11" fmla="*/ 119 h 119"/>
                <a:gd name="T12" fmla="*/ 0 w 117"/>
                <a:gd name="T13" fmla="*/ 110 h 119"/>
                <a:gd name="T14" fmla="*/ 0 w 117"/>
                <a:gd name="T15" fmla="*/ 9 h 119"/>
                <a:gd name="T16" fmla="*/ 0 w 117"/>
                <a:gd name="T17" fmla="*/ 0 h 119"/>
                <a:gd name="T18" fmla="*/ 10 w 117"/>
                <a:gd name="T19" fmla="*/ 0 h 119"/>
                <a:gd name="T20" fmla="*/ 108 w 117"/>
                <a:gd name="T21" fmla="*/ 0 h 119"/>
                <a:gd name="T22" fmla="*/ 117 w 117"/>
                <a:gd name="T23" fmla="*/ 0 h 119"/>
                <a:gd name="T24" fmla="*/ 117 w 117"/>
                <a:gd name="T25" fmla="*/ 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7" h="119">
                  <a:moveTo>
                    <a:pt x="117" y="9"/>
                  </a:moveTo>
                  <a:lnTo>
                    <a:pt x="117" y="110"/>
                  </a:lnTo>
                  <a:lnTo>
                    <a:pt x="117" y="119"/>
                  </a:lnTo>
                  <a:lnTo>
                    <a:pt x="108" y="119"/>
                  </a:lnTo>
                  <a:lnTo>
                    <a:pt x="10" y="119"/>
                  </a:lnTo>
                  <a:lnTo>
                    <a:pt x="0" y="119"/>
                  </a:lnTo>
                  <a:lnTo>
                    <a:pt x="0" y="110"/>
                  </a:lnTo>
                  <a:lnTo>
                    <a:pt x="0" y="9"/>
                  </a:lnTo>
                  <a:lnTo>
                    <a:pt x="0" y="0"/>
                  </a:lnTo>
                  <a:lnTo>
                    <a:pt x="10" y="0"/>
                  </a:lnTo>
                  <a:lnTo>
                    <a:pt x="108" y="0"/>
                  </a:lnTo>
                  <a:lnTo>
                    <a:pt x="117" y="0"/>
                  </a:lnTo>
                  <a:lnTo>
                    <a:pt x="117" y="9"/>
                  </a:lnTo>
                  <a:close/>
                </a:path>
              </a:pathLst>
            </a:custGeom>
            <a:solidFill>
              <a:srgbClr val="0054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05050"/>
                </a:solidFill>
                <a:effectLst/>
                <a:uLnTx/>
                <a:uFillTx/>
                <a:latin typeface="Segoe UI"/>
                <a:ea typeface="+mn-ea"/>
                <a:cs typeface="+mn-cs"/>
              </a:endParaRPr>
            </a:p>
          </p:txBody>
        </p:sp>
        <p:sp>
          <p:nvSpPr>
            <p:cNvPr id="25" name="Freeform 10"/>
            <p:cNvSpPr>
              <a:spLocks/>
            </p:cNvSpPr>
            <p:nvPr userDrawn="1"/>
          </p:nvSpPr>
          <p:spPr bwMode="auto">
            <a:xfrm>
              <a:off x="7191" y="3758"/>
              <a:ext cx="117" cy="119"/>
            </a:xfrm>
            <a:custGeom>
              <a:avLst/>
              <a:gdLst>
                <a:gd name="T0" fmla="*/ 117 w 117"/>
                <a:gd name="T1" fmla="*/ 9 h 119"/>
                <a:gd name="T2" fmla="*/ 117 w 117"/>
                <a:gd name="T3" fmla="*/ 110 h 119"/>
                <a:gd name="T4" fmla="*/ 117 w 117"/>
                <a:gd name="T5" fmla="*/ 119 h 119"/>
                <a:gd name="T6" fmla="*/ 108 w 117"/>
                <a:gd name="T7" fmla="*/ 119 h 119"/>
                <a:gd name="T8" fmla="*/ 10 w 117"/>
                <a:gd name="T9" fmla="*/ 119 h 119"/>
                <a:gd name="T10" fmla="*/ 0 w 117"/>
                <a:gd name="T11" fmla="*/ 119 h 119"/>
                <a:gd name="T12" fmla="*/ 0 w 117"/>
                <a:gd name="T13" fmla="*/ 110 h 119"/>
                <a:gd name="T14" fmla="*/ 0 w 117"/>
                <a:gd name="T15" fmla="*/ 9 h 119"/>
                <a:gd name="T16" fmla="*/ 0 w 117"/>
                <a:gd name="T17" fmla="*/ 0 h 119"/>
                <a:gd name="T18" fmla="*/ 10 w 117"/>
                <a:gd name="T19" fmla="*/ 0 h 119"/>
                <a:gd name="T20" fmla="*/ 108 w 117"/>
                <a:gd name="T21" fmla="*/ 0 h 119"/>
                <a:gd name="T22" fmla="*/ 117 w 117"/>
                <a:gd name="T23" fmla="*/ 0 h 119"/>
                <a:gd name="T24" fmla="*/ 117 w 117"/>
                <a:gd name="T25" fmla="*/ 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7" h="119">
                  <a:moveTo>
                    <a:pt x="117" y="9"/>
                  </a:moveTo>
                  <a:lnTo>
                    <a:pt x="117" y="110"/>
                  </a:lnTo>
                  <a:lnTo>
                    <a:pt x="117" y="119"/>
                  </a:lnTo>
                  <a:lnTo>
                    <a:pt x="108" y="119"/>
                  </a:lnTo>
                  <a:lnTo>
                    <a:pt x="10" y="119"/>
                  </a:lnTo>
                  <a:lnTo>
                    <a:pt x="0" y="119"/>
                  </a:lnTo>
                  <a:lnTo>
                    <a:pt x="0" y="110"/>
                  </a:lnTo>
                  <a:lnTo>
                    <a:pt x="0" y="9"/>
                  </a:lnTo>
                  <a:lnTo>
                    <a:pt x="0" y="0"/>
                  </a:lnTo>
                  <a:lnTo>
                    <a:pt x="10" y="0"/>
                  </a:lnTo>
                  <a:lnTo>
                    <a:pt x="108" y="0"/>
                  </a:lnTo>
                  <a:lnTo>
                    <a:pt x="117" y="0"/>
                  </a:lnTo>
                  <a:lnTo>
                    <a:pt x="117" y="9"/>
                  </a:lnTo>
                  <a:close/>
                </a:path>
              </a:pathLst>
            </a:custGeom>
            <a:noFill/>
            <a:ln w="30163"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05050"/>
                </a:solidFill>
                <a:effectLst/>
                <a:uLnTx/>
                <a:uFillTx/>
                <a:latin typeface="Segoe UI"/>
                <a:ea typeface="+mn-ea"/>
                <a:cs typeface="+mn-cs"/>
              </a:endParaRPr>
            </a:p>
          </p:txBody>
        </p:sp>
        <p:sp>
          <p:nvSpPr>
            <p:cNvPr id="26" name="Freeform 11"/>
            <p:cNvSpPr>
              <a:spLocks/>
            </p:cNvSpPr>
            <p:nvPr userDrawn="1"/>
          </p:nvSpPr>
          <p:spPr bwMode="auto">
            <a:xfrm>
              <a:off x="7074" y="3877"/>
              <a:ext cx="351" cy="352"/>
            </a:xfrm>
            <a:custGeom>
              <a:avLst/>
              <a:gdLst>
                <a:gd name="T0" fmla="*/ 351 w 351"/>
                <a:gd name="T1" fmla="*/ 10 h 352"/>
                <a:gd name="T2" fmla="*/ 351 w 351"/>
                <a:gd name="T3" fmla="*/ 342 h 352"/>
                <a:gd name="T4" fmla="*/ 351 w 351"/>
                <a:gd name="T5" fmla="*/ 352 h 352"/>
                <a:gd name="T6" fmla="*/ 342 w 351"/>
                <a:gd name="T7" fmla="*/ 352 h 352"/>
                <a:gd name="T8" fmla="*/ 9 w 351"/>
                <a:gd name="T9" fmla="*/ 352 h 352"/>
                <a:gd name="T10" fmla="*/ 0 w 351"/>
                <a:gd name="T11" fmla="*/ 352 h 352"/>
                <a:gd name="T12" fmla="*/ 0 w 351"/>
                <a:gd name="T13" fmla="*/ 342 h 352"/>
                <a:gd name="T14" fmla="*/ 0 w 351"/>
                <a:gd name="T15" fmla="*/ 10 h 352"/>
                <a:gd name="T16" fmla="*/ 0 w 351"/>
                <a:gd name="T17" fmla="*/ 0 h 352"/>
                <a:gd name="T18" fmla="*/ 9 w 351"/>
                <a:gd name="T19" fmla="*/ 0 h 352"/>
                <a:gd name="T20" fmla="*/ 342 w 351"/>
                <a:gd name="T21" fmla="*/ 0 h 352"/>
                <a:gd name="T22" fmla="*/ 351 w 351"/>
                <a:gd name="T23" fmla="*/ 0 h 352"/>
                <a:gd name="T24" fmla="*/ 351 w 351"/>
                <a:gd name="T25" fmla="*/ 10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51" h="352">
                  <a:moveTo>
                    <a:pt x="351" y="10"/>
                  </a:moveTo>
                  <a:lnTo>
                    <a:pt x="351" y="342"/>
                  </a:lnTo>
                  <a:lnTo>
                    <a:pt x="351" y="352"/>
                  </a:lnTo>
                  <a:lnTo>
                    <a:pt x="342" y="352"/>
                  </a:lnTo>
                  <a:lnTo>
                    <a:pt x="9" y="352"/>
                  </a:lnTo>
                  <a:lnTo>
                    <a:pt x="0" y="352"/>
                  </a:lnTo>
                  <a:lnTo>
                    <a:pt x="0" y="342"/>
                  </a:lnTo>
                  <a:lnTo>
                    <a:pt x="0" y="10"/>
                  </a:lnTo>
                  <a:lnTo>
                    <a:pt x="0" y="0"/>
                  </a:lnTo>
                  <a:lnTo>
                    <a:pt x="9" y="0"/>
                  </a:lnTo>
                  <a:lnTo>
                    <a:pt x="342" y="0"/>
                  </a:lnTo>
                  <a:lnTo>
                    <a:pt x="351" y="0"/>
                  </a:lnTo>
                  <a:lnTo>
                    <a:pt x="351" y="1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05050"/>
                </a:solidFill>
                <a:effectLst/>
                <a:uLnTx/>
                <a:uFillTx/>
                <a:latin typeface="Segoe UI"/>
                <a:ea typeface="+mn-ea"/>
                <a:cs typeface="+mn-cs"/>
              </a:endParaRPr>
            </a:p>
          </p:txBody>
        </p:sp>
        <p:sp>
          <p:nvSpPr>
            <p:cNvPr id="27" name="Freeform 12"/>
            <p:cNvSpPr>
              <a:spLocks/>
            </p:cNvSpPr>
            <p:nvPr userDrawn="1"/>
          </p:nvSpPr>
          <p:spPr bwMode="auto">
            <a:xfrm>
              <a:off x="7074" y="3877"/>
              <a:ext cx="351" cy="352"/>
            </a:xfrm>
            <a:custGeom>
              <a:avLst/>
              <a:gdLst>
                <a:gd name="T0" fmla="*/ 351 w 351"/>
                <a:gd name="T1" fmla="*/ 10 h 352"/>
                <a:gd name="T2" fmla="*/ 351 w 351"/>
                <a:gd name="T3" fmla="*/ 342 h 352"/>
                <a:gd name="T4" fmla="*/ 351 w 351"/>
                <a:gd name="T5" fmla="*/ 352 h 352"/>
                <a:gd name="T6" fmla="*/ 342 w 351"/>
                <a:gd name="T7" fmla="*/ 352 h 352"/>
                <a:gd name="T8" fmla="*/ 9 w 351"/>
                <a:gd name="T9" fmla="*/ 352 h 352"/>
                <a:gd name="T10" fmla="*/ 0 w 351"/>
                <a:gd name="T11" fmla="*/ 352 h 352"/>
                <a:gd name="T12" fmla="*/ 0 w 351"/>
                <a:gd name="T13" fmla="*/ 342 h 352"/>
                <a:gd name="T14" fmla="*/ 0 w 351"/>
                <a:gd name="T15" fmla="*/ 10 h 352"/>
                <a:gd name="T16" fmla="*/ 0 w 351"/>
                <a:gd name="T17" fmla="*/ 0 h 352"/>
                <a:gd name="T18" fmla="*/ 9 w 351"/>
                <a:gd name="T19" fmla="*/ 0 h 352"/>
                <a:gd name="T20" fmla="*/ 342 w 351"/>
                <a:gd name="T21" fmla="*/ 0 h 352"/>
                <a:gd name="T22" fmla="*/ 351 w 351"/>
                <a:gd name="T23" fmla="*/ 0 h 352"/>
                <a:gd name="T24" fmla="*/ 351 w 351"/>
                <a:gd name="T25" fmla="*/ 10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51" h="352">
                  <a:moveTo>
                    <a:pt x="351" y="10"/>
                  </a:moveTo>
                  <a:lnTo>
                    <a:pt x="351" y="342"/>
                  </a:lnTo>
                  <a:lnTo>
                    <a:pt x="351" y="352"/>
                  </a:lnTo>
                  <a:lnTo>
                    <a:pt x="342" y="352"/>
                  </a:lnTo>
                  <a:lnTo>
                    <a:pt x="9" y="352"/>
                  </a:lnTo>
                  <a:lnTo>
                    <a:pt x="0" y="352"/>
                  </a:lnTo>
                  <a:lnTo>
                    <a:pt x="0" y="342"/>
                  </a:lnTo>
                  <a:lnTo>
                    <a:pt x="0" y="10"/>
                  </a:lnTo>
                  <a:lnTo>
                    <a:pt x="0" y="0"/>
                  </a:lnTo>
                  <a:lnTo>
                    <a:pt x="9" y="0"/>
                  </a:lnTo>
                  <a:lnTo>
                    <a:pt x="342" y="0"/>
                  </a:lnTo>
                  <a:lnTo>
                    <a:pt x="351" y="0"/>
                  </a:lnTo>
                  <a:lnTo>
                    <a:pt x="351" y="10"/>
                  </a:lnTo>
                  <a:close/>
                </a:path>
              </a:pathLst>
            </a:custGeom>
            <a:noFill/>
            <a:ln w="30163"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05050"/>
                </a:solidFill>
                <a:effectLst/>
                <a:uLnTx/>
                <a:uFillTx/>
                <a:latin typeface="Segoe UI"/>
                <a:ea typeface="+mn-ea"/>
                <a:cs typeface="+mn-cs"/>
              </a:endParaRPr>
            </a:p>
          </p:txBody>
        </p:sp>
        <p:sp>
          <p:nvSpPr>
            <p:cNvPr id="28" name="Freeform 13"/>
            <p:cNvSpPr>
              <a:spLocks noEditPoints="1"/>
            </p:cNvSpPr>
            <p:nvPr userDrawn="1"/>
          </p:nvSpPr>
          <p:spPr bwMode="auto">
            <a:xfrm>
              <a:off x="7131" y="3937"/>
              <a:ext cx="208" cy="253"/>
            </a:xfrm>
            <a:custGeom>
              <a:avLst/>
              <a:gdLst>
                <a:gd name="T0" fmla="*/ 59 w 87"/>
                <a:gd name="T1" fmla="*/ 98 h 106"/>
                <a:gd name="T2" fmla="*/ 77 w 87"/>
                <a:gd name="T3" fmla="*/ 103 h 106"/>
                <a:gd name="T4" fmla="*/ 82 w 87"/>
                <a:gd name="T5" fmla="*/ 84 h 106"/>
                <a:gd name="T6" fmla="*/ 65 w 87"/>
                <a:gd name="T7" fmla="*/ 79 h 106"/>
                <a:gd name="T8" fmla="*/ 58 w 87"/>
                <a:gd name="T9" fmla="*/ 67 h 106"/>
                <a:gd name="T10" fmla="*/ 55 w 87"/>
                <a:gd name="T11" fmla="*/ 68 h 106"/>
                <a:gd name="T12" fmla="*/ 63 w 87"/>
                <a:gd name="T13" fmla="*/ 80 h 106"/>
                <a:gd name="T14" fmla="*/ 59 w 87"/>
                <a:gd name="T15" fmla="*/ 98 h 106"/>
                <a:gd name="T16" fmla="*/ 14 w 87"/>
                <a:gd name="T17" fmla="*/ 66 h 106"/>
                <a:gd name="T18" fmla="*/ 26 w 87"/>
                <a:gd name="T19" fmla="*/ 73 h 106"/>
                <a:gd name="T20" fmla="*/ 33 w 87"/>
                <a:gd name="T21" fmla="*/ 62 h 106"/>
                <a:gd name="T22" fmla="*/ 40 w 87"/>
                <a:gd name="T23" fmla="*/ 60 h 106"/>
                <a:gd name="T24" fmla="*/ 40 w 87"/>
                <a:gd name="T25" fmla="*/ 58 h 106"/>
                <a:gd name="T26" fmla="*/ 32 w 87"/>
                <a:gd name="T27" fmla="*/ 60 h 106"/>
                <a:gd name="T28" fmla="*/ 21 w 87"/>
                <a:gd name="T29" fmla="*/ 54 h 106"/>
                <a:gd name="T30" fmla="*/ 14 w 87"/>
                <a:gd name="T31" fmla="*/ 66 h 106"/>
                <a:gd name="T32" fmla="*/ 40 w 87"/>
                <a:gd name="T33" fmla="*/ 27 h 106"/>
                <a:gd name="T34" fmla="*/ 25 w 87"/>
                <a:gd name="T35" fmla="*/ 4 h 106"/>
                <a:gd name="T36" fmla="*/ 2 w 87"/>
                <a:gd name="T37" fmla="*/ 20 h 106"/>
                <a:gd name="T38" fmla="*/ 17 w 87"/>
                <a:gd name="T39" fmla="*/ 42 h 106"/>
                <a:gd name="T40" fmla="*/ 32 w 87"/>
                <a:gd name="T41" fmla="*/ 39 h 106"/>
                <a:gd name="T42" fmla="*/ 41 w 87"/>
                <a:gd name="T43" fmla="*/ 48 h 106"/>
                <a:gd name="T44" fmla="*/ 45 w 87"/>
                <a:gd name="T45" fmla="*/ 44 h 106"/>
                <a:gd name="T46" fmla="*/ 36 w 87"/>
                <a:gd name="T47" fmla="*/ 35 h 106"/>
                <a:gd name="T48" fmla="*/ 40 w 87"/>
                <a:gd name="T49" fmla="*/ 27 h 106"/>
                <a:gd name="T50" fmla="*/ 57 w 87"/>
                <a:gd name="T51" fmla="*/ 46 h 106"/>
                <a:gd name="T52" fmla="*/ 43 w 87"/>
                <a:gd name="T53" fmla="*/ 50 h 106"/>
                <a:gd name="T54" fmla="*/ 48 w 87"/>
                <a:gd name="T55" fmla="*/ 64 h 106"/>
                <a:gd name="T56" fmla="*/ 62 w 87"/>
                <a:gd name="T57" fmla="*/ 60 h 106"/>
                <a:gd name="T58" fmla="*/ 57 w 87"/>
                <a:gd name="T59" fmla="*/ 46 h 106"/>
                <a:gd name="T60" fmla="*/ 78 w 87"/>
                <a:gd name="T61" fmla="*/ 3 h 106"/>
                <a:gd name="T62" fmla="*/ 60 w 87"/>
                <a:gd name="T63" fmla="*/ 9 h 106"/>
                <a:gd name="T64" fmla="*/ 64 w 87"/>
                <a:gd name="T65" fmla="*/ 27 h 106"/>
                <a:gd name="T66" fmla="*/ 56 w 87"/>
                <a:gd name="T67" fmla="*/ 43 h 106"/>
                <a:gd name="T68" fmla="*/ 58 w 87"/>
                <a:gd name="T69" fmla="*/ 43 h 106"/>
                <a:gd name="T70" fmla="*/ 59 w 87"/>
                <a:gd name="T71" fmla="*/ 44 h 106"/>
                <a:gd name="T72" fmla="*/ 67 w 87"/>
                <a:gd name="T73" fmla="*/ 28 h 106"/>
                <a:gd name="T74" fmla="*/ 84 w 87"/>
                <a:gd name="T75" fmla="*/ 21 h 106"/>
                <a:gd name="T76" fmla="*/ 78 w 87"/>
                <a:gd name="T77" fmla="*/ 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7" h="106">
                  <a:moveTo>
                    <a:pt x="59" y="98"/>
                  </a:moveTo>
                  <a:cubicBezTo>
                    <a:pt x="62" y="104"/>
                    <a:pt x="71" y="106"/>
                    <a:pt x="77" y="103"/>
                  </a:cubicBezTo>
                  <a:cubicBezTo>
                    <a:pt x="83" y="99"/>
                    <a:pt x="86" y="91"/>
                    <a:pt x="82" y="84"/>
                  </a:cubicBezTo>
                  <a:cubicBezTo>
                    <a:pt x="79" y="78"/>
                    <a:pt x="71" y="76"/>
                    <a:pt x="65" y="79"/>
                  </a:cubicBezTo>
                  <a:cubicBezTo>
                    <a:pt x="58" y="67"/>
                    <a:pt x="58" y="67"/>
                    <a:pt x="58" y="67"/>
                  </a:cubicBezTo>
                  <a:cubicBezTo>
                    <a:pt x="57" y="67"/>
                    <a:pt x="56" y="67"/>
                    <a:pt x="55" y="68"/>
                  </a:cubicBezTo>
                  <a:cubicBezTo>
                    <a:pt x="63" y="80"/>
                    <a:pt x="63" y="80"/>
                    <a:pt x="63" y="80"/>
                  </a:cubicBezTo>
                  <a:cubicBezTo>
                    <a:pt x="57" y="84"/>
                    <a:pt x="55" y="92"/>
                    <a:pt x="59" y="98"/>
                  </a:cubicBezTo>
                  <a:moveTo>
                    <a:pt x="14" y="66"/>
                  </a:moveTo>
                  <a:cubicBezTo>
                    <a:pt x="15" y="71"/>
                    <a:pt x="21" y="74"/>
                    <a:pt x="26" y="73"/>
                  </a:cubicBezTo>
                  <a:cubicBezTo>
                    <a:pt x="31" y="72"/>
                    <a:pt x="34" y="67"/>
                    <a:pt x="33" y="62"/>
                  </a:cubicBezTo>
                  <a:cubicBezTo>
                    <a:pt x="40" y="60"/>
                    <a:pt x="40" y="60"/>
                    <a:pt x="40" y="60"/>
                  </a:cubicBezTo>
                  <a:cubicBezTo>
                    <a:pt x="40" y="59"/>
                    <a:pt x="40" y="58"/>
                    <a:pt x="40" y="58"/>
                  </a:cubicBezTo>
                  <a:cubicBezTo>
                    <a:pt x="32" y="60"/>
                    <a:pt x="32" y="60"/>
                    <a:pt x="32" y="60"/>
                  </a:cubicBezTo>
                  <a:cubicBezTo>
                    <a:pt x="31" y="55"/>
                    <a:pt x="26" y="52"/>
                    <a:pt x="21" y="54"/>
                  </a:cubicBezTo>
                  <a:cubicBezTo>
                    <a:pt x="15" y="55"/>
                    <a:pt x="12" y="61"/>
                    <a:pt x="14" y="66"/>
                  </a:cubicBezTo>
                  <a:moveTo>
                    <a:pt x="40" y="27"/>
                  </a:moveTo>
                  <a:cubicBezTo>
                    <a:pt x="42" y="17"/>
                    <a:pt x="35" y="6"/>
                    <a:pt x="25" y="4"/>
                  </a:cubicBezTo>
                  <a:cubicBezTo>
                    <a:pt x="14" y="2"/>
                    <a:pt x="4" y="9"/>
                    <a:pt x="2" y="20"/>
                  </a:cubicBezTo>
                  <a:cubicBezTo>
                    <a:pt x="0" y="30"/>
                    <a:pt x="7" y="40"/>
                    <a:pt x="17" y="42"/>
                  </a:cubicBezTo>
                  <a:cubicBezTo>
                    <a:pt x="22" y="43"/>
                    <a:pt x="28" y="42"/>
                    <a:pt x="32" y="39"/>
                  </a:cubicBezTo>
                  <a:cubicBezTo>
                    <a:pt x="41" y="48"/>
                    <a:pt x="41" y="48"/>
                    <a:pt x="41" y="48"/>
                  </a:cubicBezTo>
                  <a:cubicBezTo>
                    <a:pt x="42" y="47"/>
                    <a:pt x="44" y="45"/>
                    <a:pt x="45" y="44"/>
                  </a:cubicBezTo>
                  <a:cubicBezTo>
                    <a:pt x="36" y="35"/>
                    <a:pt x="36" y="35"/>
                    <a:pt x="36" y="35"/>
                  </a:cubicBezTo>
                  <a:cubicBezTo>
                    <a:pt x="38" y="33"/>
                    <a:pt x="39" y="30"/>
                    <a:pt x="40" y="27"/>
                  </a:cubicBezTo>
                  <a:moveTo>
                    <a:pt x="57" y="46"/>
                  </a:moveTo>
                  <a:cubicBezTo>
                    <a:pt x="52" y="43"/>
                    <a:pt x="46" y="45"/>
                    <a:pt x="43" y="50"/>
                  </a:cubicBezTo>
                  <a:cubicBezTo>
                    <a:pt x="41" y="56"/>
                    <a:pt x="43" y="62"/>
                    <a:pt x="48" y="64"/>
                  </a:cubicBezTo>
                  <a:cubicBezTo>
                    <a:pt x="53" y="67"/>
                    <a:pt x="59" y="65"/>
                    <a:pt x="62" y="60"/>
                  </a:cubicBezTo>
                  <a:cubicBezTo>
                    <a:pt x="64" y="55"/>
                    <a:pt x="62" y="49"/>
                    <a:pt x="57" y="46"/>
                  </a:cubicBezTo>
                  <a:moveTo>
                    <a:pt x="78" y="3"/>
                  </a:moveTo>
                  <a:cubicBezTo>
                    <a:pt x="71" y="0"/>
                    <a:pt x="63" y="3"/>
                    <a:pt x="60" y="9"/>
                  </a:cubicBezTo>
                  <a:cubicBezTo>
                    <a:pt x="57" y="16"/>
                    <a:pt x="59" y="23"/>
                    <a:pt x="64" y="27"/>
                  </a:cubicBezTo>
                  <a:cubicBezTo>
                    <a:pt x="56" y="43"/>
                    <a:pt x="56" y="43"/>
                    <a:pt x="56" y="43"/>
                  </a:cubicBezTo>
                  <a:cubicBezTo>
                    <a:pt x="57" y="43"/>
                    <a:pt x="58" y="43"/>
                    <a:pt x="58" y="43"/>
                  </a:cubicBezTo>
                  <a:cubicBezTo>
                    <a:pt x="59" y="43"/>
                    <a:pt x="59" y="44"/>
                    <a:pt x="59" y="44"/>
                  </a:cubicBezTo>
                  <a:cubicBezTo>
                    <a:pt x="67" y="28"/>
                    <a:pt x="67" y="28"/>
                    <a:pt x="67" y="28"/>
                  </a:cubicBezTo>
                  <a:cubicBezTo>
                    <a:pt x="73" y="30"/>
                    <a:pt x="81" y="28"/>
                    <a:pt x="84" y="21"/>
                  </a:cubicBezTo>
                  <a:cubicBezTo>
                    <a:pt x="87" y="15"/>
                    <a:pt x="84" y="7"/>
                    <a:pt x="78"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05050"/>
                </a:solidFill>
                <a:effectLst/>
                <a:uLnTx/>
                <a:uFillTx/>
                <a:latin typeface="Segoe UI"/>
                <a:ea typeface="+mn-ea"/>
                <a:cs typeface="+mn-cs"/>
              </a:endParaRPr>
            </a:p>
          </p:txBody>
        </p:sp>
        <p:sp>
          <p:nvSpPr>
            <p:cNvPr id="29" name="Freeform 14"/>
            <p:cNvSpPr>
              <a:spLocks/>
            </p:cNvSpPr>
            <p:nvPr userDrawn="1"/>
          </p:nvSpPr>
          <p:spPr bwMode="auto">
            <a:xfrm>
              <a:off x="7311" y="3595"/>
              <a:ext cx="282" cy="282"/>
            </a:xfrm>
            <a:custGeom>
              <a:avLst/>
              <a:gdLst>
                <a:gd name="T0" fmla="*/ 282 w 282"/>
                <a:gd name="T1" fmla="*/ 10 h 282"/>
                <a:gd name="T2" fmla="*/ 282 w 282"/>
                <a:gd name="T3" fmla="*/ 273 h 282"/>
                <a:gd name="T4" fmla="*/ 282 w 282"/>
                <a:gd name="T5" fmla="*/ 282 h 282"/>
                <a:gd name="T6" fmla="*/ 272 w 282"/>
                <a:gd name="T7" fmla="*/ 282 h 282"/>
                <a:gd name="T8" fmla="*/ 9 w 282"/>
                <a:gd name="T9" fmla="*/ 282 h 282"/>
                <a:gd name="T10" fmla="*/ 0 w 282"/>
                <a:gd name="T11" fmla="*/ 282 h 282"/>
                <a:gd name="T12" fmla="*/ 0 w 282"/>
                <a:gd name="T13" fmla="*/ 273 h 282"/>
                <a:gd name="T14" fmla="*/ 0 w 282"/>
                <a:gd name="T15" fmla="*/ 10 h 282"/>
                <a:gd name="T16" fmla="*/ 0 w 282"/>
                <a:gd name="T17" fmla="*/ 0 h 282"/>
                <a:gd name="T18" fmla="*/ 9 w 282"/>
                <a:gd name="T19" fmla="*/ 0 h 282"/>
                <a:gd name="T20" fmla="*/ 272 w 282"/>
                <a:gd name="T21" fmla="*/ 0 h 282"/>
                <a:gd name="T22" fmla="*/ 282 w 282"/>
                <a:gd name="T23" fmla="*/ 0 h 282"/>
                <a:gd name="T24" fmla="*/ 282 w 282"/>
                <a:gd name="T25" fmla="*/ 10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2" h="282">
                  <a:moveTo>
                    <a:pt x="282" y="10"/>
                  </a:moveTo>
                  <a:lnTo>
                    <a:pt x="282" y="273"/>
                  </a:lnTo>
                  <a:lnTo>
                    <a:pt x="282" y="282"/>
                  </a:lnTo>
                  <a:lnTo>
                    <a:pt x="272" y="282"/>
                  </a:lnTo>
                  <a:lnTo>
                    <a:pt x="9" y="282"/>
                  </a:lnTo>
                  <a:lnTo>
                    <a:pt x="0" y="282"/>
                  </a:lnTo>
                  <a:lnTo>
                    <a:pt x="0" y="273"/>
                  </a:lnTo>
                  <a:lnTo>
                    <a:pt x="0" y="10"/>
                  </a:lnTo>
                  <a:lnTo>
                    <a:pt x="0" y="0"/>
                  </a:lnTo>
                  <a:lnTo>
                    <a:pt x="9" y="0"/>
                  </a:lnTo>
                  <a:lnTo>
                    <a:pt x="272" y="0"/>
                  </a:lnTo>
                  <a:lnTo>
                    <a:pt x="282" y="0"/>
                  </a:lnTo>
                  <a:lnTo>
                    <a:pt x="282" y="10"/>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05050"/>
                </a:solidFill>
                <a:effectLst/>
                <a:uLnTx/>
                <a:uFillTx/>
                <a:latin typeface="Segoe UI"/>
                <a:ea typeface="+mn-ea"/>
                <a:cs typeface="+mn-cs"/>
              </a:endParaRPr>
            </a:p>
          </p:txBody>
        </p:sp>
        <p:sp>
          <p:nvSpPr>
            <p:cNvPr id="30" name="Freeform 15"/>
            <p:cNvSpPr>
              <a:spLocks/>
            </p:cNvSpPr>
            <p:nvPr userDrawn="1"/>
          </p:nvSpPr>
          <p:spPr bwMode="auto">
            <a:xfrm>
              <a:off x="7311" y="3595"/>
              <a:ext cx="282" cy="282"/>
            </a:xfrm>
            <a:custGeom>
              <a:avLst/>
              <a:gdLst>
                <a:gd name="T0" fmla="*/ 282 w 282"/>
                <a:gd name="T1" fmla="*/ 10 h 282"/>
                <a:gd name="T2" fmla="*/ 282 w 282"/>
                <a:gd name="T3" fmla="*/ 273 h 282"/>
                <a:gd name="T4" fmla="*/ 282 w 282"/>
                <a:gd name="T5" fmla="*/ 282 h 282"/>
                <a:gd name="T6" fmla="*/ 272 w 282"/>
                <a:gd name="T7" fmla="*/ 282 h 282"/>
                <a:gd name="T8" fmla="*/ 9 w 282"/>
                <a:gd name="T9" fmla="*/ 282 h 282"/>
                <a:gd name="T10" fmla="*/ 0 w 282"/>
                <a:gd name="T11" fmla="*/ 282 h 282"/>
                <a:gd name="T12" fmla="*/ 0 w 282"/>
                <a:gd name="T13" fmla="*/ 273 h 282"/>
                <a:gd name="T14" fmla="*/ 0 w 282"/>
                <a:gd name="T15" fmla="*/ 10 h 282"/>
                <a:gd name="T16" fmla="*/ 0 w 282"/>
                <a:gd name="T17" fmla="*/ 0 h 282"/>
                <a:gd name="T18" fmla="*/ 9 w 282"/>
                <a:gd name="T19" fmla="*/ 0 h 282"/>
                <a:gd name="T20" fmla="*/ 272 w 282"/>
                <a:gd name="T21" fmla="*/ 0 h 282"/>
                <a:gd name="T22" fmla="*/ 282 w 282"/>
                <a:gd name="T23" fmla="*/ 0 h 282"/>
                <a:gd name="T24" fmla="*/ 282 w 282"/>
                <a:gd name="T25" fmla="*/ 10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2" h="282">
                  <a:moveTo>
                    <a:pt x="282" y="10"/>
                  </a:moveTo>
                  <a:lnTo>
                    <a:pt x="282" y="273"/>
                  </a:lnTo>
                  <a:lnTo>
                    <a:pt x="282" y="282"/>
                  </a:lnTo>
                  <a:lnTo>
                    <a:pt x="272" y="282"/>
                  </a:lnTo>
                  <a:lnTo>
                    <a:pt x="9" y="282"/>
                  </a:lnTo>
                  <a:lnTo>
                    <a:pt x="0" y="282"/>
                  </a:lnTo>
                  <a:lnTo>
                    <a:pt x="0" y="273"/>
                  </a:lnTo>
                  <a:lnTo>
                    <a:pt x="0" y="10"/>
                  </a:lnTo>
                  <a:lnTo>
                    <a:pt x="0" y="0"/>
                  </a:lnTo>
                  <a:lnTo>
                    <a:pt x="9" y="0"/>
                  </a:lnTo>
                  <a:lnTo>
                    <a:pt x="272" y="0"/>
                  </a:lnTo>
                  <a:lnTo>
                    <a:pt x="282" y="0"/>
                  </a:lnTo>
                  <a:lnTo>
                    <a:pt x="282" y="10"/>
                  </a:lnTo>
                  <a:close/>
                </a:path>
              </a:pathLst>
            </a:custGeom>
            <a:noFill/>
            <a:ln w="30163"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05050"/>
                </a:solidFill>
                <a:effectLst/>
                <a:uLnTx/>
                <a:uFillTx/>
                <a:latin typeface="Segoe UI"/>
                <a:ea typeface="+mn-ea"/>
                <a:cs typeface="+mn-cs"/>
              </a:endParaRPr>
            </a:p>
          </p:txBody>
        </p:sp>
        <p:sp>
          <p:nvSpPr>
            <p:cNvPr id="31" name="Freeform 16"/>
            <p:cNvSpPr>
              <a:spLocks/>
            </p:cNvSpPr>
            <p:nvPr userDrawn="1"/>
          </p:nvSpPr>
          <p:spPr bwMode="auto">
            <a:xfrm>
              <a:off x="7370" y="3665"/>
              <a:ext cx="163" cy="160"/>
            </a:xfrm>
            <a:custGeom>
              <a:avLst/>
              <a:gdLst>
                <a:gd name="T0" fmla="*/ 60 w 68"/>
                <a:gd name="T1" fmla="*/ 0 h 67"/>
                <a:gd name="T2" fmla="*/ 9 w 68"/>
                <a:gd name="T3" fmla="*/ 0 h 67"/>
                <a:gd name="T4" fmla="*/ 0 w 68"/>
                <a:gd name="T5" fmla="*/ 9 h 67"/>
                <a:gd name="T6" fmla="*/ 0 w 68"/>
                <a:gd name="T7" fmla="*/ 41 h 67"/>
                <a:gd name="T8" fmla="*/ 9 w 68"/>
                <a:gd name="T9" fmla="*/ 50 h 67"/>
                <a:gd name="T10" fmla="*/ 21 w 68"/>
                <a:gd name="T11" fmla="*/ 50 h 67"/>
                <a:gd name="T12" fmla="*/ 47 w 68"/>
                <a:gd name="T13" fmla="*/ 67 h 67"/>
                <a:gd name="T14" fmla="*/ 41 w 68"/>
                <a:gd name="T15" fmla="*/ 50 h 67"/>
                <a:gd name="T16" fmla="*/ 60 w 68"/>
                <a:gd name="T17" fmla="*/ 50 h 67"/>
                <a:gd name="T18" fmla="*/ 68 w 68"/>
                <a:gd name="T19" fmla="*/ 41 h 67"/>
                <a:gd name="T20" fmla="*/ 68 w 68"/>
                <a:gd name="T21" fmla="*/ 9 h 67"/>
                <a:gd name="T22" fmla="*/ 60 w 68"/>
                <a:gd name="T23"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8" h="67">
                  <a:moveTo>
                    <a:pt x="60" y="0"/>
                  </a:moveTo>
                  <a:cubicBezTo>
                    <a:pt x="9" y="0"/>
                    <a:pt x="9" y="0"/>
                    <a:pt x="9" y="0"/>
                  </a:cubicBezTo>
                  <a:cubicBezTo>
                    <a:pt x="4" y="0"/>
                    <a:pt x="0" y="4"/>
                    <a:pt x="0" y="9"/>
                  </a:cubicBezTo>
                  <a:cubicBezTo>
                    <a:pt x="0" y="41"/>
                    <a:pt x="0" y="41"/>
                    <a:pt x="0" y="41"/>
                  </a:cubicBezTo>
                  <a:cubicBezTo>
                    <a:pt x="0" y="46"/>
                    <a:pt x="4" y="50"/>
                    <a:pt x="9" y="50"/>
                  </a:cubicBezTo>
                  <a:cubicBezTo>
                    <a:pt x="21" y="50"/>
                    <a:pt x="21" y="50"/>
                    <a:pt x="21" y="50"/>
                  </a:cubicBezTo>
                  <a:cubicBezTo>
                    <a:pt x="47" y="67"/>
                    <a:pt x="47" y="67"/>
                    <a:pt x="47" y="67"/>
                  </a:cubicBezTo>
                  <a:cubicBezTo>
                    <a:pt x="41" y="50"/>
                    <a:pt x="41" y="50"/>
                    <a:pt x="41" y="50"/>
                  </a:cubicBezTo>
                  <a:cubicBezTo>
                    <a:pt x="60" y="50"/>
                    <a:pt x="60" y="50"/>
                    <a:pt x="60" y="50"/>
                  </a:cubicBezTo>
                  <a:cubicBezTo>
                    <a:pt x="64" y="50"/>
                    <a:pt x="68" y="46"/>
                    <a:pt x="68" y="41"/>
                  </a:cubicBezTo>
                  <a:cubicBezTo>
                    <a:pt x="68" y="9"/>
                    <a:pt x="68" y="9"/>
                    <a:pt x="68" y="9"/>
                  </a:cubicBezTo>
                  <a:cubicBezTo>
                    <a:pt x="68" y="4"/>
                    <a:pt x="64" y="0"/>
                    <a:pt x="60"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05050"/>
                </a:solidFill>
                <a:effectLst/>
                <a:uLnTx/>
                <a:uFillTx/>
                <a:latin typeface="Segoe UI"/>
                <a:ea typeface="+mn-ea"/>
                <a:cs typeface="+mn-cs"/>
              </a:endParaRPr>
            </a:p>
          </p:txBody>
        </p:sp>
        <p:sp>
          <p:nvSpPr>
            <p:cNvPr id="32" name="Freeform 17"/>
            <p:cNvSpPr>
              <a:spLocks/>
            </p:cNvSpPr>
            <p:nvPr userDrawn="1"/>
          </p:nvSpPr>
          <p:spPr bwMode="auto">
            <a:xfrm>
              <a:off x="7425" y="3877"/>
              <a:ext cx="247" cy="246"/>
            </a:xfrm>
            <a:custGeom>
              <a:avLst/>
              <a:gdLst>
                <a:gd name="T0" fmla="*/ 247 w 247"/>
                <a:gd name="T1" fmla="*/ 10 h 246"/>
                <a:gd name="T2" fmla="*/ 247 w 247"/>
                <a:gd name="T3" fmla="*/ 237 h 246"/>
                <a:gd name="T4" fmla="*/ 247 w 247"/>
                <a:gd name="T5" fmla="*/ 246 h 246"/>
                <a:gd name="T6" fmla="*/ 237 w 247"/>
                <a:gd name="T7" fmla="*/ 246 h 246"/>
                <a:gd name="T8" fmla="*/ 10 w 247"/>
                <a:gd name="T9" fmla="*/ 246 h 246"/>
                <a:gd name="T10" fmla="*/ 0 w 247"/>
                <a:gd name="T11" fmla="*/ 246 h 246"/>
                <a:gd name="T12" fmla="*/ 0 w 247"/>
                <a:gd name="T13" fmla="*/ 237 h 246"/>
                <a:gd name="T14" fmla="*/ 0 w 247"/>
                <a:gd name="T15" fmla="*/ 10 h 246"/>
                <a:gd name="T16" fmla="*/ 0 w 247"/>
                <a:gd name="T17" fmla="*/ 0 h 246"/>
                <a:gd name="T18" fmla="*/ 10 w 247"/>
                <a:gd name="T19" fmla="*/ 0 h 246"/>
                <a:gd name="T20" fmla="*/ 237 w 247"/>
                <a:gd name="T21" fmla="*/ 0 h 246"/>
                <a:gd name="T22" fmla="*/ 247 w 247"/>
                <a:gd name="T23" fmla="*/ 0 h 246"/>
                <a:gd name="T24" fmla="*/ 247 w 247"/>
                <a:gd name="T25" fmla="*/ 1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7" h="246">
                  <a:moveTo>
                    <a:pt x="247" y="10"/>
                  </a:moveTo>
                  <a:lnTo>
                    <a:pt x="247" y="237"/>
                  </a:lnTo>
                  <a:lnTo>
                    <a:pt x="247" y="246"/>
                  </a:lnTo>
                  <a:lnTo>
                    <a:pt x="237" y="246"/>
                  </a:lnTo>
                  <a:lnTo>
                    <a:pt x="10" y="246"/>
                  </a:lnTo>
                  <a:lnTo>
                    <a:pt x="0" y="246"/>
                  </a:lnTo>
                  <a:lnTo>
                    <a:pt x="0" y="237"/>
                  </a:lnTo>
                  <a:lnTo>
                    <a:pt x="0" y="10"/>
                  </a:lnTo>
                  <a:lnTo>
                    <a:pt x="0" y="0"/>
                  </a:lnTo>
                  <a:lnTo>
                    <a:pt x="10" y="0"/>
                  </a:lnTo>
                  <a:lnTo>
                    <a:pt x="237" y="0"/>
                  </a:lnTo>
                  <a:lnTo>
                    <a:pt x="247" y="0"/>
                  </a:lnTo>
                  <a:lnTo>
                    <a:pt x="247" y="1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05050"/>
                </a:solidFill>
                <a:effectLst/>
                <a:uLnTx/>
                <a:uFillTx/>
                <a:latin typeface="Segoe UI"/>
                <a:ea typeface="+mn-ea"/>
                <a:cs typeface="+mn-cs"/>
              </a:endParaRPr>
            </a:p>
          </p:txBody>
        </p:sp>
        <p:sp>
          <p:nvSpPr>
            <p:cNvPr id="33" name="Freeform 18"/>
            <p:cNvSpPr>
              <a:spLocks/>
            </p:cNvSpPr>
            <p:nvPr userDrawn="1"/>
          </p:nvSpPr>
          <p:spPr bwMode="auto">
            <a:xfrm>
              <a:off x="7425" y="3877"/>
              <a:ext cx="247" cy="246"/>
            </a:xfrm>
            <a:custGeom>
              <a:avLst/>
              <a:gdLst>
                <a:gd name="T0" fmla="*/ 247 w 247"/>
                <a:gd name="T1" fmla="*/ 10 h 246"/>
                <a:gd name="T2" fmla="*/ 247 w 247"/>
                <a:gd name="T3" fmla="*/ 237 h 246"/>
                <a:gd name="T4" fmla="*/ 247 w 247"/>
                <a:gd name="T5" fmla="*/ 246 h 246"/>
                <a:gd name="T6" fmla="*/ 237 w 247"/>
                <a:gd name="T7" fmla="*/ 246 h 246"/>
                <a:gd name="T8" fmla="*/ 10 w 247"/>
                <a:gd name="T9" fmla="*/ 246 h 246"/>
                <a:gd name="T10" fmla="*/ 0 w 247"/>
                <a:gd name="T11" fmla="*/ 246 h 246"/>
                <a:gd name="T12" fmla="*/ 0 w 247"/>
                <a:gd name="T13" fmla="*/ 237 h 246"/>
                <a:gd name="T14" fmla="*/ 0 w 247"/>
                <a:gd name="T15" fmla="*/ 10 h 246"/>
                <a:gd name="T16" fmla="*/ 0 w 247"/>
                <a:gd name="T17" fmla="*/ 0 h 246"/>
                <a:gd name="T18" fmla="*/ 10 w 247"/>
                <a:gd name="T19" fmla="*/ 0 h 246"/>
                <a:gd name="T20" fmla="*/ 237 w 247"/>
                <a:gd name="T21" fmla="*/ 0 h 246"/>
                <a:gd name="T22" fmla="*/ 247 w 247"/>
                <a:gd name="T23" fmla="*/ 0 h 246"/>
                <a:gd name="T24" fmla="*/ 247 w 247"/>
                <a:gd name="T25" fmla="*/ 1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7" h="246">
                  <a:moveTo>
                    <a:pt x="247" y="10"/>
                  </a:moveTo>
                  <a:lnTo>
                    <a:pt x="247" y="237"/>
                  </a:lnTo>
                  <a:lnTo>
                    <a:pt x="247" y="246"/>
                  </a:lnTo>
                  <a:lnTo>
                    <a:pt x="237" y="246"/>
                  </a:lnTo>
                  <a:lnTo>
                    <a:pt x="10" y="246"/>
                  </a:lnTo>
                  <a:lnTo>
                    <a:pt x="0" y="246"/>
                  </a:lnTo>
                  <a:lnTo>
                    <a:pt x="0" y="237"/>
                  </a:lnTo>
                  <a:lnTo>
                    <a:pt x="0" y="10"/>
                  </a:lnTo>
                  <a:lnTo>
                    <a:pt x="0" y="0"/>
                  </a:lnTo>
                  <a:lnTo>
                    <a:pt x="10" y="0"/>
                  </a:lnTo>
                  <a:lnTo>
                    <a:pt x="237" y="0"/>
                  </a:lnTo>
                  <a:lnTo>
                    <a:pt x="247" y="0"/>
                  </a:lnTo>
                  <a:lnTo>
                    <a:pt x="247" y="10"/>
                  </a:lnTo>
                  <a:close/>
                </a:path>
              </a:pathLst>
            </a:custGeom>
            <a:noFill/>
            <a:ln w="30163"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05050"/>
                </a:solidFill>
                <a:effectLst/>
                <a:uLnTx/>
                <a:uFillTx/>
                <a:latin typeface="Segoe UI"/>
                <a:ea typeface="+mn-ea"/>
                <a:cs typeface="+mn-cs"/>
              </a:endParaRPr>
            </a:p>
          </p:txBody>
        </p:sp>
        <p:sp>
          <p:nvSpPr>
            <p:cNvPr id="34" name="Freeform 19"/>
            <p:cNvSpPr>
              <a:spLocks/>
            </p:cNvSpPr>
            <p:nvPr userDrawn="1"/>
          </p:nvSpPr>
          <p:spPr bwMode="auto">
            <a:xfrm>
              <a:off x="7464" y="3959"/>
              <a:ext cx="172" cy="83"/>
            </a:xfrm>
            <a:custGeom>
              <a:avLst/>
              <a:gdLst>
                <a:gd name="T0" fmla="*/ 59 w 72"/>
                <a:gd name="T1" fmla="*/ 9 h 35"/>
                <a:gd name="T2" fmla="*/ 52 w 72"/>
                <a:gd name="T3" fmla="*/ 11 h 35"/>
                <a:gd name="T4" fmla="*/ 34 w 72"/>
                <a:gd name="T5" fmla="*/ 0 h 35"/>
                <a:gd name="T6" fmla="*/ 14 w 72"/>
                <a:gd name="T7" fmla="*/ 15 h 35"/>
                <a:gd name="T8" fmla="*/ 10 w 72"/>
                <a:gd name="T9" fmla="*/ 15 h 35"/>
                <a:gd name="T10" fmla="*/ 0 w 72"/>
                <a:gd name="T11" fmla="*/ 25 h 35"/>
                <a:gd name="T12" fmla="*/ 10 w 72"/>
                <a:gd name="T13" fmla="*/ 35 h 35"/>
                <a:gd name="T14" fmla="*/ 59 w 72"/>
                <a:gd name="T15" fmla="*/ 35 h 35"/>
                <a:gd name="T16" fmla="*/ 72 w 72"/>
                <a:gd name="T17" fmla="*/ 22 h 35"/>
                <a:gd name="T18" fmla="*/ 59 w 72"/>
                <a:gd name="T19" fmla="*/ 9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35">
                  <a:moveTo>
                    <a:pt x="59" y="9"/>
                  </a:moveTo>
                  <a:cubicBezTo>
                    <a:pt x="56" y="9"/>
                    <a:pt x="54" y="10"/>
                    <a:pt x="52" y="11"/>
                  </a:cubicBezTo>
                  <a:cubicBezTo>
                    <a:pt x="49" y="5"/>
                    <a:pt x="42" y="0"/>
                    <a:pt x="34" y="0"/>
                  </a:cubicBezTo>
                  <a:cubicBezTo>
                    <a:pt x="24" y="0"/>
                    <a:pt x="16" y="7"/>
                    <a:pt x="14" y="15"/>
                  </a:cubicBezTo>
                  <a:cubicBezTo>
                    <a:pt x="13" y="15"/>
                    <a:pt x="12" y="15"/>
                    <a:pt x="10" y="15"/>
                  </a:cubicBezTo>
                  <a:cubicBezTo>
                    <a:pt x="5" y="15"/>
                    <a:pt x="0" y="19"/>
                    <a:pt x="0" y="25"/>
                  </a:cubicBezTo>
                  <a:cubicBezTo>
                    <a:pt x="0" y="30"/>
                    <a:pt x="5" y="35"/>
                    <a:pt x="10" y="35"/>
                  </a:cubicBezTo>
                  <a:cubicBezTo>
                    <a:pt x="59" y="35"/>
                    <a:pt x="59" y="35"/>
                    <a:pt x="59" y="35"/>
                  </a:cubicBezTo>
                  <a:cubicBezTo>
                    <a:pt x="66" y="35"/>
                    <a:pt x="72" y="29"/>
                    <a:pt x="72" y="22"/>
                  </a:cubicBezTo>
                  <a:cubicBezTo>
                    <a:pt x="72" y="15"/>
                    <a:pt x="66" y="9"/>
                    <a:pt x="59" y="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05050"/>
                </a:solidFill>
                <a:effectLst/>
                <a:uLnTx/>
                <a:uFillTx/>
                <a:latin typeface="Segoe UI"/>
                <a:ea typeface="+mn-ea"/>
                <a:cs typeface="+mn-cs"/>
              </a:endParaRPr>
            </a:p>
          </p:txBody>
        </p:sp>
      </p:grpSp>
    </p:spTree>
    <p:extLst>
      <p:ext uri="{BB962C8B-B14F-4D97-AF65-F5344CB8AC3E}">
        <p14:creationId xmlns:p14="http://schemas.microsoft.com/office/powerpoint/2010/main" val="993220488"/>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0"/>
            <a:ext cx="11887200" cy="1878976"/>
          </a:xfrm>
          <a:prstGeom prst="rect">
            <a:avLst/>
          </a:prstGeom>
        </p:spPr>
        <p:txBody>
          <a:bodyPr/>
          <a:lstStyle>
            <a:lvl1pPr marL="217850" indent="-217850">
              <a:buClr>
                <a:schemeClr val="tx1"/>
              </a:buClr>
              <a:buSzPct val="90000"/>
              <a:buFont typeface="Arial" pitchFamily="34" charset="0"/>
              <a:buChar char="•"/>
              <a:defRPr sz="27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28558" indent="-210708">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46408" indent="-217850">
              <a:buClr>
                <a:schemeClr val="tx1"/>
              </a:buClr>
              <a:buSzPct val="90000"/>
              <a:buFont typeface="Arial" pitchFamily="34" charset="0"/>
              <a:buChar char="•"/>
              <a:defRPr sz="21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17831" indent="-171423">
              <a:buClr>
                <a:schemeClr val="tx1"/>
              </a:buClr>
              <a:buSzPct val="90000"/>
              <a:buFont typeface="Arial" pitchFamily="34" charset="0"/>
              <a:buChar char="•"/>
              <a:defRPr sz="18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989253" indent="-171423">
              <a:buClr>
                <a:schemeClr val="tx1"/>
              </a:buClr>
              <a:buSzPct val="90000"/>
              <a:buFont typeface="Arial" pitchFamily="34" charset="0"/>
              <a:buChar char="•"/>
              <a:defRPr sz="15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2775"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32769113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21824" y="124671"/>
            <a:ext cx="10260092" cy="1321188"/>
          </a:xfrm>
        </p:spPr>
        <p:txBody>
          <a:bodyPr/>
          <a:lstStyle/>
          <a:p>
            <a:r>
              <a:rPr lang="en-US"/>
              <a:t>Click to edit Master title style</a:t>
            </a:r>
          </a:p>
        </p:txBody>
      </p:sp>
      <p:sp>
        <p:nvSpPr>
          <p:cNvPr id="3" name="Text Placeholder 2"/>
          <p:cNvSpPr>
            <a:spLocks noGrp="1"/>
          </p:cNvSpPr>
          <p:nvPr>
            <p:ph type="body" sz="half" idx="1"/>
          </p:nvPr>
        </p:nvSpPr>
        <p:spPr>
          <a:xfrm>
            <a:off x="621823" y="1753491"/>
            <a:ext cx="5492777" cy="17173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321875" y="1753491"/>
            <a:ext cx="5492777" cy="17173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621823" y="6372789"/>
            <a:ext cx="2901844" cy="466302"/>
          </a:xfrm>
        </p:spPr>
        <p:txBody>
          <a:bodyPr/>
          <a:lstStyle>
            <a:lvl1pPr>
              <a:defRPr/>
            </a:lvl1pPr>
          </a:lstStyle>
          <a:p>
            <a:pPr>
              <a:defRPr/>
            </a:pPr>
            <a:endParaRPr lang="en-US" altLang="zh-CN">
              <a:solidFill>
                <a:srgbClr val="505050"/>
              </a:solidFill>
            </a:endParaRPr>
          </a:p>
        </p:txBody>
      </p:sp>
      <p:sp>
        <p:nvSpPr>
          <p:cNvPr id="6" name="Footer Placeholder 5"/>
          <p:cNvSpPr>
            <a:spLocks noGrp="1"/>
          </p:cNvSpPr>
          <p:nvPr>
            <p:ph type="ftr" sz="quarter" idx="11"/>
          </p:nvPr>
        </p:nvSpPr>
        <p:spPr>
          <a:xfrm>
            <a:off x="4249131" y="6372789"/>
            <a:ext cx="3938218" cy="466302"/>
          </a:xfrm>
        </p:spPr>
        <p:txBody>
          <a:bodyPr/>
          <a:lstStyle>
            <a:lvl1pPr>
              <a:defRPr/>
            </a:lvl1pPr>
          </a:lstStyle>
          <a:p>
            <a:pPr>
              <a:defRPr/>
            </a:pPr>
            <a:endParaRPr lang="en-US" altLang="zh-CN">
              <a:solidFill>
                <a:srgbClr val="505050"/>
              </a:solidFill>
            </a:endParaRPr>
          </a:p>
        </p:txBody>
      </p:sp>
      <p:sp>
        <p:nvSpPr>
          <p:cNvPr id="7" name="Slide Number Placeholder 6"/>
          <p:cNvSpPr>
            <a:spLocks noGrp="1"/>
          </p:cNvSpPr>
          <p:nvPr>
            <p:ph type="sldNum" sz="quarter" idx="12"/>
          </p:nvPr>
        </p:nvSpPr>
        <p:spPr>
          <a:xfrm>
            <a:off x="8912808" y="6372789"/>
            <a:ext cx="2901844" cy="466302"/>
          </a:xfrm>
        </p:spPr>
        <p:txBody>
          <a:bodyPr/>
          <a:lstStyle>
            <a:lvl1pPr>
              <a:defRPr/>
            </a:lvl1pPr>
          </a:lstStyle>
          <a:p>
            <a:pPr>
              <a:defRPr/>
            </a:pPr>
            <a:fld id="{F3AF3BAD-2DE7-4C04-9C31-43BF966A2D7B}" type="slidenum">
              <a:rPr lang="en-US" altLang="zh-CN" smtClean="0">
                <a:solidFill>
                  <a:srgbClr val="505050"/>
                </a:solidFill>
              </a:rPr>
              <a:pPr>
                <a:defRPr/>
              </a:pPr>
              <a:t>‹#›</a:t>
            </a:fld>
            <a:endParaRPr lang="en-US" altLang="zh-CN">
              <a:solidFill>
                <a:srgbClr val="505050"/>
              </a:solidFill>
            </a:endParaRPr>
          </a:p>
        </p:txBody>
      </p:sp>
    </p:spTree>
    <p:extLst>
      <p:ext uri="{BB962C8B-B14F-4D97-AF65-F5344CB8AC3E}">
        <p14:creationId xmlns:p14="http://schemas.microsoft.com/office/powerpoint/2010/main" val="972793005"/>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560" y="1144707"/>
            <a:ext cx="9327356" cy="2435131"/>
          </a:xfrm>
        </p:spPr>
        <p:txBody>
          <a:bodyPr anchor="b"/>
          <a:lstStyle>
            <a:lvl1pPr algn="ctr">
              <a:defRPr sz="6119"/>
            </a:lvl1pPr>
          </a:lstStyle>
          <a:p>
            <a:r>
              <a:rPr lang="en-US"/>
              <a:t>Click to edit Master title style</a:t>
            </a:r>
          </a:p>
        </p:txBody>
      </p:sp>
      <p:sp>
        <p:nvSpPr>
          <p:cNvPr id="3" name="Subtitle 2"/>
          <p:cNvSpPr>
            <a:spLocks noGrp="1"/>
          </p:cNvSpPr>
          <p:nvPr>
            <p:ph type="subTitle" idx="1"/>
          </p:nvPr>
        </p:nvSpPr>
        <p:spPr>
          <a:xfrm>
            <a:off x="1554560" y="3673746"/>
            <a:ext cx="9327356" cy="523733"/>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
        <p:nvSpPr>
          <p:cNvPr id="4" name="Date Placeholder 3"/>
          <p:cNvSpPr>
            <a:spLocks noGrp="1"/>
          </p:cNvSpPr>
          <p:nvPr>
            <p:ph type="dt" sz="half" idx="10"/>
          </p:nvPr>
        </p:nvSpPr>
        <p:spPr/>
        <p:txBody>
          <a:bodyPr/>
          <a:lstStyle/>
          <a:p>
            <a:pPr>
              <a:defRPr/>
            </a:pPr>
            <a:endParaRPr lang="en-US">
              <a:solidFill>
                <a:srgbClr val="505050"/>
              </a:solidFill>
            </a:endParaRPr>
          </a:p>
        </p:txBody>
      </p:sp>
      <p:sp>
        <p:nvSpPr>
          <p:cNvPr id="5" name="Footer Placeholder 4"/>
          <p:cNvSpPr>
            <a:spLocks noGrp="1"/>
          </p:cNvSpPr>
          <p:nvPr>
            <p:ph type="ftr" sz="quarter" idx="11"/>
          </p:nvPr>
        </p:nvSpPr>
        <p:spPr/>
        <p:txBody>
          <a:bodyPr/>
          <a:lstStyle/>
          <a:p>
            <a:pPr>
              <a:defRPr/>
            </a:pPr>
            <a:endParaRPr lang="en-US">
              <a:solidFill>
                <a:srgbClr val="505050"/>
              </a:solidFill>
            </a:endParaRPr>
          </a:p>
        </p:txBody>
      </p:sp>
      <p:sp>
        <p:nvSpPr>
          <p:cNvPr id="6" name="Slide Number Placeholder 5"/>
          <p:cNvSpPr>
            <a:spLocks noGrp="1"/>
          </p:cNvSpPr>
          <p:nvPr>
            <p:ph type="sldNum" sz="quarter" idx="12"/>
          </p:nvPr>
        </p:nvSpPr>
        <p:spPr/>
        <p:txBody>
          <a:bodyPr/>
          <a:lstStyle/>
          <a:p>
            <a:pPr>
              <a:defRPr/>
            </a:pPr>
            <a:fld id="{1A89B4B9-E898-4309-A430-6DBB021B8776}" type="slidenum">
              <a:rPr lang="en-US" smtClean="0">
                <a:solidFill>
                  <a:srgbClr val="505050"/>
                </a:solidFill>
              </a:rPr>
              <a:pPr>
                <a:defRPr/>
              </a:pPr>
              <a:t>‹#›</a:t>
            </a:fld>
            <a:endParaRPr lang="en-US">
              <a:solidFill>
                <a:srgbClr val="505050"/>
              </a:solidFill>
            </a:endParaRPr>
          </a:p>
        </p:txBody>
      </p:sp>
    </p:spTree>
    <p:extLst>
      <p:ext uri="{BB962C8B-B14F-4D97-AF65-F5344CB8AC3E}">
        <p14:creationId xmlns:p14="http://schemas.microsoft.com/office/powerpoint/2010/main" val="1045317442"/>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6" name="Shape 56"/>
          <p:cNvSpPr>
            <a:spLocks noGrp="1"/>
          </p:cNvSpPr>
          <p:nvPr>
            <p:ph type="title"/>
          </p:nvPr>
        </p:nvSpPr>
        <p:spPr>
          <a:prstGeom prst="rect">
            <a:avLst/>
          </a:prstGeom>
        </p:spPr>
        <p:txBody>
          <a:bodyPr/>
          <a:lstStyle/>
          <a:p>
            <a:r>
              <a:t>Title Text</a:t>
            </a:r>
          </a:p>
        </p:txBody>
      </p:sp>
      <p:sp>
        <p:nvSpPr>
          <p:cNvPr id="57" name="Shape 57"/>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58" name="Shape 58"/>
          <p:cNvSpPr>
            <a:spLocks noGrp="1"/>
          </p:cNvSpPr>
          <p:nvPr>
            <p:ph type="sldNum" sz="quarter" idx="2"/>
          </p:nvPr>
        </p:nvSpPr>
        <p:spPr>
          <a:prstGeom prst="rect">
            <a:avLst/>
          </a:prstGeom>
        </p:spPr>
        <p:txBody>
          <a:bodyPr/>
          <a:lstStyle/>
          <a:p>
            <a:pPr>
              <a:defRPr/>
            </a:pPr>
            <a:fld id="{86CB4B4D-7CA3-9044-876B-883B54F8677D}" type="slidenum">
              <a:rPr lang="en-US" smtClean="0">
                <a:solidFill>
                  <a:srgbClr val="505050"/>
                </a:solidFill>
              </a:rPr>
              <a:pPr>
                <a:defRPr/>
              </a:pPr>
              <a:t>‹#›</a:t>
            </a:fld>
            <a:endParaRPr lang="en-US">
              <a:solidFill>
                <a:srgbClr val="505050"/>
              </a:solidFill>
            </a:endParaRPr>
          </a:p>
        </p:txBody>
      </p:sp>
    </p:spTree>
    <p:extLst>
      <p:ext uri="{BB962C8B-B14F-4D97-AF65-F5344CB8AC3E}">
        <p14:creationId xmlns:p14="http://schemas.microsoft.com/office/powerpoint/2010/main" val="1133861143"/>
      </p:ext>
    </p:extLst>
  </p:cSld>
  <p:clrMapOvr>
    <a:masterClrMapping/>
  </p:clrMapOvr>
  <p:transition spd="med"/>
</p:sldLayout>
</file>

<file path=ppt/slideLayouts/slideLayout76.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48531" y="1743775"/>
            <a:ext cx="10726460" cy="2909528"/>
          </a:xfrm>
        </p:spPr>
        <p:txBody>
          <a:bodyPr anchor="b"/>
          <a:lstStyle>
            <a:lvl1pPr>
              <a:defRPr sz="6119"/>
            </a:lvl1pPr>
          </a:lstStyle>
          <a:p>
            <a:r>
              <a:rPr lang="en-US"/>
              <a:t>Click to edit Master title style</a:t>
            </a:r>
          </a:p>
        </p:txBody>
      </p:sp>
      <p:sp>
        <p:nvSpPr>
          <p:cNvPr id="3" name="Text Placeholder 2"/>
          <p:cNvSpPr>
            <a:spLocks noGrp="1"/>
          </p:cNvSpPr>
          <p:nvPr>
            <p:ph type="body" idx="1"/>
          </p:nvPr>
        </p:nvSpPr>
        <p:spPr>
          <a:xfrm>
            <a:off x="848531" y="4680829"/>
            <a:ext cx="10726460" cy="523733"/>
          </a:xfrm>
        </p:spPr>
        <p:txBody>
          <a:bodyPr/>
          <a:lstStyle>
            <a:lvl1pPr marL="0" indent="0">
              <a:buNone/>
              <a:defRPr sz="2448">
                <a:solidFill>
                  <a:schemeClr val="tx1">
                    <a:tint val="75000"/>
                  </a:schemeClr>
                </a:solidFill>
              </a:defRPr>
            </a:lvl1pPr>
            <a:lvl2pPr marL="466298" indent="0">
              <a:buNone/>
              <a:defRPr sz="2040">
                <a:solidFill>
                  <a:schemeClr val="tx1">
                    <a:tint val="75000"/>
                  </a:schemeClr>
                </a:solidFill>
              </a:defRPr>
            </a:lvl2pPr>
            <a:lvl3pPr marL="932597" indent="0">
              <a:buNone/>
              <a:defRPr sz="1836">
                <a:solidFill>
                  <a:schemeClr val="tx1">
                    <a:tint val="75000"/>
                  </a:schemeClr>
                </a:solidFill>
              </a:defRPr>
            </a:lvl3pPr>
            <a:lvl4pPr marL="1398895" indent="0">
              <a:buNone/>
              <a:defRPr sz="1632">
                <a:solidFill>
                  <a:schemeClr val="tx1">
                    <a:tint val="75000"/>
                  </a:schemeClr>
                </a:solidFill>
              </a:defRPr>
            </a:lvl4pPr>
            <a:lvl5pPr marL="1865193" indent="0">
              <a:buNone/>
              <a:defRPr sz="1632">
                <a:solidFill>
                  <a:schemeClr val="tx1">
                    <a:tint val="75000"/>
                  </a:schemeClr>
                </a:solidFill>
              </a:defRPr>
            </a:lvl5pPr>
            <a:lvl6pPr marL="2331491" indent="0">
              <a:buNone/>
              <a:defRPr sz="1632">
                <a:solidFill>
                  <a:schemeClr val="tx1">
                    <a:tint val="75000"/>
                  </a:schemeClr>
                </a:solidFill>
              </a:defRPr>
            </a:lvl6pPr>
            <a:lvl7pPr marL="2797790" indent="0">
              <a:buNone/>
              <a:defRPr sz="1632">
                <a:solidFill>
                  <a:schemeClr val="tx1">
                    <a:tint val="75000"/>
                  </a:schemeClr>
                </a:solidFill>
              </a:defRPr>
            </a:lvl7pPr>
            <a:lvl8pPr marL="3264088" indent="0">
              <a:buNone/>
              <a:defRPr sz="1632">
                <a:solidFill>
                  <a:schemeClr val="tx1">
                    <a:tint val="75000"/>
                  </a:schemeClr>
                </a:solidFill>
              </a:defRPr>
            </a:lvl8pPr>
            <a:lvl9pPr marL="3730386" indent="0">
              <a:buNone/>
              <a:defRPr sz="1632">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pPr>
              <a:defRPr/>
            </a:pPr>
            <a:endParaRPr lang="en-US">
              <a:solidFill>
                <a:srgbClr val="505050"/>
              </a:solidFill>
            </a:endParaRPr>
          </a:p>
        </p:txBody>
      </p:sp>
      <p:sp>
        <p:nvSpPr>
          <p:cNvPr id="5" name="Footer Placeholder 4"/>
          <p:cNvSpPr>
            <a:spLocks noGrp="1"/>
          </p:cNvSpPr>
          <p:nvPr>
            <p:ph type="ftr" sz="quarter" idx="11"/>
          </p:nvPr>
        </p:nvSpPr>
        <p:spPr/>
        <p:txBody>
          <a:bodyPr/>
          <a:lstStyle/>
          <a:p>
            <a:pPr>
              <a:defRPr/>
            </a:pPr>
            <a:endParaRPr lang="en-US">
              <a:solidFill>
                <a:srgbClr val="505050"/>
              </a:solidFill>
            </a:endParaRPr>
          </a:p>
        </p:txBody>
      </p:sp>
      <p:sp>
        <p:nvSpPr>
          <p:cNvPr id="6" name="Slide Number Placeholder 5"/>
          <p:cNvSpPr>
            <a:spLocks noGrp="1"/>
          </p:cNvSpPr>
          <p:nvPr>
            <p:ph type="sldNum" sz="quarter" idx="12"/>
          </p:nvPr>
        </p:nvSpPr>
        <p:spPr/>
        <p:txBody>
          <a:bodyPr/>
          <a:lstStyle/>
          <a:p>
            <a:pPr>
              <a:defRPr/>
            </a:pPr>
            <a:fld id="{1A89B4B9-E898-4309-A430-6DBB021B8776}" type="slidenum">
              <a:rPr lang="en-US" smtClean="0">
                <a:solidFill>
                  <a:srgbClr val="505050"/>
                </a:solidFill>
              </a:rPr>
              <a:pPr>
                <a:defRPr/>
              </a:pPr>
              <a:t>‹#›</a:t>
            </a:fld>
            <a:endParaRPr lang="en-US">
              <a:solidFill>
                <a:srgbClr val="505050"/>
              </a:solidFill>
            </a:endParaRPr>
          </a:p>
        </p:txBody>
      </p:sp>
    </p:spTree>
    <p:extLst>
      <p:ext uri="{BB962C8B-B14F-4D97-AF65-F5344CB8AC3E}">
        <p14:creationId xmlns:p14="http://schemas.microsoft.com/office/powerpoint/2010/main" val="1269039466"/>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55009" y="1861969"/>
            <a:ext cx="5285501" cy="171739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95966" y="1861969"/>
            <a:ext cx="5285501" cy="171739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pPr>
              <a:defRPr/>
            </a:pPr>
            <a:endParaRPr lang="en-US">
              <a:solidFill>
                <a:srgbClr val="505050"/>
              </a:solidFill>
            </a:endParaRPr>
          </a:p>
        </p:txBody>
      </p:sp>
      <p:sp>
        <p:nvSpPr>
          <p:cNvPr id="6" name="Footer Placeholder 5"/>
          <p:cNvSpPr>
            <a:spLocks noGrp="1"/>
          </p:cNvSpPr>
          <p:nvPr>
            <p:ph type="ftr" sz="quarter" idx="11"/>
          </p:nvPr>
        </p:nvSpPr>
        <p:spPr/>
        <p:txBody>
          <a:bodyPr/>
          <a:lstStyle/>
          <a:p>
            <a:pPr>
              <a:defRPr/>
            </a:pPr>
            <a:endParaRPr lang="en-US">
              <a:solidFill>
                <a:srgbClr val="505050"/>
              </a:solidFill>
            </a:endParaRPr>
          </a:p>
        </p:txBody>
      </p:sp>
      <p:sp>
        <p:nvSpPr>
          <p:cNvPr id="7" name="Slide Number Placeholder 6"/>
          <p:cNvSpPr>
            <a:spLocks noGrp="1"/>
          </p:cNvSpPr>
          <p:nvPr>
            <p:ph type="sldNum" sz="quarter" idx="12"/>
          </p:nvPr>
        </p:nvSpPr>
        <p:spPr/>
        <p:txBody>
          <a:bodyPr/>
          <a:lstStyle/>
          <a:p>
            <a:pPr>
              <a:defRPr/>
            </a:pPr>
            <a:fld id="{1A89B4B9-E898-4309-A430-6DBB021B8776}" type="slidenum">
              <a:rPr lang="en-US" smtClean="0">
                <a:solidFill>
                  <a:srgbClr val="505050"/>
                </a:solidFill>
              </a:rPr>
              <a:pPr>
                <a:defRPr/>
              </a:pPr>
              <a:t>‹#›</a:t>
            </a:fld>
            <a:endParaRPr lang="en-US">
              <a:solidFill>
                <a:srgbClr val="505050"/>
              </a:solidFill>
            </a:endParaRPr>
          </a:p>
        </p:txBody>
      </p:sp>
    </p:spTree>
    <p:extLst>
      <p:ext uri="{BB962C8B-B14F-4D97-AF65-F5344CB8AC3E}">
        <p14:creationId xmlns:p14="http://schemas.microsoft.com/office/powerpoint/2010/main" val="3147725386"/>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Walkin">
    <p:bg bwMode="ltGray">
      <p:bgPr>
        <a:solidFill>
          <a:srgbClr val="006EB9"/>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1" y="0"/>
            <a:ext cx="12436475" cy="6994526"/>
          </a:xfrm>
          <a:prstGeom prst="rect">
            <a:avLst/>
          </a:prstGeom>
          <a:noFill/>
          <a:ln>
            <a:noFill/>
          </a:ln>
        </p:spPr>
      </p:pic>
      <p:pic>
        <p:nvPicPr>
          <p:cNvPr id="15" name="Picture 14"/>
          <p:cNvPicPr>
            <a:picLocks noChangeAspect="1"/>
          </p:cNvPicPr>
          <p:nvPr userDrawn="1"/>
        </p:nvPicPr>
        <p:blipFill>
          <a:blip r:embed="rId3"/>
          <a:stretch>
            <a:fillRect/>
          </a:stretch>
        </p:blipFill>
        <p:spPr>
          <a:xfrm>
            <a:off x="495300" y="2488813"/>
            <a:ext cx="5580001" cy="551250"/>
          </a:xfrm>
          <a:prstGeom prst="rect">
            <a:avLst/>
          </a:prstGeom>
        </p:spPr>
      </p:pic>
      <p:pic>
        <p:nvPicPr>
          <p:cNvPr id="16" name="Picture 15"/>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white">
          <a:xfrm>
            <a:off x="10333038" y="6163073"/>
            <a:ext cx="1643341" cy="352027"/>
          </a:xfrm>
          <a:prstGeom prst="rect">
            <a:avLst/>
          </a:prstGeom>
        </p:spPr>
      </p:pic>
    </p:spTree>
    <p:extLst>
      <p:ext uri="{BB962C8B-B14F-4D97-AF65-F5344CB8AC3E}">
        <p14:creationId xmlns:p14="http://schemas.microsoft.com/office/powerpoint/2010/main" val="1031763341"/>
      </p:ext>
    </p:extLst>
  </p:cSld>
  <p:clrMapOvr>
    <a:masterClrMapping/>
  </p:clrMapOvr>
  <p:transition>
    <p:fade/>
  </p:transition>
  <p:extLst mod="1">
    <p:ext uri="{DCECCB84-F9BA-43D5-87BE-67443E8EF086}">
      <p15:sldGuideLst xmlns:p15="http://schemas.microsoft.com/office/powerpoint/2012/main">
        <p15:guide id="1" orient="horz" pos="302">
          <p15:clr>
            <a:srgbClr val="C35EA4"/>
          </p15:clr>
        </p15:guide>
        <p15:guide id="2" pos="288">
          <p15:clr>
            <a:srgbClr val="C35EA4"/>
          </p15:clr>
        </p15:guide>
        <p15:guide id="3" pos="7546">
          <p15:clr>
            <a:srgbClr val="C35EA4"/>
          </p15:clr>
        </p15:guide>
        <p15:guide id="4" orient="horz" pos="4104">
          <p15:clr>
            <a:srgbClr val="C35EA4"/>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3_Walkin">
    <p:bg bwMode="ltGray">
      <p:bgPr>
        <a:solidFill>
          <a:schemeClr val="bg1"/>
        </a:solidFill>
        <a:effectLst/>
      </p:bgPr>
    </p:bg>
    <p:spTree>
      <p:nvGrpSpPr>
        <p:cNvPr id="1" name=""/>
        <p:cNvGrpSpPr/>
        <p:nvPr/>
      </p:nvGrpSpPr>
      <p:grpSpPr>
        <a:xfrm>
          <a:off x="0" y="0"/>
          <a:ext cx="0" cy="0"/>
          <a:chOff x="0" y="0"/>
          <a:chExt cx="0" cy="0"/>
        </a:xfrm>
      </p:grpSpPr>
      <p:pic>
        <p:nvPicPr>
          <p:cNvPr id="15" name="Picture 1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516364" y="469053"/>
            <a:ext cx="1462911" cy="313376"/>
          </a:xfrm>
          <a:prstGeom prst="rect">
            <a:avLst/>
          </a:prstGeom>
        </p:spPr>
      </p:pic>
      <p:sp>
        <p:nvSpPr>
          <p:cNvPr id="16" name="Freeform 5"/>
          <p:cNvSpPr>
            <a:spLocks noEditPoints="1"/>
          </p:cNvSpPr>
          <p:nvPr userDrawn="1"/>
        </p:nvSpPr>
        <p:spPr bwMode="auto">
          <a:xfrm>
            <a:off x="4846638" y="2622117"/>
            <a:ext cx="6626093" cy="650876"/>
          </a:xfrm>
          <a:custGeom>
            <a:avLst/>
            <a:gdLst>
              <a:gd name="T0" fmla="*/ 67 w 1484"/>
              <a:gd name="T1" fmla="*/ 117 h 143"/>
              <a:gd name="T2" fmla="*/ 15 w 1484"/>
              <a:gd name="T3" fmla="*/ 141 h 143"/>
              <a:gd name="T4" fmla="*/ 63 w 1484"/>
              <a:gd name="T5" fmla="*/ 141 h 143"/>
              <a:gd name="T6" fmla="*/ 119 w 1484"/>
              <a:gd name="T7" fmla="*/ 53 h 143"/>
              <a:gd name="T8" fmla="*/ 173 w 1484"/>
              <a:gd name="T9" fmla="*/ 4 h 143"/>
              <a:gd name="T10" fmla="*/ 180 w 1484"/>
              <a:gd name="T11" fmla="*/ 21 h 143"/>
              <a:gd name="T12" fmla="*/ 165 w 1484"/>
              <a:gd name="T13" fmla="*/ 141 h 143"/>
              <a:gd name="T14" fmla="*/ 226 w 1484"/>
              <a:gd name="T15" fmla="*/ 121 h 143"/>
              <a:gd name="T16" fmla="*/ 272 w 1484"/>
              <a:gd name="T17" fmla="*/ 50 h 143"/>
              <a:gd name="T18" fmla="*/ 223 w 1484"/>
              <a:gd name="T19" fmla="*/ 138 h 143"/>
              <a:gd name="T20" fmla="*/ 333 w 1484"/>
              <a:gd name="T21" fmla="*/ 46 h 143"/>
              <a:gd name="T22" fmla="*/ 293 w 1484"/>
              <a:gd name="T23" fmla="*/ 47 h 143"/>
              <a:gd name="T24" fmla="*/ 330 w 1484"/>
              <a:gd name="T25" fmla="*/ 59 h 143"/>
              <a:gd name="T26" fmla="*/ 359 w 1484"/>
              <a:gd name="T27" fmla="*/ 58 h 143"/>
              <a:gd name="T28" fmla="*/ 439 w 1484"/>
              <a:gd name="T29" fmla="*/ 94 h 143"/>
              <a:gd name="T30" fmla="*/ 362 w 1484"/>
              <a:gd name="T31" fmla="*/ 95 h 143"/>
              <a:gd name="T32" fmla="*/ 416 w 1484"/>
              <a:gd name="T33" fmla="*/ 121 h 143"/>
              <a:gd name="T34" fmla="*/ 474 w 1484"/>
              <a:gd name="T35" fmla="*/ 61 h 143"/>
              <a:gd name="T36" fmla="*/ 464 w 1484"/>
              <a:gd name="T37" fmla="*/ 53 h 143"/>
              <a:gd name="T38" fmla="*/ 497 w 1484"/>
              <a:gd name="T39" fmla="*/ 117 h 143"/>
              <a:gd name="T40" fmla="*/ 503 w 1484"/>
              <a:gd name="T41" fmla="*/ 136 h 143"/>
              <a:gd name="T42" fmla="*/ 538 w 1484"/>
              <a:gd name="T43" fmla="*/ 58 h 143"/>
              <a:gd name="T44" fmla="*/ 618 w 1484"/>
              <a:gd name="T45" fmla="*/ 94 h 143"/>
              <a:gd name="T46" fmla="*/ 540 w 1484"/>
              <a:gd name="T47" fmla="*/ 95 h 143"/>
              <a:gd name="T48" fmla="*/ 594 w 1484"/>
              <a:gd name="T49" fmla="*/ 121 h 143"/>
              <a:gd name="T50" fmla="*/ 641 w 1484"/>
              <a:gd name="T51" fmla="*/ 47 h 143"/>
              <a:gd name="T52" fmla="*/ 656 w 1484"/>
              <a:gd name="T53" fmla="*/ 141 h 143"/>
              <a:gd name="T54" fmla="*/ 656 w 1484"/>
              <a:gd name="T55" fmla="*/ 33 h 143"/>
              <a:gd name="T56" fmla="*/ 730 w 1484"/>
              <a:gd name="T57" fmla="*/ 130 h 143"/>
              <a:gd name="T58" fmla="*/ 740 w 1484"/>
              <a:gd name="T59" fmla="*/ 47 h 143"/>
              <a:gd name="T60" fmla="*/ 685 w 1484"/>
              <a:gd name="T61" fmla="*/ 47 h 143"/>
              <a:gd name="T62" fmla="*/ 740 w 1484"/>
              <a:gd name="T63" fmla="*/ 140 h 143"/>
              <a:gd name="T64" fmla="*/ 873 w 1484"/>
              <a:gd name="T65" fmla="*/ 68 h 143"/>
              <a:gd name="T66" fmla="*/ 802 w 1484"/>
              <a:gd name="T67" fmla="*/ 141 h 143"/>
              <a:gd name="T68" fmla="*/ 868 w 1484"/>
              <a:gd name="T69" fmla="*/ 141 h 143"/>
              <a:gd name="T70" fmla="*/ 817 w 1484"/>
              <a:gd name="T71" fmla="*/ 71 h 143"/>
              <a:gd name="T72" fmla="*/ 857 w 1484"/>
              <a:gd name="T73" fmla="*/ 64 h 143"/>
              <a:gd name="T74" fmla="*/ 904 w 1484"/>
              <a:gd name="T75" fmla="*/ 69 h 143"/>
              <a:gd name="T76" fmla="*/ 974 w 1484"/>
              <a:gd name="T77" fmla="*/ 120 h 143"/>
              <a:gd name="T78" fmla="*/ 981 w 1484"/>
              <a:gd name="T79" fmla="*/ 90 h 143"/>
              <a:gd name="T80" fmla="*/ 965 w 1484"/>
              <a:gd name="T81" fmla="*/ 85 h 143"/>
              <a:gd name="T82" fmla="*/ 1010 w 1484"/>
              <a:gd name="T83" fmla="*/ 71 h 143"/>
              <a:gd name="T84" fmla="*/ 1028 w 1484"/>
              <a:gd name="T85" fmla="*/ 45 h 143"/>
              <a:gd name="T86" fmla="*/ 1033 w 1484"/>
              <a:gd name="T87" fmla="*/ 109 h 143"/>
              <a:gd name="T88" fmla="*/ 1018 w 1484"/>
              <a:gd name="T89" fmla="*/ 143 h 143"/>
              <a:gd name="T90" fmla="*/ 1137 w 1484"/>
              <a:gd name="T91" fmla="*/ 57 h 143"/>
              <a:gd name="T92" fmla="*/ 1076 w 1484"/>
              <a:gd name="T93" fmla="*/ 130 h 143"/>
              <a:gd name="T94" fmla="*/ 1089 w 1484"/>
              <a:gd name="T95" fmla="*/ 122 h 143"/>
              <a:gd name="T96" fmla="*/ 1090 w 1484"/>
              <a:gd name="T97" fmla="*/ 65 h 143"/>
              <a:gd name="T98" fmla="*/ 1234 w 1484"/>
              <a:gd name="T99" fmla="*/ 80 h 143"/>
              <a:gd name="T100" fmla="*/ 1199 w 1484"/>
              <a:gd name="T101" fmla="*/ 58 h 143"/>
              <a:gd name="T102" fmla="*/ 1190 w 1484"/>
              <a:gd name="T103" fmla="*/ 143 h 143"/>
              <a:gd name="T104" fmla="*/ 1234 w 1484"/>
              <a:gd name="T105" fmla="*/ 80 h 143"/>
              <a:gd name="T106" fmla="*/ 1175 w 1484"/>
              <a:gd name="T107" fmla="*/ 115 h 143"/>
              <a:gd name="T108" fmla="*/ 1309 w 1484"/>
              <a:gd name="T109" fmla="*/ 47 h 143"/>
              <a:gd name="T110" fmla="*/ 1275 w 1484"/>
              <a:gd name="T111" fmla="*/ 47 h 143"/>
              <a:gd name="T112" fmla="*/ 1282 w 1484"/>
              <a:gd name="T113" fmla="*/ 69 h 143"/>
              <a:gd name="T114" fmla="*/ 1362 w 1484"/>
              <a:gd name="T115" fmla="*/ 131 h 143"/>
              <a:gd name="T116" fmla="*/ 1385 w 1484"/>
              <a:gd name="T117" fmla="*/ 65 h 143"/>
              <a:gd name="T118" fmla="*/ 1320 w 1484"/>
              <a:gd name="T119" fmla="*/ 121 h 143"/>
              <a:gd name="T120" fmla="*/ 1484 w 1484"/>
              <a:gd name="T121" fmla="*/ 83 h 143"/>
              <a:gd name="T122" fmla="*/ 1406 w 1484"/>
              <a:gd name="T123" fmla="*/ 2 h 143"/>
              <a:gd name="T124" fmla="*/ 1447 w 1484"/>
              <a:gd name="T125" fmla="*/ 58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484" h="143">
                <a:moveTo>
                  <a:pt x="134" y="10"/>
                </a:moveTo>
                <a:cubicBezTo>
                  <a:pt x="115" y="10"/>
                  <a:pt x="115" y="10"/>
                  <a:pt x="115" y="10"/>
                </a:cubicBezTo>
                <a:cubicBezTo>
                  <a:pt x="74" y="101"/>
                  <a:pt x="74" y="101"/>
                  <a:pt x="74" y="101"/>
                </a:cubicBezTo>
                <a:cubicBezTo>
                  <a:pt x="73" y="103"/>
                  <a:pt x="70" y="109"/>
                  <a:pt x="67" y="117"/>
                </a:cubicBezTo>
                <a:cubicBezTo>
                  <a:pt x="67" y="117"/>
                  <a:pt x="67" y="117"/>
                  <a:pt x="67" y="117"/>
                </a:cubicBezTo>
                <a:cubicBezTo>
                  <a:pt x="66" y="114"/>
                  <a:pt x="64" y="108"/>
                  <a:pt x="61" y="101"/>
                </a:cubicBezTo>
                <a:cubicBezTo>
                  <a:pt x="20" y="10"/>
                  <a:pt x="20" y="10"/>
                  <a:pt x="20" y="10"/>
                </a:cubicBezTo>
                <a:cubicBezTo>
                  <a:pt x="0" y="10"/>
                  <a:pt x="0" y="10"/>
                  <a:pt x="0" y="10"/>
                </a:cubicBezTo>
                <a:cubicBezTo>
                  <a:pt x="0" y="141"/>
                  <a:pt x="0" y="141"/>
                  <a:pt x="0" y="141"/>
                </a:cubicBezTo>
                <a:cubicBezTo>
                  <a:pt x="15" y="141"/>
                  <a:pt x="15" y="141"/>
                  <a:pt x="15" y="141"/>
                </a:cubicBezTo>
                <a:cubicBezTo>
                  <a:pt x="15" y="53"/>
                  <a:pt x="15" y="53"/>
                  <a:pt x="15" y="53"/>
                </a:cubicBezTo>
                <a:cubicBezTo>
                  <a:pt x="15" y="41"/>
                  <a:pt x="15" y="33"/>
                  <a:pt x="14" y="27"/>
                </a:cubicBezTo>
                <a:cubicBezTo>
                  <a:pt x="15" y="27"/>
                  <a:pt x="15" y="27"/>
                  <a:pt x="15" y="27"/>
                </a:cubicBezTo>
                <a:cubicBezTo>
                  <a:pt x="16" y="34"/>
                  <a:pt x="17" y="38"/>
                  <a:pt x="18" y="41"/>
                </a:cubicBezTo>
                <a:cubicBezTo>
                  <a:pt x="63" y="141"/>
                  <a:pt x="63" y="141"/>
                  <a:pt x="63" y="141"/>
                </a:cubicBezTo>
                <a:cubicBezTo>
                  <a:pt x="71" y="141"/>
                  <a:pt x="71" y="141"/>
                  <a:pt x="71" y="141"/>
                </a:cubicBezTo>
                <a:cubicBezTo>
                  <a:pt x="116" y="40"/>
                  <a:pt x="116" y="40"/>
                  <a:pt x="116" y="40"/>
                </a:cubicBezTo>
                <a:cubicBezTo>
                  <a:pt x="117" y="37"/>
                  <a:pt x="118" y="33"/>
                  <a:pt x="120" y="27"/>
                </a:cubicBezTo>
                <a:cubicBezTo>
                  <a:pt x="120" y="27"/>
                  <a:pt x="120" y="27"/>
                  <a:pt x="120" y="27"/>
                </a:cubicBezTo>
                <a:cubicBezTo>
                  <a:pt x="119" y="37"/>
                  <a:pt x="119" y="46"/>
                  <a:pt x="119" y="53"/>
                </a:cubicBezTo>
                <a:cubicBezTo>
                  <a:pt x="119" y="141"/>
                  <a:pt x="119" y="141"/>
                  <a:pt x="119" y="141"/>
                </a:cubicBezTo>
                <a:cubicBezTo>
                  <a:pt x="134" y="141"/>
                  <a:pt x="134" y="141"/>
                  <a:pt x="134" y="141"/>
                </a:cubicBezTo>
                <a:cubicBezTo>
                  <a:pt x="134" y="10"/>
                  <a:pt x="134" y="10"/>
                  <a:pt x="134" y="10"/>
                </a:cubicBezTo>
                <a:close/>
                <a:moveTo>
                  <a:pt x="180" y="7"/>
                </a:moveTo>
                <a:cubicBezTo>
                  <a:pt x="178" y="5"/>
                  <a:pt x="175" y="4"/>
                  <a:pt x="173" y="4"/>
                </a:cubicBezTo>
                <a:cubicBezTo>
                  <a:pt x="170" y="4"/>
                  <a:pt x="167" y="5"/>
                  <a:pt x="166" y="7"/>
                </a:cubicBezTo>
                <a:cubicBezTo>
                  <a:pt x="164" y="9"/>
                  <a:pt x="163" y="11"/>
                  <a:pt x="163" y="13"/>
                </a:cubicBezTo>
                <a:cubicBezTo>
                  <a:pt x="163" y="16"/>
                  <a:pt x="164" y="19"/>
                  <a:pt x="166" y="21"/>
                </a:cubicBezTo>
                <a:cubicBezTo>
                  <a:pt x="168" y="22"/>
                  <a:pt x="170" y="23"/>
                  <a:pt x="173" y="23"/>
                </a:cubicBezTo>
                <a:cubicBezTo>
                  <a:pt x="175" y="23"/>
                  <a:pt x="178" y="22"/>
                  <a:pt x="180" y="21"/>
                </a:cubicBezTo>
                <a:cubicBezTo>
                  <a:pt x="182" y="19"/>
                  <a:pt x="183" y="16"/>
                  <a:pt x="183" y="13"/>
                </a:cubicBezTo>
                <a:cubicBezTo>
                  <a:pt x="183" y="11"/>
                  <a:pt x="182" y="9"/>
                  <a:pt x="180" y="7"/>
                </a:cubicBezTo>
                <a:close/>
                <a:moveTo>
                  <a:pt x="180" y="47"/>
                </a:moveTo>
                <a:cubicBezTo>
                  <a:pt x="165" y="47"/>
                  <a:pt x="165" y="47"/>
                  <a:pt x="165" y="47"/>
                </a:cubicBezTo>
                <a:cubicBezTo>
                  <a:pt x="165" y="141"/>
                  <a:pt x="165" y="141"/>
                  <a:pt x="165" y="141"/>
                </a:cubicBezTo>
                <a:cubicBezTo>
                  <a:pt x="180" y="141"/>
                  <a:pt x="180" y="141"/>
                  <a:pt x="180" y="141"/>
                </a:cubicBezTo>
                <a:cubicBezTo>
                  <a:pt x="180" y="47"/>
                  <a:pt x="180" y="47"/>
                  <a:pt x="180" y="47"/>
                </a:cubicBezTo>
                <a:close/>
                <a:moveTo>
                  <a:pt x="272" y="123"/>
                </a:moveTo>
                <a:cubicBezTo>
                  <a:pt x="265" y="128"/>
                  <a:pt x="257" y="131"/>
                  <a:pt x="249" y="131"/>
                </a:cubicBezTo>
                <a:cubicBezTo>
                  <a:pt x="239" y="131"/>
                  <a:pt x="231" y="127"/>
                  <a:pt x="226" y="121"/>
                </a:cubicBezTo>
                <a:cubicBezTo>
                  <a:pt x="220" y="115"/>
                  <a:pt x="217" y="106"/>
                  <a:pt x="217" y="95"/>
                </a:cubicBezTo>
                <a:cubicBezTo>
                  <a:pt x="217" y="84"/>
                  <a:pt x="220" y="75"/>
                  <a:pt x="226" y="68"/>
                </a:cubicBezTo>
                <a:cubicBezTo>
                  <a:pt x="232" y="61"/>
                  <a:pt x="240" y="58"/>
                  <a:pt x="250" y="58"/>
                </a:cubicBezTo>
                <a:cubicBezTo>
                  <a:pt x="258" y="58"/>
                  <a:pt x="265" y="60"/>
                  <a:pt x="272" y="65"/>
                </a:cubicBezTo>
                <a:cubicBezTo>
                  <a:pt x="272" y="50"/>
                  <a:pt x="272" y="50"/>
                  <a:pt x="272" y="50"/>
                </a:cubicBezTo>
                <a:cubicBezTo>
                  <a:pt x="266" y="46"/>
                  <a:pt x="259" y="45"/>
                  <a:pt x="250" y="45"/>
                </a:cubicBezTo>
                <a:cubicBezTo>
                  <a:pt x="236" y="45"/>
                  <a:pt x="224" y="50"/>
                  <a:pt x="215" y="59"/>
                </a:cubicBezTo>
                <a:cubicBezTo>
                  <a:pt x="206" y="68"/>
                  <a:pt x="201" y="81"/>
                  <a:pt x="201" y="96"/>
                </a:cubicBezTo>
                <a:cubicBezTo>
                  <a:pt x="201" y="105"/>
                  <a:pt x="203" y="114"/>
                  <a:pt x="207" y="121"/>
                </a:cubicBezTo>
                <a:cubicBezTo>
                  <a:pt x="211" y="128"/>
                  <a:pt x="216" y="134"/>
                  <a:pt x="223" y="138"/>
                </a:cubicBezTo>
                <a:cubicBezTo>
                  <a:pt x="230" y="142"/>
                  <a:pt x="238" y="143"/>
                  <a:pt x="246" y="143"/>
                </a:cubicBezTo>
                <a:cubicBezTo>
                  <a:pt x="256" y="143"/>
                  <a:pt x="265" y="141"/>
                  <a:pt x="272" y="137"/>
                </a:cubicBezTo>
                <a:cubicBezTo>
                  <a:pt x="272" y="123"/>
                  <a:pt x="272" y="123"/>
                  <a:pt x="272" y="123"/>
                </a:cubicBezTo>
                <a:close/>
                <a:moveTo>
                  <a:pt x="342" y="47"/>
                </a:moveTo>
                <a:cubicBezTo>
                  <a:pt x="340" y="46"/>
                  <a:pt x="337" y="46"/>
                  <a:pt x="333" y="46"/>
                </a:cubicBezTo>
                <a:cubicBezTo>
                  <a:pt x="327" y="46"/>
                  <a:pt x="322" y="47"/>
                  <a:pt x="318" y="51"/>
                </a:cubicBezTo>
                <a:cubicBezTo>
                  <a:pt x="314" y="55"/>
                  <a:pt x="310" y="60"/>
                  <a:pt x="308" y="67"/>
                </a:cubicBezTo>
                <a:cubicBezTo>
                  <a:pt x="308" y="67"/>
                  <a:pt x="308" y="67"/>
                  <a:pt x="308" y="67"/>
                </a:cubicBezTo>
                <a:cubicBezTo>
                  <a:pt x="308" y="47"/>
                  <a:pt x="308" y="47"/>
                  <a:pt x="308" y="47"/>
                </a:cubicBezTo>
                <a:cubicBezTo>
                  <a:pt x="293" y="47"/>
                  <a:pt x="293" y="47"/>
                  <a:pt x="293" y="47"/>
                </a:cubicBezTo>
                <a:cubicBezTo>
                  <a:pt x="293" y="141"/>
                  <a:pt x="293" y="141"/>
                  <a:pt x="293" y="141"/>
                </a:cubicBezTo>
                <a:cubicBezTo>
                  <a:pt x="308" y="141"/>
                  <a:pt x="308" y="141"/>
                  <a:pt x="308" y="141"/>
                </a:cubicBezTo>
                <a:cubicBezTo>
                  <a:pt x="308" y="93"/>
                  <a:pt x="308" y="93"/>
                  <a:pt x="308" y="93"/>
                </a:cubicBezTo>
                <a:cubicBezTo>
                  <a:pt x="308" y="83"/>
                  <a:pt x="310" y="75"/>
                  <a:pt x="314" y="69"/>
                </a:cubicBezTo>
                <a:cubicBezTo>
                  <a:pt x="318" y="63"/>
                  <a:pt x="324" y="59"/>
                  <a:pt x="330" y="59"/>
                </a:cubicBezTo>
                <a:cubicBezTo>
                  <a:pt x="335" y="59"/>
                  <a:pt x="339" y="60"/>
                  <a:pt x="342" y="62"/>
                </a:cubicBezTo>
                <a:cubicBezTo>
                  <a:pt x="342" y="47"/>
                  <a:pt x="342" y="47"/>
                  <a:pt x="342" y="47"/>
                </a:cubicBezTo>
                <a:close/>
                <a:moveTo>
                  <a:pt x="427" y="58"/>
                </a:moveTo>
                <a:cubicBezTo>
                  <a:pt x="420" y="49"/>
                  <a:pt x="409" y="45"/>
                  <a:pt x="395" y="45"/>
                </a:cubicBezTo>
                <a:cubicBezTo>
                  <a:pt x="380" y="45"/>
                  <a:pt x="368" y="49"/>
                  <a:pt x="359" y="58"/>
                </a:cubicBezTo>
                <a:cubicBezTo>
                  <a:pt x="351" y="67"/>
                  <a:pt x="347" y="80"/>
                  <a:pt x="347" y="95"/>
                </a:cubicBezTo>
                <a:cubicBezTo>
                  <a:pt x="347" y="110"/>
                  <a:pt x="351" y="121"/>
                  <a:pt x="359" y="130"/>
                </a:cubicBezTo>
                <a:cubicBezTo>
                  <a:pt x="367" y="139"/>
                  <a:pt x="379" y="143"/>
                  <a:pt x="392" y="143"/>
                </a:cubicBezTo>
                <a:cubicBezTo>
                  <a:pt x="407" y="143"/>
                  <a:pt x="418" y="139"/>
                  <a:pt x="427" y="130"/>
                </a:cubicBezTo>
                <a:cubicBezTo>
                  <a:pt x="435" y="121"/>
                  <a:pt x="439" y="109"/>
                  <a:pt x="439" y="94"/>
                </a:cubicBezTo>
                <a:cubicBezTo>
                  <a:pt x="439" y="79"/>
                  <a:pt x="435" y="67"/>
                  <a:pt x="427" y="58"/>
                </a:cubicBezTo>
                <a:close/>
                <a:moveTo>
                  <a:pt x="416" y="121"/>
                </a:moveTo>
                <a:cubicBezTo>
                  <a:pt x="411" y="128"/>
                  <a:pt x="403" y="131"/>
                  <a:pt x="394" y="131"/>
                </a:cubicBezTo>
                <a:cubicBezTo>
                  <a:pt x="384" y="131"/>
                  <a:pt x="376" y="127"/>
                  <a:pt x="371" y="121"/>
                </a:cubicBezTo>
                <a:cubicBezTo>
                  <a:pt x="365" y="115"/>
                  <a:pt x="362" y="106"/>
                  <a:pt x="362" y="95"/>
                </a:cubicBezTo>
                <a:cubicBezTo>
                  <a:pt x="362" y="83"/>
                  <a:pt x="365" y="74"/>
                  <a:pt x="371" y="67"/>
                </a:cubicBezTo>
                <a:cubicBezTo>
                  <a:pt x="376" y="61"/>
                  <a:pt x="384" y="58"/>
                  <a:pt x="394" y="58"/>
                </a:cubicBezTo>
                <a:cubicBezTo>
                  <a:pt x="403" y="58"/>
                  <a:pt x="411" y="61"/>
                  <a:pt x="416" y="67"/>
                </a:cubicBezTo>
                <a:cubicBezTo>
                  <a:pt x="421" y="73"/>
                  <a:pt x="424" y="83"/>
                  <a:pt x="424" y="94"/>
                </a:cubicBezTo>
                <a:cubicBezTo>
                  <a:pt x="424" y="106"/>
                  <a:pt x="421" y="115"/>
                  <a:pt x="416" y="121"/>
                </a:cubicBezTo>
                <a:close/>
                <a:moveTo>
                  <a:pt x="507" y="100"/>
                </a:moveTo>
                <a:cubicBezTo>
                  <a:pt x="503" y="96"/>
                  <a:pt x="497" y="92"/>
                  <a:pt x="488" y="88"/>
                </a:cubicBezTo>
                <a:cubicBezTo>
                  <a:pt x="480" y="85"/>
                  <a:pt x="476" y="83"/>
                  <a:pt x="473" y="80"/>
                </a:cubicBezTo>
                <a:cubicBezTo>
                  <a:pt x="471" y="78"/>
                  <a:pt x="470" y="75"/>
                  <a:pt x="470" y="71"/>
                </a:cubicBezTo>
                <a:cubicBezTo>
                  <a:pt x="470" y="67"/>
                  <a:pt x="471" y="64"/>
                  <a:pt x="474" y="61"/>
                </a:cubicBezTo>
                <a:cubicBezTo>
                  <a:pt x="477" y="59"/>
                  <a:pt x="481" y="58"/>
                  <a:pt x="486" y="58"/>
                </a:cubicBezTo>
                <a:cubicBezTo>
                  <a:pt x="494" y="58"/>
                  <a:pt x="502" y="60"/>
                  <a:pt x="508" y="64"/>
                </a:cubicBezTo>
                <a:cubicBezTo>
                  <a:pt x="508" y="49"/>
                  <a:pt x="508" y="49"/>
                  <a:pt x="508" y="49"/>
                </a:cubicBezTo>
                <a:cubicBezTo>
                  <a:pt x="502" y="46"/>
                  <a:pt x="495" y="45"/>
                  <a:pt x="488" y="45"/>
                </a:cubicBezTo>
                <a:cubicBezTo>
                  <a:pt x="478" y="45"/>
                  <a:pt x="470" y="47"/>
                  <a:pt x="464" y="53"/>
                </a:cubicBezTo>
                <a:cubicBezTo>
                  <a:pt x="458" y="58"/>
                  <a:pt x="454" y="64"/>
                  <a:pt x="454" y="72"/>
                </a:cubicBezTo>
                <a:cubicBezTo>
                  <a:pt x="454" y="79"/>
                  <a:pt x="456" y="84"/>
                  <a:pt x="460" y="88"/>
                </a:cubicBezTo>
                <a:cubicBezTo>
                  <a:pt x="463" y="92"/>
                  <a:pt x="469" y="96"/>
                  <a:pt x="477" y="100"/>
                </a:cubicBezTo>
                <a:cubicBezTo>
                  <a:pt x="485" y="104"/>
                  <a:pt x="491" y="107"/>
                  <a:pt x="493" y="109"/>
                </a:cubicBezTo>
                <a:cubicBezTo>
                  <a:pt x="495" y="111"/>
                  <a:pt x="497" y="114"/>
                  <a:pt x="497" y="117"/>
                </a:cubicBezTo>
                <a:cubicBezTo>
                  <a:pt x="497" y="126"/>
                  <a:pt x="491" y="131"/>
                  <a:pt x="479" y="131"/>
                </a:cubicBezTo>
                <a:cubicBezTo>
                  <a:pt x="470" y="131"/>
                  <a:pt x="462" y="128"/>
                  <a:pt x="454" y="122"/>
                </a:cubicBezTo>
                <a:cubicBezTo>
                  <a:pt x="454" y="138"/>
                  <a:pt x="454" y="138"/>
                  <a:pt x="454" y="138"/>
                </a:cubicBezTo>
                <a:cubicBezTo>
                  <a:pt x="461" y="142"/>
                  <a:pt x="469" y="143"/>
                  <a:pt x="478" y="143"/>
                </a:cubicBezTo>
                <a:cubicBezTo>
                  <a:pt x="488" y="143"/>
                  <a:pt x="496" y="141"/>
                  <a:pt x="503" y="136"/>
                </a:cubicBezTo>
                <a:cubicBezTo>
                  <a:pt x="509" y="131"/>
                  <a:pt x="512" y="124"/>
                  <a:pt x="512" y="116"/>
                </a:cubicBezTo>
                <a:cubicBezTo>
                  <a:pt x="512" y="110"/>
                  <a:pt x="510" y="104"/>
                  <a:pt x="507" y="100"/>
                </a:cubicBezTo>
                <a:close/>
                <a:moveTo>
                  <a:pt x="606" y="58"/>
                </a:moveTo>
                <a:cubicBezTo>
                  <a:pt x="598" y="49"/>
                  <a:pt x="587" y="45"/>
                  <a:pt x="573" y="45"/>
                </a:cubicBezTo>
                <a:cubicBezTo>
                  <a:pt x="558" y="45"/>
                  <a:pt x="546" y="49"/>
                  <a:pt x="538" y="58"/>
                </a:cubicBezTo>
                <a:cubicBezTo>
                  <a:pt x="529" y="67"/>
                  <a:pt x="525" y="80"/>
                  <a:pt x="525" y="95"/>
                </a:cubicBezTo>
                <a:cubicBezTo>
                  <a:pt x="525" y="110"/>
                  <a:pt x="529" y="121"/>
                  <a:pt x="537" y="130"/>
                </a:cubicBezTo>
                <a:cubicBezTo>
                  <a:pt x="546" y="139"/>
                  <a:pt x="557" y="143"/>
                  <a:pt x="571" y="143"/>
                </a:cubicBezTo>
                <a:cubicBezTo>
                  <a:pt x="585" y="143"/>
                  <a:pt x="596" y="139"/>
                  <a:pt x="605" y="130"/>
                </a:cubicBezTo>
                <a:cubicBezTo>
                  <a:pt x="613" y="121"/>
                  <a:pt x="618" y="109"/>
                  <a:pt x="618" y="94"/>
                </a:cubicBezTo>
                <a:cubicBezTo>
                  <a:pt x="618" y="79"/>
                  <a:pt x="614" y="67"/>
                  <a:pt x="606" y="58"/>
                </a:cubicBezTo>
                <a:close/>
                <a:moveTo>
                  <a:pt x="594" y="121"/>
                </a:moveTo>
                <a:cubicBezTo>
                  <a:pt x="589" y="128"/>
                  <a:pt x="582" y="131"/>
                  <a:pt x="572" y="131"/>
                </a:cubicBezTo>
                <a:cubicBezTo>
                  <a:pt x="562" y="131"/>
                  <a:pt x="555" y="127"/>
                  <a:pt x="549" y="121"/>
                </a:cubicBezTo>
                <a:cubicBezTo>
                  <a:pt x="543" y="115"/>
                  <a:pt x="540" y="106"/>
                  <a:pt x="540" y="95"/>
                </a:cubicBezTo>
                <a:cubicBezTo>
                  <a:pt x="540" y="83"/>
                  <a:pt x="543" y="74"/>
                  <a:pt x="549" y="67"/>
                </a:cubicBezTo>
                <a:cubicBezTo>
                  <a:pt x="554" y="61"/>
                  <a:pt x="562" y="58"/>
                  <a:pt x="572" y="58"/>
                </a:cubicBezTo>
                <a:cubicBezTo>
                  <a:pt x="582" y="58"/>
                  <a:pt x="589" y="61"/>
                  <a:pt x="594" y="67"/>
                </a:cubicBezTo>
                <a:cubicBezTo>
                  <a:pt x="599" y="73"/>
                  <a:pt x="602" y="83"/>
                  <a:pt x="602" y="94"/>
                </a:cubicBezTo>
                <a:cubicBezTo>
                  <a:pt x="602" y="106"/>
                  <a:pt x="600" y="115"/>
                  <a:pt x="594" y="121"/>
                </a:cubicBezTo>
                <a:close/>
                <a:moveTo>
                  <a:pt x="682" y="2"/>
                </a:moveTo>
                <a:cubicBezTo>
                  <a:pt x="679" y="1"/>
                  <a:pt x="676" y="0"/>
                  <a:pt x="671" y="0"/>
                </a:cubicBezTo>
                <a:cubicBezTo>
                  <a:pt x="662" y="0"/>
                  <a:pt x="655" y="3"/>
                  <a:pt x="650" y="9"/>
                </a:cubicBezTo>
                <a:cubicBezTo>
                  <a:pt x="644" y="15"/>
                  <a:pt x="641" y="22"/>
                  <a:pt x="641" y="32"/>
                </a:cubicBezTo>
                <a:cubicBezTo>
                  <a:pt x="641" y="47"/>
                  <a:pt x="641" y="47"/>
                  <a:pt x="641" y="47"/>
                </a:cubicBezTo>
                <a:cubicBezTo>
                  <a:pt x="625" y="47"/>
                  <a:pt x="625" y="47"/>
                  <a:pt x="625" y="47"/>
                </a:cubicBezTo>
                <a:cubicBezTo>
                  <a:pt x="625" y="60"/>
                  <a:pt x="625" y="60"/>
                  <a:pt x="625" y="60"/>
                </a:cubicBezTo>
                <a:cubicBezTo>
                  <a:pt x="641" y="60"/>
                  <a:pt x="641" y="60"/>
                  <a:pt x="641" y="60"/>
                </a:cubicBezTo>
                <a:cubicBezTo>
                  <a:pt x="641" y="141"/>
                  <a:pt x="641" y="141"/>
                  <a:pt x="641" y="141"/>
                </a:cubicBezTo>
                <a:cubicBezTo>
                  <a:pt x="656" y="141"/>
                  <a:pt x="656" y="141"/>
                  <a:pt x="656" y="141"/>
                </a:cubicBezTo>
                <a:cubicBezTo>
                  <a:pt x="656" y="60"/>
                  <a:pt x="656" y="60"/>
                  <a:pt x="656" y="60"/>
                </a:cubicBezTo>
                <a:cubicBezTo>
                  <a:pt x="678" y="60"/>
                  <a:pt x="678" y="60"/>
                  <a:pt x="678" y="60"/>
                </a:cubicBezTo>
                <a:cubicBezTo>
                  <a:pt x="678" y="47"/>
                  <a:pt x="678" y="47"/>
                  <a:pt x="678" y="47"/>
                </a:cubicBezTo>
                <a:cubicBezTo>
                  <a:pt x="656" y="47"/>
                  <a:pt x="656" y="47"/>
                  <a:pt x="656" y="47"/>
                </a:cubicBezTo>
                <a:cubicBezTo>
                  <a:pt x="656" y="33"/>
                  <a:pt x="656" y="33"/>
                  <a:pt x="656" y="33"/>
                </a:cubicBezTo>
                <a:cubicBezTo>
                  <a:pt x="656" y="19"/>
                  <a:pt x="661" y="13"/>
                  <a:pt x="672" y="13"/>
                </a:cubicBezTo>
                <a:cubicBezTo>
                  <a:pt x="676" y="13"/>
                  <a:pt x="679" y="14"/>
                  <a:pt x="682" y="15"/>
                </a:cubicBezTo>
                <a:cubicBezTo>
                  <a:pt x="682" y="2"/>
                  <a:pt x="682" y="2"/>
                  <a:pt x="682" y="2"/>
                </a:cubicBezTo>
                <a:close/>
                <a:moveTo>
                  <a:pt x="740" y="127"/>
                </a:moveTo>
                <a:cubicBezTo>
                  <a:pt x="737" y="129"/>
                  <a:pt x="734" y="130"/>
                  <a:pt x="730" y="130"/>
                </a:cubicBezTo>
                <a:cubicBezTo>
                  <a:pt x="725" y="130"/>
                  <a:pt x="721" y="129"/>
                  <a:pt x="719" y="126"/>
                </a:cubicBezTo>
                <a:cubicBezTo>
                  <a:pt x="717" y="124"/>
                  <a:pt x="716" y="119"/>
                  <a:pt x="716" y="113"/>
                </a:cubicBezTo>
                <a:cubicBezTo>
                  <a:pt x="716" y="60"/>
                  <a:pt x="716" y="60"/>
                  <a:pt x="716" y="60"/>
                </a:cubicBezTo>
                <a:cubicBezTo>
                  <a:pt x="740" y="60"/>
                  <a:pt x="740" y="60"/>
                  <a:pt x="740" y="60"/>
                </a:cubicBezTo>
                <a:cubicBezTo>
                  <a:pt x="740" y="47"/>
                  <a:pt x="740" y="47"/>
                  <a:pt x="740" y="47"/>
                </a:cubicBezTo>
                <a:cubicBezTo>
                  <a:pt x="716" y="47"/>
                  <a:pt x="716" y="47"/>
                  <a:pt x="716" y="47"/>
                </a:cubicBezTo>
                <a:cubicBezTo>
                  <a:pt x="716" y="19"/>
                  <a:pt x="716" y="19"/>
                  <a:pt x="716" y="19"/>
                </a:cubicBezTo>
                <a:cubicBezTo>
                  <a:pt x="701" y="24"/>
                  <a:pt x="701" y="24"/>
                  <a:pt x="701" y="24"/>
                </a:cubicBezTo>
                <a:cubicBezTo>
                  <a:pt x="701" y="47"/>
                  <a:pt x="701" y="47"/>
                  <a:pt x="701" y="47"/>
                </a:cubicBezTo>
                <a:cubicBezTo>
                  <a:pt x="685" y="47"/>
                  <a:pt x="685" y="47"/>
                  <a:pt x="685" y="47"/>
                </a:cubicBezTo>
                <a:cubicBezTo>
                  <a:pt x="685" y="60"/>
                  <a:pt x="685" y="60"/>
                  <a:pt x="685" y="60"/>
                </a:cubicBezTo>
                <a:cubicBezTo>
                  <a:pt x="701" y="60"/>
                  <a:pt x="701" y="60"/>
                  <a:pt x="701" y="60"/>
                </a:cubicBezTo>
                <a:cubicBezTo>
                  <a:pt x="701" y="116"/>
                  <a:pt x="701" y="116"/>
                  <a:pt x="701" y="116"/>
                </a:cubicBezTo>
                <a:cubicBezTo>
                  <a:pt x="701" y="134"/>
                  <a:pt x="709" y="143"/>
                  <a:pt x="725" y="143"/>
                </a:cubicBezTo>
                <a:cubicBezTo>
                  <a:pt x="731" y="143"/>
                  <a:pt x="736" y="142"/>
                  <a:pt x="740" y="140"/>
                </a:cubicBezTo>
                <a:cubicBezTo>
                  <a:pt x="740" y="127"/>
                  <a:pt x="740" y="127"/>
                  <a:pt x="740" y="127"/>
                </a:cubicBezTo>
                <a:close/>
                <a:moveTo>
                  <a:pt x="865" y="97"/>
                </a:moveTo>
                <a:cubicBezTo>
                  <a:pt x="861" y="88"/>
                  <a:pt x="857" y="83"/>
                  <a:pt x="852" y="81"/>
                </a:cubicBezTo>
                <a:cubicBezTo>
                  <a:pt x="852" y="81"/>
                  <a:pt x="852" y="81"/>
                  <a:pt x="852" y="81"/>
                </a:cubicBezTo>
                <a:cubicBezTo>
                  <a:pt x="861" y="79"/>
                  <a:pt x="868" y="75"/>
                  <a:pt x="873" y="68"/>
                </a:cubicBezTo>
                <a:cubicBezTo>
                  <a:pt x="878" y="62"/>
                  <a:pt x="881" y="54"/>
                  <a:pt x="881" y="45"/>
                </a:cubicBezTo>
                <a:cubicBezTo>
                  <a:pt x="881" y="34"/>
                  <a:pt x="878" y="25"/>
                  <a:pt x="870" y="19"/>
                </a:cubicBezTo>
                <a:cubicBezTo>
                  <a:pt x="863" y="13"/>
                  <a:pt x="854" y="10"/>
                  <a:pt x="841" y="10"/>
                </a:cubicBezTo>
                <a:cubicBezTo>
                  <a:pt x="802" y="10"/>
                  <a:pt x="802" y="10"/>
                  <a:pt x="802" y="10"/>
                </a:cubicBezTo>
                <a:cubicBezTo>
                  <a:pt x="802" y="141"/>
                  <a:pt x="802" y="141"/>
                  <a:pt x="802" y="141"/>
                </a:cubicBezTo>
                <a:cubicBezTo>
                  <a:pt x="817" y="141"/>
                  <a:pt x="817" y="141"/>
                  <a:pt x="817" y="141"/>
                </a:cubicBezTo>
                <a:cubicBezTo>
                  <a:pt x="817" y="85"/>
                  <a:pt x="817" y="85"/>
                  <a:pt x="817" y="85"/>
                </a:cubicBezTo>
                <a:cubicBezTo>
                  <a:pt x="831" y="85"/>
                  <a:pt x="831" y="85"/>
                  <a:pt x="831" y="85"/>
                </a:cubicBezTo>
                <a:cubicBezTo>
                  <a:pt x="839" y="85"/>
                  <a:pt x="846" y="91"/>
                  <a:pt x="851" y="102"/>
                </a:cubicBezTo>
                <a:cubicBezTo>
                  <a:pt x="868" y="141"/>
                  <a:pt x="868" y="141"/>
                  <a:pt x="868" y="141"/>
                </a:cubicBezTo>
                <a:cubicBezTo>
                  <a:pt x="886" y="141"/>
                  <a:pt x="886" y="141"/>
                  <a:pt x="886" y="141"/>
                </a:cubicBezTo>
                <a:cubicBezTo>
                  <a:pt x="865" y="97"/>
                  <a:pt x="865" y="97"/>
                  <a:pt x="865" y="97"/>
                </a:cubicBezTo>
                <a:close/>
                <a:moveTo>
                  <a:pt x="857" y="64"/>
                </a:moveTo>
                <a:cubicBezTo>
                  <a:pt x="852" y="69"/>
                  <a:pt x="846" y="71"/>
                  <a:pt x="837" y="71"/>
                </a:cubicBezTo>
                <a:cubicBezTo>
                  <a:pt x="817" y="71"/>
                  <a:pt x="817" y="71"/>
                  <a:pt x="817" y="71"/>
                </a:cubicBezTo>
                <a:cubicBezTo>
                  <a:pt x="817" y="23"/>
                  <a:pt x="817" y="23"/>
                  <a:pt x="817" y="23"/>
                </a:cubicBezTo>
                <a:cubicBezTo>
                  <a:pt x="838" y="23"/>
                  <a:pt x="838" y="23"/>
                  <a:pt x="838" y="23"/>
                </a:cubicBezTo>
                <a:cubicBezTo>
                  <a:pt x="847" y="23"/>
                  <a:pt x="854" y="25"/>
                  <a:pt x="858" y="29"/>
                </a:cubicBezTo>
                <a:cubicBezTo>
                  <a:pt x="863" y="33"/>
                  <a:pt x="865" y="39"/>
                  <a:pt x="865" y="46"/>
                </a:cubicBezTo>
                <a:cubicBezTo>
                  <a:pt x="865" y="53"/>
                  <a:pt x="862" y="59"/>
                  <a:pt x="857" y="64"/>
                </a:cubicBezTo>
                <a:close/>
                <a:moveTo>
                  <a:pt x="981" y="90"/>
                </a:moveTo>
                <a:cubicBezTo>
                  <a:pt x="981" y="76"/>
                  <a:pt x="977" y="65"/>
                  <a:pt x="971" y="57"/>
                </a:cubicBezTo>
                <a:cubicBezTo>
                  <a:pt x="964" y="49"/>
                  <a:pt x="954" y="45"/>
                  <a:pt x="942" y="45"/>
                </a:cubicBezTo>
                <a:cubicBezTo>
                  <a:pt x="934" y="45"/>
                  <a:pt x="927" y="47"/>
                  <a:pt x="920" y="51"/>
                </a:cubicBezTo>
                <a:cubicBezTo>
                  <a:pt x="913" y="55"/>
                  <a:pt x="908" y="61"/>
                  <a:pt x="904" y="69"/>
                </a:cubicBezTo>
                <a:cubicBezTo>
                  <a:pt x="901" y="77"/>
                  <a:pt x="899" y="85"/>
                  <a:pt x="899" y="95"/>
                </a:cubicBezTo>
                <a:cubicBezTo>
                  <a:pt x="899" y="110"/>
                  <a:pt x="903" y="122"/>
                  <a:pt x="910" y="130"/>
                </a:cubicBezTo>
                <a:cubicBezTo>
                  <a:pt x="918" y="139"/>
                  <a:pt x="928" y="143"/>
                  <a:pt x="941" y="143"/>
                </a:cubicBezTo>
                <a:cubicBezTo>
                  <a:pt x="955" y="143"/>
                  <a:pt x="966" y="140"/>
                  <a:pt x="974" y="134"/>
                </a:cubicBezTo>
                <a:cubicBezTo>
                  <a:pt x="974" y="120"/>
                  <a:pt x="974" y="120"/>
                  <a:pt x="974" y="120"/>
                </a:cubicBezTo>
                <a:cubicBezTo>
                  <a:pt x="965" y="127"/>
                  <a:pt x="956" y="131"/>
                  <a:pt x="945" y="131"/>
                </a:cubicBezTo>
                <a:cubicBezTo>
                  <a:pt x="936" y="131"/>
                  <a:pt x="928" y="128"/>
                  <a:pt x="923" y="122"/>
                </a:cubicBezTo>
                <a:cubicBezTo>
                  <a:pt x="917" y="117"/>
                  <a:pt x="915" y="109"/>
                  <a:pt x="914" y="98"/>
                </a:cubicBezTo>
                <a:cubicBezTo>
                  <a:pt x="981" y="98"/>
                  <a:pt x="981" y="98"/>
                  <a:pt x="981" y="98"/>
                </a:cubicBezTo>
                <a:cubicBezTo>
                  <a:pt x="981" y="90"/>
                  <a:pt x="981" y="90"/>
                  <a:pt x="981" y="90"/>
                </a:cubicBezTo>
                <a:close/>
                <a:moveTo>
                  <a:pt x="915" y="85"/>
                </a:moveTo>
                <a:cubicBezTo>
                  <a:pt x="916" y="77"/>
                  <a:pt x="919" y="70"/>
                  <a:pt x="924" y="65"/>
                </a:cubicBezTo>
                <a:cubicBezTo>
                  <a:pt x="929" y="60"/>
                  <a:pt x="935" y="58"/>
                  <a:pt x="942" y="58"/>
                </a:cubicBezTo>
                <a:cubicBezTo>
                  <a:pt x="949" y="58"/>
                  <a:pt x="955" y="60"/>
                  <a:pt x="959" y="65"/>
                </a:cubicBezTo>
                <a:cubicBezTo>
                  <a:pt x="963" y="70"/>
                  <a:pt x="965" y="76"/>
                  <a:pt x="965" y="85"/>
                </a:cubicBezTo>
                <a:cubicBezTo>
                  <a:pt x="915" y="85"/>
                  <a:pt x="915" y="85"/>
                  <a:pt x="915" y="85"/>
                </a:cubicBezTo>
                <a:close/>
                <a:moveTo>
                  <a:pt x="1047" y="100"/>
                </a:moveTo>
                <a:cubicBezTo>
                  <a:pt x="1043" y="96"/>
                  <a:pt x="1037" y="92"/>
                  <a:pt x="1028" y="88"/>
                </a:cubicBezTo>
                <a:cubicBezTo>
                  <a:pt x="1021" y="85"/>
                  <a:pt x="1016" y="83"/>
                  <a:pt x="1014" y="80"/>
                </a:cubicBezTo>
                <a:cubicBezTo>
                  <a:pt x="1011" y="78"/>
                  <a:pt x="1010" y="75"/>
                  <a:pt x="1010" y="71"/>
                </a:cubicBezTo>
                <a:cubicBezTo>
                  <a:pt x="1010" y="67"/>
                  <a:pt x="1012" y="64"/>
                  <a:pt x="1015" y="61"/>
                </a:cubicBezTo>
                <a:cubicBezTo>
                  <a:pt x="1018" y="59"/>
                  <a:pt x="1022" y="58"/>
                  <a:pt x="1027" y="58"/>
                </a:cubicBezTo>
                <a:cubicBezTo>
                  <a:pt x="1035" y="58"/>
                  <a:pt x="1042" y="60"/>
                  <a:pt x="1048" y="64"/>
                </a:cubicBezTo>
                <a:cubicBezTo>
                  <a:pt x="1048" y="49"/>
                  <a:pt x="1048" y="49"/>
                  <a:pt x="1048" y="49"/>
                </a:cubicBezTo>
                <a:cubicBezTo>
                  <a:pt x="1042" y="46"/>
                  <a:pt x="1035" y="45"/>
                  <a:pt x="1028" y="45"/>
                </a:cubicBezTo>
                <a:cubicBezTo>
                  <a:pt x="1018" y="45"/>
                  <a:pt x="1010" y="47"/>
                  <a:pt x="1004" y="53"/>
                </a:cubicBezTo>
                <a:cubicBezTo>
                  <a:pt x="998" y="58"/>
                  <a:pt x="995" y="64"/>
                  <a:pt x="995" y="72"/>
                </a:cubicBezTo>
                <a:cubicBezTo>
                  <a:pt x="995" y="79"/>
                  <a:pt x="996" y="84"/>
                  <a:pt x="1000" y="88"/>
                </a:cubicBezTo>
                <a:cubicBezTo>
                  <a:pt x="1003" y="92"/>
                  <a:pt x="1009" y="96"/>
                  <a:pt x="1017" y="100"/>
                </a:cubicBezTo>
                <a:cubicBezTo>
                  <a:pt x="1026" y="104"/>
                  <a:pt x="1031" y="107"/>
                  <a:pt x="1033" y="109"/>
                </a:cubicBezTo>
                <a:cubicBezTo>
                  <a:pt x="1036" y="111"/>
                  <a:pt x="1037" y="114"/>
                  <a:pt x="1037" y="117"/>
                </a:cubicBezTo>
                <a:cubicBezTo>
                  <a:pt x="1037" y="126"/>
                  <a:pt x="1031" y="131"/>
                  <a:pt x="1019" y="131"/>
                </a:cubicBezTo>
                <a:cubicBezTo>
                  <a:pt x="1010" y="131"/>
                  <a:pt x="1002" y="128"/>
                  <a:pt x="994" y="122"/>
                </a:cubicBezTo>
                <a:cubicBezTo>
                  <a:pt x="994" y="138"/>
                  <a:pt x="994" y="138"/>
                  <a:pt x="994" y="138"/>
                </a:cubicBezTo>
                <a:cubicBezTo>
                  <a:pt x="1001" y="142"/>
                  <a:pt x="1009" y="143"/>
                  <a:pt x="1018" y="143"/>
                </a:cubicBezTo>
                <a:cubicBezTo>
                  <a:pt x="1028" y="143"/>
                  <a:pt x="1037" y="141"/>
                  <a:pt x="1043" y="136"/>
                </a:cubicBezTo>
                <a:cubicBezTo>
                  <a:pt x="1049" y="131"/>
                  <a:pt x="1052" y="124"/>
                  <a:pt x="1052" y="116"/>
                </a:cubicBezTo>
                <a:cubicBezTo>
                  <a:pt x="1052" y="110"/>
                  <a:pt x="1050" y="104"/>
                  <a:pt x="1047" y="100"/>
                </a:cubicBezTo>
                <a:close/>
                <a:moveTo>
                  <a:pt x="1147" y="90"/>
                </a:moveTo>
                <a:cubicBezTo>
                  <a:pt x="1147" y="76"/>
                  <a:pt x="1144" y="65"/>
                  <a:pt x="1137" y="57"/>
                </a:cubicBezTo>
                <a:cubicBezTo>
                  <a:pt x="1130" y="49"/>
                  <a:pt x="1121" y="45"/>
                  <a:pt x="1108" y="45"/>
                </a:cubicBezTo>
                <a:cubicBezTo>
                  <a:pt x="1100" y="45"/>
                  <a:pt x="1093" y="47"/>
                  <a:pt x="1086" y="51"/>
                </a:cubicBezTo>
                <a:cubicBezTo>
                  <a:pt x="1080" y="55"/>
                  <a:pt x="1075" y="61"/>
                  <a:pt x="1071" y="69"/>
                </a:cubicBezTo>
                <a:cubicBezTo>
                  <a:pt x="1067" y="77"/>
                  <a:pt x="1065" y="85"/>
                  <a:pt x="1065" y="95"/>
                </a:cubicBezTo>
                <a:cubicBezTo>
                  <a:pt x="1065" y="110"/>
                  <a:pt x="1069" y="122"/>
                  <a:pt x="1076" y="130"/>
                </a:cubicBezTo>
                <a:cubicBezTo>
                  <a:pt x="1084" y="139"/>
                  <a:pt x="1094" y="143"/>
                  <a:pt x="1108" y="143"/>
                </a:cubicBezTo>
                <a:cubicBezTo>
                  <a:pt x="1121" y="143"/>
                  <a:pt x="1132" y="140"/>
                  <a:pt x="1141" y="134"/>
                </a:cubicBezTo>
                <a:cubicBezTo>
                  <a:pt x="1141" y="120"/>
                  <a:pt x="1141" y="120"/>
                  <a:pt x="1141" y="120"/>
                </a:cubicBezTo>
                <a:cubicBezTo>
                  <a:pt x="1132" y="127"/>
                  <a:pt x="1122" y="131"/>
                  <a:pt x="1111" y="131"/>
                </a:cubicBezTo>
                <a:cubicBezTo>
                  <a:pt x="1102" y="131"/>
                  <a:pt x="1095" y="128"/>
                  <a:pt x="1089" y="122"/>
                </a:cubicBezTo>
                <a:cubicBezTo>
                  <a:pt x="1084" y="117"/>
                  <a:pt x="1081" y="109"/>
                  <a:pt x="1081" y="98"/>
                </a:cubicBezTo>
                <a:cubicBezTo>
                  <a:pt x="1147" y="98"/>
                  <a:pt x="1147" y="98"/>
                  <a:pt x="1147" y="98"/>
                </a:cubicBezTo>
                <a:cubicBezTo>
                  <a:pt x="1147" y="90"/>
                  <a:pt x="1147" y="90"/>
                  <a:pt x="1147" y="90"/>
                </a:cubicBezTo>
                <a:close/>
                <a:moveTo>
                  <a:pt x="1081" y="85"/>
                </a:moveTo>
                <a:cubicBezTo>
                  <a:pt x="1082" y="77"/>
                  <a:pt x="1085" y="70"/>
                  <a:pt x="1090" y="65"/>
                </a:cubicBezTo>
                <a:cubicBezTo>
                  <a:pt x="1095" y="60"/>
                  <a:pt x="1101" y="58"/>
                  <a:pt x="1108" y="58"/>
                </a:cubicBezTo>
                <a:cubicBezTo>
                  <a:pt x="1116" y="58"/>
                  <a:pt x="1121" y="60"/>
                  <a:pt x="1125" y="65"/>
                </a:cubicBezTo>
                <a:cubicBezTo>
                  <a:pt x="1130" y="70"/>
                  <a:pt x="1132" y="76"/>
                  <a:pt x="1132" y="85"/>
                </a:cubicBezTo>
                <a:cubicBezTo>
                  <a:pt x="1081" y="85"/>
                  <a:pt x="1081" y="85"/>
                  <a:pt x="1081" y="85"/>
                </a:cubicBezTo>
                <a:close/>
                <a:moveTo>
                  <a:pt x="1234" y="80"/>
                </a:moveTo>
                <a:cubicBezTo>
                  <a:pt x="1234" y="57"/>
                  <a:pt x="1223" y="45"/>
                  <a:pt x="1201" y="45"/>
                </a:cubicBezTo>
                <a:cubicBezTo>
                  <a:pt x="1196" y="45"/>
                  <a:pt x="1190" y="46"/>
                  <a:pt x="1183" y="48"/>
                </a:cubicBezTo>
                <a:cubicBezTo>
                  <a:pt x="1176" y="50"/>
                  <a:pt x="1172" y="52"/>
                  <a:pt x="1169" y="54"/>
                </a:cubicBezTo>
                <a:cubicBezTo>
                  <a:pt x="1169" y="69"/>
                  <a:pt x="1169" y="69"/>
                  <a:pt x="1169" y="69"/>
                </a:cubicBezTo>
                <a:cubicBezTo>
                  <a:pt x="1178" y="62"/>
                  <a:pt x="1188" y="58"/>
                  <a:pt x="1199" y="58"/>
                </a:cubicBezTo>
                <a:cubicBezTo>
                  <a:pt x="1212" y="58"/>
                  <a:pt x="1219" y="66"/>
                  <a:pt x="1219" y="82"/>
                </a:cubicBezTo>
                <a:cubicBezTo>
                  <a:pt x="1191" y="86"/>
                  <a:pt x="1191" y="86"/>
                  <a:pt x="1191" y="86"/>
                </a:cubicBezTo>
                <a:cubicBezTo>
                  <a:pt x="1170" y="88"/>
                  <a:pt x="1160" y="99"/>
                  <a:pt x="1160" y="116"/>
                </a:cubicBezTo>
                <a:cubicBezTo>
                  <a:pt x="1160" y="125"/>
                  <a:pt x="1162" y="131"/>
                  <a:pt x="1168" y="136"/>
                </a:cubicBezTo>
                <a:cubicBezTo>
                  <a:pt x="1173" y="141"/>
                  <a:pt x="1180" y="143"/>
                  <a:pt x="1190" y="143"/>
                </a:cubicBezTo>
                <a:cubicBezTo>
                  <a:pt x="1202" y="143"/>
                  <a:pt x="1212" y="138"/>
                  <a:pt x="1218" y="126"/>
                </a:cubicBezTo>
                <a:cubicBezTo>
                  <a:pt x="1219" y="126"/>
                  <a:pt x="1219" y="126"/>
                  <a:pt x="1219" y="126"/>
                </a:cubicBezTo>
                <a:cubicBezTo>
                  <a:pt x="1219" y="141"/>
                  <a:pt x="1219" y="141"/>
                  <a:pt x="1219" y="141"/>
                </a:cubicBezTo>
                <a:cubicBezTo>
                  <a:pt x="1234" y="141"/>
                  <a:pt x="1234" y="141"/>
                  <a:pt x="1234" y="141"/>
                </a:cubicBezTo>
                <a:cubicBezTo>
                  <a:pt x="1234" y="80"/>
                  <a:pt x="1234" y="80"/>
                  <a:pt x="1234" y="80"/>
                </a:cubicBezTo>
                <a:close/>
                <a:moveTo>
                  <a:pt x="1219" y="103"/>
                </a:moveTo>
                <a:cubicBezTo>
                  <a:pt x="1219" y="111"/>
                  <a:pt x="1216" y="117"/>
                  <a:pt x="1212" y="123"/>
                </a:cubicBezTo>
                <a:cubicBezTo>
                  <a:pt x="1207" y="128"/>
                  <a:pt x="1200" y="131"/>
                  <a:pt x="1193" y="131"/>
                </a:cubicBezTo>
                <a:cubicBezTo>
                  <a:pt x="1188" y="131"/>
                  <a:pt x="1183" y="129"/>
                  <a:pt x="1180" y="126"/>
                </a:cubicBezTo>
                <a:cubicBezTo>
                  <a:pt x="1177" y="124"/>
                  <a:pt x="1175" y="120"/>
                  <a:pt x="1175" y="115"/>
                </a:cubicBezTo>
                <a:cubicBezTo>
                  <a:pt x="1175" y="109"/>
                  <a:pt x="1177" y="105"/>
                  <a:pt x="1180" y="102"/>
                </a:cubicBezTo>
                <a:cubicBezTo>
                  <a:pt x="1183" y="100"/>
                  <a:pt x="1188" y="98"/>
                  <a:pt x="1196" y="97"/>
                </a:cubicBezTo>
                <a:cubicBezTo>
                  <a:pt x="1219" y="94"/>
                  <a:pt x="1219" y="94"/>
                  <a:pt x="1219" y="94"/>
                </a:cubicBezTo>
                <a:cubicBezTo>
                  <a:pt x="1219" y="103"/>
                  <a:pt x="1219" y="103"/>
                  <a:pt x="1219" y="103"/>
                </a:cubicBezTo>
                <a:close/>
                <a:moveTo>
                  <a:pt x="1309" y="47"/>
                </a:moveTo>
                <a:cubicBezTo>
                  <a:pt x="1307" y="46"/>
                  <a:pt x="1304" y="46"/>
                  <a:pt x="1300" y="46"/>
                </a:cubicBezTo>
                <a:cubicBezTo>
                  <a:pt x="1295" y="46"/>
                  <a:pt x="1290" y="47"/>
                  <a:pt x="1285" y="51"/>
                </a:cubicBezTo>
                <a:cubicBezTo>
                  <a:pt x="1281" y="55"/>
                  <a:pt x="1278" y="60"/>
                  <a:pt x="1276" y="67"/>
                </a:cubicBezTo>
                <a:cubicBezTo>
                  <a:pt x="1275" y="67"/>
                  <a:pt x="1275" y="67"/>
                  <a:pt x="1275" y="67"/>
                </a:cubicBezTo>
                <a:cubicBezTo>
                  <a:pt x="1275" y="47"/>
                  <a:pt x="1275" y="47"/>
                  <a:pt x="1275" y="47"/>
                </a:cubicBezTo>
                <a:cubicBezTo>
                  <a:pt x="1260" y="47"/>
                  <a:pt x="1260" y="47"/>
                  <a:pt x="1260" y="47"/>
                </a:cubicBezTo>
                <a:cubicBezTo>
                  <a:pt x="1260" y="141"/>
                  <a:pt x="1260" y="141"/>
                  <a:pt x="1260" y="141"/>
                </a:cubicBezTo>
                <a:cubicBezTo>
                  <a:pt x="1275" y="141"/>
                  <a:pt x="1275" y="141"/>
                  <a:pt x="1275" y="141"/>
                </a:cubicBezTo>
                <a:cubicBezTo>
                  <a:pt x="1275" y="93"/>
                  <a:pt x="1275" y="93"/>
                  <a:pt x="1275" y="93"/>
                </a:cubicBezTo>
                <a:cubicBezTo>
                  <a:pt x="1275" y="83"/>
                  <a:pt x="1277" y="75"/>
                  <a:pt x="1282" y="69"/>
                </a:cubicBezTo>
                <a:cubicBezTo>
                  <a:pt x="1286" y="63"/>
                  <a:pt x="1291" y="59"/>
                  <a:pt x="1298" y="59"/>
                </a:cubicBezTo>
                <a:cubicBezTo>
                  <a:pt x="1303" y="59"/>
                  <a:pt x="1307" y="60"/>
                  <a:pt x="1309" y="62"/>
                </a:cubicBezTo>
                <a:cubicBezTo>
                  <a:pt x="1309" y="47"/>
                  <a:pt x="1309" y="47"/>
                  <a:pt x="1309" y="47"/>
                </a:cubicBezTo>
                <a:close/>
                <a:moveTo>
                  <a:pt x="1385" y="123"/>
                </a:moveTo>
                <a:cubicBezTo>
                  <a:pt x="1378" y="128"/>
                  <a:pt x="1370" y="131"/>
                  <a:pt x="1362" y="131"/>
                </a:cubicBezTo>
                <a:cubicBezTo>
                  <a:pt x="1352" y="131"/>
                  <a:pt x="1344" y="127"/>
                  <a:pt x="1338" y="121"/>
                </a:cubicBezTo>
                <a:cubicBezTo>
                  <a:pt x="1333" y="115"/>
                  <a:pt x="1330" y="106"/>
                  <a:pt x="1330" y="95"/>
                </a:cubicBezTo>
                <a:cubicBezTo>
                  <a:pt x="1330" y="84"/>
                  <a:pt x="1333" y="75"/>
                  <a:pt x="1339" y="68"/>
                </a:cubicBezTo>
                <a:cubicBezTo>
                  <a:pt x="1345" y="61"/>
                  <a:pt x="1353" y="58"/>
                  <a:pt x="1363" y="58"/>
                </a:cubicBezTo>
                <a:cubicBezTo>
                  <a:pt x="1370" y="58"/>
                  <a:pt x="1378" y="60"/>
                  <a:pt x="1385" y="65"/>
                </a:cubicBezTo>
                <a:cubicBezTo>
                  <a:pt x="1385" y="50"/>
                  <a:pt x="1385" y="50"/>
                  <a:pt x="1385" y="50"/>
                </a:cubicBezTo>
                <a:cubicBezTo>
                  <a:pt x="1379" y="46"/>
                  <a:pt x="1371" y="45"/>
                  <a:pt x="1363" y="45"/>
                </a:cubicBezTo>
                <a:cubicBezTo>
                  <a:pt x="1348" y="45"/>
                  <a:pt x="1337" y="50"/>
                  <a:pt x="1328" y="59"/>
                </a:cubicBezTo>
                <a:cubicBezTo>
                  <a:pt x="1319" y="68"/>
                  <a:pt x="1314" y="81"/>
                  <a:pt x="1314" y="96"/>
                </a:cubicBezTo>
                <a:cubicBezTo>
                  <a:pt x="1314" y="105"/>
                  <a:pt x="1316" y="114"/>
                  <a:pt x="1320" y="121"/>
                </a:cubicBezTo>
                <a:cubicBezTo>
                  <a:pt x="1324" y="128"/>
                  <a:pt x="1329" y="134"/>
                  <a:pt x="1336" y="138"/>
                </a:cubicBezTo>
                <a:cubicBezTo>
                  <a:pt x="1343" y="142"/>
                  <a:pt x="1350" y="143"/>
                  <a:pt x="1359" y="143"/>
                </a:cubicBezTo>
                <a:cubicBezTo>
                  <a:pt x="1369" y="143"/>
                  <a:pt x="1378" y="141"/>
                  <a:pt x="1385" y="137"/>
                </a:cubicBezTo>
                <a:cubicBezTo>
                  <a:pt x="1385" y="123"/>
                  <a:pt x="1385" y="123"/>
                  <a:pt x="1385" y="123"/>
                </a:cubicBezTo>
                <a:close/>
                <a:moveTo>
                  <a:pt x="1484" y="83"/>
                </a:moveTo>
                <a:cubicBezTo>
                  <a:pt x="1484" y="58"/>
                  <a:pt x="1473" y="45"/>
                  <a:pt x="1452" y="45"/>
                </a:cubicBezTo>
                <a:cubicBezTo>
                  <a:pt x="1439" y="45"/>
                  <a:pt x="1428" y="51"/>
                  <a:pt x="1421" y="63"/>
                </a:cubicBezTo>
                <a:cubicBezTo>
                  <a:pt x="1421" y="63"/>
                  <a:pt x="1421" y="63"/>
                  <a:pt x="1421" y="63"/>
                </a:cubicBezTo>
                <a:cubicBezTo>
                  <a:pt x="1421" y="2"/>
                  <a:pt x="1421" y="2"/>
                  <a:pt x="1421" y="2"/>
                </a:cubicBezTo>
                <a:cubicBezTo>
                  <a:pt x="1406" y="2"/>
                  <a:pt x="1406" y="2"/>
                  <a:pt x="1406" y="2"/>
                </a:cubicBezTo>
                <a:cubicBezTo>
                  <a:pt x="1406" y="141"/>
                  <a:pt x="1406" y="141"/>
                  <a:pt x="1406" y="141"/>
                </a:cubicBezTo>
                <a:cubicBezTo>
                  <a:pt x="1421" y="141"/>
                  <a:pt x="1421" y="141"/>
                  <a:pt x="1421" y="141"/>
                </a:cubicBezTo>
                <a:cubicBezTo>
                  <a:pt x="1421" y="88"/>
                  <a:pt x="1421" y="88"/>
                  <a:pt x="1421" y="88"/>
                </a:cubicBezTo>
                <a:cubicBezTo>
                  <a:pt x="1421" y="79"/>
                  <a:pt x="1423" y="72"/>
                  <a:pt x="1428" y="66"/>
                </a:cubicBezTo>
                <a:cubicBezTo>
                  <a:pt x="1433" y="61"/>
                  <a:pt x="1439" y="58"/>
                  <a:pt x="1447" y="58"/>
                </a:cubicBezTo>
                <a:cubicBezTo>
                  <a:pt x="1461" y="58"/>
                  <a:pt x="1469" y="68"/>
                  <a:pt x="1469" y="87"/>
                </a:cubicBezTo>
                <a:cubicBezTo>
                  <a:pt x="1469" y="141"/>
                  <a:pt x="1469" y="141"/>
                  <a:pt x="1469" y="141"/>
                </a:cubicBezTo>
                <a:cubicBezTo>
                  <a:pt x="1484" y="141"/>
                  <a:pt x="1484" y="141"/>
                  <a:pt x="1484" y="141"/>
                </a:cubicBezTo>
                <a:cubicBezTo>
                  <a:pt x="1484" y="83"/>
                  <a:pt x="1484" y="83"/>
                  <a:pt x="1484" y="83"/>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a:xfrm>
            <a:off x="-477273" y="0"/>
            <a:ext cx="6573273" cy="8093442"/>
          </a:xfrm>
          <a:custGeom>
            <a:avLst/>
            <a:gdLst>
              <a:gd name="connsiteX0" fmla="*/ 477273 w 6573273"/>
              <a:gd name="connsiteY0" fmla="*/ 0 h 8093442"/>
              <a:gd name="connsiteX1" fmla="*/ 6573273 w 6573273"/>
              <a:gd name="connsiteY1" fmla="*/ 0 h 8093442"/>
              <a:gd name="connsiteX2" fmla="*/ 6573273 w 6573273"/>
              <a:gd name="connsiteY2" fmla="*/ 6994525 h 8093442"/>
              <a:gd name="connsiteX3" fmla="*/ 477273 w 6573273"/>
              <a:gd name="connsiteY3" fmla="*/ 6994525 h 8093442"/>
              <a:gd name="connsiteX4" fmla="*/ 477273 w 6573273"/>
              <a:gd name="connsiteY4" fmla="*/ 8093442 h 8093442"/>
              <a:gd name="connsiteX5" fmla="*/ 0 w 6573273"/>
              <a:gd name="connsiteY5" fmla="*/ 8093442 h 8093442"/>
              <a:gd name="connsiteX6" fmla="*/ 0 w 6573273"/>
              <a:gd name="connsiteY6" fmla="*/ 4868863 h 8093442"/>
              <a:gd name="connsiteX7" fmla="*/ 477273 w 6573273"/>
              <a:gd name="connsiteY7" fmla="*/ 4868863 h 8093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73273" h="8093442">
                <a:moveTo>
                  <a:pt x="477273" y="0"/>
                </a:moveTo>
                <a:lnTo>
                  <a:pt x="6573273" y="0"/>
                </a:lnTo>
                <a:lnTo>
                  <a:pt x="6573273" y="6994525"/>
                </a:lnTo>
                <a:lnTo>
                  <a:pt x="477273" y="6994525"/>
                </a:lnTo>
                <a:lnTo>
                  <a:pt x="477273" y="8093442"/>
                </a:lnTo>
                <a:lnTo>
                  <a:pt x="0" y="8093442"/>
                </a:lnTo>
                <a:lnTo>
                  <a:pt x="0" y="4868863"/>
                </a:lnTo>
                <a:lnTo>
                  <a:pt x="477273" y="4868863"/>
                </a:lnTo>
                <a:close/>
              </a:path>
            </a:pathLst>
          </a:custGeom>
          <a:noFill/>
          <a:ln>
            <a:noFill/>
          </a:ln>
        </p:spPr>
      </p:pic>
    </p:spTree>
    <p:extLst>
      <p:ext uri="{BB962C8B-B14F-4D97-AF65-F5344CB8AC3E}">
        <p14:creationId xmlns:p14="http://schemas.microsoft.com/office/powerpoint/2010/main" val="2469769796"/>
      </p:ext>
    </p:extLst>
  </p:cSld>
  <p:clrMapOvr>
    <a:masterClrMapping/>
  </p:clrMapOvr>
  <p:transition>
    <p:fade/>
  </p:transition>
  <p:extLst mod="1">
    <p:ext uri="{DCECCB84-F9BA-43D5-87BE-67443E8EF086}">
      <p15:sldGuideLst xmlns:p15="http://schemas.microsoft.com/office/powerpoint/2012/main">
        <p15:guide id="1" orient="horz" pos="302">
          <p15:clr>
            <a:srgbClr val="C35EA4"/>
          </p15:clr>
        </p15:guide>
        <p15:guide id="2" pos="288">
          <p15:clr>
            <a:srgbClr val="C35EA4"/>
          </p15:clr>
        </p15:guide>
        <p15:guide id="3" pos="7546">
          <p15:clr>
            <a:srgbClr val="C35EA4"/>
          </p15:clr>
        </p15:guide>
        <p15:guide id="4" orient="horz" pos="4104">
          <p15:clr>
            <a:srgbClr val="C35EA4"/>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rgbClr val="006EB9"/>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a:xfrm rot="10800000" flipH="1" flipV="1">
            <a:off x="6980238" y="-1"/>
            <a:ext cx="5456236" cy="6994526"/>
          </a:xfrm>
          <a:custGeom>
            <a:avLst/>
            <a:gdLst>
              <a:gd name="connsiteX0" fmla="*/ 0 w 5456236"/>
              <a:gd name="connsiteY0" fmla="*/ 0 h 6994526"/>
              <a:gd name="connsiteX1" fmla="*/ 5456236 w 5456236"/>
              <a:gd name="connsiteY1" fmla="*/ 0 h 6994526"/>
              <a:gd name="connsiteX2" fmla="*/ 5456236 w 5456236"/>
              <a:gd name="connsiteY2" fmla="*/ 6994526 h 6994526"/>
              <a:gd name="connsiteX3" fmla="*/ 0 w 5456236"/>
              <a:gd name="connsiteY3" fmla="*/ 6994526 h 6994526"/>
            </a:gdLst>
            <a:ahLst/>
            <a:cxnLst>
              <a:cxn ang="0">
                <a:pos x="connsiteX0" y="connsiteY0"/>
              </a:cxn>
              <a:cxn ang="0">
                <a:pos x="connsiteX1" y="connsiteY1"/>
              </a:cxn>
              <a:cxn ang="0">
                <a:pos x="connsiteX2" y="connsiteY2"/>
              </a:cxn>
              <a:cxn ang="0">
                <a:pos x="connsiteX3" y="connsiteY3"/>
              </a:cxn>
            </a:cxnLst>
            <a:rect l="l" t="t" r="r" b="b"/>
            <a:pathLst>
              <a:path w="5456236" h="6994526">
                <a:moveTo>
                  <a:pt x="0" y="0"/>
                </a:moveTo>
                <a:lnTo>
                  <a:pt x="5456236" y="0"/>
                </a:lnTo>
                <a:lnTo>
                  <a:pt x="5456236" y="6994526"/>
                </a:lnTo>
                <a:lnTo>
                  <a:pt x="0" y="6994526"/>
                </a:lnTo>
                <a:close/>
              </a:path>
            </a:pathLst>
          </a:custGeom>
        </p:spPr>
      </p:pic>
      <p:sp>
        <p:nvSpPr>
          <p:cNvPr id="5" name="Rectangle 4"/>
          <p:cNvSpPr/>
          <p:nvPr userDrawn="1"/>
        </p:nvSpPr>
        <p:spPr bwMode="auto">
          <a:xfrm>
            <a:off x="274638" y="1209973"/>
            <a:ext cx="7315200" cy="2751698"/>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a:xfrm>
            <a:off x="274639" y="1209973"/>
            <a:ext cx="7315199" cy="2751698"/>
          </a:xfrm>
          <a:noFill/>
        </p:spPr>
        <p:txBody>
          <a:bodyPr tIns="91440" bIns="91440" anchor="t" anchorCtr="0"/>
          <a:lstStyle>
            <a:lvl1pPr>
              <a:defRPr sz="7200" spc="-100" baseline="0">
                <a:gradFill>
                  <a:gsLst>
                    <a:gs pos="100000">
                      <a:schemeClr val="bg1">
                        <a:lumMod val="50000"/>
                      </a:schemeClr>
                    </a:gs>
                    <a:gs pos="0">
                      <a:schemeClr val="bg1">
                        <a:lumMod val="50000"/>
                      </a:schemeClr>
                    </a:gs>
                  </a:gsLst>
                  <a:lin ang="5400000" scaled="0"/>
                </a:gradFill>
              </a:defRPr>
            </a:lvl1pPr>
          </a:lstStyle>
          <a:p>
            <a:r>
              <a:rPr lang="en-US" dirty="0"/>
              <a:t>Video title</a:t>
            </a:r>
          </a:p>
        </p:txBody>
      </p:sp>
    </p:spTree>
    <p:extLst>
      <p:ext uri="{BB962C8B-B14F-4D97-AF65-F5344CB8AC3E}">
        <p14:creationId xmlns:p14="http://schemas.microsoft.com/office/powerpoint/2010/main" val="28279268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tx1"/>
        </a:solidFill>
        <a:effectLst/>
      </p:bgPr>
    </p:bg>
    <p:spTree>
      <p:nvGrpSpPr>
        <p:cNvPr id="1" name=""/>
        <p:cNvGrpSpPr/>
        <p:nvPr/>
      </p:nvGrpSpPr>
      <p:grpSpPr>
        <a:xfrm>
          <a:off x="0" y="0"/>
          <a:ext cx="0" cy="0"/>
          <a:chOff x="0" y="0"/>
          <a:chExt cx="0" cy="0"/>
        </a:xfrm>
      </p:grpSpPr>
      <p:pic>
        <p:nvPicPr>
          <p:cNvPr id="17" name="Picture 16"/>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a:xfrm rot="9927899" flipH="1" flipV="1">
            <a:off x="6515047" y="4066404"/>
            <a:ext cx="3815534" cy="3462323"/>
          </a:xfrm>
          <a:custGeom>
            <a:avLst/>
            <a:gdLst>
              <a:gd name="connsiteX0" fmla="*/ 3815534 w 3815534"/>
              <a:gd name="connsiteY0" fmla="*/ 0 h 3462323"/>
              <a:gd name="connsiteX1" fmla="*/ 3815534 w 3815534"/>
              <a:gd name="connsiteY1" fmla="*/ 3462323 h 3462323"/>
              <a:gd name="connsiteX2" fmla="*/ 0 w 3815534"/>
              <a:gd name="connsiteY2" fmla="*/ 2473071 h 3462323"/>
              <a:gd name="connsiteX3" fmla="*/ 1 w 3815534"/>
              <a:gd name="connsiteY3" fmla="*/ 0 h 3462323"/>
            </a:gdLst>
            <a:ahLst/>
            <a:cxnLst>
              <a:cxn ang="0">
                <a:pos x="connsiteX0" y="connsiteY0"/>
              </a:cxn>
              <a:cxn ang="0">
                <a:pos x="connsiteX1" y="connsiteY1"/>
              </a:cxn>
              <a:cxn ang="0">
                <a:pos x="connsiteX2" y="connsiteY2"/>
              </a:cxn>
              <a:cxn ang="0">
                <a:pos x="connsiteX3" y="connsiteY3"/>
              </a:cxn>
            </a:cxnLst>
            <a:rect l="l" t="t" r="r" b="b"/>
            <a:pathLst>
              <a:path w="3815534" h="3462323">
                <a:moveTo>
                  <a:pt x="3815534" y="0"/>
                </a:moveTo>
                <a:lnTo>
                  <a:pt x="3815534" y="3462323"/>
                </a:lnTo>
                <a:lnTo>
                  <a:pt x="0" y="2473071"/>
                </a:lnTo>
                <a:lnTo>
                  <a:pt x="1" y="0"/>
                </a:lnTo>
                <a:close/>
              </a:path>
            </a:pathLst>
          </a:custGeom>
        </p:spPr>
      </p:pic>
      <p:sp>
        <p:nvSpPr>
          <p:cNvPr id="15" name="Freeform 14"/>
          <p:cNvSpPr/>
          <p:nvPr userDrawn="1"/>
        </p:nvSpPr>
        <p:spPr bwMode="auto">
          <a:xfrm rot="17875525">
            <a:off x="5519284" y="-347037"/>
            <a:ext cx="36576" cy="1244657"/>
          </a:xfrm>
          <a:custGeom>
            <a:avLst/>
            <a:gdLst>
              <a:gd name="connsiteX0" fmla="*/ 0 w 36576"/>
              <a:gd name="connsiteY0" fmla="*/ 0 h 1244657"/>
              <a:gd name="connsiteX1" fmla="*/ 36576 w 36576"/>
              <a:gd name="connsiteY1" fmla="*/ 69006 h 1244657"/>
              <a:gd name="connsiteX2" fmla="*/ 36576 w 36576"/>
              <a:gd name="connsiteY2" fmla="*/ 1244657 h 1244657"/>
              <a:gd name="connsiteX3" fmla="*/ 0 w 36576"/>
              <a:gd name="connsiteY3" fmla="*/ 1244657 h 1244657"/>
            </a:gdLst>
            <a:ahLst/>
            <a:cxnLst>
              <a:cxn ang="0">
                <a:pos x="connsiteX0" y="connsiteY0"/>
              </a:cxn>
              <a:cxn ang="0">
                <a:pos x="connsiteX1" y="connsiteY1"/>
              </a:cxn>
              <a:cxn ang="0">
                <a:pos x="connsiteX2" y="connsiteY2"/>
              </a:cxn>
              <a:cxn ang="0">
                <a:pos x="connsiteX3" y="connsiteY3"/>
              </a:cxn>
            </a:cxnLst>
            <a:rect l="l" t="t" r="r" b="b"/>
            <a:pathLst>
              <a:path w="36576" h="1244657">
                <a:moveTo>
                  <a:pt x="0" y="0"/>
                </a:moveTo>
                <a:lnTo>
                  <a:pt x="36576" y="69006"/>
                </a:lnTo>
                <a:lnTo>
                  <a:pt x="36576" y="1244657"/>
                </a:lnTo>
                <a:lnTo>
                  <a:pt x="0" y="1244657"/>
                </a:lnTo>
                <a:close/>
              </a:path>
            </a:pathLst>
          </a:custGeom>
          <a:solidFill>
            <a:srgbClr val="306CB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noAutofit/>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a:xfrm rot="20396706" flipH="1" flipV="1">
            <a:off x="2081368" y="-1125216"/>
            <a:ext cx="5313572" cy="7063492"/>
          </a:xfrm>
          <a:custGeom>
            <a:avLst/>
            <a:gdLst>
              <a:gd name="connsiteX0" fmla="*/ 5313572 w 5313572"/>
              <a:gd name="connsiteY0" fmla="*/ 7063492 h 7063492"/>
              <a:gd name="connsiteX1" fmla="*/ 0 w 5313572"/>
              <a:gd name="connsiteY1" fmla="*/ 5123742 h 7063492"/>
              <a:gd name="connsiteX2" fmla="*/ 0 w 5313572"/>
              <a:gd name="connsiteY2" fmla="*/ 0 h 7063492"/>
              <a:gd name="connsiteX3" fmla="*/ 5313572 w 5313572"/>
              <a:gd name="connsiteY3" fmla="*/ 0 h 7063492"/>
            </a:gdLst>
            <a:ahLst/>
            <a:cxnLst>
              <a:cxn ang="0">
                <a:pos x="connsiteX0" y="connsiteY0"/>
              </a:cxn>
              <a:cxn ang="0">
                <a:pos x="connsiteX1" y="connsiteY1"/>
              </a:cxn>
              <a:cxn ang="0">
                <a:pos x="connsiteX2" y="connsiteY2"/>
              </a:cxn>
              <a:cxn ang="0">
                <a:pos x="connsiteX3" y="connsiteY3"/>
              </a:cxn>
            </a:cxnLst>
            <a:rect l="l" t="t" r="r" b="b"/>
            <a:pathLst>
              <a:path w="5313572" h="7063492">
                <a:moveTo>
                  <a:pt x="5313572" y="7063492"/>
                </a:moveTo>
                <a:lnTo>
                  <a:pt x="0" y="5123742"/>
                </a:lnTo>
                <a:lnTo>
                  <a:pt x="0" y="0"/>
                </a:lnTo>
                <a:lnTo>
                  <a:pt x="5313572" y="0"/>
                </a:lnTo>
                <a:close/>
              </a:path>
            </a:pathLst>
          </a:custGeom>
        </p:spPr>
      </p:pic>
      <p:sp>
        <p:nvSpPr>
          <p:cNvPr id="22" name="Rectangle 21"/>
          <p:cNvSpPr/>
          <p:nvPr userDrawn="1"/>
        </p:nvSpPr>
        <p:spPr bwMode="auto">
          <a:xfrm>
            <a:off x="274638" y="2124081"/>
            <a:ext cx="8229600" cy="3659182"/>
          </a:xfrm>
          <a:prstGeom prst="rect">
            <a:avLst/>
          </a:prstGeom>
          <a:solidFill>
            <a:srgbClr val="00188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61" fontAlgn="base">
              <a:spcBef>
                <a:spcPct val="0"/>
              </a:spcBef>
              <a:spcAft>
                <a:spcPct val="0"/>
              </a:spcAft>
            </a:pPr>
            <a:endParaRPr lang="en-US" sz="1500" dirty="0">
              <a:gradFill>
                <a:gsLst>
                  <a:gs pos="5833">
                    <a:schemeClr val="bg1"/>
                  </a:gs>
                  <a:gs pos="100000">
                    <a:schemeClr val="bg1"/>
                  </a:gs>
                </a:gsLst>
                <a:lin ang="5400000" scaled="0"/>
              </a:gradFill>
            </a:endParaRPr>
          </a:p>
        </p:txBody>
      </p:sp>
      <p:sp>
        <p:nvSpPr>
          <p:cNvPr id="23" name="Text Placeholder 4"/>
          <p:cNvSpPr>
            <a:spLocks noGrp="1"/>
          </p:cNvSpPr>
          <p:nvPr userDrawn="1">
            <p:ph type="body" sz="quarter" idx="12" hasCustomPrompt="1"/>
          </p:nvPr>
        </p:nvSpPr>
        <p:spPr bwMode="white">
          <a:xfrm>
            <a:off x="274638" y="3954457"/>
            <a:ext cx="8229600" cy="1830388"/>
          </a:xfrm>
          <a:noFill/>
        </p:spPr>
        <p:txBody>
          <a:bodyPr lIns="182880" tIns="146304" rIns="182880" bIns="146304">
            <a:noAutofit/>
          </a:bodyPr>
          <a:lstStyle>
            <a:lvl1pPr marL="0" indent="0">
              <a:spcBef>
                <a:spcPts val="0"/>
              </a:spcBef>
              <a:buNone/>
              <a:defRPr sz="3200" spc="0" baseline="0">
                <a:gradFill>
                  <a:gsLst>
                    <a:gs pos="100000">
                      <a:schemeClr val="tx1"/>
                    </a:gs>
                    <a:gs pos="0">
                      <a:schemeClr val="tx1"/>
                    </a:gs>
                  </a:gsLst>
                  <a:lin ang="5400000" scaled="0"/>
                </a:gradFill>
                <a:latin typeface="+mj-lt"/>
              </a:defRPr>
            </a:lvl1pPr>
          </a:lstStyle>
          <a:p>
            <a:pPr lvl="0"/>
            <a:r>
              <a:rPr lang="en-US" dirty="0"/>
              <a:t>Speaker Name</a:t>
            </a:r>
          </a:p>
        </p:txBody>
      </p:sp>
      <p:sp>
        <p:nvSpPr>
          <p:cNvPr id="24" name="Title 1"/>
          <p:cNvSpPr>
            <a:spLocks noGrp="1"/>
          </p:cNvSpPr>
          <p:nvPr userDrawn="1">
            <p:ph type="title" hasCustomPrompt="1"/>
          </p:nvPr>
        </p:nvSpPr>
        <p:spPr bwMode="white">
          <a:xfrm>
            <a:off x="274638" y="2125677"/>
            <a:ext cx="8229600" cy="1828800"/>
          </a:xfrm>
          <a:noFill/>
        </p:spPr>
        <p:txBody>
          <a:bodyPr lIns="146304" tIns="91440" rIns="146304" bIns="91440" anchor="t" anchorCtr="0"/>
          <a:lstStyle>
            <a:lvl1pPr>
              <a:defRPr sz="5400" spc="-75" baseline="0">
                <a:gradFill>
                  <a:gsLst>
                    <a:gs pos="100000">
                      <a:schemeClr val="tx1"/>
                    </a:gs>
                    <a:gs pos="0">
                      <a:schemeClr val="tx1"/>
                    </a:gs>
                  </a:gsLst>
                  <a:lin ang="5400000" scaled="0"/>
                </a:gradFill>
              </a:defRPr>
            </a:lvl1pPr>
          </a:lstStyle>
          <a:p>
            <a:r>
              <a:rPr lang="en-US" dirty="0"/>
              <a:t>Presentation title</a:t>
            </a:r>
          </a:p>
        </p:txBody>
      </p:sp>
      <p:pic>
        <p:nvPicPr>
          <p:cNvPr id="25" name="Picture 24"/>
          <p:cNvPicPr>
            <a:picLocks noChangeAspect="1"/>
          </p:cNvPicPr>
          <p:nvPr userDrawn="1"/>
        </p:nvPicPr>
        <p:blipFill>
          <a:blip r:embed="rId4"/>
          <a:stretch>
            <a:fillRect/>
          </a:stretch>
        </p:blipFill>
        <p:spPr>
          <a:xfrm>
            <a:off x="274638" y="294094"/>
            <a:ext cx="1834337" cy="1834337"/>
          </a:xfrm>
          <a:prstGeom prst="rect">
            <a:avLst/>
          </a:prstGeom>
        </p:spPr>
      </p:pic>
      <p:pic>
        <p:nvPicPr>
          <p:cNvPr id="26" name="Picture 25"/>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bwMode="invGray">
          <a:xfrm>
            <a:off x="10516364" y="469053"/>
            <a:ext cx="1462911" cy="313376"/>
          </a:xfrm>
          <a:prstGeom prst="rect">
            <a:avLst/>
          </a:prstGeom>
        </p:spPr>
      </p:pic>
    </p:spTree>
    <p:extLst>
      <p:ext uri="{BB962C8B-B14F-4D97-AF65-F5344CB8AC3E}">
        <p14:creationId xmlns:p14="http://schemas.microsoft.com/office/powerpoint/2010/main" val="17049731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3_Title Slide 3">
    <p:bg>
      <p:bgPr>
        <a:solidFill>
          <a:schemeClr val="tx1"/>
        </a:solidFill>
        <a:effectLst/>
      </p:bgPr>
    </p:bg>
    <p:spTree>
      <p:nvGrpSpPr>
        <p:cNvPr id="1" name=""/>
        <p:cNvGrpSpPr/>
        <p:nvPr/>
      </p:nvGrpSpPr>
      <p:grpSpPr>
        <a:xfrm>
          <a:off x="0" y="0"/>
          <a:ext cx="0" cy="0"/>
          <a:chOff x="0" y="0"/>
          <a:chExt cx="0" cy="0"/>
        </a:xfrm>
      </p:grpSpPr>
      <p:sp>
        <p:nvSpPr>
          <p:cNvPr id="10" name="Freeform 9"/>
          <p:cNvSpPr/>
          <p:nvPr userDrawn="1"/>
        </p:nvSpPr>
        <p:spPr bwMode="auto">
          <a:xfrm rot="17875525">
            <a:off x="5519284" y="-347037"/>
            <a:ext cx="36576" cy="1244657"/>
          </a:xfrm>
          <a:custGeom>
            <a:avLst/>
            <a:gdLst>
              <a:gd name="connsiteX0" fmla="*/ 0 w 36576"/>
              <a:gd name="connsiteY0" fmla="*/ 0 h 1244657"/>
              <a:gd name="connsiteX1" fmla="*/ 36576 w 36576"/>
              <a:gd name="connsiteY1" fmla="*/ 69006 h 1244657"/>
              <a:gd name="connsiteX2" fmla="*/ 36576 w 36576"/>
              <a:gd name="connsiteY2" fmla="*/ 1244657 h 1244657"/>
              <a:gd name="connsiteX3" fmla="*/ 0 w 36576"/>
              <a:gd name="connsiteY3" fmla="*/ 1244657 h 1244657"/>
            </a:gdLst>
            <a:ahLst/>
            <a:cxnLst>
              <a:cxn ang="0">
                <a:pos x="connsiteX0" y="connsiteY0"/>
              </a:cxn>
              <a:cxn ang="0">
                <a:pos x="connsiteX1" y="connsiteY1"/>
              </a:cxn>
              <a:cxn ang="0">
                <a:pos x="connsiteX2" y="connsiteY2"/>
              </a:cxn>
              <a:cxn ang="0">
                <a:pos x="connsiteX3" y="connsiteY3"/>
              </a:cxn>
            </a:cxnLst>
            <a:rect l="l" t="t" r="r" b="b"/>
            <a:pathLst>
              <a:path w="36576" h="1244657">
                <a:moveTo>
                  <a:pt x="0" y="0"/>
                </a:moveTo>
                <a:lnTo>
                  <a:pt x="36576" y="69006"/>
                </a:lnTo>
                <a:lnTo>
                  <a:pt x="36576" y="1244657"/>
                </a:lnTo>
                <a:lnTo>
                  <a:pt x="0" y="1244657"/>
                </a:lnTo>
                <a:close/>
              </a:path>
            </a:pathLst>
          </a:custGeom>
          <a:solidFill>
            <a:srgbClr val="306CB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noAutofit/>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a:xfrm rot="20396706" flipH="1" flipV="1">
            <a:off x="2081368" y="-1125216"/>
            <a:ext cx="5313572" cy="7063492"/>
          </a:xfrm>
          <a:custGeom>
            <a:avLst/>
            <a:gdLst>
              <a:gd name="connsiteX0" fmla="*/ 5313572 w 5313572"/>
              <a:gd name="connsiteY0" fmla="*/ 7063492 h 7063492"/>
              <a:gd name="connsiteX1" fmla="*/ 0 w 5313572"/>
              <a:gd name="connsiteY1" fmla="*/ 5123742 h 7063492"/>
              <a:gd name="connsiteX2" fmla="*/ 0 w 5313572"/>
              <a:gd name="connsiteY2" fmla="*/ 0 h 7063492"/>
              <a:gd name="connsiteX3" fmla="*/ 5313572 w 5313572"/>
              <a:gd name="connsiteY3" fmla="*/ 0 h 7063492"/>
            </a:gdLst>
            <a:ahLst/>
            <a:cxnLst>
              <a:cxn ang="0">
                <a:pos x="connsiteX0" y="connsiteY0"/>
              </a:cxn>
              <a:cxn ang="0">
                <a:pos x="connsiteX1" y="connsiteY1"/>
              </a:cxn>
              <a:cxn ang="0">
                <a:pos x="connsiteX2" y="connsiteY2"/>
              </a:cxn>
              <a:cxn ang="0">
                <a:pos x="connsiteX3" y="connsiteY3"/>
              </a:cxn>
            </a:cxnLst>
            <a:rect l="l" t="t" r="r" b="b"/>
            <a:pathLst>
              <a:path w="5313572" h="7063492">
                <a:moveTo>
                  <a:pt x="5313572" y="7063492"/>
                </a:moveTo>
                <a:lnTo>
                  <a:pt x="0" y="5123742"/>
                </a:lnTo>
                <a:lnTo>
                  <a:pt x="0" y="0"/>
                </a:lnTo>
                <a:lnTo>
                  <a:pt x="5313572" y="0"/>
                </a:lnTo>
                <a:close/>
              </a:path>
            </a:pathLst>
          </a:custGeom>
        </p:spPr>
      </p:pic>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a:xfrm rot="3585093" flipH="1">
            <a:off x="6180128" y="3160906"/>
            <a:ext cx="4850350" cy="7328513"/>
          </a:xfrm>
          <a:custGeom>
            <a:avLst/>
            <a:gdLst>
              <a:gd name="connsiteX0" fmla="*/ 775042 w 4850350"/>
              <a:gd name="connsiteY0" fmla="*/ 7328513 h 7328513"/>
              <a:gd name="connsiteX1" fmla="*/ 0 w 4850350"/>
              <a:gd name="connsiteY1" fmla="*/ 5999444 h 7328513"/>
              <a:gd name="connsiteX2" fmla="*/ 0 w 4850350"/>
              <a:gd name="connsiteY2" fmla="*/ 7328513 h 7328513"/>
              <a:gd name="connsiteX3" fmla="*/ 4850350 w 4850350"/>
              <a:gd name="connsiteY3" fmla="*/ 0 h 7328513"/>
              <a:gd name="connsiteX4" fmla="*/ 92321 w 4850350"/>
              <a:gd name="connsiteY4" fmla="*/ 0 h 7328513"/>
              <a:gd name="connsiteX5" fmla="*/ 4365918 w 4850350"/>
              <a:gd name="connsiteY5" fmla="*/ 7328513 h 7328513"/>
              <a:gd name="connsiteX6" fmla="*/ 4850350 w 4850350"/>
              <a:gd name="connsiteY6" fmla="*/ 7328513 h 7328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50350" h="7328513">
                <a:moveTo>
                  <a:pt x="775042" y="7328513"/>
                </a:moveTo>
                <a:lnTo>
                  <a:pt x="0" y="5999444"/>
                </a:lnTo>
                <a:lnTo>
                  <a:pt x="0" y="7328513"/>
                </a:lnTo>
                <a:close/>
                <a:moveTo>
                  <a:pt x="4850350" y="0"/>
                </a:moveTo>
                <a:lnTo>
                  <a:pt x="92321" y="0"/>
                </a:lnTo>
                <a:lnTo>
                  <a:pt x="4365918" y="7328513"/>
                </a:lnTo>
                <a:lnTo>
                  <a:pt x="4850350" y="7328513"/>
                </a:lnTo>
                <a:close/>
              </a:path>
            </a:pathLst>
          </a:custGeom>
        </p:spPr>
      </p:pic>
      <p:sp>
        <p:nvSpPr>
          <p:cNvPr id="14" name="Rectangle 13"/>
          <p:cNvSpPr/>
          <p:nvPr userDrawn="1"/>
        </p:nvSpPr>
        <p:spPr bwMode="auto">
          <a:xfrm>
            <a:off x="274638" y="2124081"/>
            <a:ext cx="7315200" cy="3659182"/>
          </a:xfrm>
          <a:prstGeom prst="rect">
            <a:avLst/>
          </a:prstGeom>
          <a:solidFill>
            <a:srgbClr val="00188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61" fontAlgn="base">
              <a:spcBef>
                <a:spcPct val="0"/>
              </a:spcBef>
              <a:spcAft>
                <a:spcPct val="0"/>
              </a:spcAft>
            </a:pPr>
            <a:endParaRPr lang="en-US" sz="1500" dirty="0">
              <a:gradFill>
                <a:gsLst>
                  <a:gs pos="5833">
                    <a:schemeClr val="bg1"/>
                  </a:gs>
                  <a:gs pos="100000">
                    <a:schemeClr val="bg1"/>
                  </a:gs>
                </a:gsLst>
                <a:lin ang="5400000" scaled="0"/>
              </a:gradFill>
            </a:endParaRPr>
          </a:p>
        </p:txBody>
      </p:sp>
      <p:sp>
        <p:nvSpPr>
          <p:cNvPr id="16" name="Text Placeholder 4"/>
          <p:cNvSpPr>
            <a:spLocks noGrp="1"/>
          </p:cNvSpPr>
          <p:nvPr>
            <p:ph type="body" sz="quarter" idx="12" hasCustomPrompt="1"/>
          </p:nvPr>
        </p:nvSpPr>
        <p:spPr bwMode="white">
          <a:xfrm>
            <a:off x="274638" y="3954457"/>
            <a:ext cx="7315200" cy="1830388"/>
          </a:xfrm>
          <a:noFill/>
        </p:spPr>
        <p:txBody>
          <a:bodyPr lIns="182880" tIns="146304" rIns="182880" bIns="146304">
            <a:noAutofit/>
          </a:bodyPr>
          <a:lstStyle>
            <a:lvl1pPr marL="0" indent="0">
              <a:spcBef>
                <a:spcPts val="0"/>
              </a:spcBef>
              <a:buNone/>
              <a:defRPr sz="3200" spc="0" baseline="0">
                <a:gradFill>
                  <a:gsLst>
                    <a:gs pos="100000">
                      <a:schemeClr val="tx1"/>
                    </a:gs>
                    <a:gs pos="0">
                      <a:schemeClr val="tx1"/>
                    </a:gs>
                  </a:gsLst>
                  <a:lin ang="5400000" scaled="0"/>
                </a:gradFill>
                <a:latin typeface="+mj-lt"/>
              </a:defRPr>
            </a:lvl1pPr>
          </a:lstStyle>
          <a:p>
            <a:pPr lvl="0"/>
            <a:r>
              <a:rPr lang="en-US" dirty="0"/>
              <a:t>Speaker Name</a:t>
            </a:r>
          </a:p>
        </p:txBody>
      </p:sp>
      <p:sp>
        <p:nvSpPr>
          <p:cNvPr id="18" name="Title 1"/>
          <p:cNvSpPr>
            <a:spLocks noGrp="1"/>
          </p:cNvSpPr>
          <p:nvPr>
            <p:ph type="title" hasCustomPrompt="1"/>
          </p:nvPr>
        </p:nvSpPr>
        <p:spPr bwMode="white">
          <a:xfrm>
            <a:off x="274638" y="2125677"/>
            <a:ext cx="7315200" cy="1828800"/>
          </a:xfrm>
          <a:noFill/>
        </p:spPr>
        <p:txBody>
          <a:bodyPr lIns="146304" tIns="91440" rIns="146304" bIns="91440" anchor="t" anchorCtr="0"/>
          <a:lstStyle>
            <a:lvl1pPr>
              <a:defRPr sz="5400" spc="-75" baseline="0">
                <a:gradFill>
                  <a:gsLst>
                    <a:gs pos="100000">
                      <a:schemeClr val="tx1"/>
                    </a:gs>
                    <a:gs pos="0">
                      <a:schemeClr val="tx1"/>
                    </a:gs>
                  </a:gsLst>
                  <a:lin ang="5400000" scaled="0"/>
                </a:gradFill>
              </a:defRPr>
            </a:lvl1pPr>
          </a:lstStyle>
          <a:p>
            <a:r>
              <a:rPr lang="en-US" dirty="0"/>
              <a:t>Presentation title</a:t>
            </a:r>
          </a:p>
        </p:txBody>
      </p:sp>
      <p:pic>
        <p:nvPicPr>
          <p:cNvPr id="19" name="Picture 18"/>
          <p:cNvPicPr>
            <a:picLocks noChangeAspect="1"/>
          </p:cNvPicPr>
          <p:nvPr userDrawn="1"/>
        </p:nvPicPr>
        <p:blipFill>
          <a:blip r:embed="rId4"/>
          <a:stretch>
            <a:fillRect/>
          </a:stretch>
        </p:blipFill>
        <p:spPr>
          <a:xfrm>
            <a:off x="274638" y="294094"/>
            <a:ext cx="1834337" cy="1834337"/>
          </a:xfrm>
          <a:prstGeom prst="rect">
            <a:avLst/>
          </a:prstGeom>
        </p:spPr>
      </p:pic>
      <p:pic>
        <p:nvPicPr>
          <p:cNvPr id="20" name="Picture 19"/>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bwMode="invGray">
          <a:xfrm>
            <a:off x="10516364" y="469053"/>
            <a:ext cx="1462911" cy="313376"/>
          </a:xfrm>
          <a:prstGeom prst="rect">
            <a:avLst/>
          </a:prstGeom>
        </p:spPr>
      </p:pic>
    </p:spTree>
    <p:extLst>
      <p:ext uri="{BB962C8B-B14F-4D97-AF65-F5344CB8AC3E}">
        <p14:creationId xmlns:p14="http://schemas.microsoft.com/office/powerpoint/2010/main" val="21970397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2_Title Slide 3">
    <p:bg>
      <p:bgPr>
        <a:solidFill>
          <a:srgbClr val="006EB9"/>
        </a:solidFill>
        <a:effectLst/>
      </p:bgPr>
    </p:bg>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a:xfrm rot="18900000" flipH="1">
            <a:off x="1520604" y="-2268281"/>
            <a:ext cx="10484469" cy="15841248"/>
          </a:xfrm>
          <a:custGeom>
            <a:avLst/>
            <a:gdLst>
              <a:gd name="connsiteX0" fmla="*/ 10484469 w 10484469"/>
              <a:gd name="connsiteY0" fmla="*/ 13623262 h 15841248"/>
              <a:gd name="connsiteX1" fmla="*/ 8266483 w 10484469"/>
              <a:gd name="connsiteY1" fmla="*/ 15841248 h 15841248"/>
              <a:gd name="connsiteX2" fmla="*/ 10484469 w 10484469"/>
              <a:gd name="connsiteY2" fmla="*/ 15841248 h 15841248"/>
              <a:gd name="connsiteX3" fmla="*/ 5169239 w 10484469"/>
              <a:gd name="connsiteY3" fmla="*/ 0 h 15841248"/>
              <a:gd name="connsiteX4" fmla="*/ 0 w 10484469"/>
              <a:gd name="connsiteY4" fmla="*/ 5169239 h 15841248"/>
              <a:gd name="connsiteX5" fmla="*/ 0 w 10484469"/>
              <a:gd name="connsiteY5" fmla="*/ 15060993 h 15841248"/>
              <a:gd name="connsiteX6" fmla="*/ 10484469 w 10484469"/>
              <a:gd name="connsiteY6" fmla="*/ 4576524 h 15841248"/>
              <a:gd name="connsiteX7" fmla="*/ 10484469 w 10484469"/>
              <a:gd name="connsiteY7" fmla="*/ 3598762 h 15841248"/>
              <a:gd name="connsiteX8" fmla="*/ 6885707 w 10484469"/>
              <a:gd name="connsiteY8" fmla="*/ 0 h 15841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84469" h="15841248">
                <a:moveTo>
                  <a:pt x="10484469" y="13623262"/>
                </a:moveTo>
                <a:lnTo>
                  <a:pt x="8266483" y="15841248"/>
                </a:lnTo>
                <a:lnTo>
                  <a:pt x="10484469" y="15841248"/>
                </a:lnTo>
                <a:close/>
                <a:moveTo>
                  <a:pt x="5169239" y="0"/>
                </a:moveTo>
                <a:lnTo>
                  <a:pt x="0" y="5169239"/>
                </a:lnTo>
                <a:lnTo>
                  <a:pt x="0" y="15060993"/>
                </a:lnTo>
                <a:lnTo>
                  <a:pt x="10484469" y="4576524"/>
                </a:lnTo>
                <a:lnTo>
                  <a:pt x="10484469" y="3598762"/>
                </a:lnTo>
                <a:lnTo>
                  <a:pt x="6885707" y="0"/>
                </a:lnTo>
                <a:close/>
              </a:path>
            </a:pathLst>
          </a:custGeom>
        </p:spPr>
      </p:pic>
      <p:pic>
        <p:nvPicPr>
          <p:cNvPr id="20" name="Picture 19"/>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rot="7200000" flipH="1">
            <a:off x="9090350" y="4894829"/>
            <a:ext cx="2694727" cy="3731379"/>
          </a:xfrm>
          <a:custGeom>
            <a:avLst/>
            <a:gdLst>
              <a:gd name="connsiteX0" fmla="*/ 2694727 w 2694727"/>
              <a:gd name="connsiteY0" fmla="*/ 3731379 h 3731379"/>
              <a:gd name="connsiteX1" fmla="*/ 2694727 w 2694727"/>
              <a:gd name="connsiteY1" fmla="*/ 0 h 3731379"/>
              <a:gd name="connsiteX2" fmla="*/ 2154313 w 2694727"/>
              <a:gd name="connsiteY2" fmla="*/ 0 h 3731379"/>
              <a:gd name="connsiteX3" fmla="*/ 0 w 2694727"/>
              <a:gd name="connsiteY3" fmla="*/ 3731379 h 3731379"/>
            </a:gdLst>
            <a:ahLst/>
            <a:cxnLst>
              <a:cxn ang="0">
                <a:pos x="connsiteX0" y="connsiteY0"/>
              </a:cxn>
              <a:cxn ang="0">
                <a:pos x="connsiteX1" y="connsiteY1"/>
              </a:cxn>
              <a:cxn ang="0">
                <a:pos x="connsiteX2" y="connsiteY2"/>
              </a:cxn>
              <a:cxn ang="0">
                <a:pos x="connsiteX3" y="connsiteY3"/>
              </a:cxn>
            </a:cxnLst>
            <a:rect l="l" t="t" r="r" b="b"/>
            <a:pathLst>
              <a:path w="2694727" h="3731379">
                <a:moveTo>
                  <a:pt x="2694727" y="3731379"/>
                </a:moveTo>
                <a:lnTo>
                  <a:pt x="2694727" y="0"/>
                </a:lnTo>
                <a:lnTo>
                  <a:pt x="2154313" y="0"/>
                </a:lnTo>
                <a:lnTo>
                  <a:pt x="0" y="3731379"/>
                </a:lnTo>
                <a:close/>
              </a:path>
            </a:pathLst>
          </a:custGeom>
        </p:spPr>
      </p:pic>
      <p:sp>
        <p:nvSpPr>
          <p:cNvPr id="6" name="Rectangle 5"/>
          <p:cNvSpPr/>
          <p:nvPr userDrawn="1"/>
        </p:nvSpPr>
        <p:spPr bwMode="auto">
          <a:xfrm>
            <a:off x="274638" y="2125663"/>
            <a:ext cx="10058400" cy="3657600"/>
          </a:xfrm>
          <a:prstGeom prst="rect">
            <a:avLst/>
          </a:prstGeom>
          <a:solidFill>
            <a:srgbClr val="00188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4"/>
          <p:cNvSpPr>
            <a:spLocks noGrp="1"/>
          </p:cNvSpPr>
          <p:nvPr>
            <p:ph type="body" sz="quarter" idx="12" hasCustomPrompt="1"/>
          </p:nvPr>
        </p:nvSpPr>
        <p:spPr bwMode="white">
          <a:xfrm>
            <a:off x="276540" y="4238625"/>
            <a:ext cx="10056498" cy="1556525"/>
          </a:xfrm>
          <a:noFill/>
        </p:spPr>
        <p:txBody>
          <a:bodyPr lIns="182880" tIns="146304" rIns="182880" bIns="146304">
            <a:noAutofit/>
          </a:bodyPr>
          <a:lstStyle>
            <a:lvl1pPr marL="0" indent="0">
              <a:spcBef>
                <a:spcPts val="0"/>
              </a:spcBef>
              <a:buNone/>
              <a:defRPr sz="3600" spc="0" baseline="0">
                <a:gradFill>
                  <a:gsLst>
                    <a:gs pos="100000">
                      <a:schemeClr val="tx1"/>
                    </a:gs>
                    <a:gs pos="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bwMode="white">
          <a:xfrm>
            <a:off x="274703" y="2140318"/>
            <a:ext cx="10058335" cy="2098307"/>
          </a:xfrm>
          <a:noFill/>
        </p:spPr>
        <p:txBody>
          <a:bodyPr lIns="146304" tIns="91440" rIns="146304" bIns="91440" anchor="t" anchorCtr="0"/>
          <a:lstStyle>
            <a:lvl1pPr>
              <a:defRPr sz="6000" spc="-100" baseline="0">
                <a:gradFill>
                  <a:gsLst>
                    <a:gs pos="100000">
                      <a:schemeClr val="tx1"/>
                    </a:gs>
                    <a:gs pos="0">
                      <a:schemeClr val="tx1"/>
                    </a:gs>
                  </a:gsLst>
                  <a:lin ang="5400000" scaled="0"/>
                </a:gradFill>
              </a:defRPr>
            </a:lvl1pPr>
          </a:lstStyle>
          <a:p>
            <a:r>
              <a:rPr lang="en-US" dirty="0"/>
              <a:t>Presentation title</a:t>
            </a:r>
          </a:p>
        </p:txBody>
      </p:sp>
      <p:pic>
        <p:nvPicPr>
          <p:cNvPr id="7" name="Picture 6"/>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invGray">
          <a:xfrm>
            <a:off x="10333038" y="479425"/>
            <a:ext cx="1643341" cy="352027"/>
          </a:xfrm>
          <a:prstGeom prst="rect">
            <a:avLst/>
          </a:prstGeom>
        </p:spPr>
      </p:pic>
      <p:pic>
        <p:nvPicPr>
          <p:cNvPr id="11" name="Picture 10"/>
          <p:cNvPicPr>
            <a:picLocks noChangeAspect="1"/>
          </p:cNvPicPr>
          <p:nvPr userDrawn="1"/>
        </p:nvPicPr>
        <p:blipFill>
          <a:blip r:embed="rId5"/>
          <a:stretch>
            <a:fillRect/>
          </a:stretch>
        </p:blipFill>
        <p:spPr>
          <a:xfrm>
            <a:off x="274638" y="294094"/>
            <a:ext cx="1834337" cy="1834337"/>
          </a:xfrm>
          <a:prstGeom prst="rect">
            <a:avLst/>
          </a:prstGeom>
        </p:spPr>
      </p:pic>
    </p:spTree>
    <p:extLst>
      <p:ext uri="{BB962C8B-B14F-4D97-AF65-F5344CB8AC3E}">
        <p14:creationId xmlns:p14="http://schemas.microsoft.com/office/powerpoint/2010/main" val="42265016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accent1"/>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rot="16200000" flipH="1" flipV="1">
            <a:off x="2720976" y="-2720976"/>
            <a:ext cx="6994524" cy="12436475"/>
          </a:xfrm>
          <a:prstGeom prst="rect">
            <a:avLst/>
          </a:prstGeom>
        </p:spPr>
      </p:pic>
      <p:sp>
        <p:nvSpPr>
          <p:cNvPr id="6" name="Rectangle 5"/>
          <p:cNvSpPr/>
          <p:nvPr userDrawn="1"/>
        </p:nvSpPr>
        <p:spPr bwMode="auto">
          <a:xfrm>
            <a:off x="274638" y="2128431"/>
            <a:ext cx="9144000" cy="4569232"/>
          </a:xfrm>
          <a:prstGeom prst="rect">
            <a:avLst/>
          </a:prstGeom>
          <a:solidFill>
            <a:srgbClr val="00188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4"/>
          <p:cNvSpPr>
            <a:spLocks noGrp="1"/>
          </p:cNvSpPr>
          <p:nvPr>
            <p:ph type="body" sz="quarter" idx="12" hasCustomPrompt="1"/>
          </p:nvPr>
        </p:nvSpPr>
        <p:spPr bwMode="white">
          <a:xfrm>
            <a:off x="276540" y="4546765"/>
            <a:ext cx="9142098" cy="2150898"/>
          </a:xfrm>
          <a:noFill/>
        </p:spPr>
        <p:txBody>
          <a:bodyPr lIns="182880" tIns="146304" rIns="182880" bIns="146304">
            <a:noAutofit/>
          </a:bodyPr>
          <a:lstStyle>
            <a:lvl1pPr marL="0" indent="0">
              <a:spcBef>
                <a:spcPts val="0"/>
              </a:spcBef>
              <a:buNone/>
              <a:defRPr sz="3600" spc="0" baseline="0">
                <a:gradFill>
                  <a:gsLst>
                    <a:gs pos="100000">
                      <a:schemeClr val="tx1"/>
                    </a:gs>
                    <a:gs pos="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bwMode="white">
          <a:xfrm>
            <a:off x="274703" y="2140318"/>
            <a:ext cx="9143935" cy="2390775"/>
          </a:xfrm>
          <a:noFill/>
        </p:spPr>
        <p:txBody>
          <a:bodyPr lIns="146304" tIns="91440" rIns="146304" bIns="91440" anchor="t" anchorCtr="0"/>
          <a:lstStyle>
            <a:lvl1pPr>
              <a:defRPr sz="6000" spc="-100" baseline="0">
                <a:gradFill>
                  <a:gsLst>
                    <a:gs pos="100000">
                      <a:schemeClr val="tx1"/>
                    </a:gs>
                    <a:gs pos="0">
                      <a:schemeClr val="tx1"/>
                    </a:gs>
                  </a:gsLst>
                  <a:lin ang="5400000" scaled="0"/>
                </a:gradFill>
              </a:defRPr>
            </a:lvl1pPr>
          </a:lstStyle>
          <a:p>
            <a:r>
              <a:rPr lang="en-US" dirty="0"/>
              <a:t>Presentation title</a:t>
            </a:r>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white">
          <a:xfrm>
            <a:off x="10333038" y="479425"/>
            <a:ext cx="1643341" cy="352027"/>
          </a:xfrm>
          <a:prstGeom prst="rect">
            <a:avLst/>
          </a:prstGeom>
        </p:spPr>
      </p:pic>
      <p:pic>
        <p:nvPicPr>
          <p:cNvPr id="11" name="Picture 10"/>
          <p:cNvPicPr>
            <a:picLocks noChangeAspect="1"/>
          </p:cNvPicPr>
          <p:nvPr userDrawn="1"/>
        </p:nvPicPr>
        <p:blipFill>
          <a:blip r:embed="rId4"/>
          <a:stretch>
            <a:fillRect/>
          </a:stretch>
        </p:blipFill>
        <p:spPr>
          <a:xfrm>
            <a:off x="274638" y="294094"/>
            <a:ext cx="1834337" cy="1834337"/>
          </a:xfrm>
          <a:prstGeom prst="rect">
            <a:avLst/>
          </a:prstGeom>
        </p:spPr>
      </p:pic>
    </p:spTree>
    <p:extLst>
      <p:ext uri="{BB962C8B-B14F-4D97-AF65-F5344CB8AC3E}">
        <p14:creationId xmlns:p14="http://schemas.microsoft.com/office/powerpoint/2010/main" val="7983962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tx1"/>
        </a:solidFill>
        <a:effectLst/>
      </p:bgPr>
    </p:bg>
    <p:spTree>
      <p:nvGrpSpPr>
        <p:cNvPr id="1" name=""/>
        <p:cNvGrpSpPr/>
        <p:nvPr/>
      </p:nvGrpSpPr>
      <p:grpSpPr>
        <a:xfrm>
          <a:off x="0" y="0"/>
          <a:ext cx="0" cy="0"/>
          <a:chOff x="0" y="0"/>
          <a:chExt cx="0" cy="0"/>
        </a:xfrm>
      </p:grpSpPr>
      <p:pic>
        <p:nvPicPr>
          <p:cNvPr id="14" name="Picture 13"/>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a:xfrm rot="12600000" flipH="1" flipV="1">
            <a:off x="4777352" y="2327495"/>
            <a:ext cx="7502204" cy="11335270"/>
          </a:xfrm>
          <a:custGeom>
            <a:avLst/>
            <a:gdLst>
              <a:gd name="connsiteX0" fmla="*/ 6557308 w 7502204"/>
              <a:gd name="connsiteY0" fmla="*/ 11335270 h 11335270"/>
              <a:gd name="connsiteX1" fmla="*/ 7502204 w 7502204"/>
              <a:gd name="connsiteY1" fmla="*/ 10789734 h 11335270"/>
              <a:gd name="connsiteX2" fmla="*/ 7502204 w 7502204"/>
              <a:gd name="connsiteY2" fmla="*/ 11335270 h 11335270"/>
              <a:gd name="connsiteX3" fmla="*/ 0 w 7502204"/>
              <a:gd name="connsiteY3" fmla="*/ 0 h 11335270"/>
              <a:gd name="connsiteX4" fmla="*/ 4991486 w 7502204"/>
              <a:gd name="connsiteY4" fmla="*/ 0 h 11335270"/>
              <a:gd name="connsiteX5" fmla="*/ 6635245 w 7502204"/>
              <a:gd name="connsiteY5" fmla="*/ 2847074 h 11335270"/>
              <a:gd name="connsiteX6" fmla="*/ 0 w 7502204"/>
              <a:gd name="connsiteY6" fmla="*/ 6677935 h 11335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02204" h="11335270">
                <a:moveTo>
                  <a:pt x="6557308" y="11335270"/>
                </a:moveTo>
                <a:lnTo>
                  <a:pt x="7502204" y="10789734"/>
                </a:lnTo>
                <a:lnTo>
                  <a:pt x="7502204" y="11335270"/>
                </a:lnTo>
                <a:close/>
                <a:moveTo>
                  <a:pt x="0" y="0"/>
                </a:moveTo>
                <a:lnTo>
                  <a:pt x="4991486" y="0"/>
                </a:lnTo>
                <a:lnTo>
                  <a:pt x="6635245" y="2847074"/>
                </a:lnTo>
                <a:lnTo>
                  <a:pt x="0" y="6677935"/>
                </a:lnTo>
                <a:close/>
              </a:path>
            </a:pathLst>
          </a:custGeom>
        </p:spPr>
      </p:pic>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a:xfrm rot="19800000" flipH="1" flipV="1">
            <a:off x="548613" y="-1373184"/>
            <a:ext cx="5264984" cy="5991282"/>
          </a:xfrm>
          <a:custGeom>
            <a:avLst/>
            <a:gdLst>
              <a:gd name="connsiteX0" fmla="*/ 4576182 w 5264984"/>
              <a:gd name="connsiteY0" fmla="*/ 5991282 h 5991282"/>
              <a:gd name="connsiteX1" fmla="*/ 0 w 5264984"/>
              <a:gd name="connsiteY1" fmla="*/ 3349222 h 5991282"/>
              <a:gd name="connsiteX2" fmla="*/ 0 w 5264984"/>
              <a:gd name="connsiteY2" fmla="*/ 0 h 5991282"/>
              <a:gd name="connsiteX3" fmla="*/ 5264984 w 5264984"/>
              <a:gd name="connsiteY3" fmla="*/ 0 h 5991282"/>
              <a:gd name="connsiteX4" fmla="*/ 5264984 w 5264984"/>
              <a:gd name="connsiteY4" fmla="*/ 4798241 h 59912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64984" h="5991282">
                <a:moveTo>
                  <a:pt x="4576182" y="5991282"/>
                </a:moveTo>
                <a:lnTo>
                  <a:pt x="0" y="3349222"/>
                </a:lnTo>
                <a:lnTo>
                  <a:pt x="0" y="0"/>
                </a:lnTo>
                <a:lnTo>
                  <a:pt x="5264984" y="0"/>
                </a:lnTo>
                <a:lnTo>
                  <a:pt x="5264984" y="4798241"/>
                </a:lnTo>
                <a:close/>
              </a:path>
            </a:pathLst>
          </a:custGeom>
        </p:spPr>
      </p:pic>
      <p:sp>
        <p:nvSpPr>
          <p:cNvPr id="7" name="Rectangle 6"/>
          <p:cNvSpPr/>
          <p:nvPr userDrawn="1"/>
        </p:nvSpPr>
        <p:spPr bwMode="auto">
          <a:xfrm>
            <a:off x="274638" y="1211263"/>
            <a:ext cx="8186357" cy="3657600"/>
          </a:xfrm>
          <a:prstGeom prst="rect">
            <a:avLst/>
          </a:prstGeom>
          <a:solidFill>
            <a:srgbClr val="006EB9"/>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61" fontAlgn="base">
              <a:spcBef>
                <a:spcPct val="0"/>
              </a:spcBef>
              <a:spcAft>
                <a:spcPct val="0"/>
              </a:spcAft>
            </a:pPr>
            <a:endParaRPr lang="en-US" sz="1500" dirty="0">
              <a:gradFill>
                <a:gsLst>
                  <a:gs pos="5833">
                    <a:schemeClr val="tx1">
                      <a:lumMod val="50000"/>
                    </a:schemeClr>
                  </a:gs>
                  <a:gs pos="100000">
                    <a:schemeClr val="tx1">
                      <a:lumMod val="50000"/>
                    </a:schemeClr>
                  </a:gs>
                </a:gsLst>
                <a:lin ang="5400000" scaled="0"/>
              </a:gradFill>
            </a:endParaRPr>
          </a:p>
        </p:txBody>
      </p:sp>
      <p:sp>
        <p:nvSpPr>
          <p:cNvPr id="8" name="Title 1"/>
          <p:cNvSpPr>
            <a:spLocks noGrp="1"/>
          </p:cNvSpPr>
          <p:nvPr>
            <p:ph type="title" hasCustomPrompt="1"/>
          </p:nvPr>
        </p:nvSpPr>
        <p:spPr>
          <a:xfrm>
            <a:off x="274638" y="1211287"/>
            <a:ext cx="7315200" cy="2309599"/>
          </a:xfrm>
          <a:noFill/>
        </p:spPr>
        <p:txBody>
          <a:bodyPr tIns="91440" bIns="91440" anchor="t" anchorCtr="0"/>
          <a:lstStyle>
            <a:lvl1pPr>
              <a:defRPr sz="5399" spc="-75" baseline="0">
                <a:gradFill>
                  <a:gsLst>
                    <a:gs pos="100000">
                      <a:schemeClr val="tx1"/>
                    </a:gs>
                    <a:gs pos="0">
                      <a:schemeClr val="tx1"/>
                    </a:gs>
                  </a:gsLst>
                  <a:lin ang="5400000" scaled="0"/>
                </a:gradFill>
              </a:defRPr>
            </a:lvl1pPr>
          </a:lstStyle>
          <a:p>
            <a:r>
              <a:rPr lang="en-US" dirty="0"/>
              <a:t>Demo title</a:t>
            </a:r>
          </a:p>
        </p:txBody>
      </p:sp>
      <p:sp>
        <p:nvSpPr>
          <p:cNvPr id="9" name="Text Placeholder 4"/>
          <p:cNvSpPr>
            <a:spLocks noGrp="1"/>
          </p:cNvSpPr>
          <p:nvPr>
            <p:ph type="body" sz="quarter" idx="12" hasCustomPrompt="1"/>
          </p:nvPr>
        </p:nvSpPr>
        <p:spPr>
          <a:xfrm>
            <a:off x="274637" y="3520886"/>
            <a:ext cx="7315201" cy="1347977"/>
          </a:xfrm>
          <a:noFill/>
        </p:spPr>
        <p:txBody>
          <a:bodyPr lIns="182880" tIns="146304" rIns="182880" bIns="146304">
            <a:noAutofit/>
          </a:bodyPr>
          <a:lstStyle>
            <a:lvl1pPr marL="0" indent="0">
              <a:spcBef>
                <a:spcPts val="0"/>
              </a:spcBef>
              <a:buNone/>
              <a:defRPr sz="3200" spc="0" baseline="0">
                <a:gradFill>
                  <a:gsLst>
                    <a:gs pos="100000">
                      <a:schemeClr val="tx1"/>
                    </a:gs>
                    <a:gs pos="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4907466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rgbClr val="006EB9"/>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a:xfrm rot="10800000" flipH="1" flipV="1">
            <a:off x="6980238" y="-1"/>
            <a:ext cx="5456236" cy="6994526"/>
          </a:xfrm>
          <a:custGeom>
            <a:avLst/>
            <a:gdLst>
              <a:gd name="connsiteX0" fmla="*/ 0 w 5456236"/>
              <a:gd name="connsiteY0" fmla="*/ 0 h 6994526"/>
              <a:gd name="connsiteX1" fmla="*/ 5456236 w 5456236"/>
              <a:gd name="connsiteY1" fmla="*/ 0 h 6994526"/>
              <a:gd name="connsiteX2" fmla="*/ 5456236 w 5456236"/>
              <a:gd name="connsiteY2" fmla="*/ 6994526 h 6994526"/>
              <a:gd name="connsiteX3" fmla="*/ 0 w 5456236"/>
              <a:gd name="connsiteY3" fmla="*/ 6994526 h 6994526"/>
            </a:gdLst>
            <a:ahLst/>
            <a:cxnLst>
              <a:cxn ang="0">
                <a:pos x="connsiteX0" y="connsiteY0"/>
              </a:cxn>
              <a:cxn ang="0">
                <a:pos x="connsiteX1" y="connsiteY1"/>
              </a:cxn>
              <a:cxn ang="0">
                <a:pos x="connsiteX2" y="connsiteY2"/>
              </a:cxn>
              <a:cxn ang="0">
                <a:pos x="connsiteX3" y="connsiteY3"/>
              </a:cxn>
            </a:cxnLst>
            <a:rect l="l" t="t" r="r" b="b"/>
            <a:pathLst>
              <a:path w="5456236" h="6994526">
                <a:moveTo>
                  <a:pt x="0" y="0"/>
                </a:moveTo>
                <a:lnTo>
                  <a:pt x="5456236" y="0"/>
                </a:lnTo>
                <a:lnTo>
                  <a:pt x="5456236" y="6994526"/>
                </a:lnTo>
                <a:lnTo>
                  <a:pt x="0" y="6994526"/>
                </a:lnTo>
                <a:close/>
              </a:path>
            </a:pathLst>
          </a:custGeom>
        </p:spPr>
      </p:pic>
      <p:sp>
        <p:nvSpPr>
          <p:cNvPr id="5" name="Rectangle 4"/>
          <p:cNvSpPr/>
          <p:nvPr userDrawn="1"/>
        </p:nvSpPr>
        <p:spPr bwMode="auto">
          <a:xfrm>
            <a:off x="274638" y="1209973"/>
            <a:ext cx="7315200" cy="2751698"/>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a:xfrm>
            <a:off x="274639" y="1209973"/>
            <a:ext cx="7315199" cy="2751698"/>
          </a:xfrm>
          <a:noFill/>
        </p:spPr>
        <p:txBody>
          <a:bodyPr tIns="91440" bIns="91440" anchor="t" anchorCtr="0"/>
          <a:lstStyle>
            <a:lvl1pPr>
              <a:defRPr sz="7200" spc="-100" baseline="0">
                <a:gradFill>
                  <a:gsLst>
                    <a:gs pos="100000">
                      <a:schemeClr val="bg1">
                        <a:lumMod val="50000"/>
                      </a:schemeClr>
                    </a:gs>
                    <a:gs pos="0">
                      <a:schemeClr val="bg1">
                        <a:lumMod val="50000"/>
                      </a:schemeClr>
                    </a:gs>
                  </a:gsLst>
                  <a:lin ang="5400000" scaled="0"/>
                </a:gradFill>
              </a:defRPr>
            </a:lvl1pPr>
          </a:lstStyle>
          <a:p>
            <a:r>
              <a:rPr lang="en-US" dirty="0"/>
              <a:t>Video title</a:t>
            </a:r>
          </a:p>
        </p:txBody>
      </p:sp>
    </p:spTree>
    <p:extLst>
      <p:ext uri="{BB962C8B-B14F-4D97-AF65-F5344CB8AC3E}">
        <p14:creationId xmlns:p14="http://schemas.microsoft.com/office/powerpoint/2010/main" val="5846845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bg1">
                        <a:lumMod val="50000"/>
                      </a:schemeClr>
                    </a:gs>
                    <a:gs pos="0">
                      <a:schemeClr val="bg1">
                        <a:lumMod val="50000"/>
                      </a:schemeClr>
                    </a:gs>
                  </a:gsLst>
                  <a:lin ang="5400000" scaled="0"/>
                </a:gradFill>
              </a:defRPr>
            </a:lvl1pPr>
          </a:lstStyle>
          <a:p>
            <a:r>
              <a:rPr lang="en-US" dirty="0"/>
              <a:t>Section title</a:t>
            </a:r>
          </a:p>
        </p:txBody>
      </p:sp>
    </p:spTree>
    <p:extLst>
      <p:ext uri="{BB962C8B-B14F-4D97-AF65-F5344CB8AC3E}">
        <p14:creationId xmlns:p14="http://schemas.microsoft.com/office/powerpoint/2010/main" val="152194877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bg1">
                        <a:lumMod val="50000"/>
                      </a:schemeClr>
                    </a:gs>
                    <a:gs pos="0">
                      <a:schemeClr val="bg1">
                        <a:lumMod val="50000"/>
                      </a:schemeClr>
                    </a:gs>
                  </a:gsLst>
                  <a:lin ang="5400000" scaled="0"/>
                </a:gradFill>
              </a:defRPr>
            </a:lvl1pPr>
          </a:lstStyle>
          <a:p>
            <a:r>
              <a:rPr lang="en-US" dirty="0"/>
              <a:t>Section title</a:t>
            </a:r>
          </a:p>
        </p:txBody>
      </p:sp>
    </p:spTree>
    <p:extLst>
      <p:ext uri="{BB962C8B-B14F-4D97-AF65-F5344CB8AC3E}">
        <p14:creationId xmlns:p14="http://schemas.microsoft.com/office/powerpoint/2010/main" val="15416179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bg1">
                        <a:lumMod val="50000"/>
                      </a:schemeClr>
                    </a:gs>
                    <a:gs pos="0">
                      <a:schemeClr val="bg1">
                        <a:lumMod val="50000"/>
                      </a:schemeClr>
                    </a:gs>
                  </a:gsLst>
                  <a:lin ang="5400000" scaled="0"/>
                </a:gradFill>
              </a:defRPr>
            </a:lvl1pPr>
          </a:lstStyle>
          <a:p>
            <a:r>
              <a:rPr lang="en-US" dirty="0"/>
              <a:t>Section title</a:t>
            </a:r>
          </a:p>
        </p:txBody>
      </p:sp>
    </p:spTree>
    <p:extLst>
      <p:ext uri="{BB962C8B-B14F-4D97-AF65-F5344CB8AC3E}">
        <p14:creationId xmlns:p14="http://schemas.microsoft.com/office/powerpoint/2010/main" val="10534116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92881"/>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sz="2000"/>
            </a:lvl3pPr>
            <a:lvl4pPr marL="457200" indent="0">
              <a:buNone/>
              <a:defRPr sz="1800"/>
            </a:lvl4pPr>
            <a:lvl5pPr marL="685800" indent="0">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94243650"/>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bg1">
                        <a:lumMod val="50000"/>
                      </a:schemeClr>
                    </a:gs>
                    <a:gs pos="0">
                      <a:schemeClr val="bg1">
                        <a:lumMod val="50000"/>
                      </a:schemeClr>
                    </a:gs>
                  </a:gsLst>
                  <a:lin ang="5400000" scaled="0"/>
                </a:gradFill>
              </a:defRPr>
            </a:lvl1pPr>
          </a:lstStyle>
          <a:p>
            <a:r>
              <a:rPr lang="en-US" dirty="0"/>
              <a:t>Section title</a:t>
            </a:r>
          </a:p>
        </p:txBody>
      </p:sp>
    </p:spTree>
    <p:extLst>
      <p:ext uri="{BB962C8B-B14F-4D97-AF65-F5344CB8AC3E}">
        <p14:creationId xmlns:p14="http://schemas.microsoft.com/office/powerpoint/2010/main" val="40753572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92881"/>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sz="2000"/>
            </a:lvl3pPr>
            <a:lvl4pPr marL="457200" indent="0">
              <a:buNone/>
              <a:defRPr sz="1800"/>
            </a:lvl4pPr>
            <a:lvl5pPr marL="685800" indent="0">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54824703"/>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7" name="Content Placeholder 6"/>
          <p:cNvSpPr>
            <a:spLocks noGrp="1"/>
          </p:cNvSpPr>
          <p:nvPr>
            <p:ph sz="quarter" idx="10"/>
          </p:nvPr>
        </p:nvSpPr>
        <p:spPr>
          <a:xfrm>
            <a:off x="274638" y="1214438"/>
            <a:ext cx="11887200" cy="2240613"/>
          </a:xfrm>
        </p:spPr>
        <p:txBody>
          <a:bodyPr/>
          <a:lstStyle>
            <a:lvl1pPr>
              <a:defRPr sz="3600"/>
            </a:lvl1pPr>
            <a:lvl2pPr>
              <a:defRPr sz="2800"/>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38529981"/>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388346"/>
          </a:xfrm>
        </p:spPr>
        <p:txBody>
          <a:bodyPr>
            <a:spAutoFit/>
          </a:bodyPr>
          <a:lstStyle>
            <a:lvl1pPr>
              <a:defRPr sz="3200">
                <a:solidFill>
                  <a:srgbClr val="306CB2"/>
                </a:solidFill>
              </a:defRPr>
            </a:lvl1pPr>
            <a:lvl2pPr>
              <a:defRPr sz="2800"/>
            </a:lvl2pPr>
            <a:lvl3pPr>
              <a:defRPr sz="2800"/>
            </a:lvl3pPr>
            <a:lvl4pPr>
              <a:defRPr sz="2400"/>
            </a:lvl4pPr>
            <a:lvl5pPr>
              <a:defRPr sz="2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lvl1pPr>
              <a:defRPr sz="4800"/>
            </a:lvl1pPr>
          </a:lstStyle>
          <a:p>
            <a:r>
              <a:rPr lang="en-US" dirty="0"/>
              <a:t>Click to edit Master title style</a:t>
            </a:r>
          </a:p>
        </p:txBody>
      </p:sp>
    </p:spTree>
    <p:extLst>
      <p:ext uri="{BB962C8B-B14F-4D97-AF65-F5344CB8AC3E}">
        <p14:creationId xmlns:p14="http://schemas.microsoft.com/office/powerpoint/2010/main" val="2797249739"/>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sz="1800"/>
            </a:lvl4pPr>
            <a:lvl5pPr marL="685800" indent="0">
              <a:buNone/>
              <a:tabLst/>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sz="1800"/>
            </a:lvl4pPr>
            <a:lvl5pPr marL="685800" indent="0">
              <a:buNone/>
              <a:tabLst/>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6"/>
          <p:cNvSpPr txBox="1"/>
          <p:nvPr userDrawn="1"/>
        </p:nvSpPr>
        <p:spPr>
          <a:xfrm>
            <a:off x="5303837" y="6532860"/>
            <a:ext cx="1828800" cy="461665"/>
          </a:xfrm>
          <a:prstGeom prst="rect">
            <a:avLst/>
          </a:prstGeom>
          <a:noFill/>
        </p:spPr>
        <p:txBody>
          <a:bodyPr wrap="square" lIns="182880" tIns="146304" rIns="182880" bIns="146304"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lnSpc>
                <a:spcPct val="90000"/>
              </a:lnSpc>
              <a:spcAft>
                <a:spcPts val="600"/>
              </a:spcAft>
            </a:pPr>
            <a:r>
              <a:rPr lang="en-US" sz="1100" dirty="0">
                <a:gradFill>
                  <a:gsLst>
                    <a:gs pos="2917">
                      <a:schemeClr val="tx1"/>
                    </a:gs>
                    <a:gs pos="30000">
                      <a:schemeClr val="tx1"/>
                    </a:gs>
                  </a:gsLst>
                  <a:lin ang="5400000" scaled="0"/>
                </a:gradFill>
              </a:rPr>
              <a:t>Microsoft Confidential</a:t>
            </a:r>
          </a:p>
        </p:txBody>
      </p:sp>
    </p:spTree>
    <p:extLst>
      <p:ext uri="{BB962C8B-B14F-4D97-AF65-F5344CB8AC3E}">
        <p14:creationId xmlns:p14="http://schemas.microsoft.com/office/powerpoint/2010/main" val="1405144408"/>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sz="1800"/>
            </a:lvl4pPr>
            <a:lvl5pPr marL="685800" indent="0">
              <a:buNone/>
              <a:tabLst/>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sz="1800"/>
            </a:lvl4pPr>
            <a:lvl5pPr marL="685800" indent="0">
              <a:buNone/>
              <a:tabLst/>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6"/>
          <p:cNvSpPr txBox="1"/>
          <p:nvPr userDrawn="1"/>
        </p:nvSpPr>
        <p:spPr>
          <a:xfrm>
            <a:off x="5303837" y="6532860"/>
            <a:ext cx="1828800" cy="461665"/>
          </a:xfrm>
          <a:prstGeom prst="rect">
            <a:avLst/>
          </a:prstGeom>
          <a:noFill/>
        </p:spPr>
        <p:txBody>
          <a:bodyPr wrap="square" lIns="182880" tIns="146304" rIns="182880" bIns="146304"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lnSpc>
                <a:spcPct val="90000"/>
              </a:lnSpc>
              <a:spcAft>
                <a:spcPts val="600"/>
              </a:spcAft>
            </a:pPr>
            <a:r>
              <a:rPr lang="en-US" sz="1100" dirty="0">
                <a:gradFill>
                  <a:gsLst>
                    <a:gs pos="2917">
                      <a:schemeClr val="tx1"/>
                    </a:gs>
                    <a:gs pos="30000">
                      <a:schemeClr val="tx1"/>
                    </a:gs>
                  </a:gsLst>
                  <a:lin ang="5400000" scaled="0"/>
                </a:gradFill>
              </a:rPr>
              <a:t>Microsoft Confidential</a:t>
            </a:r>
          </a:p>
        </p:txBody>
      </p:sp>
    </p:spTree>
    <p:extLst>
      <p:ext uri="{BB962C8B-B14F-4D97-AF65-F5344CB8AC3E}">
        <p14:creationId xmlns:p14="http://schemas.microsoft.com/office/powerpoint/2010/main" val="2952046038"/>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942344"/>
          </a:xfrm>
        </p:spPr>
        <p:txBody>
          <a:bodyPr wrap="square">
            <a:spAutoFit/>
          </a:bodyPr>
          <a:lstStyle>
            <a:lvl1pPr marL="287338" indent="-287338">
              <a:spcBef>
                <a:spcPts val="1224"/>
              </a:spcBef>
              <a:buClr>
                <a:schemeClr val="tx1"/>
              </a:buClr>
              <a:buFont typeface="Arial" pitchFamily="34" charset="0"/>
              <a:buChar char="•"/>
              <a:defRPr sz="3600"/>
            </a:lvl1pPr>
            <a:lvl2pPr marL="531166" indent="-233195">
              <a:defRPr sz="2800"/>
            </a:lvl2pPr>
            <a:lvl3pPr marL="699585" indent="-168419">
              <a:tabLst/>
              <a:defRPr sz="2800"/>
            </a:lvl3pPr>
            <a:lvl4pPr marL="880958" indent="-181374">
              <a:defRPr sz="2400"/>
            </a:lvl4pPr>
            <a:lvl5pPr marL="1049377" indent="-168419">
              <a:tabLst/>
              <a:defRPr sz="2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942344"/>
          </a:xfrm>
        </p:spPr>
        <p:txBody>
          <a:bodyPr wrap="square">
            <a:spAutoFit/>
          </a:bodyPr>
          <a:lstStyle>
            <a:lvl1pPr marL="287338" indent="-287338">
              <a:spcBef>
                <a:spcPts val="1224"/>
              </a:spcBef>
              <a:buClr>
                <a:schemeClr val="tx1"/>
              </a:buClr>
              <a:buFont typeface="Arial" pitchFamily="34" charset="0"/>
              <a:buChar char="•"/>
              <a:defRPr sz="3600"/>
            </a:lvl1pPr>
            <a:lvl2pPr marL="531166" indent="-233195">
              <a:defRPr sz="2800"/>
            </a:lvl2pPr>
            <a:lvl3pPr marL="699585" indent="-168419">
              <a:tabLst/>
              <a:defRPr sz="2800"/>
            </a:lvl3pPr>
            <a:lvl4pPr marL="880958" indent="-181374">
              <a:defRPr sz="2400"/>
            </a:lvl4pPr>
            <a:lvl5pPr marL="1049377" indent="-168419">
              <a:tabLst/>
              <a:defRPr sz="2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0285644"/>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671501"/>
          </a:xfrm>
        </p:spPr>
        <p:txBody>
          <a:bodyPr wrap="square">
            <a:spAutoFit/>
          </a:bodyPr>
          <a:lstStyle>
            <a:lvl1pPr marL="287338" indent="-287338">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66" indent="-233195">
              <a:defRPr sz="2400"/>
            </a:lvl2pPr>
            <a:lvl3pPr marL="699585" indent="-168419">
              <a:tabLst/>
              <a:defRPr sz="24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671501"/>
          </a:xfrm>
        </p:spPr>
        <p:txBody>
          <a:bodyPr wrap="square">
            <a:spAutoFit/>
          </a:bodyPr>
          <a:lstStyle>
            <a:lvl1pPr marL="287338" indent="-287338">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66" indent="-233195">
              <a:defRPr sz="2400"/>
            </a:lvl2pPr>
            <a:lvl3pPr marL="699585" indent="-168419">
              <a:tabLst/>
              <a:defRPr sz="24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53357249"/>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6"/>
          <p:cNvSpPr txBox="1"/>
          <p:nvPr userDrawn="1"/>
        </p:nvSpPr>
        <p:spPr>
          <a:xfrm>
            <a:off x="5303837" y="6532860"/>
            <a:ext cx="1828800" cy="461665"/>
          </a:xfrm>
          <a:prstGeom prst="rect">
            <a:avLst/>
          </a:prstGeom>
          <a:noFill/>
        </p:spPr>
        <p:txBody>
          <a:bodyPr wrap="square" lIns="182880" tIns="146304" rIns="182880" bIns="146304"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lnSpc>
                <a:spcPct val="90000"/>
              </a:lnSpc>
              <a:spcAft>
                <a:spcPts val="600"/>
              </a:spcAft>
            </a:pPr>
            <a:r>
              <a:rPr lang="en-US" sz="1100" dirty="0">
                <a:gradFill>
                  <a:gsLst>
                    <a:gs pos="2917">
                      <a:schemeClr val="tx1"/>
                    </a:gs>
                    <a:gs pos="30000">
                      <a:schemeClr val="tx1"/>
                    </a:gs>
                  </a:gsLst>
                  <a:lin ang="5400000" scaled="0"/>
                </a:gradFill>
              </a:rPr>
              <a:t>Microsoft Confidential</a:t>
            </a:r>
          </a:p>
        </p:txBody>
      </p:sp>
    </p:spTree>
    <p:extLst>
      <p:ext uri="{BB962C8B-B14F-4D97-AF65-F5344CB8AC3E}">
        <p14:creationId xmlns:p14="http://schemas.microsoft.com/office/powerpoint/2010/main" val="1729377314"/>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2916093"/>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8521329"/>
      </p:ext>
    </p:extLst>
  </p:cSld>
  <p:clrMapOvr>
    <a:overrideClrMapping bg1="dk1" tx1="lt1" bg2="dk2" tx2="lt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slideLayout" Target="../slideLayouts/slideLayout40.xml"/><Relationship Id="rId18" Type="http://schemas.openxmlformats.org/officeDocument/2006/relationships/slideLayout" Target="../slideLayouts/slideLayout45.xml"/><Relationship Id="rId26" Type="http://schemas.openxmlformats.org/officeDocument/2006/relationships/slideLayout" Target="../slideLayouts/slideLayout53.xml"/><Relationship Id="rId3" Type="http://schemas.openxmlformats.org/officeDocument/2006/relationships/slideLayout" Target="../slideLayouts/slideLayout30.xml"/><Relationship Id="rId21" Type="http://schemas.openxmlformats.org/officeDocument/2006/relationships/slideLayout" Target="../slideLayouts/slideLayout48.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17" Type="http://schemas.openxmlformats.org/officeDocument/2006/relationships/slideLayout" Target="../slideLayouts/slideLayout44.xml"/><Relationship Id="rId25" Type="http://schemas.openxmlformats.org/officeDocument/2006/relationships/slideLayout" Target="../slideLayouts/slideLayout52.xml"/><Relationship Id="rId2" Type="http://schemas.openxmlformats.org/officeDocument/2006/relationships/slideLayout" Target="../slideLayouts/slideLayout29.xml"/><Relationship Id="rId16" Type="http://schemas.openxmlformats.org/officeDocument/2006/relationships/slideLayout" Target="../slideLayouts/slideLayout43.xml"/><Relationship Id="rId20" Type="http://schemas.openxmlformats.org/officeDocument/2006/relationships/slideLayout" Target="../slideLayouts/slideLayout47.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24" Type="http://schemas.openxmlformats.org/officeDocument/2006/relationships/slideLayout" Target="../slideLayouts/slideLayout51.xml"/><Relationship Id="rId5" Type="http://schemas.openxmlformats.org/officeDocument/2006/relationships/slideLayout" Target="../slideLayouts/slideLayout32.xml"/><Relationship Id="rId15" Type="http://schemas.openxmlformats.org/officeDocument/2006/relationships/slideLayout" Target="../slideLayouts/slideLayout42.xml"/><Relationship Id="rId23" Type="http://schemas.openxmlformats.org/officeDocument/2006/relationships/slideLayout" Target="../slideLayouts/slideLayout50.xml"/><Relationship Id="rId10" Type="http://schemas.openxmlformats.org/officeDocument/2006/relationships/slideLayout" Target="../slideLayouts/slideLayout37.xml"/><Relationship Id="rId19" Type="http://schemas.openxmlformats.org/officeDocument/2006/relationships/slideLayout" Target="../slideLayouts/slideLayout46.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slideLayout" Target="../slideLayouts/slideLayout41.xml"/><Relationship Id="rId22" Type="http://schemas.openxmlformats.org/officeDocument/2006/relationships/slideLayout" Target="../slideLayouts/slideLayout49.xml"/><Relationship Id="rId27"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1.xml"/><Relationship Id="rId13" Type="http://schemas.openxmlformats.org/officeDocument/2006/relationships/slideLayout" Target="../slideLayouts/slideLayout66.xml"/><Relationship Id="rId18" Type="http://schemas.openxmlformats.org/officeDocument/2006/relationships/slideLayout" Target="../slideLayouts/slideLayout71.xml"/><Relationship Id="rId3" Type="http://schemas.openxmlformats.org/officeDocument/2006/relationships/slideLayout" Target="../slideLayouts/slideLayout56.xml"/><Relationship Id="rId21" Type="http://schemas.openxmlformats.org/officeDocument/2006/relationships/slideLayout" Target="../slideLayouts/slideLayout74.xml"/><Relationship Id="rId7" Type="http://schemas.openxmlformats.org/officeDocument/2006/relationships/slideLayout" Target="../slideLayouts/slideLayout60.xml"/><Relationship Id="rId12" Type="http://schemas.openxmlformats.org/officeDocument/2006/relationships/slideLayout" Target="../slideLayouts/slideLayout65.xml"/><Relationship Id="rId17" Type="http://schemas.openxmlformats.org/officeDocument/2006/relationships/slideLayout" Target="../slideLayouts/slideLayout70.xml"/><Relationship Id="rId25" Type="http://schemas.openxmlformats.org/officeDocument/2006/relationships/theme" Target="../theme/theme3.xml"/><Relationship Id="rId2" Type="http://schemas.openxmlformats.org/officeDocument/2006/relationships/slideLayout" Target="../slideLayouts/slideLayout55.xml"/><Relationship Id="rId16" Type="http://schemas.openxmlformats.org/officeDocument/2006/relationships/slideLayout" Target="../slideLayouts/slideLayout69.xml"/><Relationship Id="rId20" Type="http://schemas.openxmlformats.org/officeDocument/2006/relationships/slideLayout" Target="../slideLayouts/slideLayout73.xml"/><Relationship Id="rId1" Type="http://schemas.openxmlformats.org/officeDocument/2006/relationships/slideLayout" Target="../slideLayouts/slideLayout54.xml"/><Relationship Id="rId6" Type="http://schemas.openxmlformats.org/officeDocument/2006/relationships/slideLayout" Target="../slideLayouts/slideLayout59.xml"/><Relationship Id="rId11" Type="http://schemas.openxmlformats.org/officeDocument/2006/relationships/slideLayout" Target="../slideLayouts/slideLayout64.xml"/><Relationship Id="rId24" Type="http://schemas.openxmlformats.org/officeDocument/2006/relationships/slideLayout" Target="../slideLayouts/slideLayout77.xml"/><Relationship Id="rId5" Type="http://schemas.openxmlformats.org/officeDocument/2006/relationships/slideLayout" Target="../slideLayouts/slideLayout58.xml"/><Relationship Id="rId15" Type="http://schemas.openxmlformats.org/officeDocument/2006/relationships/slideLayout" Target="../slideLayouts/slideLayout68.xml"/><Relationship Id="rId23" Type="http://schemas.openxmlformats.org/officeDocument/2006/relationships/slideLayout" Target="../slideLayouts/slideLayout76.xml"/><Relationship Id="rId10" Type="http://schemas.openxmlformats.org/officeDocument/2006/relationships/slideLayout" Target="../slideLayouts/slideLayout63.xml"/><Relationship Id="rId19" Type="http://schemas.openxmlformats.org/officeDocument/2006/relationships/slideLayout" Target="../slideLayouts/slideLayout72.xml"/><Relationship Id="rId4" Type="http://schemas.openxmlformats.org/officeDocument/2006/relationships/slideLayout" Target="../slideLayouts/slideLayout57.xml"/><Relationship Id="rId9" Type="http://schemas.openxmlformats.org/officeDocument/2006/relationships/slideLayout" Target="../slideLayouts/slideLayout62.xml"/><Relationship Id="rId14" Type="http://schemas.openxmlformats.org/officeDocument/2006/relationships/slideLayout" Target="../slideLayouts/slideLayout67.xml"/><Relationship Id="rId22" Type="http://schemas.openxmlformats.org/officeDocument/2006/relationships/slideLayout" Target="../slideLayouts/slideLayout75.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5.xml"/><Relationship Id="rId13" Type="http://schemas.openxmlformats.org/officeDocument/2006/relationships/slideLayout" Target="../slideLayouts/slideLayout90.xml"/><Relationship Id="rId18" Type="http://schemas.openxmlformats.org/officeDocument/2006/relationships/slideLayout" Target="../slideLayouts/slideLayout95.xml"/><Relationship Id="rId26" Type="http://schemas.openxmlformats.org/officeDocument/2006/relationships/slideLayout" Target="../slideLayouts/slideLayout103.xml"/><Relationship Id="rId3" Type="http://schemas.openxmlformats.org/officeDocument/2006/relationships/slideLayout" Target="../slideLayouts/slideLayout80.xml"/><Relationship Id="rId21" Type="http://schemas.openxmlformats.org/officeDocument/2006/relationships/slideLayout" Target="../slideLayouts/slideLayout98.xml"/><Relationship Id="rId7" Type="http://schemas.openxmlformats.org/officeDocument/2006/relationships/slideLayout" Target="../slideLayouts/slideLayout84.xml"/><Relationship Id="rId12" Type="http://schemas.openxmlformats.org/officeDocument/2006/relationships/slideLayout" Target="../slideLayouts/slideLayout89.xml"/><Relationship Id="rId17" Type="http://schemas.openxmlformats.org/officeDocument/2006/relationships/slideLayout" Target="../slideLayouts/slideLayout94.xml"/><Relationship Id="rId25" Type="http://schemas.openxmlformats.org/officeDocument/2006/relationships/slideLayout" Target="../slideLayouts/slideLayout102.xml"/><Relationship Id="rId2" Type="http://schemas.openxmlformats.org/officeDocument/2006/relationships/slideLayout" Target="../slideLayouts/slideLayout79.xml"/><Relationship Id="rId16" Type="http://schemas.openxmlformats.org/officeDocument/2006/relationships/slideLayout" Target="../slideLayouts/slideLayout93.xml"/><Relationship Id="rId20" Type="http://schemas.openxmlformats.org/officeDocument/2006/relationships/slideLayout" Target="../slideLayouts/slideLayout97.xml"/><Relationship Id="rId1" Type="http://schemas.openxmlformats.org/officeDocument/2006/relationships/slideLayout" Target="../slideLayouts/slideLayout78.xml"/><Relationship Id="rId6" Type="http://schemas.openxmlformats.org/officeDocument/2006/relationships/slideLayout" Target="../slideLayouts/slideLayout83.xml"/><Relationship Id="rId11" Type="http://schemas.openxmlformats.org/officeDocument/2006/relationships/slideLayout" Target="../slideLayouts/slideLayout88.xml"/><Relationship Id="rId24" Type="http://schemas.openxmlformats.org/officeDocument/2006/relationships/slideLayout" Target="../slideLayouts/slideLayout101.xml"/><Relationship Id="rId5" Type="http://schemas.openxmlformats.org/officeDocument/2006/relationships/slideLayout" Target="../slideLayouts/slideLayout82.xml"/><Relationship Id="rId15" Type="http://schemas.openxmlformats.org/officeDocument/2006/relationships/slideLayout" Target="../slideLayouts/slideLayout92.xml"/><Relationship Id="rId23" Type="http://schemas.openxmlformats.org/officeDocument/2006/relationships/slideLayout" Target="../slideLayouts/slideLayout100.xml"/><Relationship Id="rId10" Type="http://schemas.openxmlformats.org/officeDocument/2006/relationships/slideLayout" Target="../slideLayouts/slideLayout87.xml"/><Relationship Id="rId19" Type="http://schemas.openxmlformats.org/officeDocument/2006/relationships/slideLayout" Target="../slideLayouts/slideLayout96.xml"/><Relationship Id="rId4" Type="http://schemas.openxmlformats.org/officeDocument/2006/relationships/slideLayout" Target="../slideLayouts/slideLayout81.xml"/><Relationship Id="rId9" Type="http://schemas.openxmlformats.org/officeDocument/2006/relationships/slideLayout" Target="../slideLayouts/slideLayout86.xml"/><Relationship Id="rId14" Type="http://schemas.openxmlformats.org/officeDocument/2006/relationships/slideLayout" Target="../slideLayouts/slideLayout91.xml"/><Relationship Id="rId22" Type="http://schemas.openxmlformats.org/officeDocument/2006/relationships/slideLayout" Target="../slideLayouts/slideLayout99.xml"/><Relationship Id="rId27"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296897"/>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371600"/>
            <a:ext cx="11887198" cy="2443746"/>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183" r:id="rId1"/>
    <p:sldLayoutId id="2147484279" r:id="rId2"/>
    <p:sldLayoutId id="2147484184" r:id="rId3"/>
    <p:sldLayoutId id="2147484280" r:id="rId4"/>
    <p:sldLayoutId id="2147484274" r:id="rId5"/>
    <p:sldLayoutId id="2147484272" r:id="rId6"/>
    <p:sldLayoutId id="2147484185" r:id="rId7"/>
    <p:sldLayoutId id="2147484186" r:id="rId8"/>
    <p:sldLayoutId id="2147484130" r:id="rId9"/>
    <p:sldLayoutId id="2147484101" r:id="rId10"/>
    <p:sldLayoutId id="2147484102" r:id="rId11"/>
    <p:sldLayoutId id="2147484087" r:id="rId12"/>
    <p:sldLayoutId id="2147484098" r:id="rId13"/>
    <p:sldLayoutId id="2147484086" r:id="rId14"/>
    <p:sldLayoutId id="2147484107" r:id="rId15"/>
    <p:sldLayoutId id="2147484099" r:id="rId16"/>
    <p:sldLayoutId id="2147484100" r:id="rId17"/>
    <p:sldLayoutId id="2147484089" r:id="rId18"/>
    <p:sldLayoutId id="2147484106" r:id="rId19"/>
    <p:sldLayoutId id="2147484092" r:id="rId20"/>
    <p:sldLayoutId id="2147484093" r:id="rId21"/>
    <p:sldLayoutId id="2147484127" r:id="rId22"/>
    <p:sldLayoutId id="2147484128" r:id="rId23"/>
    <p:sldLayoutId id="2147484129" r:id="rId24"/>
    <p:sldLayoutId id="2147484094" r:id="rId25"/>
    <p:sldLayoutId id="2147484096" r:id="rId26"/>
    <p:sldLayoutId id="2147484282" r:id="rId27"/>
  </p:sldLayoutIdLst>
  <p:transition>
    <p:fade/>
  </p:transition>
  <p:hf sldNum="0" hdr="0" ftr="0" dt="0"/>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32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8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userDrawn="1">
          <p15:clr>
            <a:srgbClr val="5ACBF0"/>
          </p15:clr>
        </p15:guide>
        <p15:guide id="2" pos="173" userDrawn="1">
          <p15:clr>
            <a:srgbClr val="5ACBF0"/>
          </p15:clr>
        </p15:guide>
        <p15:guide id="3" orient="horz" pos="763" userDrawn="1">
          <p15:clr>
            <a:srgbClr val="A4A3A4"/>
          </p15:clr>
        </p15:guide>
        <p15:guide id="4" orient="horz" pos="1339" userDrawn="1">
          <p15:clr>
            <a:srgbClr val="A4A3A4"/>
          </p15:clr>
        </p15:guide>
        <p15:guide id="5" orient="horz" pos="1915" userDrawn="1">
          <p15:clr>
            <a:srgbClr val="A4A3A4"/>
          </p15:clr>
        </p15:guide>
        <p15:guide id="6" orient="horz" pos="2491" userDrawn="1">
          <p15:clr>
            <a:srgbClr val="A4A3A4"/>
          </p15:clr>
        </p15:guide>
        <p15:guide id="7" orient="horz" pos="3067" userDrawn="1">
          <p15:clr>
            <a:srgbClr val="A4A3A4"/>
          </p15:clr>
        </p15:guide>
        <p15:guide id="8" orient="horz" pos="3643" userDrawn="1">
          <p15:clr>
            <a:srgbClr val="A4A3A4"/>
          </p15:clr>
        </p15:guide>
        <p15:guide id="9" orient="horz" pos="4219" userDrawn="1">
          <p15:clr>
            <a:srgbClr val="5ACBF0"/>
          </p15:clr>
        </p15:guide>
        <p15:guide id="10" pos="749" userDrawn="1">
          <p15:clr>
            <a:srgbClr val="A4A3A4"/>
          </p15:clr>
        </p15:guide>
        <p15:guide id="11" pos="1325" userDrawn="1">
          <p15:clr>
            <a:srgbClr val="A4A3A4"/>
          </p15:clr>
        </p15:guide>
        <p15:guide id="12" pos="1901" userDrawn="1">
          <p15:clr>
            <a:srgbClr val="A4A3A4"/>
          </p15:clr>
        </p15:guide>
        <p15:guide id="13" pos="2477" userDrawn="1">
          <p15:clr>
            <a:srgbClr val="A4A3A4"/>
          </p15:clr>
        </p15:guide>
        <p15:guide id="14" pos="3053" userDrawn="1">
          <p15:clr>
            <a:srgbClr val="A4A3A4"/>
          </p15:clr>
        </p15:guide>
        <p15:guide id="15" pos="3629" userDrawn="1">
          <p15:clr>
            <a:srgbClr val="A4A3A4"/>
          </p15:clr>
        </p15:guide>
        <p15:guide id="16" pos="4205" userDrawn="1">
          <p15:clr>
            <a:srgbClr val="A4A3A4"/>
          </p15:clr>
        </p15:guide>
        <p15:guide id="17" pos="4781" userDrawn="1">
          <p15:clr>
            <a:srgbClr val="A4A3A4"/>
          </p15:clr>
        </p15:guide>
        <p15:guide id="18" pos="5357" userDrawn="1">
          <p15:clr>
            <a:srgbClr val="A4A3A4"/>
          </p15:clr>
        </p15:guide>
        <p15:guide id="19" pos="5933" userDrawn="1">
          <p15:clr>
            <a:srgbClr val="A4A3A4"/>
          </p15:clr>
        </p15:guide>
        <p15:guide id="20" pos="6509" userDrawn="1">
          <p15:clr>
            <a:srgbClr val="A4A3A4"/>
          </p15:clr>
        </p15:guide>
        <p15:guide id="21" pos="7085" userDrawn="1">
          <p15:clr>
            <a:srgbClr val="A4A3A4"/>
          </p15:clr>
        </p15:guide>
        <p15:guide id="22" pos="7661"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296897"/>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371600"/>
            <a:ext cx="11887198" cy="2228302"/>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62260113"/>
      </p:ext>
    </p:extLst>
  </p:cSld>
  <p:clrMap bg1="dk1" tx1="lt1" bg2="dk2" tx2="lt2" accent1="accent1" accent2="accent2" accent3="accent3" accent4="accent4" accent5="accent5" accent6="accent6" hlink="hlink" folHlink="folHlink"/>
  <p:sldLayoutIdLst>
    <p:sldLayoutId id="2147484244" r:id="rId1"/>
    <p:sldLayoutId id="2147484275" r:id="rId2"/>
    <p:sldLayoutId id="2147484247" r:id="rId3"/>
    <p:sldLayoutId id="2147484281" r:id="rId4"/>
    <p:sldLayoutId id="2147484277" r:id="rId5"/>
    <p:sldLayoutId id="2147484278" r:id="rId6"/>
    <p:sldLayoutId id="2147484249" r:id="rId7"/>
    <p:sldLayoutId id="2147484251" r:id="rId8"/>
    <p:sldLayoutId id="2147484253" r:id="rId9"/>
    <p:sldLayoutId id="2147484254" r:id="rId10"/>
    <p:sldLayoutId id="2147484255" r:id="rId11"/>
    <p:sldLayoutId id="2147484256" r:id="rId12"/>
    <p:sldLayoutId id="2147484257" r:id="rId13"/>
    <p:sldLayoutId id="2147484258" r:id="rId14"/>
    <p:sldLayoutId id="2147484259" r:id="rId15"/>
    <p:sldLayoutId id="2147484260" r:id="rId16"/>
    <p:sldLayoutId id="2147484261" r:id="rId17"/>
    <p:sldLayoutId id="2147484262" r:id="rId18"/>
    <p:sldLayoutId id="2147484263" r:id="rId19"/>
    <p:sldLayoutId id="2147484264" r:id="rId20"/>
    <p:sldLayoutId id="2147484265" r:id="rId21"/>
    <p:sldLayoutId id="2147484266" r:id="rId22"/>
    <p:sldLayoutId id="2147484267" r:id="rId23"/>
    <p:sldLayoutId id="2147484268" r:id="rId24"/>
    <p:sldLayoutId id="2147484269" r:id="rId25"/>
    <p:sldLayoutId id="2147484270" r:id="rId26"/>
  </p:sldLayoutIdLst>
  <p:transition>
    <p:fade/>
  </p:transition>
  <p:hf sldNum="0" hdr="0" ftr="0" dt="0"/>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2" y="296902"/>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1" y="1212854"/>
            <a:ext cx="11887198" cy="1717393"/>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27456821"/>
      </p:ext>
    </p:extLst>
  </p:cSld>
  <p:clrMap bg1="lt1" tx1="dk1" bg2="lt2" tx2="dk2" accent1="accent1" accent2="accent2" accent3="accent3" accent4="accent4" accent5="accent5" accent6="accent6" hlink="hlink" folHlink="folHlink"/>
  <p:sldLayoutIdLst>
    <p:sldLayoutId id="2147484299" r:id="rId1"/>
    <p:sldLayoutId id="2147484300" r:id="rId2"/>
    <p:sldLayoutId id="2147484301" r:id="rId3"/>
    <p:sldLayoutId id="2147484302" r:id="rId4"/>
    <p:sldLayoutId id="2147484303" r:id="rId5"/>
    <p:sldLayoutId id="2147484304" r:id="rId6"/>
    <p:sldLayoutId id="2147484305" r:id="rId7"/>
    <p:sldLayoutId id="2147484306" r:id="rId8"/>
    <p:sldLayoutId id="2147484307" r:id="rId9"/>
    <p:sldLayoutId id="2147484308" r:id="rId10"/>
    <p:sldLayoutId id="2147484309" r:id="rId11"/>
    <p:sldLayoutId id="2147484310" r:id="rId12"/>
    <p:sldLayoutId id="2147484311" r:id="rId13"/>
    <p:sldLayoutId id="2147484312" r:id="rId14"/>
    <p:sldLayoutId id="2147484313" r:id="rId15"/>
    <p:sldLayoutId id="2147484314" r:id="rId16"/>
    <p:sldLayoutId id="2147484315" r:id="rId17"/>
    <p:sldLayoutId id="2147484316" r:id="rId18"/>
    <p:sldLayoutId id="2147484317" r:id="rId19"/>
    <p:sldLayoutId id="2147484318" r:id="rId20"/>
    <p:sldLayoutId id="2147484319" r:id="rId21"/>
    <p:sldLayoutId id="2147484320" r:id="rId22"/>
    <p:sldLayoutId id="2147484321" r:id="rId23"/>
    <p:sldLayoutId id="2147484322" r:id="rId24"/>
  </p:sldLayoutIdLst>
  <p:transition>
    <p:fade/>
  </p:transition>
  <p:hf sldNum="0" hdr="0" ftr="0" dt="0"/>
  <p:txStyles>
    <p:titleStyle>
      <a:lvl1pPr algn="l" defTabSz="699446" rtl="0" eaLnBrk="1" latinLnBrk="0" hangingPunct="1">
        <a:lnSpc>
          <a:spcPct val="90000"/>
        </a:lnSpc>
        <a:spcBef>
          <a:spcPct val="0"/>
        </a:spcBef>
        <a:buNone/>
        <a:defRPr lang="en-US" sz="4049" b="0" kern="1200" cap="none" spc="-76"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7135" marR="0" indent="-257135" algn="l" defTabSz="699446" rtl="0" eaLnBrk="1" fontAlgn="auto" latinLnBrk="0" hangingPunct="1">
        <a:lnSpc>
          <a:spcPct val="90000"/>
        </a:lnSpc>
        <a:spcBef>
          <a:spcPct val="20000"/>
        </a:spcBef>
        <a:spcAft>
          <a:spcPts val="0"/>
        </a:spcAft>
        <a:buClrTx/>
        <a:buSzPct val="90000"/>
        <a:buFont typeface="Arial" pitchFamily="34" charset="0"/>
        <a:buChar char="•"/>
        <a:tabLst/>
        <a:defRPr sz="3000" kern="1200" spc="0" baseline="0">
          <a:gradFill>
            <a:gsLst>
              <a:gs pos="1250">
                <a:schemeClr val="tx1"/>
              </a:gs>
              <a:gs pos="100000">
                <a:schemeClr val="tx1"/>
              </a:gs>
            </a:gsLst>
            <a:lin ang="5400000" scaled="0"/>
          </a:gradFill>
          <a:latin typeface="+mj-lt"/>
          <a:ea typeface="+mn-ea"/>
          <a:cs typeface="+mn-cs"/>
        </a:defRPr>
      </a:lvl1pPr>
      <a:lvl2pPr marL="438081" marR="0" indent="-180947" algn="l" defTabSz="699446"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2pPr>
      <a:lvl3pPr marL="599980" marR="0" indent="-171423" algn="l" defTabSz="699446"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771403" marR="0" indent="-171423" algn="l" defTabSz="699446" rtl="0" eaLnBrk="1" fontAlgn="auto" latinLnBrk="0" hangingPunct="1">
        <a:lnSpc>
          <a:spcPct val="90000"/>
        </a:lnSpc>
        <a:spcBef>
          <a:spcPct val="20000"/>
        </a:spcBef>
        <a:spcAft>
          <a:spcPts val="0"/>
        </a:spcAft>
        <a:buClrTx/>
        <a:buSzPct val="90000"/>
        <a:buFont typeface="Arial" pitchFamily="34" charset="0"/>
        <a:buChar char="•"/>
        <a:tabLst/>
        <a:defRPr sz="1500" kern="1200" spc="0" baseline="0">
          <a:gradFill>
            <a:gsLst>
              <a:gs pos="1250">
                <a:schemeClr val="tx1"/>
              </a:gs>
              <a:gs pos="100000">
                <a:schemeClr val="tx1"/>
              </a:gs>
            </a:gsLst>
            <a:lin ang="5400000" scaled="0"/>
          </a:gradFill>
          <a:latin typeface="+mn-lt"/>
          <a:ea typeface="+mn-ea"/>
          <a:cs typeface="+mn-cs"/>
        </a:defRPr>
      </a:lvl4pPr>
      <a:lvl5pPr marL="942826" marR="0" indent="-171423" algn="l" defTabSz="699446" rtl="0" eaLnBrk="1" fontAlgn="auto" latinLnBrk="0" hangingPunct="1">
        <a:lnSpc>
          <a:spcPct val="90000"/>
        </a:lnSpc>
        <a:spcBef>
          <a:spcPct val="20000"/>
        </a:spcBef>
        <a:spcAft>
          <a:spcPts val="0"/>
        </a:spcAft>
        <a:buClrTx/>
        <a:buSzPct val="90000"/>
        <a:buFont typeface="Arial" pitchFamily="34" charset="0"/>
        <a:buChar char="•"/>
        <a:tabLst/>
        <a:defRPr sz="1500" kern="1200" spc="0" baseline="0">
          <a:gradFill>
            <a:gsLst>
              <a:gs pos="1250">
                <a:schemeClr val="tx1"/>
              </a:gs>
              <a:gs pos="100000">
                <a:schemeClr val="tx1"/>
              </a:gs>
            </a:gsLst>
            <a:lin ang="5400000" scaled="0"/>
          </a:gradFill>
          <a:latin typeface="+mn-lt"/>
          <a:ea typeface="+mn-ea"/>
          <a:cs typeface="+mn-cs"/>
        </a:defRPr>
      </a:lvl5pPr>
      <a:lvl6pPr marL="1923475" indent="-174862" algn="l" defTabSz="699446"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73199" indent="-174862" algn="l" defTabSz="699446"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622922" indent="-174862" algn="l" defTabSz="699446"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72646" indent="-174862" algn="l" defTabSz="699446"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99446" rtl="0" eaLnBrk="1" latinLnBrk="0" hangingPunct="1">
        <a:defRPr sz="1350" kern="1200">
          <a:solidFill>
            <a:schemeClr val="tx1"/>
          </a:solidFill>
          <a:latin typeface="+mn-lt"/>
          <a:ea typeface="+mn-ea"/>
          <a:cs typeface="+mn-cs"/>
        </a:defRPr>
      </a:lvl1pPr>
      <a:lvl2pPr marL="349724" algn="l" defTabSz="699446" rtl="0" eaLnBrk="1" latinLnBrk="0" hangingPunct="1">
        <a:defRPr sz="1350" kern="1200">
          <a:solidFill>
            <a:schemeClr val="tx1"/>
          </a:solidFill>
          <a:latin typeface="+mn-lt"/>
          <a:ea typeface="+mn-ea"/>
          <a:cs typeface="+mn-cs"/>
        </a:defRPr>
      </a:lvl2pPr>
      <a:lvl3pPr marL="699446" algn="l" defTabSz="699446" rtl="0" eaLnBrk="1" latinLnBrk="0" hangingPunct="1">
        <a:defRPr sz="1350" kern="1200">
          <a:solidFill>
            <a:schemeClr val="tx1"/>
          </a:solidFill>
          <a:latin typeface="+mn-lt"/>
          <a:ea typeface="+mn-ea"/>
          <a:cs typeface="+mn-cs"/>
        </a:defRPr>
      </a:lvl3pPr>
      <a:lvl4pPr marL="1049169" algn="l" defTabSz="699446" rtl="0" eaLnBrk="1" latinLnBrk="0" hangingPunct="1">
        <a:defRPr sz="1350" kern="1200">
          <a:solidFill>
            <a:schemeClr val="tx1"/>
          </a:solidFill>
          <a:latin typeface="+mn-lt"/>
          <a:ea typeface="+mn-ea"/>
          <a:cs typeface="+mn-cs"/>
        </a:defRPr>
      </a:lvl4pPr>
      <a:lvl5pPr marL="1398891" algn="l" defTabSz="699446" rtl="0" eaLnBrk="1" latinLnBrk="0" hangingPunct="1">
        <a:defRPr sz="1350" kern="1200">
          <a:solidFill>
            <a:schemeClr val="tx1"/>
          </a:solidFill>
          <a:latin typeface="+mn-lt"/>
          <a:ea typeface="+mn-ea"/>
          <a:cs typeface="+mn-cs"/>
        </a:defRPr>
      </a:lvl5pPr>
      <a:lvl6pPr marL="1748615" algn="l" defTabSz="699446" rtl="0" eaLnBrk="1" latinLnBrk="0" hangingPunct="1">
        <a:defRPr sz="1350" kern="1200">
          <a:solidFill>
            <a:schemeClr val="tx1"/>
          </a:solidFill>
          <a:latin typeface="+mn-lt"/>
          <a:ea typeface="+mn-ea"/>
          <a:cs typeface="+mn-cs"/>
        </a:defRPr>
      </a:lvl6pPr>
      <a:lvl7pPr marL="2098337" algn="l" defTabSz="699446" rtl="0" eaLnBrk="1" latinLnBrk="0" hangingPunct="1">
        <a:defRPr sz="1350" kern="1200">
          <a:solidFill>
            <a:schemeClr val="tx1"/>
          </a:solidFill>
          <a:latin typeface="+mn-lt"/>
          <a:ea typeface="+mn-ea"/>
          <a:cs typeface="+mn-cs"/>
        </a:defRPr>
      </a:lvl7pPr>
      <a:lvl8pPr marL="2448060" algn="l" defTabSz="699446" rtl="0" eaLnBrk="1" latinLnBrk="0" hangingPunct="1">
        <a:defRPr sz="1350" kern="1200">
          <a:solidFill>
            <a:schemeClr val="tx1"/>
          </a:solidFill>
          <a:latin typeface="+mn-lt"/>
          <a:ea typeface="+mn-ea"/>
          <a:cs typeface="+mn-cs"/>
        </a:defRPr>
      </a:lvl8pPr>
      <a:lvl9pPr marL="2797784" algn="l" defTabSz="699446"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4">
          <p15:clr>
            <a:srgbClr val="A4A3A4"/>
          </p15:clr>
        </p15:guide>
        <p15:guide id="17" pos="4780">
          <p15:clr>
            <a:srgbClr val="A4A3A4"/>
          </p15:clr>
        </p15:guide>
        <p15:guide id="18" pos="5356">
          <p15:clr>
            <a:srgbClr val="A4A3A4"/>
          </p15:clr>
        </p15:guide>
        <p15:guide id="19" pos="5932">
          <p15:clr>
            <a:srgbClr val="A4A3A4"/>
          </p15:clr>
        </p15:guide>
        <p15:guide id="20" pos="6508">
          <p15:clr>
            <a:srgbClr val="A4A3A4"/>
          </p15:clr>
        </p15:guide>
        <p15:guide id="21" pos="7084">
          <p15:clr>
            <a:srgbClr val="A4A3A4"/>
          </p15:clr>
        </p15:guide>
        <p15:guide id="22" pos="7660">
          <p15:clr>
            <a:srgbClr val="5ACBF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296897"/>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63902327"/>
      </p:ext>
    </p:extLst>
  </p:cSld>
  <p:clrMap bg1="lt1" tx1="dk1" bg2="lt2" tx2="dk2" accent1="accent1" accent2="accent2" accent3="accent3" accent4="accent4" accent5="accent5" accent6="accent6" hlink="hlink" folHlink="folHlink"/>
  <p:sldLayoutIdLst>
    <p:sldLayoutId id="2147484324" r:id="rId1"/>
    <p:sldLayoutId id="2147484325" r:id="rId2"/>
    <p:sldLayoutId id="2147484326" r:id="rId3"/>
    <p:sldLayoutId id="2147484327" r:id="rId4"/>
    <p:sldLayoutId id="2147484328" r:id="rId5"/>
    <p:sldLayoutId id="2147484329" r:id="rId6"/>
    <p:sldLayoutId id="2147484330" r:id="rId7"/>
    <p:sldLayoutId id="2147484331" r:id="rId8"/>
    <p:sldLayoutId id="2147484332" r:id="rId9"/>
    <p:sldLayoutId id="2147484333" r:id="rId10"/>
    <p:sldLayoutId id="2147484334" r:id="rId11"/>
    <p:sldLayoutId id="2147484335" r:id="rId12"/>
    <p:sldLayoutId id="2147484336" r:id="rId13"/>
    <p:sldLayoutId id="2147484337" r:id="rId14"/>
    <p:sldLayoutId id="2147484338" r:id="rId15"/>
    <p:sldLayoutId id="2147484339" r:id="rId16"/>
    <p:sldLayoutId id="2147484340" r:id="rId17"/>
    <p:sldLayoutId id="2147484341" r:id="rId18"/>
    <p:sldLayoutId id="2147484342" r:id="rId19"/>
    <p:sldLayoutId id="2147484343" r:id="rId20"/>
    <p:sldLayoutId id="2147484344" r:id="rId21"/>
    <p:sldLayoutId id="2147484345" r:id="rId22"/>
    <p:sldLayoutId id="2147484346" r:id="rId23"/>
    <p:sldLayoutId id="2147484347" r:id="rId24"/>
    <p:sldLayoutId id="2147484348" r:id="rId25"/>
    <p:sldLayoutId id="2147484349" r:id="rId26"/>
  </p:sldLayoutIdLst>
  <p:transition>
    <p:fade/>
  </p:transition>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100.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39.xml"/><Relationship Id="rId1" Type="http://schemas.openxmlformats.org/officeDocument/2006/relationships/slideLayout" Target="../slideLayouts/slideLayout15.xml"/></Relationships>
</file>

<file path=ppt/slides/_rels/slide101.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40.xml"/><Relationship Id="rId1" Type="http://schemas.openxmlformats.org/officeDocument/2006/relationships/slideLayout" Target="../slideLayouts/slideLayout15.xml"/></Relationships>
</file>

<file path=ppt/slides/_rels/slide102.xml.rels><?xml version="1.0" encoding="UTF-8" standalone="yes"?>
<Relationships xmlns="http://schemas.openxmlformats.org/package/2006/relationships"><Relationship Id="rId3" Type="http://schemas.openxmlformats.org/officeDocument/2006/relationships/image" Target="../media/image135.gif"/><Relationship Id="rId2" Type="http://schemas.openxmlformats.org/officeDocument/2006/relationships/notesSlide" Target="../notesSlides/notesSlide41.xml"/><Relationship Id="rId1" Type="http://schemas.openxmlformats.org/officeDocument/2006/relationships/slideLayout" Target="../slideLayouts/slideLayout15.xml"/><Relationship Id="rId5" Type="http://schemas.openxmlformats.org/officeDocument/2006/relationships/image" Target="../media/image137.tmp"/><Relationship Id="rId4" Type="http://schemas.openxmlformats.org/officeDocument/2006/relationships/image" Target="../media/image136.tmp"/></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5.xml"/></Relationships>
</file>

<file path=ppt/slides/_rels/slide104.xml.rels><?xml version="1.0" encoding="UTF-8" standalone="yes"?>
<Relationships xmlns="http://schemas.openxmlformats.org/package/2006/relationships"><Relationship Id="rId8" Type="http://schemas.openxmlformats.org/officeDocument/2006/relationships/image" Target="../media/image176.tmp"/><Relationship Id="rId3" Type="http://schemas.openxmlformats.org/officeDocument/2006/relationships/image" Target="../media/image156.png"/><Relationship Id="rId7" Type="http://schemas.openxmlformats.org/officeDocument/2006/relationships/image" Target="../media/image175.jpeg"/><Relationship Id="rId2" Type="http://schemas.openxmlformats.org/officeDocument/2006/relationships/notesSlide" Target="../notesSlides/notesSlide43.xml"/><Relationship Id="rId1" Type="http://schemas.openxmlformats.org/officeDocument/2006/relationships/slideLayout" Target="../slideLayouts/slideLayout15.xml"/><Relationship Id="rId6" Type="http://schemas.openxmlformats.org/officeDocument/2006/relationships/image" Target="../media/image174.gif"/><Relationship Id="rId5" Type="http://schemas.openxmlformats.org/officeDocument/2006/relationships/image" Target="../media/image173.jpeg"/><Relationship Id="rId4" Type="http://schemas.openxmlformats.org/officeDocument/2006/relationships/image" Target="../media/image172.png"/><Relationship Id="rId9" Type="http://schemas.openxmlformats.org/officeDocument/2006/relationships/image" Target="../media/image177.tmp"/></Relationships>
</file>

<file path=ppt/slides/_rels/slide105.xml.rels><?xml version="1.0" encoding="UTF-8" standalone="yes"?>
<Relationships xmlns="http://schemas.openxmlformats.org/package/2006/relationships"><Relationship Id="rId8" Type="http://schemas.openxmlformats.org/officeDocument/2006/relationships/image" Target="../media/image184.jpeg"/><Relationship Id="rId3" Type="http://schemas.openxmlformats.org/officeDocument/2006/relationships/image" Target="../media/image179.gif"/><Relationship Id="rId7" Type="http://schemas.openxmlformats.org/officeDocument/2006/relationships/image" Target="../media/image183.gif"/><Relationship Id="rId2" Type="http://schemas.openxmlformats.org/officeDocument/2006/relationships/image" Target="../media/image178.png"/><Relationship Id="rId1" Type="http://schemas.openxmlformats.org/officeDocument/2006/relationships/slideLayout" Target="../slideLayouts/slideLayout15.xml"/><Relationship Id="rId6" Type="http://schemas.openxmlformats.org/officeDocument/2006/relationships/image" Target="../media/image182.gif"/><Relationship Id="rId5" Type="http://schemas.openxmlformats.org/officeDocument/2006/relationships/image" Target="../media/image181.png"/><Relationship Id="rId10" Type="http://schemas.openxmlformats.org/officeDocument/2006/relationships/image" Target="../media/image186.gif"/><Relationship Id="rId4" Type="http://schemas.openxmlformats.org/officeDocument/2006/relationships/image" Target="../media/image180.jpeg"/><Relationship Id="rId9" Type="http://schemas.openxmlformats.org/officeDocument/2006/relationships/image" Target="../media/image185.gif"/></Relationships>
</file>

<file path=ppt/slides/_rels/slide106.xml.rels><?xml version="1.0" encoding="UTF-8" standalone="yes"?>
<Relationships xmlns="http://schemas.openxmlformats.org/package/2006/relationships"><Relationship Id="rId3" Type="http://schemas.openxmlformats.org/officeDocument/2006/relationships/image" Target="../media/image182.gif"/><Relationship Id="rId2" Type="http://schemas.openxmlformats.org/officeDocument/2006/relationships/image" Target="../media/image180.jpeg"/><Relationship Id="rId1" Type="http://schemas.openxmlformats.org/officeDocument/2006/relationships/slideLayout" Target="../slideLayouts/slideLayout15.xml"/><Relationship Id="rId4" Type="http://schemas.openxmlformats.org/officeDocument/2006/relationships/image" Target="../media/image186.gif"/></Relationships>
</file>

<file path=ppt/slides/_rels/slide107.xml.rels><?xml version="1.0" encoding="UTF-8" standalone="yes"?>
<Relationships xmlns="http://schemas.openxmlformats.org/package/2006/relationships"><Relationship Id="rId3" Type="http://schemas.openxmlformats.org/officeDocument/2006/relationships/image" Target="../media/image186.gif"/><Relationship Id="rId2" Type="http://schemas.openxmlformats.org/officeDocument/2006/relationships/notesSlide" Target="../notesSlides/notesSlide44.xml"/><Relationship Id="rId1" Type="http://schemas.openxmlformats.org/officeDocument/2006/relationships/slideLayout" Target="../slideLayouts/slideLayout15.xml"/><Relationship Id="rId4" Type="http://schemas.openxmlformats.org/officeDocument/2006/relationships/image" Target="../media/image187.png"/></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5.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_rels/slide110.xml.rels><?xml version="1.0" encoding="UTF-8" standalone="yes"?>
<Relationships xmlns="http://schemas.openxmlformats.org/package/2006/relationships"><Relationship Id="rId3" Type="http://schemas.openxmlformats.org/officeDocument/2006/relationships/image" Target="../media/image68.tmp"/><Relationship Id="rId2" Type="http://schemas.openxmlformats.org/officeDocument/2006/relationships/notesSlide" Target="../notesSlides/notesSlide47.xml"/><Relationship Id="rId1" Type="http://schemas.openxmlformats.org/officeDocument/2006/relationships/slideLayout" Target="../slideLayouts/slideLayout15.xml"/><Relationship Id="rId4" Type="http://schemas.openxmlformats.org/officeDocument/2006/relationships/image" Target="../media/image1100.png"/></Relationships>
</file>

<file path=ppt/slides/_rels/slide111.xml.rels><?xml version="1.0" encoding="UTF-8" standalone="yes"?>
<Relationships xmlns="http://schemas.openxmlformats.org/package/2006/relationships"><Relationship Id="rId3" Type="http://schemas.openxmlformats.org/officeDocument/2006/relationships/image" Target="../media/image188.WMF"/><Relationship Id="rId2" Type="http://schemas.openxmlformats.org/officeDocument/2006/relationships/notesSlide" Target="../notesSlides/notesSlide48.xml"/><Relationship Id="rId1" Type="http://schemas.openxmlformats.org/officeDocument/2006/relationships/slideLayout" Target="../slideLayouts/slideLayout15.xml"/><Relationship Id="rId5" Type="http://schemas.openxmlformats.org/officeDocument/2006/relationships/image" Target="../media/image1910.png"/><Relationship Id="rId4" Type="http://schemas.openxmlformats.org/officeDocument/2006/relationships/image" Target="../media/image180.png"/></Relationships>
</file>

<file path=ppt/slides/_rels/slide112.xml.rels><?xml version="1.0" encoding="UTF-8" standalone="yes"?>
<Relationships xmlns="http://schemas.openxmlformats.org/package/2006/relationships"><Relationship Id="rId3" Type="http://schemas.openxmlformats.org/officeDocument/2006/relationships/image" Target="../media/image188.WMF"/><Relationship Id="rId2" Type="http://schemas.openxmlformats.org/officeDocument/2006/relationships/notesSlide" Target="../notesSlides/notesSlide49.xml"/><Relationship Id="rId1" Type="http://schemas.openxmlformats.org/officeDocument/2006/relationships/slideLayout" Target="../slideLayouts/slideLayout15.xml"/><Relationship Id="rId4" Type="http://schemas.openxmlformats.org/officeDocument/2006/relationships/image" Target="../media/image201.png"/></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9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92.xml"/></Relationships>
</file>

<file path=ppt/slides/_rels/slide115.xml.rels><?xml version="1.0" encoding="UTF-8" standalone="yes"?>
<Relationships xmlns="http://schemas.openxmlformats.org/package/2006/relationships"><Relationship Id="rId3" Type="http://schemas.openxmlformats.org/officeDocument/2006/relationships/image" Target="../media/image701.png"/><Relationship Id="rId7" Type="http://schemas.openxmlformats.org/officeDocument/2006/relationships/image" Target="../media/image510.png"/><Relationship Id="rId2" Type="http://schemas.openxmlformats.org/officeDocument/2006/relationships/image" Target="../media/image189.tmp"/><Relationship Id="rId1" Type="http://schemas.openxmlformats.org/officeDocument/2006/relationships/slideLayout" Target="../slideLayouts/slideLayout14.xml"/><Relationship Id="rId6" Type="http://schemas.openxmlformats.org/officeDocument/2006/relationships/image" Target="../media/image190.tmp"/><Relationship Id="rId5" Type="http://schemas.openxmlformats.org/officeDocument/2006/relationships/image" Target="../media/image491.png"/></Relationships>
</file>

<file path=ppt/slides/_rels/slide116.xml.rels><?xml version="1.0" encoding="UTF-8" standalone="yes"?>
<Relationships xmlns="http://schemas.openxmlformats.org/package/2006/relationships"><Relationship Id="rId3" Type="http://schemas.openxmlformats.org/officeDocument/2006/relationships/image" Target="../media/image191.tmp"/><Relationship Id="rId2" Type="http://schemas.openxmlformats.org/officeDocument/2006/relationships/notesSlide" Target="../notesSlides/notesSlide52.xml"/><Relationship Id="rId1" Type="http://schemas.openxmlformats.org/officeDocument/2006/relationships/slideLayout" Target="../slideLayouts/slideLayout14.xml"/></Relationships>
</file>

<file path=ppt/slides/_rels/slide117.xml.rels><?xml version="1.0" encoding="UTF-8" standalone="yes"?>
<Relationships xmlns="http://schemas.openxmlformats.org/package/2006/relationships"><Relationship Id="rId3" Type="http://schemas.openxmlformats.org/officeDocument/2006/relationships/image" Target="../media/image192.tmp"/><Relationship Id="rId2" Type="http://schemas.openxmlformats.org/officeDocument/2006/relationships/notesSlide" Target="../notesSlides/notesSlide53.xml"/><Relationship Id="rId1" Type="http://schemas.openxmlformats.org/officeDocument/2006/relationships/slideLayout" Target="../slideLayouts/slideLayout14.xml"/></Relationships>
</file>

<file path=ppt/slides/_rels/slide118.xml.rels><?xml version="1.0" encoding="UTF-8" standalone="yes"?>
<Relationships xmlns="http://schemas.openxmlformats.org/package/2006/relationships"><Relationship Id="rId3" Type="http://schemas.openxmlformats.org/officeDocument/2006/relationships/image" Target="../media/image193.tmp"/><Relationship Id="rId2" Type="http://schemas.openxmlformats.org/officeDocument/2006/relationships/notesSlide" Target="../notesSlides/notesSlide54.xml"/><Relationship Id="rId1" Type="http://schemas.openxmlformats.org/officeDocument/2006/relationships/slideLayout" Target="../slideLayouts/slideLayout14.xml"/></Relationships>
</file>

<file path=ppt/slides/_rels/slide119.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notesSlide" Target="../notesSlides/notesSlide55.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23.tmp"/><Relationship Id="rId2" Type="http://schemas.openxmlformats.org/officeDocument/2006/relationships/notesSlide" Target="../notesSlides/notesSlide10.xml"/><Relationship Id="rId1" Type="http://schemas.openxmlformats.org/officeDocument/2006/relationships/slideLayout" Target="../slideLayouts/slideLayout15.xml"/><Relationship Id="rId5" Type="http://schemas.openxmlformats.org/officeDocument/2006/relationships/image" Target="../media/image25.tmp"/><Relationship Id="rId4" Type="http://schemas.openxmlformats.org/officeDocument/2006/relationships/image" Target="../media/image24.jpg"/></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92.xml"/></Relationships>
</file>

<file path=ppt/slides/_rels/slide121.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notesSlide" Target="../notesSlides/notesSlide57.xml"/><Relationship Id="rId1" Type="http://schemas.openxmlformats.org/officeDocument/2006/relationships/slideLayout" Target="../slideLayouts/slideLayout90.xml"/><Relationship Id="rId5" Type="http://schemas.openxmlformats.org/officeDocument/2006/relationships/image" Target="../media/image260.png"/><Relationship Id="rId4" Type="http://schemas.openxmlformats.org/officeDocument/2006/relationships/image" Target="../media/image195.emf"/></Relationships>
</file>

<file path=ppt/slides/_rels/slide122.xml.rels><?xml version="1.0" encoding="UTF-8" standalone="yes"?>
<Relationships xmlns="http://schemas.openxmlformats.org/package/2006/relationships"><Relationship Id="rId2" Type="http://schemas.openxmlformats.org/officeDocument/2006/relationships/image" Target="../media/image196.emf"/><Relationship Id="rId1" Type="http://schemas.openxmlformats.org/officeDocument/2006/relationships/slideLayout" Target="../slideLayouts/slideLayout91.xml"/></Relationships>
</file>

<file path=ppt/slides/_rels/slide123.xml.rels><?xml version="1.0" encoding="UTF-8" standalone="yes"?>
<Relationships xmlns="http://schemas.openxmlformats.org/package/2006/relationships"><Relationship Id="rId2" Type="http://schemas.openxmlformats.org/officeDocument/2006/relationships/image" Target="../media/image197.emf"/><Relationship Id="rId1" Type="http://schemas.openxmlformats.org/officeDocument/2006/relationships/slideLayout" Target="../slideLayouts/slideLayout91.xml"/></Relationships>
</file>

<file path=ppt/slides/_rels/slide124.xml.rels><?xml version="1.0" encoding="UTF-8" standalone="yes"?>
<Relationships xmlns="http://schemas.openxmlformats.org/package/2006/relationships"><Relationship Id="rId2" Type="http://schemas.openxmlformats.org/officeDocument/2006/relationships/image" Target="../media/image198.emf"/><Relationship Id="rId1" Type="http://schemas.openxmlformats.org/officeDocument/2006/relationships/slideLayout" Target="../slideLayouts/slideLayout91.xml"/></Relationships>
</file>

<file path=ppt/slides/_rels/slide125.xml.rels><?xml version="1.0" encoding="UTF-8" standalone="yes"?>
<Relationships xmlns="http://schemas.openxmlformats.org/package/2006/relationships"><Relationship Id="rId3" Type="http://schemas.openxmlformats.org/officeDocument/2006/relationships/image" Target="../media/image300.png"/><Relationship Id="rId2" Type="http://schemas.openxmlformats.org/officeDocument/2006/relationships/notesSlide" Target="../notesSlides/notesSlide58.xml"/><Relationship Id="rId1" Type="http://schemas.openxmlformats.org/officeDocument/2006/relationships/slideLayout" Target="../slideLayouts/slideLayout91.xml"/><Relationship Id="rId4" Type="http://schemas.openxmlformats.org/officeDocument/2006/relationships/image" Target="../media/image196.emf"/></Relationships>
</file>

<file path=ppt/slides/_rels/slide126.xml.rels><?xml version="1.0" encoding="UTF-8" standalone="yes"?>
<Relationships xmlns="http://schemas.openxmlformats.org/package/2006/relationships"><Relationship Id="rId3" Type="http://schemas.openxmlformats.org/officeDocument/2006/relationships/image" Target="../media/image197.emf"/><Relationship Id="rId2" Type="http://schemas.openxmlformats.org/officeDocument/2006/relationships/image" Target="../media/image310.png"/><Relationship Id="rId1" Type="http://schemas.openxmlformats.org/officeDocument/2006/relationships/slideLayout" Target="../slideLayouts/slideLayout91.xml"/><Relationship Id="rId4" Type="http://schemas.openxmlformats.org/officeDocument/2006/relationships/image" Target="../media/image322.png"/></Relationships>
</file>

<file path=ppt/slides/_rels/slide127.xml.rels><?xml version="1.0" encoding="UTF-8" standalone="yes"?>
<Relationships xmlns="http://schemas.openxmlformats.org/package/2006/relationships"><Relationship Id="rId3" Type="http://schemas.openxmlformats.org/officeDocument/2006/relationships/image" Target="../media/image190.png"/><Relationship Id="rId21" Type="http://schemas.openxmlformats.org/officeDocument/2006/relationships/image" Target="../media/image320.png"/><Relationship Id="rId2" Type="http://schemas.openxmlformats.org/officeDocument/2006/relationships/notesSlide" Target="../notesSlides/notesSlide59.xml"/><Relationship Id="rId20" Type="http://schemas.openxmlformats.org/officeDocument/2006/relationships/image" Target="../media/image1600.png"/><Relationship Id="rId1" Type="http://schemas.openxmlformats.org/officeDocument/2006/relationships/slideLayout" Target="../slideLayouts/slideLayout91.xml"/><Relationship Id="rId23" Type="http://schemas.openxmlformats.org/officeDocument/2006/relationships/image" Target="../media/image199.emf"/><Relationship Id="rId19" Type="http://schemas.openxmlformats.org/officeDocument/2006/relationships/image" Target="../media/image1500.png"/><Relationship Id="rId4" Type="http://schemas.openxmlformats.org/officeDocument/2006/relationships/image" Target="../media/image200.png"/><Relationship Id="rId22" Type="http://schemas.openxmlformats.org/officeDocument/2006/relationships/image" Target="../media/image330.png"/></Relationships>
</file>

<file path=ppt/slides/_rels/slide128.xml.rels><?xml version="1.0" encoding="UTF-8" standalone="yes"?>
<Relationships xmlns="http://schemas.openxmlformats.org/package/2006/relationships"><Relationship Id="rId3" Type="http://schemas.openxmlformats.org/officeDocument/2006/relationships/image" Target="../media/image431.png"/><Relationship Id="rId2" Type="http://schemas.openxmlformats.org/officeDocument/2006/relationships/notesSlide" Target="../notesSlides/notesSlide60.xml"/><Relationship Id="rId1" Type="http://schemas.openxmlformats.org/officeDocument/2006/relationships/slideLayout" Target="../slideLayouts/slideLayout91.xml"/><Relationship Id="rId5" Type="http://schemas.openxmlformats.org/officeDocument/2006/relationships/image" Target="../media/image200.emf"/><Relationship Id="rId4" Type="http://schemas.openxmlformats.org/officeDocument/2006/relationships/image" Target="../media/image198.emf"/></Relationships>
</file>

<file path=ppt/slides/_rels/slide129.xml.rels><?xml version="1.0" encoding="UTF-8" standalone="yes"?>
<Relationships xmlns="http://schemas.openxmlformats.org/package/2006/relationships"><Relationship Id="rId8" Type="http://schemas.openxmlformats.org/officeDocument/2006/relationships/image" Target="../media/image410.png"/><Relationship Id="rId3" Type="http://schemas.openxmlformats.org/officeDocument/2006/relationships/image" Target="../media/image361.png"/><Relationship Id="rId7" Type="http://schemas.openxmlformats.org/officeDocument/2006/relationships/image" Target="../media/image400.png"/><Relationship Id="rId2" Type="http://schemas.openxmlformats.org/officeDocument/2006/relationships/notesSlide" Target="../notesSlides/notesSlide61.xml"/><Relationship Id="rId1" Type="http://schemas.openxmlformats.org/officeDocument/2006/relationships/slideLayout" Target="../slideLayouts/slideLayout91.xml"/><Relationship Id="rId6" Type="http://schemas.openxmlformats.org/officeDocument/2006/relationships/image" Target="../media/image202.emf"/><Relationship Id="rId5" Type="http://schemas.openxmlformats.org/officeDocument/2006/relationships/image" Target="../media/image201.emf"/><Relationship Id="rId4" Type="http://schemas.openxmlformats.org/officeDocument/2006/relationships/image" Target="../media/image370.png"/></Relationships>
</file>

<file path=ppt/slides/_rels/slide13.xml.rels><?xml version="1.0" encoding="UTF-8" standalone="yes"?>
<Relationships xmlns="http://schemas.openxmlformats.org/package/2006/relationships"><Relationship Id="rId3" Type="http://schemas.openxmlformats.org/officeDocument/2006/relationships/image" Target="../media/image26.tmp"/><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30.xml.rels><?xml version="1.0" encoding="UTF-8" standalone="yes"?>
<Relationships xmlns="http://schemas.openxmlformats.org/package/2006/relationships"><Relationship Id="rId8" Type="http://schemas.openxmlformats.org/officeDocument/2006/relationships/image" Target="../media/image203.emf"/><Relationship Id="rId3" Type="http://schemas.openxmlformats.org/officeDocument/2006/relationships/image" Target="../media/image421.png"/><Relationship Id="rId7" Type="http://schemas.openxmlformats.org/officeDocument/2006/relationships/image" Target="../media/image410.png"/><Relationship Id="rId2" Type="http://schemas.openxmlformats.org/officeDocument/2006/relationships/notesSlide" Target="../notesSlides/notesSlide62.xml"/><Relationship Id="rId1" Type="http://schemas.openxmlformats.org/officeDocument/2006/relationships/slideLayout" Target="../slideLayouts/slideLayout91.xml"/><Relationship Id="rId6" Type="http://schemas.openxmlformats.org/officeDocument/2006/relationships/image" Target="../media/image201.emf"/><Relationship Id="rId5" Type="http://schemas.openxmlformats.org/officeDocument/2006/relationships/image" Target="../media/image361.png"/><Relationship Id="rId4" Type="http://schemas.openxmlformats.org/officeDocument/2006/relationships/image" Target="../media/image400.png"/></Relationships>
</file>

<file path=ppt/slides/_rels/slide131.xml.rels><?xml version="1.0" encoding="UTF-8" standalone="yes"?>
<Relationships xmlns="http://schemas.openxmlformats.org/package/2006/relationships"><Relationship Id="rId3" Type="http://schemas.openxmlformats.org/officeDocument/2006/relationships/image" Target="../media/image440.png"/><Relationship Id="rId2" Type="http://schemas.openxmlformats.org/officeDocument/2006/relationships/notesSlide" Target="../notesSlides/notesSlide63.xml"/><Relationship Id="rId1" Type="http://schemas.openxmlformats.org/officeDocument/2006/relationships/slideLayout" Target="../slideLayouts/slideLayout14.xml"/><Relationship Id="rId6" Type="http://schemas.openxmlformats.org/officeDocument/2006/relationships/image" Target="../media/image460.png"/><Relationship Id="rId5" Type="http://schemas.openxmlformats.org/officeDocument/2006/relationships/image" Target="../media/image195.emf"/><Relationship Id="rId4" Type="http://schemas.openxmlformats.org/officeDocument/2006/relationships/image" Target="../media/image450.png"/></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5.xml"/></Relationships>
</file>

<file path=ppt/slides/_rels/slide133.xml.rels><?xml version="1.0" encoding="UTF-8" standalone="yes"?>
<Relationships xmlns="http://schemas.openxmlformats.org/package/2006/relationships"><Relationship Id="rId3" Type="http://schemas.openxmlformats.org/officeDocument/2006/relationships/image" Target="../media/image204.tmp"/><Relationship Id="rId2" Type="http://schemas.openxmlformats.org/officeDocument/2006/relationships/notesSlide" Target="../notesSlides/notesSlide65.xml"/><Relationship Id="rId1" Type="http://schemas.openxmlformats.org/officeDocument/2006/relationships/slideLayout" Target="../slideLayouts/slideLayout14.xml"/><Relationship Id="rId4" Type="http://schemas.openxmlformats.org/officeDocument/2006/relationships/image" Target="../media/image205.tmp"/></Relationships>
</file>

<file path=ppt/slides/_rels/slide134.xml.rels><?xml version="1.0" encoding="UTF-8" standalone="yes"?>
<Relationships xmlns="http://schemas.openxmlformats.org/package/2006/relationships"><Relationship Id="rId3" Type="http://schemas.openxmlformats.org/officeDocument/2006/relationships/image" Target="../media/image206.tmp"/><Relationship Id="rId2" Type="http://schemas.openxmlformats.org/officeDocument/2006/relationships/notesSlide" Target="../notesSlides/notesSlide66.xml"/><Relationship Id="rId1" Type="http://schemas.openxmlformats.org/officeDocument/2006/relationships/slideLayout" Target="../slideLayouts/slideLayout14.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91.xml"/></Relationships>
</file>

<file path=ppt/slides/_rels/slide136.xml.rels><?xml version="1.0" encoding="UTF-8" standalone="yes"?>
<Relationships xmlns="http://schemas.openxmlformats.org/package/2006/relationships"><Relationship Id="rId3" Type="http://schemas.openxmlformats.org/officeDocument/2006/relationships/image" Target="../media/image470.png"/><Relationship Id="rId2" Type="http://schemas.openxmlformats.org/officeDocument/2006/relationships/notesSlide" Target="../notesSlides/notesSlide67.xml"/><Relationship Id="rId1" Type="http://schemas.openxmlformats.org/officeDocument/2006/relationships/slideLayout" Target="../slideLayouts/slideLayout91.xml"/><Relationship Id="rId4" Type="http://schemas.openxmlformats.org/officeDocument/2006/relationships/hyperlink" Target="http://nlp.stanford.edu/joberant/homepage_files/talks/facebook_jun14.pdf" TargetMode="External"/></Relationships>
</file>

<file path=ppt/slides/_rels/slide137.xml.rels><?xml version="1.0" encoding="UTF-8" standalone="yes"?>
<Relationships xmlns="http://schemas.openxmlformats.org/package/2006/relationships"><Relationship Id="rId3" Type="http://schemas.openxmlformats.org/officeDocument/2006/relationships/image" Target="../media/image481.png"/><Relationship Id="rId2" Type="http://schemas.openxmlformats.org/officeDocument/2006/relationships/notesSlide" Target="../notesSlides/notesSlide68.xml"/><Relationship Id="rId1" Type="http://schemas.openxmlformats.org/officeDocument/2006/relationships/slideLayout" Target="../slideLayouts/slideLayout91.xml"/></Relationships>
</file>

<file path=ppt/slides/_rels/slide138.xml.rels><?xml version="1.0" encoding="UTF-8" standalone="yes"?>
<Relationships xmlns="http://schemas.openxmlformats.org/package/2006/relationships"><Relationship Id="rId3" Type="http://schemas.openxmlformats.org/officeDocument/2006/relationships/image" Target="../media/image492.png"/><Relationship Id="rId2" Type="http://schemas.openxmlformats.org/officeDocument/2006/relationships/notesSlide" Target="../notesSlides/notesSlide69.xml"/><Relationship Id="rId1" Type="http://schemas.openxmlformats.org/officeDocument/2006/relationships/slideLayout" Target="../slideLayouts/slideLayout91.xml"/><Relationship Id="rId4" Type="http://schemas.openxmlformats.org/officeDocument/2006/relationships/image" Target="../media/image500.png"/></Relationships>
</file>

<file path=ppt/slides/_rels/slide139.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70.xml"/><Relationship Id="rId1" Type="http://schemas.openxmlformats.org/officeDocument/2006/relationships/slideLayout" Target="../slideLayouts/slideLayout9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40.xml.rels><?xml version="1.0" encoding="UTF-8" standalone="yes"?>
<Relationships xmlns="http://schemas.openxmlformats.org/package/2006/relationships"><Relationship Id="rId2" Type="http://schemas.openxmlformats.org/officeDocument/2006/relationships/image" Target="../media/image512.png"/><Relationship Id="rId1" Type="http://schemas.openxmlformats.org/officeDocument/2006/relationships/slideLayout" Target="../slideLayouts/slideLayout91.xml"/></Relationships>
</file>

<file path=ppt/slides/_rels/slide141.xml.rels><?xml version="1.0" encoding="UTF-8" standalone="yes"?>
<Relationships xmlns="http://schemas.openxmlformats.org/package/2006/relationships"><Relationship Id="rId2" Type="http://schemas.openxmlformats.org/officeDocument/2006/relationships/image" Target="../media/image521.png"/><Relationship Id="rId1" Type="http://schemas.openxmlformats.org/officeDocument/2006/relationships/slideLayout" Target="../slideLayouts/slideLayout91.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91.xml"/></Relationships>
</file>

<file path=ppt/slides/_rels/slide143.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notesSlide" Target="../notesSlides/notesSlide72.xml"/><Relationship Id="rId1" Type="http://schemas.openxmlformats.org/officeDocument/2006/relationships/slideLayout" Target="../slideLayouts/slideLayout91.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92.xml"/></Relationships>
</file>

<file path=ppt/slides/_rels/slide145.xml.rels><?xml version="1.0" encoding="UTF-8" standalone="yes"?>
<Relationships xmlns="http://schemas.openxmlformats.org/package/2006/relationships"><Relationship Id="rId2" Type="http://schemas.openxmlformats.org/officeDocument/2006/relationships/hyperlink" Target="http://aka.ms/WebQSP" TargetMode="External"/><Relationship Id="rId1" Type="http://schemas.openxmlformats.org/officeDocument/2006/relationships/slideLayout" Target="../slideLayouts/slideLayout14.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91.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91.xml"/></Relationships>
</file>

<file path=ppt/slides/_rels/slide148.xml.rels><?xml version="1.0" encoding="UTF-8" standalone="yes"?>
<Relationships xmlns="http://schemas.openxmlformats.org/package/2006/relationships"><Relationship Id="rId3" Type="http://schemas.openxmlformats.org/officeDocument/2006/relationships/image" Target="../media/image207.tmp"/><Relationship Id="rId2" Type="http://schemas.openxmlformats.org/officeDocument/2006/relationships/notesSlide" Target="../notesSlides/notesSlide75.xml"/><Relationship Id="rId1" Type="http://schemas.openxmlformats.org/officeDocument/2006/relationships/slideLayout" Target="../slideLayouts/slideLayout91.xml"/><Relationship Id="rId5" Type="http://schemas.openxmlformats.org/officeDocument/2006/relationships/image" Target="../media/image209.jpg"/><Relationship Id="rId4" Type="http://schemas.openxmlformats.org/officeDocument/2006/relationships/image" Target="../media/image208.jpg"/></Relationships>
</file>

<file path=ppt/slides/_rels/slide149.xml.rels><?xml version="1.0" encoding="UTF-8" standalone="yes"?>
<Relationships xmlns="http://schemas.openxmlformats.org/package/2006/relationships"><Relationship Id="rId3" Type="http://schemas.openxmlformats.org/officeDocument/2006/relationships/image" Target="../media/image207.tmp"/><Relationship Id="rId2" Type="http://schemas.openxmlformats.org/officeDocument/2006/relationships/notesSlide" Target="../notesSlides/notesSlide76.xml"/><Relationship Id="rId1" Type="http://schemas.openxmlformats.org/officeDocument/2006/relationships/slideLayout" Target="../slideLayouts/slideLayout91.xml"/><Relationship Id="rId5" Type="http://schemas.openxmlformats.org/officeDocument/2006/relationships/image" Target="../media/image209.jpg"/><Relationship Id="rId4" Type="http://schemas.openxmlformats.org/officeDocument/2006/relationships/image" Target="../media/image208.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91.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91.xml"/></Relationships>
</file>

<file path=ppt/slides/_rels/slide152.xml.rels><?xml version="1.0" encoding="UTF-8" standalone="yes"?>
<Relationships xmlns="http://schemas.openxmlformats.org/package/2006/relationships"><Relationship Id="rId2" Type="http://schemas.openxmlformats.org/officeDocument/2006/relationships/hyperlink" Target="http://aka.ms/WebQSP" TargetMode="External"/><Relationship Id="rId1" Type="http://schemas.openxmlformats.org/officeDocument/2006/relationships/slideLayout" Target="../slideLayouts/slideLayout91.xml"/></Relationships>
</file>

<file path=ppt/slides/_rels/slide153.xml.rels><?xml version="1.0" encoding="UTF-8" standalone="yes"?>
<Relationships xmlns="http://schemas.openxmlformats.org/package/2006/relationships"><Relationship Id="rId2" Type="http://schemas.openxmlformats.org/officeDocument/2006/relationships/image" Target="../media/image210.tmp"/><Relationship Id="rId1" Type="http://schemas.openxmlformats.org/officeDocument/2006/relationships/slideLayout" Target="../slideLayouts/slideLayout91.xml"/></Relationships>
</file>

<file path=ppt/slides/_rels/slide154.xml.rels><?xml version="1.0" encoding="UTF-8" standalone="yes"?>
<Relationships xmlns="http://schemas.openxmlformats.org/package/2006/relationships"><Relationship Id="rId2" Type="http://schemas.openxmlformats.org/officeDocument/2006/relationships/image" Target="../media/image211.tmp"/><Relationship Id="rId1" Type="http://schemas.openxmlformats.org/officeDocument/2006/relationships/slideLayout" Target="../slideLayouts/slideLayout91.xml"/></Relationships>
</file>

<file path=ppt/slides/_rels/slide155.xml.rels><?xml version="1.0" encoding="UTF-8" standalone="yes"?>
<Relationships xmlns="http://schemas.openxmlformats.org/package/2006/relationships"><Relationship Id="rId2" Type="http://schemas.openxmlformats.org/officeDocument/2006/relationships/image" Target="../media/image212.tmp"/><Relationship Id="rId1" Type="http://schemas.openxmlformats.org/officeDocument/2006/relationships/slideLayout" Target="../slideLayouts/slideLayout91.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91.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91.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92.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91.xml"/></Relationships>
</file>

<file path=ppt/slides/_rels/slide1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4.xml"/></Relationships>
</file>

<file path=ppt/slides/_rels/slide160.xml.rels><?xml version="1.0" encoding="UTF-8" standalone="yes"?>
<Relationships xmlns="http://schemas.openxmlformats.org/package/2006/relationships"><Relationship Id="rId2" Type="http://schemas.openxmlformats.org/officeDocument/2006/relationships/image" Target="../media/image213.png"/><Relationship Id="rId1" Type="http://schemas.openxmlformats.org/officeDocument/2006/relationships/slideLayout" Target="../slideLayouts/slideLayout92.xml"/></Relationships>
</file>

<file path=ppt/slides/_rels/slide161.xml.rels><?xml version="1.0" encoding="UTF-8" standalone="yes"?>
<Relationships xmlns="http://schemas.openxmlformats.org/package/2006/relationships"><Relationship Id="rId3" Type="http://schemas.openxmlformats.org/officeDocument/2006/relationships/image" Target="../media/image122.jpg"/><Relationship Id="rId2" Type="http://schemas.openxmlformats.org/officeDocument/2006/relationships/image" Target="../media/image121.png"/><Relationship Id="rId1" Type="http://schemas.openxmlformats.org/officeDocument/2006/relationships/slideLayout" Target="../slideLayouts/slideLayout92.xml"/><Relationship Id="rId4" Type="http://schemas.openxmlformats.org/officeDocument/2006/relationships/image" Target="../media/image120.png"/></Relationships>
</file>

<file path=ppt/slides/_rels/slide162.xml.rels><?xml version="1.0" encoding="UTF-8" standalone="yes"?>
<Relationships xmlns="http://schemas.openxmlformats.org/package/2006/relationships"><Relationship Id="rId3" Type="http://schemas.openxmlformats.org/officeDocument/2006/relationships/hyperlink" Target="https://www.microsoft.com/en-us/download/details.aspx?id=54253" TargetMode="External"/><Relationship Id="rId2" Type="http://schemas.openxmlformats.org/officeDocument/2006/relationships/notesSlide" Target="../notesSlides/notesSlide82.xml"/><Relationship Id="rId1" Type="http://schemas.openxmlformats.org/officeDocument/2006/relationships/slideLayout" Target="../slideLayouts/slideLayout92.xml"/><Relationship Id="rId4" Type="http://schemas.openxmlformats.org/officeDocument/2006/relationships/image" Target="../media/image214.tmp"/></Relationships>
</file>

<file path=ppt/slides/_rels/slide163.xml.rels><?xml version="1.0" encoding="UTF-8" standalone="yes"?>
<Relationships xmlns="http://schemas.openxmlformats.org/package/2006/relationships"><Relationship Id="rId2" Type="http://schemas.openxmlformats.org/officeDocument/2006/relationships/image" Target="../media/image551.png"/><Relationship Id="rId1" Type="http://schemas.openxmlformats.org/officeDocument/2006/relationships/slideLayout" Target="../slideLayouts/slideLayout9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92.xml"/></Relationships>
</file>

<file path=ppt/slides/_rels/slide165.xml.rels><?xml version="1.0" encoding="UTF-8" standalone="yes"?>
<Relationships xmlns="http://schemas.openxmlformats.org/package/2006/relationships"><Relationship Id="rId2" Type="http://schemas.openxmlformats.org/officeDocument/2006/relationships/image" Target="../media/image611.png"/><Relationship Id="rId1" Type="http://schemas.openxmlformats.org/officeDocument/2006/relationships/slideLayout" Target="../slideLayouts/slideLayout92.xml"/></Relationships>
</file>

<file path=ppt/slides/_rels/slide166.xml.rels><?xml version="1.0" encoding="UTF-8" standalone="yes"?>
<Relationships xmlns="http://schemas.openxmlformats.org/package/2006/relationships"><Relationship Id="rId2" Type="http://schemas.openxmlformats.org/officeDocument/2006/relationships/image" Target="../media/image570.png"/><Relationship Id="rId1" Type="http://schemas.openxmlformats.org/officeDocument/2006/relationships/slideLayout" Target="../slideLayouts/slideLayout92.xml"/></Relationships>
</file>

<file path=ppt/slides/_rels/slide167.xml.rels><?xml version="1.0" encoding="UTF-8" standalone="yes"?>
<Relationships xmlns="http://schemas.openxmlformats.org/package/2006/relationships"><Relationship Id="rId3" Type="http://schemas.openxmlformats.org/officeDocument/2006/relationships/image" Target="../media/image561.png"/><Relationship Id="rId2" Type="http://schemas.openxmlformats.org/officeDocument/2006/relationships/notesSlide" Target="../notesSlides/notesSlide83.xml"/><Relationship Id="rId1" Type="http://schemas.openxmlformats.org/officeDocument/2006/relationships/slideLayout" Target="../slideLayouts/slideLayout92.xml"/></Relationships>
</file>

<file path=ppt/slides/_rels/slide168.xml.rels><?xml version="1.0" encoding="UTF-8" standalone="yes"?>
<Relationships xmlns="http://schemas.openxmlformats.org/package/2006/relationships"><Relationship Id="rId8" Type="http://schemas.openxmlformats.org/officeDocument/2006/relationships/image" Target="../media/image642.png"/><Relationship Id="rId13" Type="http://schemas.openxmlformats.org/officeDocument/2006/relationships/image" Target="../media/image691.png"/><Relationship Id="rId3" Type="http://schemas.openxmlformats.org/officeDocument/2006/relationships/image" Target="../media/image5900.png"/><Relationship Id="rId7" Type="http://schemas.openxmlformats.org/officeDocument/2006/relationships/image" Target="../media/image632.png"/><Relationship Id="rId12" Type="http://schemas.openxmlformats.org/officeDocument/2006/relationships/image" Target="../media/image680.png"/><Relationship Id="rId2" Type="http://schemas.openxmlformats.org/officeDocument/2006/relationships/notesSlide" Target="../notesSlides/notesSlide84.xml"/><Relationship Id="rId1" Type="http://schemas.openxmlformats.org/officeDocument/2006/relationships/slideLayout" Target="../slideLayouts/slideLayout92.xml"/><Relationship Id="rId6" Type="http://schemas.openxmlformats.org/officeDocument/2006/relationships/image" Target="../media/image621.png"/><Relationship Id="rId11" Type="http://schemas.openxmlformats.org/officeDocument/2006/relationships/image" Target="../media/image671.png"/><Relationship Id="rId5" Type="http://schemas.openxmlformats.org/officeDocument/2006/relationships/image" Target="../media/image6100.png"/><Relationship Id="rId10" Type="http://schemas.openxmlformats.org/officeDocument/2006/relationships/image" Target="../media/image661.png"/><Relationship Id="rId4" Type="http://schemas.openxmlformats.org/officeDocument/2006/relationships/image" Target="../media/image601.png"/><Relationship Id="rId9" Type="http://schemas.openxmlformats.org/officeDocument/2006/relationships/image" Target="../media/image651.png"/><Relationship Id="rId14" Type="http://schemas.openxmlformats.org/officeDocument/2006/relationships/image" Target="../media/image702.png"/></Relationships>
</file>

<file path=ppt/slides/_rels/slide169.xml.rels><?xml version="1.0" encoding="UTF-8" standalone="yes"?>
<Relationships xmlns="http://schemas.openxmlformats.org/package/2006/relationships"><Relationship Id="rId8" Type="http://schemas.openxmlformats.org/officeDocument/2006/relationships/image" Target="../media/image731.png"/><Relationship Id="rId13" Type="http://schemas.openxmlformats.org/officeDocument/2006/relationships/image" Target="../media/image770.png"/><Relationship Id="rId3" Type="http://schemas.openxmlformats.org/officeDocument/2006/relationships/image" Target="../media/image711.png"/><Relationship Id="rId7" Type="http://schemas.openxmlformats.org/officeDocument/2006/relationships/image" Target="../media/image601.png"/><Relationship Id="rId12" Type="http://schemas.openxmlformats.org/officeDocument/2006/relationships/image" Target="../media/image761.png"/><Relationship Id="rId2" Type="http://schemas.openxmlformats.org/officeDocument/2006/relationships/notesSlide" Target="../notesSlides/notesSlide85.xml"/><Relationship Id="rId1" Type="http://schemas.openxmlformats.org/officeDocument/2006/relationships/slideLayout" Target="../slideLayouts/slideLayout92.xml"/><Relationship Id="rId6" Type="http://schemas.openxmlformats.org/officeDocument/2006/relationships/image" Target="../media/image721.png"/><Relationship Id="rId11" Type="http://schemas.openxmlformats.org/officeDocument/2006/relationships/image" Target="../media/image120.png"/><Relationship Id="rId5" Type="http://schemas.openxmlformats.org/officeDocument/2006/relationships/image" Target="../media/image6100.png"/><Relationship Id="rId10" Type="http://schemas.openxmlformats.org/officeDocument/2006/relationships/image" Target="../media/image751.png"/><Relationship Id="rId4" Type="http://schemas.openxmlformats.org/officeDocument/2006/relationships/image" Target="../media/image5900.png"/><Relationship Id="rId9" Type="http://schemas.openxmlformats.org/officeDocument/2006/relationships/image" Target="../media/image741.png"/><Relationship Id="rId14" Type="http://schemas.openxmlformats.org/officeDocument/2006/relationships/image" Target="../media/image78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92.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92.xml"/></Relationships>
</file>

<file path=ppt/slides/_rels/slide172.xml.rels><?xml version="1.0" encoding="UTF-8" standalone="yes"?>
<Relationships xmlns="http://schemas.openxmlformats.org/package/2006/relationships"><Relationship Id="rId8" Type="http://schemas.openxmlformats.org/officeDocument/2006/relationships/image" Target="../media/image581.png"/><Relationship Id="rId13" Type="http://schemas.openxmlformats.org/officeDocument/2006/relationships/image" Target="../media/image671.png"/><Relationship Id="rId3" Type="http://schemas.openxmlformats.org/officeDocument/2006/relationships/image" Target="../media/image531.png"/><Relationship Id="rId7" Type="http://schemas.openxmlformats.org/officeDocument/2006/relationships/image" Target="../media/image6100.png"/><Relationship Id="rId12" Type="http://schemas.openxmlformats.org/officeDocument/2006/relationships/image" Target="../media/image661.png"/><Relationship Id="rId2" Type="http://schemas.openxmlformats.org/officeDocument/2006/relationships/notesSlide" Target="../notesSlides/notesSlide88.xml"/><Relationship Id="rId1" Type="http://schemas.openxmlformats.org/officeDocument/2006/relationships/slideLayout" Target="../slideLayouts/slideLayout92.xml"/><Relationship Id="rId6" Type="http://schemas.openxmlformats.org/officeDocument/2006/relationships/image" Target="../media/image601.png"/><Relationship Id="rId11" Type="http://schemas.openxmlformats.org/officeDocument/2006/relationships/image" Target="../media/image651.png"/><Relationship Id="rId5" Type="http://schemas.openxmlformats.org/officeDocument/2006/relationships/image" Target="../media/image5900.png"/><Relationship Id="rId15" Type="http://schemas.openxmlformats.org/officeDocument/2006/relationships/image" Target="../media/image691.png"/><Relationship Id="rId10" Type="http://schemas.openxmlformats.org/officeDocument/2006/relationships/image" Target="../media/image642.png"/><Relationship Id="rId4" Type="http://schemas.openxmlformats.org/officeDocument/2006/relationships/image" Target="../media/image541.png"/><Relationship Id="rId9" Type="http://schemas.openxmlformats.org/officeDocument/2006/relationships/image" Target="../media/image632.png"/><Relationship Id="rId14" Type="http://schemas.openxmlformats.org/officeDocument/2006/relationships/image" Target="../media/image680.png"/></Relationships>
</file>

<file path=ppt/slides/_rels/slide173.xml.rels><?xml version="1.0" encoding="UTF-8" standalone="yes"?>
<Relationships xmlns="http://schemas.openxmlformats.org/package/2006/relationships"><Relationship Id="rId8" Type="http://schemas.openxmlformats.org/officeDocument/2006/relationships/image" Target="../media/image632.png"/><Relationship Id="rId13" Type="http://schemas.openxmlformats.org/officeDocument/2006/relationships/image" Target="../media/image680.png"/><Relationship Id="rId3" Type="http://schemas.openxmlformats.org/officeDocument/2006/relationships/image" Target="../media/image591.png"/><Relationship Id="rId7" Type="http://schemas.openxmlformats.org/officeDocument/2006/relationships/image" Target="../media/image581.png"/><Relationship Id="rId12" Type="http://schemas.openxmlformats.org/officeDocument/2006/relationships/image" Target="../media/image671.png"/><Relationship Id="rId2" Type="http://schemas.openxmlformats.org/officeDocument/2006/relationships/notesSlide" Target="../notesSlides/notesSlide89.xml"/><Relationship Id="rId1" Type="http://schemas.openxmlformats.org/officeDocument/2006/relationships/slideLayout" Target="../slideLayouts/slideLayout92.xml"/><Relationship Id="rId6" Type="http://schemas.openxmlformats.org/officeDocument/2006/relationships/image" Target="../media/image6100.png"/><Relationship Id="rId11" Type="http://schemas.openxmlformats.org/officeDocument/2006/relationships/image" Target="../media/image661.png"/><Relationship Id="rId5" Type="http://schemas.openxmlformats.org/officeDocument/2006/relationships/image" Target="../media/image601.png"/><Relationship Id="rId15" Type="http://schemas.openxmlformats.org/officeDocument/2006/relationships/image" Target="../media/image541.png"/><Relationship Id="rId10" Type="http://schemas.openxmlformats.org/officeDocument/2006/relationships/image" Target="../media/image651.png"/><Relationship Id="rId4" Type="http://schemas.openxmlformats.org/officeDocument/2006/relationships/image" Target="../media/image5900.png"/><Relationship Id="rId9" Type="http://schemas.openxmlformats.org/officeDocument/2006/relationships/image" Target="../media/image642.png"/><Relationship Id="rId14" Type="http://schemas.openxmlformats.org/officeDocument/2006/relationships/image" Target="../media/image691.png"/></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92.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92.xml"/></Relationships>
</file>

<file path=ppt/slides/_rels/slide176.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notesSlide" Target="../notesSlides/notesSlide92.xml"/><Relationship Id="rId1" Type="http://schemas.openxmlformats.org/officeDocument/2006/relationships/slideLayout" Target="../slideLayouts/slideLayout92.xml"/></Relationships>
</file>

<file path=ppt/slides/_rels/slide177.xml.rels><?xml version="1.0" encoding="UTF-8" standalone="yes"?>
<Relationships xmlns="http://schemas.openxmlformats.org/package/2006/relationships"><Relationship Id="rId2" Type="http://schemas.openxmlformats.org/officeDocument/2006/relationships/chart" Target="../charts/chart8.xml"/><Relationship Id="rId1" Type="http://schemas.openxmlformats.org/officeDocument/2006/relationships/slideLayout" Target="../slideLayouts/slideLayout92.xml"/></Relationships>
</file>

<file path=ppt/slides/_rels/slide178.xml.rels><?xml version="1.0" encoding="UTF-8" standalone="yes"?>
<Relationships xmlns="http://schemas.openxmlformats.org/package/2006/relationships"><Relationship Id="rId2" Type="http://schemas.openxmlformats.org/officeDocument/2006/relationships/image" Target="../media/image215.tmp"/><Relationship Id="rId1" Type="http://schemas.openxmlformats.org/officeDocument/2006/relationships/slideLayout" Target="../slideLayouts/slideLayout92.xml"/></Relationships>
</file>

<file path=ppt/slides/_rels/slide179.xml.rels><?xml version="1.0" encoding="UTF-8" standalone="yes"?>
<Relationships xmlns="http://schemas.openxmlformats.org/package/2006/relationships"><Relationship Id="rId2" Type="http://schemas.openxmlformats.org/officeDocument/2006/relationships/image" Target="../media/image216.tmp"/><Relationship Id="rId1" Type="http://schemas.openxmlformats.org/officeDocument/2006/relationships/slideLayout" Target="../slideLayouts/slideLayout92.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4.xml"/><Relationship Id="rId5" Type="http://schemas.openxmlformats.org/officeDocument/2006/relationships/image" Target="../media/image31.png"/><Relationship Id="rId4" Type="http://schemas.openxmlformats.org/officeDocument/2006/relationships/image" Target="../media/image30.png"/></Relationships>
</file>

<file path=ppt/slides/_rels/slide180.xml.rels><?xml version="1.0" encoding="UTF-8" standalone="yes"?>
<Relationships xmlns="http://schemas.openxmlformats.org/package/2006/relationships"><Relationship Id="rId2" Type="http://schemas.openxmlformats.org/officeDocument/2006/relationships/image" Target="../media/image217.tmp"/><Relationship Id="rId1" Type="http://schemas.openxmlformats.org/officeDocument/2006/relationships/slideLayout" Target="../slideLayouts/slideLayout9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92.xml"/></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8" Type="http://schemas.openxmlformats.org/officeDocument/2006/relationships/image" Target="../media/image292.png"/><Relationship Id="rId13"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1.png"/><Relationship Id="rId12" Type="http://schemas.openxmlformats.org/officeDocument/2006/relationships/image" Target="../media/image37.png"/><Relationship Id="rId2" Type="http://schemas.openxmlformats.org/officeDocument/2006/relationships/image" Target="../media/image32.png"/><Relationship Id="rId1" Type="http://schemas.openxmlformats.org/officeDocument/2006/relationships/slideLayout" Target="../slideLayouts/slideLayout14.xml"/><Relationship Id="rId6" Type="http://schemas.openxmlformats.org/officeDocument/2006/relationships/image" Target="../media/image35.png"/><Relationship Id="rId11" Type="http://schemas.openxmlformats.org/officeDocument/2006/relationships/image" Target="../media/image36.png"/><Relationship Id="rId5" Type="http://schemas.openxmlformats.org/officeDocument/2006/relationships/image" Target="../media/image34.png"/><Relationship Id="rId10" Type="http://schemas.openxmlformats.org/officeDocument/2006/relationships/image" Target="../media/image261.png"/><Relationship Id="rId4" Type="http://schemas.openxmlformats.org/officeDocument/2006/relationships/image" Target="../media/image28.png"/><Relationship Id="rId9" Type="http://schemas.openxmlformats.org/officeDocument/2006/relationships/image" Target="../media/image250.png"/><Relationship Id="rId14" Type="http://schemas.openxmlformats.org/officeDocument/2006/relationships/image" Target="../media/image3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2" Type="http://schemas.openxmlformats.org/officeDocument/2006/relationships/image" Target="../media/image323.png"/><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2" Type="http://schemas.openxmlformats.org/officeDocument/2006/relationships/image" Target="../media/image332.png"/><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3" Type="http://schemas.openxmlformats.org/officeDocument/2006/relationships/image" Target="../media/image351.png"/><Relationship Id="rId7"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4.xml"/><Relationship Id="rId6" Type="http://schemas.openxmlformats.org/officeDocument/2006/relationships/image" Target="../media/image381.png"/><Relationship Id="rId5" Type="http://schemas.openxmlformats.org/officeDocument/2006/relationships/image" Target="../media/image372.png"/><Relationship Id="rId4" Type="http://schemas.openxmlformats.org/officeDocument/2006/relationships/image" Target="../media/image362.png"/></Relationships>
</file>

<file path=ppt/slides/_rels/slide23.xml.rels><?xml version="1.0" encoding="UTF-8" standalone="yes"?>
<Relationships xmlns="http://schemas.openxmlformats.org/package/2006/relationships"><Relationship Id="rId3" Type="http://schemas.openxmlformats.org/officeDocument/2006/relationships/image" Target="../media/image422.png"/><Relationship Id="rId2" Type="http://schemas.openxmlformats.org/officeDocument/2006/relationships/image" Target="../media/image412.png"/><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image" Target="../media/image47.png"/><Relationship Id="rId1" Type="http://schemas.openxmlformats.org/officeDocument/2006/relationships/slideLayout" Target="../slideLayouts/slideLayout14.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 Id="rId9" Type="http://schemas.openxmlformats.org/officeDocument/2006/relationships/image" Target="../media/image54.png"/></Relationships>
</file>

<file path=ppt/slides/_rels/slide27.xml.rels><?xml version="1.0" encoding="UTF-8" standalone="yes"?>
<Relationships xmlns="http://schemas.openxmlformats.org/package/2006/relationships"><Relationship Id="rId3" Type="http://schemas.openxmlformats.org/officeDocument/2006/relationships/hyperlink" Target="https://media.nips.cc/Conferences/2015/tutorialslides/DL-Tutorial-NIPS2015.pdf" TargetMode="External"/><Relationship Id="rId2" Type="http://schemas.openxmlformats.org/officeDocument/2006/relationships/notesSlide" Target="../notesSlides/notesSlide12.xml"/><Relationship Id="rId1" Type="http://schemas.openxmlformats.org/officeDocument/2006/relationships/slideLayout" Target="../slideLayouts/slideLayout14.xml"/><Relationship Id="rId4" Type="http://schemas.openxmlformats.org/officeDocument/2006/relationships/image" Target="../media/image55.png"/></Relationships>
</file>

<file path=ppt/slides/_rels/slide2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14.xml"/><Relationship Id="rId4" Type="http://schemas.openxmlformats.org/officeDocument/2006/relationships/image" Target="../media/image67.png"/></Relationships>
</file>

<file path=ppt/slides/_rels/slide36.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66.png"/><Relationship Id="rId7" Type="http://schemas.openxmlformats.org/officeDocument/2006/relationships/image" Target="../media/image72.png"/><Relationship Id="rId2" Type="http://schemas.openxmlformats.org/officeDocument/2006/relationships/image" Target="../media/image68.png"/><Relationship Id="rId1" Type="http://schemas.openxmlformats.org/officeDocument/2006/relationships/slideLayout" Target="../slideLayouts/slideLayout14.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40.xml.rels><?xml version="1.0" encoding="UTF-8" standalone="yes"?>
<Relationships xmlns="http://schemas.openxmlformats.org/package/2006/relationships"><Relationship Id="rId3" Type="http://schemas.openxmlformats.org/officeDocument/2006/relationships/image" Target="../media/image68.tmp"/><Relationship Id="rId2" Type="http://schemas.openxmlformats.org/officeDocument/2006/relationships/image" Target="../media/image67.WMF"/><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3" Type="http://schemas.openxmlformats.org/officeDocument/2006/relationships/image" Target="../media/image69.jpg"/><Relationship Id="rId2" Type="http://schemas.openxmlformats.org/officeDocument/2006/relationships/image" Target="../media/image191.png"/><Relationship Id="rId1" Type="http://schemas.openxmlformats.org/officeDocument/2006/relationships/slideLayout" Target="../slideLayouts/slideLayout14.xml"/><Relationship Id="rId5" Type="http://schemas.openxmlformats.org/officeDocument/2006/relationships/image" Target="../media/image71.tmp"/><Relationship Id="rId4" Type="http://schemas.openxmlformats.org/officeDocument/2006/relationships/image" Target="../media/image70.jpg"/></Relationships>
</file>

<file path=ppt/slides/_rels/slide4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6.xml"/><Relationship Id="rId1" Type="http://schemas.openxmlformats.org/officeDocument/2006/relationships/slideLayout" Target="../slideLayouts/slideLayout14.xml"/><Relationship Id="rId4" Type="http://schemas.openxmlformats.org/officeDocument/2006/relationships/image" Target="../media/image75.png"/></Relationships>
</file>

<file path=ppt/slides/_rels/slide43.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14.xml"/><Relationship Id="rId4" Type="http://schemas.openxmlformats.org/officeDocument/2006/relationships/image" Target="../media/image79.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81.jpeg"/><Relationship Id="rId7" Type="http://schemas.openxmlformats.org/officeDocument/2006/relationships/image" Target="../media/image85.png"/><Relationship Id="rId2" Type="http://schemas.openxmlformats.org/officeDocument/2006/relationships/image" Target="../media/image80.jpeg"/><Relationship Id="rId1" Type="http://schemas.openxmlformats.org/officeDocument/2006/relationships/slideLayout" Target="../slideLayouts/slideLayout14.xml"/><Relationship Id="rId6" Type="http://schemas.openxmlformats.org/officeDocument/2006/relationships/image" Target="../media/image84.png"/><Relationship Id="rId5" Type="http://schemas.openxmlformats.org/officeDocument/2006/relationships/image" Target="../media/image83.jpeg"/><Relationship Id="rId4" Type="http://schemas.openxmlformats.org/officeDocument/2006/relationships/image" Target="../media/image82.png"/><Relationship Id="rId9" Type="http://schemas.openxmlformats.org/officeDocument/2006/relationships/image" Target="../media/image87.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50.xml.rels><?xml version="1.0" encoding="UTF-8" standalone="yes"?>
<Relationships xmlns="http://schemas.openxmlformats.org/package/2006/relationships"><Relationship Id="rId3" Type="http://schemas.openxmlformats.org/officeDocument/2006/relationships/image" Target="../media/image84.tmp"/><Relationship Id="rId2" Type="http://schemas.openxmlformats.org/officeDocument/2006/relationships/image" Target="../media/image251.png"/><Relationship Id="rId1" Type="http://schemas.openxmlformats.org/officeDocument/2006/relationships/slideLayout" Target="../slideLayouts/slideLayout14.xml"/><Relationship Id="rId4" Type="http://schemas.openxmlformats.org/officeDocument/2006/relationships/image" Target="../media/image270.png"/></Relationships>
</file>

<file path=ppt/slides/_rels/slide51.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image" Target="../media/image85.emf"/><Relationship Id="rId1" Type="http://schemas.openxmlformats.org/officeDocument/2006/relationships/slideLayout" Target="../slideLayouts/slideLayout14.xml"/><Relationship Id="rId5" Type="http://schemas.openxmlformats.org/officeDocument/2006/relationships/image" Target="../media/image311.png"/><Relationship Id="rId4" Type="http://schemas.openxmlformats.org/officeDocument/2006/relationships/image" Target="../media/image301.png"/></Relationships>
</file>

<file path=ppt/slides/_rels/slide52.xml.rels><?xml version="1.0" encoding="UTF-8" standalone="yes"?>
<Relationships xmlns="http://schemas.openxmlformats.org/package/2006/relationships"><Relationship Id="rId3" Type="http://schemas.openxmlformats.org/officeDocument/2006/relationships/image" Target="../media/image331.png"/><Relationship Id="rId7" Type="http://schemas.openxmlformats.org/officeDocument/2006/relationships/image" Target="../media/image371.png"/><Relationship Id="rId2" Type="http://schemas.openxmlformats.org/officeDocument/2006/relationships/image" Target="../media/image321.png"/><Relationship Id="rId1" Type="http://schemas.openxmlformats.org/officeDocument/2006/relationships/slideLayout" Target="../slideLayouts/slideLayout14.xml"/><Relationship Id="rId6" Type="http://schemas.openxmlformats.org/officeDocument/2006/relationships/image" Target="../media/image360.png"/><Relationship Id="rId5" Type="http://schemas.openxmlformats.org/officeDocument/2006/relationships/image" Target="../media/image350.png"/><Relationship Id="rId4" Type="http://schemas.openxmlformats.org/officeDocument/2006/relationships/image" Target="../media/image340.png"/></Relationships>
</file>

<file path=ppt/slides/_rels/slide53.xml.rels><?xml version="1.0" encoding="UTF-8" standalone="yes"?>
<Relationships xmlns="http://schemas.openxmlformats.org/package/2006/relationships"><Relationship Id="rId3" Type="http://schemas.openxmlformats.org/officeDocument/2006/relationships/image" Target="../media/image390.png"/><Relationship Id="rId2" Type="http://schemas.openxmlformats.org/officeDocument/2006/relationships/image" Target="../media/image380.png"/><Relationship Id="rId1" Type="http://schemas.openxmlformats.org/officeDocument/2006/relationships/slideLayout" Target="../slideLayouts/slideLayout14.xml"/><Relationship Id="rId5" Type="http://schemas.openxmlformats.org/officeDocument/2006/relationships/image" Target="../media/image411.png"/><Relationship Id="rId4" Type="http://schemas.openxmlformats.org/officeDocument/2006/relationships/image" Target="../media/image401.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5.xml.rels><?xml version="1.0" encoding="UTF-8" standalone="yes"?>
<Relationships xmlns="http://schemas.openxmlformats.org/package/2006/relationships"><Relationship Id="rId3" Type="http://schemas.openxmlformats.org/officeDocument/2006/relationships/image" Target="../media/image430.png"/><Relationship Id="rId2" Type="http://schemas.openxmlformats.org/officeDocument/2006/relationships/image" Target="../media/image420.png"/><Relationship Id="rId1" Type="http://schemas.openxmlformats.org/officeDocument/2006/relationships/slideLayout" Target="../slideLayouts/slideLayout14.xml"/><Relationship Id="rId6" Type="http://schemas.openxmlformats.org/officeDocument/2006/relationships/image" Target="../media/image461.png"/><Relationship Id="rId5" Type="http://schemas.openxmlformats.org/officeDocument/2006/relationships/image" Target="../media/image451.png"/><Relationship Id="rId4" Type="http://schemas.openxmlformats.org/officeDocument/2006/relationships/image" Target="../media/image441.png"/></Relationships>
</file>

<file path=ppt/slides/_rels/slide56.xml.rels><?xml version="1.0" encoding="UTF-8" standalone="yes"?>
<Relationships xmlns="http://schemas.openxmlformats.org/package/2006/relationships"><Relationship Id="rId3" Type="http://schemas.openxmlformats.org/officeDocument/2006/relationships/image" Target="../media/image480.png"/><Relationship Id="rId2" Type="http://schemas.openxmlformats.org/officeDocument/2006/relationships/image" Target="../media/image471.png"/><Relationship Id="rId1" Type="http://schemas.openxmlformats.org/officeDocument/2006/relationships/slideLayout" Target="../slideLayouts/slideLayout14.xml"/><Relationship Id="rId6" Type="http://schemas.openxmlformats.org/officeDocument/2006/relationships/image" Target="../media/image511.png"/><Relationship Id="rId5" Type="http://schemas.openxmlformats.org/officeDocument/2006/relationships/image" Target="../media/image501.png"/><Relationship Id="rId4" Type="http://schemas.openxmlformats.org/officeDocument/2006/relationships/image" Target="../media/image490.png"/></Relationships>
</file>

<file path=ppt/slides/_rels/slide57.xml.rels><?xml version="1.0" encoding="UTF-8" standalone="yes"?>
<Relationships xmlns="http://schemas.openxmlformats.org/package/2006/relationships"><Relationship Id="rId8" Type="http://schemas.openxmlformats.org/officeDocument/2006/relationships/image" Target="../media/image560.png"/><Relationship Id="rId3" Type="http://schemas.openxmlformats.org/officeDocument/2006/relationships/image" Target="NULL"/><Relationship Id="rId7" Type="http://schemas.openxmlformats.org/officeDocument/2006/relationships/image" Target="../media/image550.png"/><Relationship Id="rId2" Type="http://schemas.openxmlformats.org/officeDocument/2006/relationships/notesSlide" Target="../notesSlides/notesSlide20.xml"/><Relationship Id="rId1" Type="http://schemas.openxmlformats.org/officeDocument/2006/relationships/slideLayout" Target="../slideLayouts/slideLayout14.xml"/><Relationship Id="rId6" Type="http://schemas.openxmlformats.org/officeDocument/2006/relationships/image" Target="../media/image540.png"/><Relationship Id="rId5" Type="http://schemas.openxmlformats.org/officeDocument/2006/relationships/image" Target="../media/image530.png"/><Relationship Id="rId4" Type="http://schemas.openxmlformats.org/officeDocument/2006/relationships/image" Target="../media/image520.png"/></Relationships>
</file>

<file path=ppt/slides/_rels/slide58.xml.rels><?xml version="1.0" encoding="UTF-8" standalone="yes"?>
<Relationships xmlns="http://schemas.openxmlformats.org/package/2006/relationships"><Relationship Id="rId3" Type="http://schemas.openxmlformats.org/officeDocument/2006/relationships/image" Target="../media/image580.png"/><Relationship Id="rId2" Type="http://schemas.openxmlformats.org/officeDocument/2006/relationships/image" Target="../media/image571.png"/><Relationship Id="rId1" Type="http://schemas.openxmlformats.org/officeDocument/2006/relationships/slideLayout" Target="../slideLayouts/slideLayout14.xml"/><Relationship Id="rId4" Type="http://schemas.openxmlformats.org/officeDocument/2006/relationships/image" Target="../media/image590.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60.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4.xml"/></Relationships>
</file>

<file path=ppt/slides/_rels/slide61.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image" Target="../media/image262.png"/><Relationship Id="rId1" Type="http://schemas.openxmlformats.org/officeDocument/2006/relationships/slideLayout" Target="../slideLayouts/slideLayout14.xml"/></Relationships>
</file>

<file path=ppt/slides/_rels/slide62.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image" Target="../media/image280.png"/><Relationship Id="rId1" Type="http://schemas.openxmlformats.org/officeDocument/2006/relationships/slideLayout" Target="../slideLayouts/slideLayout14.xml"/></Relationships>
</file>

<file path=ppt/slides/_rels/slide63.xml.rels><?xml version="1.0" encoding="UTF-8" standalone="yes"?>
<Relationships xmlns="http://schemas.openxmlformats.org/package/2006/relationships"><Relationship Id="rId3" Type="http://schemas.openxmlformats.org/officeDocument/2006/relationships/image" Target="../media/image86.tmp"/><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64.xml.rels><?xml version="1.0" encoding="UTF-8" standalone="yes"?>
<Relationships xmlns="http://schemas.openxmlformats.org/package/2006/relationships"><Relationship Id="rId3" Type="http://schemas.openxmlformats.org/officeDocument/2006/relationships/image" Target="../media/image600.png"/><Relationship Id="rId7" Type="http://schemas.openxmlformats.org/officeDocument/2006/relationships/image" Target="../media/image86.tmp"/><Relationship Id="rId2" Type="http://schemas.openxmlformats.org/officeDocument/2006/relationships/notesSlide" Target="../notesSlides/notesSlide22.xml"/><Relationship Id="rId1" Type="http://schemas.openxmlformats.org/officeDocument/2006/relationships/slideLayout" Target="../slideLayouts/slideLayout14.xml"/><Relationship Id="rId6" Type="http://schemas.openxmlformats.org/officeDocument/2006/relationships/image" Target="../media/image630.png"/><Relationship Id="rId5" Type="http://schemas.openxmlformats.org/officeDocument/2006/relationships/image" Target="../media/image620.png"/><Relationship Id="rId4" Type="http://schemas.openxmlformats.org/officeDocument/2006/relationships/image" Target="../media/image610.png"/></Relationships>
</file>

<file path=ppt/slides/_rels/slide65.xml.rels><?xml version="1.0" encoding="UTF-8" standalone="yes"?>
<Relationships xmlns="http://schemas.openxmlformats.org/package/2006/relationships"><Relationship Id="rId3" Type="http://schemas.openxmlformats.org/officeDocument/2006/relationships/image" Target="../media/image640.png"/><Relationship Id="rId2" Type="http://schemas.openxmlformats.org/officeDocument/2006/relationships/notesSlide" Target="../notesSlides/notesSlide23.xml"/><Relationship Id="rId1" Type="http://schemas.openxmlformats.org/officeDocument/2006/relationships/slideLayout" Target="../slideLayouts/slideLayout14.xml"/><Relationship Id="rId4" Type="http://schemas.openxmlformats.org/officeDocument/2006/relationships/image" Target="../media/image650.png"/></Relationships>
</file>

<file path=ppt/slides/_rels/slide66.xml.rels><?xml version="1.0" encoding="UTF-8" standalone="yes"?>
<Relationships xmlns="http://schemas.openxmlformats.org/package/2006/relationships"><Relationship Id="rId3" Type="http://schemas.openxmlformats.org/officeDocument/2006/relationships/image" Target="../media/image660.png"/><Relationship Id="rId2" Type="http://schemas.openxmlformats.org/officeDocument/2006/relationships/notesSlide" Target="../notesSlides/notesSlide24.xml"/><Relationship Id="rId1" Type="http://schemas.openxmlformats.org/officeDocument/2006/relationships/slideLayout" Target="../slideLayouts/slideLayout14.xml"/><Relationship Id="rId4" Type="http://schemas.openxmlformats.org/officeDocument/2006/relationships/image" Target="../media/image670.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8.xml.rels><?xml version="1.0" encoding="UTF-8" standalone="yes"?>
<Relationships xmlns="http://schemas.openxmlformats.org/package/2006/relationships"><Relationship Id="rId8" Type="http://schemas.openxmlformats.org/officeDocument/2006/relationships/image" Target="../media/image730.png"/><Relationship Id="rId3" Type="http://schemas.openxmlformats.org/officeDocument/2006/relationships/image" Target="../media/image87.tmp"/><Relationship Id="rId7" Type="http://schemas.openxmlformats.org/officeDocument/2006/relationships/image" Target="../media/image720.png"/><Relationship Id="rId2" Type="http://schemas.openxmlformats.org/officeDocument/2006/relationships/notesSlide" Target="../notesSlides/notesSlide25.xml"/><Relationship Id="rId1" Type="http://schemas.openxmlformats.org/officeDocument/2006/relationships/slideLayout" Target="../slideLayouts/slideLayout14.xml"/><Relationship Id="rId6" Type="http://schemas.openxmlformats.org/officeDocument/2006/relationships/image" Target="../media/image710.png"/><Relationship Id="rId5" Type="http://schemas.openxmlformats.org/officeDocument/2006/relationships/image" Target="../media/image700.png"/><Relationship Id="rId4" Type="http://schemas.openxmlformats.org/officeDocument/2006/relationships/image" Target="../media/image690.png"/><Relationship Id="rId9" Type="http://schemas.openxmlformats.org/officeDocument/2006/relationships/image" Target="../media/image740.png"/></Relationships>
</file>

<file path=ppt/slides/_rels/slide69.xml.rels><?xml version="1.0" encoding="UTF-8" standalone="yes"?>
<Relationships xmlns="http://schemas.openxmlformats.org/package/2006/relationships"><Relationship Id="rId3" Type="http://schemas.openxmlformats.org/officeDocument/2006/relationships/image" Target="../media/image760.png"/><Relationship Id="rId2" Type="http://schemas.openxmlformats.org/officeDocument/2006/relationships/image" Target="../media/image750.png"/><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70.xml.rels><?xml version="1.0" encoding="UTF-8" standalone="yes"?>
<Relationships xmlns="http://schemas.openxmlformats.org/package/2006/relationships"><Relationship Id="rId3" Type="http://schemas.openxmlformats.org/officeDocument/2006/relationships/image" Target="../media/image88.tmp"/><Relationship Id="rId2" Type="http://schemas.openxmlformats.org/officeDocument/2006/relationships/notesSlide" Target="../notesSlides/notesSlide26.xml"/><Relationship Id="rId1" Type="http://schemas.openxmlformats.org/officeDocument/2006/relationships/slideLayout" Target="../slideLayouts/slideLayout14.xml"/></Relationships>
</file>

<file path=ppt/slides/_rels/slide71.xml.rels><?xml version="1.0" encoding="UTF-8" standalone="yes"?>
<Relationships xmlns="http://schemas.openxmlformats.org/package/2006/relationships"><Relationship Id="rId3" Type="http://schemas.openxmlformats.org/officeDocument/2006/relationships/image" Target="../media/image89.png"/><Relationship Id="rId7" Type="http://schemas.openxmlformats.org/officeDocument/2006/relationships/image" Target="../media/image92.png"/><Relationship Id="rId2" Type="http://schemas.openxmlformats.org/officeDocument/2006/relationships/image" Target="../media/image780.png"/><Relationship Id="rId1" Type="http://schemas.openxmlformats.org/officeDocument/2006/relationships/slideLayout" Target="../slideLayouts/slideLayout14.xml"/><Relationship Id="rId6" Type="http://schemas.openxmlformats.org/officeDocument/2006/relationships/image" Target="../media/image91.png"/><Relationship Id="rId5" Type="http://schemas.openxmlformats.org/officeDocument/2006/relationships/image" Target="../media/image81.png"/><Relationship Id="rId4" Type="http://schemas.openxmlformats.org/officeDocument/2006/relationships/image" Target="../media/image90.png"/></Relationships>
</file>

<file path=ppt/slides/_rels/slide72.xml.rels><?xml version="1.0" encoding="UTF-8" standalone="yes"?>
<Relationships xmlns="http://schemas.openxmlformats.org/package/2006/relationships"><Relationship Id="rId2" Type="http://schemas.openxmlformats.org/officeDocument/2006/relationships/image" Target="../media/image840.png"/><Relationship Id="rId1" Type="http://schemas.openxmlformats.org/officeDocument/2006/relationships/slideLayout" Target="../slideLayouts/slideLayout14.xml"/></Relationships>
</file>

<file path=ppt/slides/_rels/slide73.xml.rels><?xml version="1.0" encoding="UTF-8" standalone="yes"?>
<Relationships xmlns="http://schemas.openxmlformats.org/package/2006/relationships"><Relationship Id="rId2" Type="http://schemas.openxmlformats.org/officeDocument/2006/relationships/image" Target="../media/image820.png"/><Relationship Id="rId1" Type="http://schemas.openxmlformats.org/officeDocument/2006/relationships/slideLayout" Target="../slideLayouts/slideLayout14.xml"/></Relationships>
</file>

<file path=ppt/slides/_rels/slide74.xml.rels><?xml version="1.0" encoding="UTF-8" standalone="yes"?>
<Relationships xmlns="http://schemas.openxmlformats.org/package/2006/relationships"><Relationship Id="rId2" Type="http://schemas.openxmlformats.org/officeDocument/2006/relationships/image" Target="../media/image93.tmp"/><Relationship Id="rId1" Type="http://schemas.openxmlformats.org/officeDocument/2006/relationships/slideLayout" Target="../slideLayouts/slideLayout14.xml"/></Relationships>
</file>

<file path=ppt/slides/_rels/slide75.xml.rels><?xml version="1.0" encoding="UTF-8" standalone="yes"?>
<Relationships xmlns="http://schemas.openxmlformats.org/package/2006/relationships"><Relationship Id="rId3" Type="http://schemas.openxmlformats.org/officeDocument/2006/relationships/image" Target="../media/image94.tmp"/><Relationship Id="rId2" Type="http://schemas.openxmlformats.org/officeDocument/2006/relationships/notesSlide" Target="../notesSlides/notesSlide27.xml"/><Relationship Id="rId1" Type="http://schemas.openxmlformats.org/officeDocument/2006/relationships/slideLayout" Target="../slideLayouts/slideLayout14.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9.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image" Target="../media/image80.jpeg"/><Relationship Id="rId1" Type="http://schemas.openxmlformats.org/officeDocument/2006/relationships/slideLayout" Target="../slideLayouts/slideLayout18.xml"/><Relationship Id="rId5" Type="http://schemas.openxmlformats.org/officeDocument/2006/relationships/image" Target="../media/image83.jpeg"/><Relationship Id="rId4" Type="http://schemas.openxmlformats.org/officeDocument/2006/relationships/image" Target="../media/image82.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80.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28.xml"/><Relationship Id="rId1" Type="http://schemas.openxmlformats.org/officeDocument/2006/relationships/slideLayout" Target="../slideLayouts/slideLayout14.xml"/></Relationships>
</file>

<file path=ppt/slides/_rels/slide81.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29.xml"/><Relationship Id="rId1" Type="http://schemas.openxmlformats.org/officeDocument/2006/relationships/slideLayout" Target="../slideLayouts/slideLayout14.xml"/><Relationship Id="rId5" Type="http://schemas.openxmlformats.org/officeDocument/2006/relationships/image" Target="../media/image98.png"/><Relationship Id="rId4" Type="http://schemas.openxmlformats.org/officeDocument/2006/relationships/image" Target="../media/image97.png"/></Relationships>
</file>

<file path=ppt/slides/_rels/slide82.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30.xml"/><Relationship Id="rId1" Type="http://schemas.openxmlformats.org/officeDocument/2006/relationships/slideLayout" Target="../slideLayouts/slideLayout14.xml"/></Relationships>
</file>

<file path=ppt/slides/_rels/slide83.xml.rels><?xml version="1.0" encoding="UTF-8" standalone="yes"?>
<Relationships xmlns="http://schemas.openxmlformats.org/package/2006/relationships"><Relationship Id="rId8" Type="http://schemas.openxmlformats.org/officeDocument/2006/relationships/image" Target="../media/image105.jpeg"/><Relationship Id="rId3" Type="http://schemas.openxmlformats.org/officeDocument/2006/relationships/image" Target="../media/image106.png"/><Relationship Id="rId7" Type="http://schemas.openxmlformats.org/officeDocument/2006/relationships/image" Target="../media/image104.png"/><Relationship Id="rId12" Type="http://schemas.openxmlformats.org/officeDocument/2006/relationships/hyperlink" Target="http://aka.ms/NCI-PID-PubMed" TargetMode="External"/><Relationship Id="rId2" Type="http://schemas.openxmlformats.org/officeDocument/2006/relationships/image" Target="../media/image100.png"/><Relationship Id="rId1" Type="http://schemas.openxmlformats.org/officeDocument/2006/relationships/slideLayout" Target="../slideLayouts/slideLayout14.xml"/><Relationship Id="rId6" Type="http://schemas.openxmlformats.org/officeDocument/2006/relationships/image" Target="../media/image103.png"/><Relationship Id="rId11" Type="http://schemas.openxmlformats.org/officeDocument/2006/relationships/image" Target="../media/image114.png"/><Relationship Id="rId5" Type="http://schemas.openxmlformats.org/officeDocument/2006/relationships/image" Target="../media/image102.jpeg"/><Relationship Id="rId10" Type="http://schemas.openxmlformats.org/officeDocument/2006/relationships/image" Target="../media/image113.png"/><Relationship Id="rId4" Type="http://schemas.openxmlformats.org/officeDocument/2006/relationships/image" Target="../media/image101.png"/><Relationship Id="rId9" Type="http://schemas.openxmlformats.org/officeDocument/2006/relationships/image" Target="../media/image112.png"/></Relationships>
</file>

<file path=ppt/slides/_rels/slide84.xml.rels><?xml version="1.0" encoding="UTF-8" standalone="yes"?>
<Relationships xmlns="http://schemas.openxmlformats.org/package/2006/relationships"><Relationship Id="rId8" Type="http://schemas.openxmlformats.org/officeDocument/2006/relationships/image" Target="../media/image117.png"/><Relationship Id="rId13" Type="http://schemas.openxmlformats.org/officeDocument/2006/relationships/image" Target="../media/image122.png"/><Relationship Id="rId3" Type="http://schemas.openxmlformats.org/officeDocument/2006/relationships/image" Target="../media/image115.png"/><Relationship Id="rId7" Type="http://schemas.openxmlformats.org/officeDocument/2006/relationships/image" Target="../media/image105.jpeg"/><Relationship Id="rId12" Type="http://schemas.openxmlformats.org/officeDocument/2006/relationships/image" Target="../media/image109.emf"/><Relationship Id="rId2" Type="http://schemas.openxmlformats.org/officeDocument/2006/relationships/notesSlide" Target="../notesSlides/notesSlide31.xml"/><Relationship Id="rId1" Type="http://schemas.openxmlformats.org/officeDocument/2006/relationships/slideLayout" Target="../slideLayouts/slideLayout14.xml"/><Relationship Id="rId6" Type="http://schemas.openxmlformats.org/officeDocument/2006/relationships/image" Target="../media/image107.png"/><Relationship Id="rId11" Type="http://schemas.openxmlformats.org/officeDocument/2006/relationships/image" Target="../media/image108.png"/><Relationship Id="rId5" Type="http://schemas.openxmlformats.org/officeDocument/2006/relationships/image" Target="../media/image103.png"/><Relationship Id="rId10" Type="http://schemas.openxmlformats.org/officeDocument/2006/relationships/image" Target="../media/image119.png"/><Relationship Id="rId4" Type="http://schemas.openxmlformats.org/officeDocument/2006/relationships/image" Target="../media/image102.jpeg"/><Relationship Id="rId9" Type="http://schemas.openxmlformats.org/officeDocument/2006/relationships/image" Target="../media/image118.png"/><Relationship Id="rId14" Type="http://schemas.openxmlformats.org/officeDocument/2006/relationships/image" Target="../media/image110.emf"/></Relationships>
</file>

<file path=ppt/slides/_rels/slide85.xml.rels><?xml version="1.0" encoding="UTF-8" standalone="yes"?>
<Relationships xmlns="http://schemas.openxmlformats.org/package/2006/relationships"><Relationship Id="rId8" Type="http://schemas.openxmlformats.org/officeDocument/2006/relationships/image" Target="../media/image126.png"/><Relationship Id="rId3" Type="http://schemas.openxmlformats.org/officeDocument/2006/relationships/image" Target="../media/image102.jpeg"/><Relationship Id="rId7"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14.xml"/><Relationship Id="rId6" Type="http://schemas.openxmlformats.org/officeDocument/2006/relationships/image" Target="../media/image105.jpeg"/><Relationship Id="rId5" Type="http://schemas.openxmlformats.org/officeDocument/2006/relationships/image" Target="../media/image107.png"/><Relationship Id="rId10" Type="http://schemas.openxmlformats.org/officeDocument/2006/relationships/image" Target="../media/image128.png"/><Relationship Id="rId4" Type="http://schemas.openxmlformats.org/officeDocument/2006/relationships/image" Target="../media/image103.png"/><Relationship Id="rId9" Type="http://schemas.openxmlformats.org/officeDocument/2006/relationships/image" Target="../media/image127.png"/></Relationships>
</file>

<file path=ppt/slides/_rels/slide86.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32.xml"/><Relationship Id="rId1" Type="http://schemas.openxmlformats.org/officeDocument/2006/relationships/slideLayout" Target="../slideLayouts/slideLayout14.xml"/><Relationship Id="rId6" Type="http://schemas.openxmlformats.org/officeDocument/2006/relationships/image" Target="../media/image132.png"/><Relationship Id="rId5" Type="http://schemas.openxmlformats.org/officeDocument/2006/relationships/image" Target="../media/image131.png"/><Relationship Id="rId4" Type="http://schemas.openxmlformats.org/officeDocument/2006/relationships/image" Target="../media/image130.png"/></Relationships>
</file>

<file path=ppt/slides/_rels/slide87.xml.rels><?xml version="1.0" encoding="UTF-8" standalone="yes"?>
<Relationships xmlns="http://schemas.openxmlformats.org/package/2006/relationships"><Relationship Id="rId8" Type="http://schemas.openxmlformats.org/officeDocument/2006/relationships/image" Target="../media/image137.png"/><Relationship Id="rId3" Type="http://schemas.openxmlformats.org/officeDocument/2006/relationships/image" Target="../media/image109.emf"/><Relationship Id="rId7" Type="http://schemas.openxmlformats.org/officeDocument/2006/relationships/image" Target="../media/image136.png"/><Relationship Id="rId2" Type="http://schemas.openxmlformats.org/officeDocument/2006/relationships/image" Target="../media/image133.png"/><Relationship Id="rId1" Type="http://schemas.openxmlformats.org/officeDocument/2006/relationships/slideLayout" Target="../slideLayouts/slideLayout14.xml"/><Relationship Id="rId6" Type="http://schemas.openxmlformats.org/officeDocument/2006/relationships/image" Target="../media/image112.emf"/><Relationship Id="rId11" Type="http://schemas.openxmlformats.org/officeDocument/2006/relationships/image" Target="../media/image140.png"/><Relationship Id="rId5" Type="http://schemas.openxmlformats.org/officeDocument/2006/relationships/image" Target="../media/image110.emf"/><Relationship Id="rId10" Type="http://schemas.openxmlformats.org/officeDocument/2006/relationships/image" Target="../media/image139.png"/><Relationship Id="rId4" Type="http://schemas.openxmlformats.org/officeDocument/2006/relationships/image" Target="../media/image111.emf"/><Relationship Id="rId9" Type="http://schemas.openxmlformats.org/officeDocument/2006/relationships/image" Target="../media/image138.png"/></Relationships>
</file>

<file path=ppt/slides/_rels/slide88.xml.rels><?xml version="1.0" encoding="UTF-8" standalone="yes"?>
<Relationships xmlns="http://schemas.openxmlformats.org/package/2006/relationships"><Relationship Id="rId8" Type="http://schemas.openxmlformats.org/officeDocument/2006/relationships/image" Target="../media/image108.png"/><Relationship Id="rId13" Type="http://schemas.openxmlformats.org/officeDocument/2006/relationships/image" Target="../media/image148.png"/><Relationship Id="rId3" Type="http://schemas.openxmlformats.org/officeDocument/2006/relationships/image" Target="../media/image142.png"/><Relationship Id="rId7" Type="http://schemas.openxmlformats.org/officeDocument/2006/relationships/image" Target="../media/image146.png"/><Relationship Id="rId12" Type="http://schemas.openxmlformats.org/officeDocument/2006/relationships/image" Target="../media/image112.emf"/><Relationship Id="rId17" Type="http://schemas.openxmlformats.org/officeDocument/2006/relationships/image" Target="../media/image152.png"/><Relationship Id="rId2" Type="http://schemas.openxmlformats.org/officeDocument/2006/relationships/image" Target="../media/image141.png"/><Relationship Id="rId16" Type="http://schemas.openxmlformats.org/officeDocument/2006/relationships/image" Target="../media/image151.png"/><Relationship Id="rId1" Type="http://schemas.openxmlformats.org/officeDocument/2006/relationships/slideLayout" Target="../slideLayouts/slideLayout14.xml"/><Relationship Id="rId6" Type="http://schemas.openxmlformats.org/officeDocument/2006/relationships/image" Target="../media/image145.png"/><Relationship Id="rId11" Type="http://schemas.openxmlformats.org/officeDocument/2006/relationships/image" Target="../media/image110.emf"/><Relationship Id="rId5" Type="http://schemas.openxmlformats.org/officeDocument/2006/relationships/image" Target="../media/image144.png"/><Relationship Id="rId15" Type="http://schemas.openxmlformats.org/officeDocument/2006/relationships/image" Target="../media/image150.png"/><Relationship Id="rId10" Type="http://schemas.openxmlformats.org/officeDocument/2006/relationships/image" Target="../media/image147.png"/><Relationship Id="rId4" Type="http://schemas.openxmlformats.org/officeDocument/2006/relationships/image" Target="../media/image143.png"/><Relationship Id="rId9" Type="http://schemas.openxmlformats.org/officeDocument/2006/relationships/image" Target="../media/image109.emf"/><Relationship Id="rId14" Type="http://schemas.openxmlformats.org/officeDocument/2006/relationships/image" Target="../media/image149.png"/></Relationships>
</file>

<file path=ppt/slides/_rels/slide89.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90.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14.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2.xml.rels><?xml version="1.0" encoding="UTF-8" standalone="yes"?>
<Relationships xmlns="http://schemas.openxmlformats.org/package/2006/relationships"><Relationship Id="rId8" Type="http://schemas.openxmlformats.org/officeDocument/2006/relationships/image" Target="../media/image157.png"/><Relationship Id="rId3" Type="http://schemas.openxmlformats.org/officeDocument/2006/relationships/image" Target="../media/image113.emf"/><Relationship Id="rId7" Type="http://schemas.openxmlformats.org/officeDocument/2006/relationships/image" Target="../media/image112.emf"/><Relationship Id="rId2" Type="http://schemas.openxmlformats.org/officeDocument/2006/relationships/image" Target="../media/image155.png"/><Relationship Id="rId1" Type="http://schemas.openxmlformats.org/officeDocument/2006/relationships/slideLayout" Target="../slideLayouts/slideLayout14.xml"/><Relationship Id="rId6" Type="http://schemas.openxmlformats.org/officeDocument/2006/relationships/image" Target="../media/image110.emf"/><Relationship Id="rId5" Type="http://schemas.openxmlformats.org/officeDocument/2006/relationships/image" Target="../media/image111.emf"/><Relationship Id="rId10" Type="http://schemas.openxmlformats.org/officeDocument/2006/relationships/image" Target="../media/image159.png"/><Relationship Id="rId4" Type="http://schemas.openxmlformats.org/officeDocument/2006/relationships/image" Target="../media/image109.emf"/><Relationship Id="rId9" Type="http://schemas.openxmlformats.org/officeDocument/2006/relationships/image" Target="../media/image158.png"/></Relationships>
</file>

<file path=ppt/slides/_rels/slide93.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33.xml"/><Relationship Id="rId1" Type="http://schemas.openxmlformats.org/officeDocument/2006/relationships/slideLayout" Target="../slideLayouts/slideLayout61.xml"/><Relationship Id="rId5" Type="http://schemas.openxmlformats.org/officeDocument/2006/relationships/image" Target="../media/image163.png"/><Relationship Id="rId4" Type="http://schemas.openxmlformats.org/officeDocument/2006/relationships/image" Target="../media/image162.png"/></Relationships>
</file>

<file path=ppt/slides/_rels/slide94.xml.rels><?xml version="1.0" encoding="UTF-8" standalone="yes"?>
<Relationships xmlns="http://schemas.openxmlformats.org/package/2006/relationships"><Relationship Id="rId8" Type="http://schemas.openxmlformats.org/officeDocument/2006/relationships/image" Target="../media/image168.png"/><Relationship Id="rId3" Type="http://schemas.openxmlformats.org/officeDocument/2006/relationships/image" Target="../media/image164.png"/><Relationship Id="rId7" Type="http://schemas.openxmlformats.org/officeDocument/2006/relationships/image" Target="../media/image167.png"/><Relationship Id="rId2" Type="http://schemas.openxmlformats.org/officeDocument/2006/relationships/notesSlide" Target="../notesSlides/notesSlide34.xml"/><Relationship Id="rId1" Type="http://schemas.openxmlformats.org/officeDocument/2006/relationships/slideLayout" Target="../slideLayouts/slideLayout61.xml"/><Relationship Id="rId6" Type="http://schemas.openxmlformats.org/officeDocument/2006/relationships/image" Target="../media/image166.png"/><Relationship Id="rId5" Type="http://schemas.openxmlformats.org/officeDocument/2006/relationships/image" Target="../media/image109.emf"/><Relationship Id="rId4" Type="http://schemas.openxmlformats.org/officeDocument/2006/relationships/image" Target="../media/image165.png"/></Relationships>
</file>

<file path=ppt/slides/_rels/slide95.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35.xml"/><Relationship Id="rId1" Type="http://schemas.openxmlformats.org/officeDocument/2006/relationships/slideLayout" Target="../slideLayouts/slideLayout61.xml"/><Relationship Id="rId4" Type="http://schemas.openxmlformats.org/officeDocument/2006/relationships/image" Target="../media/image170.png"/></Relationships>
</file>

<file path=ppt/slides/_rels/slide96.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14.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9.xml"/></Relationships>
</file>

<file path=ppt/slides/_rels/slide98.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37.xml"/><Relationship Id="rId1" Type="http://schemas.openxmlformats.org/officeDocument/2006/relationships/slideLayout" Target="../slideLayouts/slideLayout92.xml"/><Relationship Id="rId6" Type="http://schemas.openxmlformats.org/officeDocument/2006/relationships/image" Target="../media/image122.jpg"/><Relationship Id="rId5" Type="http://schemas.openxmlformats.org/officeDocument/2006/relationships/image" Target="../media/image121.png"/><Relationship Id="rId4" Type="http://schemas.openxmlformats.org/officeDocument/2006/relationships/image" Target="../media/image120.png"/></Relationships>
</file>

<file path=ppt/slides/_rels/slide99.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38.xml"/><Relationship Id="rId1" Type="http://schemas.openxmlformats.org/officeDocument/2006/relationships/slideLayout" Target="../slideLayouts/slideLayout92.xml"/><Relationship Id="rId6" Type="http://schemas.openxmlformats.org/officeDocument/2006/relationships/image" Target="../media/image122.jpg"/><Relationship Id="rId5" Type="http://schemas.openxmlformats.org/officeDocument/2006/relationships/image" Target="../media/image121.png"/><Relationship Id="rId4" Type="http://schemas.openxmlformats.org/officeDocument/2006/relationships/image" Target="../media/image1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br>
              <a:rPr lang="en-US" sz="4400" i="1" dirty="0"/>
            </a:br>
            <a:r>
              <a:rPr lang="en-US" sz="4400" i="1" dirty="0"/>
              <a:t>Continuous Representations for </a:t>
            </a:r>
            <a:br>
              <a:rPr lang="en-US" sz="4400" i="1" dirty="0"/>
            </a:br>
            <a:r>
              <a:rPr lang="en-US" sz="4400" i="1" dirty="0"/>
              <a:t>Natural Language Understanding</a:t>
            </a:r>
            <a:endParaRPr lang="en-US" sz="4400" dirty="0"/>
          </a:p>
        </p:txBody>
      </p:sp>
      <p:sp>
        <p:nvSpPr>
          <p:cNvPr id="3" name="Text Placeholder 2"/>
          <p:cNvSpPr>
            <a:spLocks noGrp="1"/>
          </p:cNvSpPr>
          <p:nvPr>
            <p:ph type="body" sz="quarter" idx="12"/>
          </p:nvPr>
        </p:nvSpPr>
        <p:spPr>
          <a:xfrm>
            <a:off x="276540" y="4504267"/>
            <a:ext cx="10056498" cy="1290883"/>
          </a:xfrm>
        </p:spPr>
        <p:txBody>
          <a:bodyPr/>
          <a:lstStyle/>
          <a:p>
            <a:r>
              <a:rPr lang="en-US" b="1" dirty="0">
                <a:solidFill>
                  <a:schemeClr val="accent4">
                    <a:lumMod val="60000"/>
                    <a:lumOff val="40000"/>
                  </a:schemeClr>
                </a:solidFill>
              </a:rPr>
              <a:t>Scott Wen-tau Yih</a:t>
            </a:r>
            <a:endParaRPr lang="en-US" dirty="0"/>
          </a:p>
        </p:txBody>
      </p:sp>
      <p:sp>
        <p:nvSpPr>
          <p:cNvPr id="4" name="TextBox 3"/>
          <p:cNvSpPr txBox="1"/>
          <p:nvPr/>
        </p:nvSpPr>
        <p:spPr>
          <a:xfrm>
            <a:off x="8769927" y="6325832"/>
            <a:ext cx="3574329" cy="627864"/>
          </a:xfrm>
          <a:prstGeom prst="rect">
            <a:avLst/>
          </a:prstGeom>
          <a:noFill/>
        </p:spPr>
        <p:txBody>
          <a:bodyPr wrap="square" lIns="182880" tIns="146304" rIns="182880" bIns="146304" rtlCol="0">
            <a:spAutoFit/>
          </a:bodyPr>
          <a:lstStyle/>
          <a:p>
            <a:pPr algn="r">
              <a:lnSpc>
                <a:spcPct val="90000"/>
              </a:lnSpc>
              <a:spcAft>
                <a:spcPts val="600"/>
              </a:spcAft>
            </a:pPr>
            <a:r>
              <a:rPr lang="en-US" sz="2400" dirty="0">
                <a:gradFill>
                  <a:gsLst>
                    <a:gs pos="2917">
                      <a:schemeClr val="tx1"/>
                    </a:gs>
                    <a:gs pos="30000">
                      <a:schemeClr val="tx1"/>
                    </a:gs>
                  </a:gsLst>
                  <a:lin ang="5400000" scaled="0"/>
                </a:gradFill>
              </a:rPr>
              <a:t>DeepLearn2017, Bilbao</a:t>
            </a:r>
          </a:p>
        </p:txBody>
      </p:sp>
    </p:spTree>
    <p:extLst>
      <p:ext uri="{BB962C8B-B14F-4D97-AF65-F5344CB8AC3E}">
        <p14:creationId xmlns:p14="http://schemas.microsoft.com/office/powerpoint/2010/main" val="29968965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373109"/>
            <a:ext cx="11887200" cy="5084469"/>
          </a:xfrm>
        </p:spPr>
        <p:txBody>
          <a:bodyPr/>
          <a:lstStyle/>
          <a:p>
            <a:r>
              <a:rPr lang="en-US" dirty="0"/>
              <a:t>Limited success</a:t>
            </a:r>
          </a:p>
          <a:p>
            <a:pPr lvl="1"/>
            <a:r>
              <a:rPr lang="en-US" dirty="0"/>
              <a:t>Small &amp; limited domains and scopes</a:t>
            </a:r>
          </a:p>
          <a:p>
            <a:pPr lvl="2"/>
            <a:r>
              <a:rPr lang="en-US" dirty="0"/>
              <a:t>Often work only on well-controlled, specialized subset of English</a:t>
            </a:r>
          </a:p>
          <a:p>
            <a:pPr lvl="1"/>
            <a:r>
              <a:rPr lang="en-US" dirty="0"/>
              <a:t>Not data-driven (e.g., machine learning approaches)</a:t>
            </a:r>
          </a:p>
          <a:p>
            <a:pPr lvl="2"/>
            <a:r>
              <a:rPr lang="en-US" dirty="0"/>
              <a:t>Mostly rule-based, potentially brittle</a:t>
            </a:r>
          </a:p>
          <a:p>
            <a:pPr lvl="2"/>
            <a:r>
              <a:rPr lang="en-US" dirty="0"/>
              <a:t>Lacks rigorous evaluation</a:t>
            </a:r>
          </a:p>
          <a:p>
            <a:r>
              <a:rPr lang="en-US" dirty="0"/>
              <a:t>Open questions </a:t>
            </a:r>
            <a:r>
              <a:rPr lang="en-US" sz="2800" dirty="0">
                <a:solidFill>
                  <a:schemeClr val="tx1"/>
                </a:solidFill>
              </a:rPr>
              <a:t>[Simmons 1965]</a:t>
            </a:r>
          </a:p>
          <a:p>
            <a:pPr lvl="1"/>
            <a:r>
              <a:rPr lang="en-US" dirty="0"/>
              <a:t>Meaning representation &amp; the need of formal languages</a:t>
            </a:r>
          </a:p>
          <a:p>
            <a:pPr lvl="1"/>
            <a:r>
              <a:rPr lang="en-US" dirty="0"/>
              <a:t>Syntactic and semantic disambiguation</a:t>
            </a:r>
          </a:p>
          <a:p>
            <a:pPr lvl="1"/>
            <a:r>
              <a:rPr lang="en-US" dirty="0"/>
              <a:t>Combine partial answers from various sources</a:t>
            </a:r>
          </a:p>
        </p:txBody>
      </p:sp>
      <p:sp>
        <p:nvSpPr>
          <p:cNvPr id="3" name="Title 2"/>
          <p:cNvSpPr>
            <a:spLocks noGrp="1"/>
          </p:cNvSpPr>
          <p:nvPr>
            <p:ph type="title"/>
          </p:nvPr>
        </p:nvSpPr>
        <p:spPr/>
        <p:txBody>
          <a:bodyPr/>
          <a:lstStyle/>
          <a:p>
            <a:r>
              <a:rPr lang="en-US" dirty="0"/>
              <a:t>Lessons from Old QA Systems</a:t>
            </a:r>
          </a:p>
        </p:txBody>
      </p:sp>
    </p:spTree>
    <p:extLst>
      <p:ext uri="{BB962C8B-B14F-4D97-AF65-F5344CB8AC3E}">
        <p14:creationId xmlns:p14="http://schemas.microsoft.com/office/powerpoint/2010/main" val="1342936356"/>
      </p:ext>
    </p:extLst>
  </p:cSld>
  <p:clrMapOvr>
    <a:masterClrMapping/>
  </p:clrMapOvr>
  <p:transition>
    <p:fade/>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373109"/>
            <a:ext cx="11887200" cy="683264"/>
          </a:xfrm>
        </p:spPr>
        <p:txBody>
          <a:bodyPr/>
          <a:lstStyle/>
          <a:p>
            <a:r>
              <a:rPr lang="en-US" dirty="0"/>
              <a:t>How many games did the Yankees play in July?</a:t>
            </a:r>
          </a:p>
        </p:txBody>
      </p:sp>
      <p:sp>
        <p:nvSpPr>
          <p:cNvPr id="3" name="Title 2"/>
          <p:cNvSpPr>
            <a:spLocks noGrp="1"/>
          </p:cNvSpPr>
          <p:nvPr>
            <p:ph type="title"/>
          </p:nvPr>
        </p:nvSpPr>
        <p:spPr/>
        <p:txBody>
          <a:bodyPr/>
          <a:lstStyle/>
          <a:p>
            <a:r>
              <a:rPr lang="en-US" dirty="0"/>
              <a:t>Baseball </a:t>
            </a:r>
            <a:r>
              <a:rPr lang="en-US" sz="3600" dirty="0"/>
              <a:t>[Green, Wolf, Chomsky &amp; </a:t>
            </a:r>
            <a:r>
              <a:rPr lang="en-US" sz="3600" dirty="0" err="1"/>
              <a:t>Laughery</a:t>
            </a:r>
            <a:r>
              <a:rPr lang="en-US" sz="3600" dirty="0"/>
              <a:t>, 1961]</a:t>
            </a:r>
            <a:endParaRPr lang="en-US" dirty="0"/>
          </a:p>
        </p:txBody>
      </p:sp>
      <p:sp>
        <p:nvSpPr>
          <p:cNvPr id="4" name="Flowchart: Magnetic Disk 3"/>
          <p:cNvSpPr/>
          <p:nvPr/>
        </p:nvSpPr>
        <p:spPr>
          <a:xfrm>
            <a:off x="5843769" y="2587619"/>
            <a:ext cx="4093029" cy="3150158"/>
          </a:xfrm>
          <a:prstGeom prst="flowChartMagneticDisk">
            <a:avLst/>
          </a:prstGeom>
          <a:noFill/>
          <a:ln w="28575">
            <a:solidFill>
              <a:srgbClr val="00339A"/>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dirty="0">
                <a:ln w="0"/>
                <a:solidFill>
                  <a:schemeClr val="tx1"/>
                </a:solidFill>
                <a:effectLst>
                  <a:outerShdw blurRad="38100" dist="19050" dir="2700000" algn="tl" rotWithShape="0">
                    <a:schemeClr val="dk1">
                      <a:alpha val="40000"/>
                    </a:schemeClr>
                  </a:outerShdw>
                </a:effectLst>
              </a:rPr>
              <a:t>Month = July</a:t>
            </a:r>
          </a:p>
          <a:p>
            <a:pPr algn="ctr"/>
            <a:r>
              <a:rPr lang="en-US" sz="2000" dirty="0">
                <a:ln w="0"/>
                <a:solidFill>
                  <a:schemeClr val="tx1"/>
                </a:solidFill>
                <a:effectLst>
                  <a:outerShdw blurRad="38100" dist="19050" dir="2700000" algn="tl" rotWithShape="0">
                    <a:schemeClr val="dk1">
                      <a:alpha val="40000"/>
                    </a:schemeClr>
                  </a:outerShdw>
                </a:effectLst>
              </a:rPr>
              <a:t>Place1 = Boston</a:t>
            </a:r>
          </a:p>
          <a:p>
            <a:pPr algn="ctr"/>
            <a:r>
              <a:rPr lang="en-US" sz="2000" dirty="0">
                <a:ln w="0"/>
                <a:solidFill>
                  <a:schemeClr val="tx1"/>
                </a:solidFill>
                <a:effectLst>
                  <a:outerShdw blurRad="38100" dist="19050" dir="2700000" algn="tl" rotWithShape="0">
                    <a:schemeClr val="dk1">
                      <a:alpha val="40000"/>
                    </a:schemeClr>
                  </a:outerShdw>
                </a:effectLst>
              </a:rPr>
              <a:t>Day1 = 7</a:t>
            </a:r>
          </a:p>
          <a:p>
            <a:pPr algn="ctr"/>
            <a:r>
              <a:rPr lang="en-US" sz="2000" dirty="0">
                <a:ln w="0"/>
                <a:solidFill>
                  <a:schemeClr val="tx1"/>
                </a:solidFill>
                <a:effectLst>
                  <a:outerShdw blurRad="38100" dist="19050" dir="2700000" algn="tl" rotWithShape="0">
                    <a:schemeClr val="dk1">
                      <a:alpha val="40000"/>
                    </a:schemeClr>
                  </a:outerShdw>
                </a:effectLst>
              </a:rPr>
              <a:t>Game Serial Number = 96</a:t>
            </a:r>
          </a:p>
          <a:p>
            <a:pPr algn="ctr"/>
            <a:r>
              <a:rPr lang="en-US" sz="2000" dirty="0">
                <a:ln w="0"/>
                <a:solidFill>
                  <a:schemeClr val="tx1"/>
                </a:solidFill>
                <a:effectLst>
                  <a:outerShdw blurRad="38100" dist="19050" dir="2700000" algn="tl" rotWithShape="0">
                    <a:schemeClr val="dk1">
                      <a:alpha val="40000"/>
                    </a:schemeClr>
                  </a:outerShdw>
                </a:effectLst>
              </a:rPr>
              <a:t>Team = Red Sox, Score = 5</a:t>
            </a:r>
          </a:p>
          <a:p>
            <a:pPr algn="ctr"/>
            <a:r>
              <a:rPr lang="en-US" sz="2000" dirty="0">
                <a:ln w="0"/>
                <a:solidFill>
                  <a:schemeClr val="tx1"/>
                </a:solidFill>
                <a:effectLst>
                  <a:outerShdw blurRad="38100" dist="19050" dir="2700000" algn="tl" rotWithShape="0">
                    <a:schemeClr val="dk1">
                      <a:alpha val="40000"/>
                    </a:schemeClr>
                  </a:outerShdw>
                </a:effectLst>
              </a:rPr>
              <a:t>Team = Yankees, Score = 3</a:t>
            </a:r>
          </a:p>
        </p:txBody>
      </p:sp>
      <p:sp>
        <p:nvSpPr>
          <p:cNvPr id="5" name="TextBox 4"/>
          <p:cNvSpPr txBox="1"/>
          <p:nvPr/>
        </p:nvSpPr>
        <p:spPr>
          <a:xfrm>
            <a:off x="6950075" y="6422061"/>
            <a:ext cx="5486400"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gradFill>
                  <a:gsLst>
                    <a:gs pos="2917">
                      <a:schemeClr val="tx1"/>
                    </a:gs>
                    <a:gs pos="30000">
                      <a:schemeClr val="tx1"/>
                    </a:gs>
                  </a:gsLst>
                  <a:lin ang="5400000" scaled="0"/>
                </a:gradFill>
              </a:rPr>
              <a:t>Example taken from [Simmons, 1965]</a:t>
            </a:r>
          </a:p>
        </p:txBody>
      </p:sp>
      <p:pic>
        <p:nvPicPr>
          <p:cNvPr id="6" name="Picture 5" descr="Baseball playe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8465" y="3437174"/>
            <a:ext cx="2708846" cy="2187392"/>
          </a:xfrm>
          <a:prstGeom prst="rect">
            <a:avLst/>
          </a:prstGeom>
        </p:spPr>
      </p:pic>
    </p:spTree>
    <p:extLst>
      <p:ext uri="{BB962C8B-B14F-4D97-AF65-F5344CB8AC3E}">
        <p14:creationId xmlns:p14="http://schemas.microsoft.com/office/powerpoint/2010/main" val="1319364312"/>
      </p:ext>
    </p:extLst>
  </p:cSld>
  <p:clrMapOvr>
    <a:masterClrMapping/>
  </p:clrMapOvr>
  <p:transition>
    <p:fade/>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373109"/>
            <a:ext cx="11887200" cy="1292662"/>
          </a:xfrm>
        </p:spPr>
        <p:txBody>
          <a:bodyPr/>
          <a:lstStyle/>
          <a:p>
            <a:r>
              <a:rPr lang="en-US" dirty="0"/>
              <a:t>Give me all lunar samples with Magnetite.</a:t>
            </a:r>
          </a:p>
          <a:p>
            <a:r>
              <a:rPr lang="en-US" dirty="0"/>
              <a:t>How many samples contain Titanium?</a:t>
            </a:r>
          </a:p>
        </p:txBody>
      </p:sp>
      <p:sp>
        <p:nvSpPr>
          <p:cNvPr id="3" name="Title 2"/>
          <p:cNvSpPr>
            <a:spLocks noGrp="1"/>
          </p:cNvSpPr>
          <p:nvPr>
            <p:ph type="title"/>
          </p:nvPr>
        </p:nvSpPr>
        <p:spPr/>
        <p:txBody>
          <a:bodyPr/>
          <a:lstStyle/>
          <a:p>
            <a:r>
              <a:rPr lang="en-US" dirty="0"/>
              <a:t>LUNAR </a:t>
            </a:r>
            <a:r>
              <a:rPr lang="en-US" sz="3600" dirty="0"/>
              <a:t>[Woods, 1973]</a:t>
            </a:r>
            <a:endParaRPr lang="en-US" dirty="0"/>
          </a:p>
        </p:txBody>
      </p:sp>
      <p:sp>
        <p:nvSpPr>
          <p:cNvPr id="4" name="Flowchart: Magnetic Disk 3"/>
          <p:cNvSpPr/>
          <p:nvPr/>
        </p:nvSpPr>
        <p:spPr>
          <a:xfrm>
            <a:off x="6665167" y="2940937"/>
            <a:ext cx="4232366" cy="3760931"/>
          </a:xfrm>
          <a:prstGeom prst="flowChartMagneticDisk">
            <a:avLst/>
          </a:prstGeom>
          <a:noFill/>
          <a:ln w="28575">
            <a:solidFill>
              <a:srgbClr val="00339A"/>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2800" dirty="0">
              <a:ln w="0"/>
              <a:solidFill>
                <a:schemeClr val="tx1"/>
              </a:solidFill>
              <a:effectLst>
                <a:outerShdw blurRad="38100" dist="19050" dir="2700000" algn="tl" rotWithShape="0">
                  <a:schemeClr val="dk1">
                    <a:alpha val="40000"/>
                  </a:schemeClr>
                </a:outerShdw>
              </a:effectLst>
            </a:endParaRPr>
          </a:p>
          <a:p>
            <a:pPr algn="ctr"/>
            <a:r>
              <a:rPr lang="en-US" sz="2800" dirty="0">
                <a:ln w="0"/>
                <a:solidFill>
                  <a:schemeClr val="tx1"/>
                </a:solidFill>
                <a:effectLst>
                  <a:outerShdw blurRad="38100" dist="19050" dir="2700000" algn="tl" rotWithShape="0">
                    <a:schemeClr val="dk1">
                      <a:alpha val="40000"/>
                    </a:schemeClr>
                  </a:outerShdw>
                </a:effectLst>
              </a:rPr>
              <a:t>A 13,000 entry table of chemical, isotope and age analyses of the Apollo 11 samples.</a:t>
            </a:r>
          </a:p>
        </p:txBody>
      </p:sp>
      <p:pic>
        <p:nvPicPr>
          <p:cNvPr id="5" name="Picture 4" descr="BIG IMAGE (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5836" y="3779521"/>
            <a:ext cx="2880740" cy="2500902"/>
          </a:xfrm>
          <a:prstGeom prst="rect">
            <a:avLst/>
          </a:prstGeom>
        </p:spPr>
      </p:pic>
    </p:spTree>
    <p:extLst>
      <p:ext uri="{BB962C8B-B14F-4D97-AF65-F5344CB8AC3E}">
        <p14:creationId xmlns:p14="http://schemas.microsoft.com/office/powerpoint/2010/main" val="3893519530"/>
      </p:ext>
    </p:extLst>
  </p:cSld>
  <p:clrMapOvr>
    <a:masterClrMapping/>
  </p:clrMapOvr>
  <p:transition>
    <p:fade/>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373109"/>
            <a:ext cx="11887200" cy="1292662"/>
          </a:xfrm>
        </p:spPr>
        <p:txBody>
          <a:bodyPr/>
          <a:lstStyle/>
          <a:p>
            <a:r>
              <a:rPr lang="en-US" dirty="0"/>
              <a:t>What is the capital of the state with the largest population?</a:t>
            </a:r>
          </a:p>
          <a:p>
            <a:r>
              <a:rPr lang="en-US" dirty="0"/>
              <a:t>What are the major cities in Kansas?</a:t>
            </a:r>
          </a:p>
        </p:txBody>
      </p:sp>
      <p:sp>
        <p:nvSpPr>
          <p:cNvPr id="3" name="Title 2"/>
          <p:cNvSpPr>
            <a:spLocks noGrp="1"/>
          </p:cNvSpPr>
          <p:nvPr>
            <p:ph type="title"/>
          </p:nvPr>
        </p:nvSpPr>
        <p:spPr/>
        <p:txBody>
          <a:bodyPr/>
          <a:lstStyle/>
          <a:p>
            <a:r>
              <a:rPr lang="en-US" dirty="0" err="1"/>
              <a:t>Geoquery</a:t>
            </a:r>
            <a:r>
              <a:rPr lang="en-US" dirty="0"/>
              <a:t> </a:t>
            </a:r>
            <a:r>
              <a:rPr lang="en-US" sz="3600" dirty="0"/>
              <a:t>[</a:t>
            </a:r>
            <a:r>
              <a:rPr lang="en-US" sz="3600" dirty="0" err="1"/>
              <a:t>Zelle</a:t>
            </a:r>
            <a:r>
              <a:rPr lang="en-US" sz="3600" dirty="0"/>
              <a:t> &amp; Mooney, 1996]</a:t>
            </a:r>
            <a:endParaRPr lang="en-US" dirty="0"/>
          </a:p>
        </p:txBody>
      </p:sp>
      <p:grpSp>
        <p:nvGrpSpPr>
          <p:cNvPr id="12" name="Group 11"/>
          <p:cNvGrpSpPr/>
          <p:nvPr/>
        </p:nvGrpSpPr>
        <p:grpSpPr>
          <a:xfrm>
            <a:off x="7846423" y="2562718"/>
            <a:ext cx="3378304" cy="3760931"/>
            <a:chOff x="7771778" y="2774987"/>
            <a:chExt cx="3378304" cy="3760931"/>
          </a:xfrm>
        </p:grpSpPr>
        <p:sp>
          <p:nvSpPr>
            <p:cNvPr id="5" name="Flowchart: Magnetic Disk 4"/>
            <p:cNvSpPr/>
            <p:nvPr/>
          </p:nvSpPr>
          <p:spPr>
            <a:xfrm>
              <a:off x="7771778" y="2774987"/>
              <a:ext cx="3378304" cy="3760931"/>
            </a:xfrm>
            <a:prstGeom prst="flowChartMagneticDisk">
              <a:avLst/>
            </a:prstGeom>
            <a:noFill/>
            <a:ln w="28575">
              <a:solidFill>
                <a:srgbClr val="00339A"/>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2800" dirty="0">
                <a:ln w="0"/>
                <a:solidFill>
                  <a:schemeClr val="tx1"/>
                </a:solidFill>
                <a:effectLst>
                  <a:outerShdw blurRad="38100" dist="19050" dir="2700000" algn="tl" rotWithShape="0">
                    <a:schemeClr val="dk1">
                      <a:alpha val="40000"/>
                    </a:schemeClr>
                  </a:outerShdw>
                </a:effectLst>
              </a:endParaRPr>
            </a:p>
          </p:txBody>
        </p:sp>
        <p:pic>
          <p:nvPicPr>
            <p:cNvPr id="9" name="Picture 8" descr="Top 3 Ways To Prevent And Remove Acn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62574" y="4081143"/>
              <a:ext cx="2596712" cy="1821934"/>
            </a:xfrm>
            <a:prstGeom prst="rect">
              <a:avLst/>
            </a:prstGeom>
          </p:spPr>
        </p:pic>
        <p:sp>
          <p:nvSpPr>
            <p:cNvPr id="11" name="TextBox 10"/>
            <p:cNvSpPr txBox="1"/>
            <p:nvPr/>
          </p:nvSpPr>
          <p:spPr>
            <a:xfrm>
              <a:off x="8602824" y="5903077"/>
              <a:ext cx="2472612"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~800 facts</a:t>
              </a:r>
            </a:p>
          </p:txBody>
        </p:sp>
      </p:grpSp>
      <p:pic>
        <p:nvPicPr>
          <p:cNvPr id="13" name="Picture 12"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9471" y="2874318"/>
            <a:ext cx="4296375" cy="1143160"/>
          </a:xfrm>
          <a:prstGeom prst="rect">
            <a:avLst/>
          </a:prstGeom>
        </p:spPr>
      </p:pic>
      <p:pic>
        <p:nvPicPr>
          <p:cNvPr id="14" name="Picture 13" descr="Screen Clippi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9471" y="4443184"/>
            <a:ext cx="4296375" cy="3743847"/>
          </a:xfrm>
          <a:prstGeom prst="rect">
            <a:avLst/>
          </a:prstGeom>
        </p:spPr>
      </p:pic>
      <p:sp>
        <p:nvSpPr>
          <p:cNvPr id="15" name="TextBox 14"/>
          <p:cNvSpPr txBox="1"/>
          <p:nvPr/>
        </p:nvSpPr>
        <p:spPr>
          <a:xfrm>
            <a:off x="6950075" y="6422061"/>
            <a:ext cx="5486400"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gradFill>
                  <a:gsLst>
                    <a:gs pos="2917">
                      <a:schemeClr val="tx1"/>
                    </a:gs>
                    <a:gs pos="30000">
                      <a:schemeClr val="tx1"/>
                    </a:gs>
                  </a:gsLst>
                  <a:lin ang="5400000" scaled="0"/>
                </a:gradFill>
              </a:rPr>
              <a:t>Example taken from [</a:t>
            </a:r>
            <a:r>
              <a:rPr lang="en-US" sz="2000" dirty="0" err="1">
                <a:gradFill>
                  <a:gsLst>
                    <a:gs pos="2917">
                      <a:schemeClr val="tx1"/>
                    </a:gs>
                    <a:gs pos="30000">
                      <a:schemeClr val="tx1"/>
                    </a:gs>
                  </a:gsLst>
                  <a:lin ang="5400000" scaled="0"/>
                </a:gradFill>
              </a:rPr>
              <a:t>Zelle</a:t>
            </a:r>
            <a:r>
              <a:rPr lang="en-US" sz="2000" dirty="0">
                <a:gradFill>
                  <a:gsLst>
                    <a:gs pos="2917">
                      <a:schemeClr val="tx1"/>
                    </a:gs>
                    <a:gs pos="30000">
                      <a:schemeClr val="tx1"/>
                    </a:gs>
                  </a:gsLst>
                  <a:lin ang="5400000" scaled="0"/>
                </a:gradFill>
              </a:rPr>
              <a:t> &amp; Mooney, 1996]</a:t>
            </a:r>
          </a:p>
        </p:txBody>
      </p:sp>
    </p:spTree>
    <p:extLst>
      <p:ext uri="{BB962C8B-B14F-4D97-AF65-F5344CB8AC3E}">
        <p14:creationId xmlns:p14="http://schemas.microsoft.com/office/powerpoint/2010/main" val="115029545"/>
      </p:ext>
    </p:extLst>
  </p:cSld>
  <p:clrMapOvr>
    <a:masterClrMapping/>
  </p:clrMapOvr>
  <p:transition>
    <p:fade/>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373109"/>
            <a:ext cx="11887200" cy="5219891"/>
          </a:xfrm>
        </p:spPr>
        <p:txBody>
          <a:bodyPr/>
          <a:lstStyle/>
          <a:p>
            <a:r>
              <a:rPr lang="en-US" dirty="0"/>
              <a:t>Small scale &amp; domain-specific KBs</a:t>
            </a:r>
          </a:p>
          <a:p>
            <a:pPr lvl="1"/>
            <a:r>
              <a:rPr lang="en-US" dirty="0"/>
              <a:t>Simple schema</a:t>
            </a:r>
          </a:p>
          <a:p>
            <a:pPr lvl="1"/>
            <a:r>
              <a:rPr lang="en-US" dirty="0"/>
              <a:t>Small numbers of entities and relations</a:t>
            </a:r>
          </a:p>
          <a:p>
            <a:pPr lvl="1"/>
            <a:r>
              <a:rPr lang="en-US" dirty="0"/>
              <a:t>Limited set of sensible questions</a:t>
            </a:r>
          </a:p>
          <a:p>
            <a:r>
              <a:rPr lang="en-US" dirty="0"/>
              <a:t>Approaches</a:t>
            </a:r>
          </a:p>
          <a:p>
            <a:pPr lvl="1"/>
            <a:r>
              <a:rPr lang="en-US" dirty="0"/>
              <a:t>Ad-hoc methods (e.g., manually crafting rules) can be quite effective</a:t>
            </a:r>
          </a:p>
          <a:p>
            <a:pPr lvl="1"/>
            <a:r>
              <a:rPr lang="en-US" dirty="0"/>
              <a:t>Semantic parsing (of questions)</a:t>
            </a:r>
          </a:p>
          <a:p>
            <a:r>
              <a:rPr lang="en-US" dirty="0"/>
              <a:t>Issues</a:t>
            </a:r>
          </a:p>
          <a:p>
            <a:pPr lvl="1"/>
            <a:r>
              <a:rPr lang="en-US" dirty="0"/>
              <a:t>Not clear if the methods are scalable</a:t>
            </a:r>
          </a:p>
          <a:p>
            <a:pPr lvl="1"/>
            <a:r>
              <a:rPr lang="en-US" dirty="0"/>
              <a:t>Cannot support “open-domain” question answering</a:t>
            </a:r>
          </a:p>
        </p:txBody>
      </p:sp>
      <p:sp>
        <p:nvSpPr>
          <p:cNvPr id="3" name="Title 2"/>
          <p:cNvSpPr>
            <a:spLocks noGrp="1"/>
          </p:cNvSpPr>
          <p:nvPr>
            <p:ph type="title"/>
          </p:nvPr>
        </p:nvSpPr>
        <p:spPr/>
        <p:txBody>
          <a:bodyPr/>
          <a:lstStyle/>
          <a:p>
            <a:r>
              <a:rPr lang="en-US" dirty="0"/>
              <a:t>Early Work</a:t>
            </a:r>
          </a:p>
        </p:txBody>
      </p:sp>
    </p:spTree>
    <p:extLst>
      <p:ext uri="{BB962C8B-B14F-4D97-AF65-F5344CB8AC3E}">
        <p14:creationId xmlns:p14="http://schemas.microsoft.com/office/powerpoint/2010/main" val="888011603"/>
      </p:ext>
    </p:extLst>
  </p:cSld>
  <p:clrMapOvr>
    <a:masterClrMapping/>
  </p:clrMapOvr>
  <p:transition>
    <p:fade/>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Modern Large-scale Knowledge Bases</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98438" y="3671825"/>
            <a:ext cx="2406537" cy="1243148"/>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28317" y="3772116"/>
            <a:ext cx="1847619" cy="1142857"/>
          </a:xfrm>
          <a:prstGeom prst="rect">
            <a:avLst/>
          </a:prstGeom>
        </p:spPr>
      </p:pic>
      <p:grpSp>
        <p:nvGrpSpPr>
          <p:cNvPr id="6" name="Group 5"/>
          <p:cNvGrpSpPr/>
          <p:nvPr/>
        </p:nvGrpSpPr>
        <p:grpSpPr>
          <a:xfrm>
            <a:off x="775219" y="3436251"/>
            <a:ext cx="2230596" cy="1490108"/>
            <a:chOff x="744948" y="5412395"/>
            <a:chExt cx="1774601" cy="1077670"/>
          </a:xfrm>
        </p:grpSpPr>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44948" y="5412395"/>
              <a:ext cx="1077670" cy="1077670"/>
            </a:xfrm>
            <a:prstGeom prst="rect">
              <a:avLst/>
            </a:prstGeom>
          </p:spPr>
        </p:pic>
        <p:sp>
          <p:nvSpPr>
            <p:cNvPr id="8" name="TextBox 7"/>
            <p:cNvSpPr txBox="1"/>
            <p:nvPr/>
          </p:nvSpPr>
          <p:spPr>
            <a:xfrm>
              <a:off x="954999" y="6004016"/>
              <a:ext cx="1564550" cy="461665"/>
            </a:xfrm>
            <a:prstGeom prst="rect">
              <a:avLst/>
            </a:prstGeom>
            <a:noFill/>
          </p:spPr>
          <p:txBody>
            <a:bodyPr wrap="square" rtlCol="0">
              <a:spAutoFit/>
            </a:bodyPr>
            <a:lstStyle/>
            <a:p>
              <a:pPr algn="ctr"/>
              <a:r>
                <a:rPr lang="en-US" sz="2400" dirty="0">
                  <a:solidFill>
                    <a:schemeClr val="accent2">
                      <a:lumMod val="75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Free</a:t>
              </a:r>
              <a:r>
                <a:rPr lang="en-US" sz="2400" b="1" dirty="0">
                  <a:solidFill>
                    <a:schemeClr val="accent2">
                      <a:lumMod val="75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base</a:t>
              </a:r>
            </a:p>
          </p:txBody>
        </p:sp>
      </p:grpSp>
      <p:grpSp>
        <p:nvGrpSpPr>
          <p:cNvPr id="12" name="Group 11"/>
          <p:cNvGrpSpPr/>
          <p:nvPr/>
        </p:nvGrpSpPr>
        <p:grpSpPr>
          <a:xfrm>
            <a:off x="775219" y="1597099"/>
            <a:ext cx="2480311" cy="1352569"/>
            <a:chOff x="2700613" y="2328378"/>
            <a:chExt cx="2480311" cy="1352569"/>
          </a:xfrm>
        </p:grpSpPr>
        <p:pic>
          <p:nvPicPr>
            <p:cNvPr id="9" name="Picture 8"/>
            <p:cNvPicPr>
              <a:picLocks noChangeAspect="1"/>
            </p:cNvPicPr>
            <p:nvPr/>
          </p:nvPicPr>
          <p:blipFill rotWithShape="1">
            <a:blip r:embed="rId6" cstate="print">
              <a:extLst>
                <a:ext uri="{28A0092B-C50C-407E-A947-70E740481C1C}">
                  <a14:useLocalDpi xmlns:a14="http://schemas.microsoft.com/office/drawing/2010/main" val="0"/>
                </a:ext>
              </a:extLst>
            </a:blip>
            <a:srcRect l="7958" t="32312" r="7530" b="24875"/>
            <a:stretch/>
          </p:blipFill>
          <p:spPr>
            <a:xfrm>
              <a:off x="2700613" y="2328378"/>
              <a:ext cx="2480311" cy="890904"/>
            </a:xfrm>
            <a:prstGeom prst="rect">
              <a:avLst/>
            </a:prstGeom>
          </p:spPr>
        </p:pic>
        <p:sp>
          <p:nvSpPr>
            <p:cNvPr id="10" name="TextBox 9"/>
            <p:cNvSpPr txBox="1"/>
            <p:nvPr/>
          </p:nvSpPr>
          <p:spPr>
            <a:xfrm>
              <a:off x="2723473" y="3219282"/>
              <a:ext cx="2399568" cy="461665"/>
            </a:xfrm>
            <a:prstGeom prst="rect">
              <a:avLst/>
            </a:prstGeom>
            <a:noFill/>
          </p:spPr>
          <p:txBody>
            <a:bodyPr wrap="none" rtlCol="0">
              <a:spAutoFit/>
            </a:bodyPr>
            <a:lstStyle/>
            <a:p>
              <a:r>
                <a:rPr lang="en-US" altLang="zh-CN" sz="2400" dirty="0"/>
                <a:t>Knowledge Graph</a:t>
              </a:r>
              <a:endParaRPr lang="en-US" sz="2400" dirty="0"/>
            </a:p>
          </p:txBody>
        </p:sp>
      </p:grpSp>
      <p:grpSp>
        <p:nvGrpSpPr>
          <p:cNvPr id="14" name="Group 13"/>
          <p:cNvGrpSpPr/>
          <p:nvPr/>
        </p:nvGrpSpPr>
        <p:grpSpPr>
          <a:xfrm>
            <a:off x="4156372" y="962347"/>
            <a:ext cx="3145334" cy="2162773"/>
            <a:chOff x="5921581" y="1214472"/>
            <a:chExt cx="3145334" cy="2162773"/>
          </a:xfrm>
        </p:grpSpPr>
        <p:pic>
          <p:nvPicPr>
            <p:cNvPr id="11" name="Picture 2" descr="http://rack.1.mshcdn.com/media/ZgkyMDEyLzEyLzA0L2Q5L21pY3Jvc29mdHJlLmJvNi5qcGcKcAl0aHVtYgk5NTB4NTM0IwplCWpwZw/9ee3e091/be7/microsoft-reveals-boxy-new-company-logo-b35b006b79.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921581" y="1214472"/>
              <a:ext cx="3145334" cy="1768009"/>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Screen Clippi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219546" y="2467463"/>
              <a:ext cx="2604472" cy="909782"/>
            </a:xfrm>
            <a:prstGeom prst="rect">
              <a:avLst/>
            </a:prstGeom>
          </p:spPr>
        </p:pic>
      </p:grpSp>
      <p:grpSp>
        <p:nvGrpSpPr>
          <p:cNvPr id="18" name="Group 17"/>
          <p:cNvGrpSpPr/>
          <p:nvPr/>
        </p:nvGrpSpPr>
        <p:grpSpPr>
          <a:xfrm>
            <a:off x="7980506" y="1468537"/>
            <a:ext cx="4273734" cy="1801189"/>
            <a:chOff x="7866908" y="1685397"/>
            <a:chExt cx="4273734" cy="1801189"/>
          </a:xfrm>
        </p:grpSpPr>
        <p:pic>
          <p:nvPicPr>
            <p:cNvPr id="15" name="Picture 14" descr="Screen Clippi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942033" y="1685397"/>
              <a:ext cx="2123484" cy="1408126"/>
            </a:xfrm>
            <a:prstGeom prst="rect">
              <a:avLst/>
            </a:prstGeom>
          </p:spPr>
        </p:pic>
        <p:sp>
          <p:nvSpPr>
            <p:cNvPr id="16" name="TextBox 15"/>
            <p:cNvSpPr txBox="1"/>
            <p:nvPr/>
          </p:nvSpPr>
          <p:spPr>
            <a:xfrm>
              <a:off x="7866908" y="3086476"/>
              <a:ext cx="4273734" cy="400110"/>
            </a:xfrm>
            <a:prstGeom prst="rect">
              <a:avLst/>
            </a:prstGeom>
            <a:noFill/>
          </p:spPr>
          <p:txBody>
            <a:bodyPr wrap="none" rtlCol="0">
              <a:spAutoFit/>
            </a:bodyPr>
            <a:lstStyle/>
            <a:p>
              <a:pPr algn="ctr"/>
              <a:r>
                <a:rPr lang="en-US" altLang="zh-CN" sz="2000" dirty="0"/>
                <a:t>NELL: </a:t>
              </a:r>
              <a:r>
                <a:rPr lang="en-US" altLang="zh-CN" dirty="0"/>
                <a:t>Never-Ending Language Learning</a:t>
              </a:r>
              <a:endParaRPr lang="en-US" dirty="0"/>
            </a:p>
          </p:txBody>
        </p:sp>
      </p:grpSp>
      <p:sp>
        <p:nvSpPr>
          <p:cNvPr id="17" name="TextBox 16"/>
          <p:cNvSpPr txBox="1"/>
          <p:nvPr/>
        </p:nvSpPr>
        <p:spPr>
          <a:xfrm>
            <a:off x="8937613" y="3816346"/>
            <a:ext cx="2549801" cy="954107"/>
          </a:xfrm>
          <a:prstGeom prst="rect">
            <a:avLst/>
          </a:prstGeom>
          <a:noFill/>
        </p:spPr>
        <p:txBody>
          <a:bodyPr wrap="none" rtlCol="0">
            <a:spAutoFit/>
          </a:bodyPr>
          <a:lstStyle/>
          <a:p>
            <a:pPr algn="ctr"/>
            <a:r>
              <a:rPr lang="en-US" altLang="zh-CN" sz="2800" dirty="0" err="1"/>
              <a:t>OpenIE</a:t>
            </a:r>
            <a:endParaRPr lang="en-US" altLang="zh-CN" sz="2800" dirty="0"/>
          </a:p>
          <a:p>
            <a:pPr algn="ctr"/>
            <a:r>
              <a:rPr lang="en-US" sz="2800" dirty="0"/>
              <a:t>(Reverb, OLLIE)</a:t>
            </a:r>
          </a:p>
        </p:txBody>
      </p:sp>
      <p:sp>
        <p:nvSpPr>
          <p:cNvPr id="21" name="Content Placeholder 2"/>
          <p:cNvSpPr txBox="1">
            <a:spLocks/>
          </p:cNvSpPr>
          <p:nvPr/>
        </p:nvSpPr>
        <p:spPr>
          <a:xfrm>
            <a:off x="549277" y="5472978"/>
            <a:ext cx="11887198" cy="1124365"/>
          </a:xfrm>
          <a:prstGeom prst="rect">
            <a:avLst/>
          </a:prstGeom>
        </p:spPr>
        <p:txBody>
          <a:bodyPr vert="horz" wrap="square" lIns="146304" tIns="91440" rIns="146304" bIns="91440" rtlCol="0">
            <a:no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32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8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200" dirty="0"/>
              <a:t>Freebase: 46m entities, 2.6b facts</a:t>
            </a:r>
          </a:p>
          <a:p>
            <a:r>
              <a:rPr lang="en-US" sz="3200" dirty="0"/>
              <a:t>Microsoft Satori: 852m entities, 18b facts</a:t>
            </a:r>
          </a:p>
        </p:txBody>
      </p:sp>
    </p:spTree>
    <p:extLst>
      <p:ext uri="{BB962C8B-B14F-4D97-AF65-F5344CB8AC3E}">
        <p14:creationId xmlns:p14="http://schemas.microsoft.com/office/powerpoint/2010/main" val="3274637418"/>
      </p:ext>
    </p:extLst>
  </p:cSld>
  <p:clrMapOvr>
    <a:masterClrMapping/>
  </p:clrMapOvr>
  <p:transition>
    <p:fade/>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Entity-centric</a:t>
            </a:r>
          </a:p>
        </p:txBody>
      </p:sp>
      <p:sp>
        <p:nvSpPr>
          <p:cNvPr id="4" name="Slide Number Placeholder 4"/>
          <p:cNvSpPr txBox="1">
            <a:spLocks/>
          </p:cNvSpPr>
          <p:nvPr/>
        </p:nvSpPr>
        <p:spPr>
          <a:xfrm>
            <a:off x="15438601" y="11300021"/>
            <a:ext cx="1472004" cy="276883"/>
          </a:xfrm>
          <a:prstGeom prst="rect">
            <a:avLst/>
          </a:prstGeom>
        </p:spPr>
        <p:txBody>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fld id="{D3F6B040-E48F-409F-8965-63D176F2E09E}" type="slidenum">
              <a:rPr lang="en-US" smtClean="0"/>
              <a:pPr/>
              <a:t>105</a:t>
            </a:fld>
            <a:endParaRPr lang="en-US"/>
          </a:p>
        </p:txBody>
      </p:sp>
      <p:pic>
        <p:nvPicPr>
          <p:cNvPr id="5" name="Picture 10" descr="http://www.clker.com/cliparts/c/9/a/4/1197148814184117556midkiffaries_Ruffled_Map.svg.me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4289" y="3871013"/>
            <a:ext cx="2296667" cy="23044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6" descr="http://images.clipartpanda.com/movie-clip-art-movie-clip-art-20.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1428" y="1605444"/>
            <a:ext cx="1975926" cy="186814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8" descr="Image result for space needl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15132" y="1307410"/>
            <a:ext cx="2046490" cy="180673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6" descr="http://www.clker.com/cliparts/s/C/r/n/Z/Y/red-book-reading-md.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87671" y="4617541"/>
            <a:ext cx="2152465" cy="158184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30" descr="http://www.interpretationbydesign.com/wp-content/uploads/2011/01/starbucks-redesign-1.gif"/>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52985" y="4575039"/>
            <a:ext cx="1568017" cy="156801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32" descr="http://images.clipartpanda.com/planet-clip-art-dT6a5oKAc.gif"/>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956054" y="2539518"/>
            <a:ext cx="1903266" cy="183723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36" descr="http://images.clipartpanda.com/restaurant-clip-art-k12114851.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875166" y="1297983"/>
            <a:ext cx="2284202" cy="1867671"/>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38" descr="http://www.balsabridge.com/images/clipart/bridge.gif"/>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875166" y="3780290"/>
            <a:ext cx="2407371" cy="240737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0" descr="http://www.crazywebsite.com/Website-Clipart-Pictures-Videos/Sports/Football_NFL_Team_Logo_New_2012_Seattle_Seahawks-1-545x242Wht.gif"/>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147354" y="3165865"/>
            <a:ext cx="2979280" cy="13229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4609137"/>
      </p:ext>
    </p:extLst>
  </p:cSld>
  <p:clrMapOvr>
    <a:masterClrMapping/>
  </p:clrMapOvr>
  <p:transition>
    <p:fade/>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Properties &amp; Relations between Entities</a:t>
            </a:r>
          </a:p>
        </p:txBody>
      </p:sp>
      <p:pic>
        <p:nvPicPr>
          <p:cNvPr id="4" name="Picture 18" descr="Image result for space need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77882" y="1216832"/>
            <a:ext cx="2046490" cy="180673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30" descr="http://www.interpretationbydesign.com/wp-content/uploads/2011/01/starbucks-redesign-1.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24764" y="5132907"/>
            <a:ext cx="1568017" cy="156801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0" descr="http://www.crazywebsite.com/Website-Clipart-Pictures-Videos/Sports/Football_NFL_Team_Logo_New_2012_Seattle_Seahawks-1-545x242Wht.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09802" y="2714479"/>
            <a:ext cx="2979280" cy="132291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6192587" y="4008290"/>
            <a:ext cx="3115467" cy="1107996"/>
          </a:xfrm>
          <a:prstGeom prst="rect">
            <a:avLst/>
          </a:prstGeom>
          <a:noFill/>
        </p:spPr>
        <p:txBody>
          <a:bodyPr wrap="square" lIns="91440" tIns="45720" rIns="91440" bIns="45720">
            <a:spAutoFit/>
          </a:bodyPr>
          <a:lstStyle/>
          <a:p>
            <a:pPr algn="ctr"/>
            <a:r>
              <a:rPr lang="en-US" sz="6600" b="1" cap="none" spc="0" dirty="0">
                <a:ln w="6600">
                  <a:solidFill>
                    <a:schemeClr val="accent2"/>
                  </a:solidFill>
                  <a:prstDash val="solid"/>
                </a:ln>
                <a:solidFill>
                  <a:srgbClr val="FFFFFF"/>
                </a:solidFill>
                <a:effectLst>
                  <a:outerShdw dist="38100" dir="2700000" algn="tl" rotWithShape="0">
                    <a:schemeClr val="accent2"/>
                  </a:outerShdw>
                </a:effectLst>
              </a:rPr>
              <a:t>Seattle</a:t>
            </a:r>
            <a:endParaRPr lang="en-US" sz="5400" b="1" cap="none" spc="0" dirty="0">
              <a:ln w="6600">
                <a:solidFill>
                  <a:schemeClr val="accent2"/>
                </a:solidFill>
                <a:prstDash val="solid"/>
              </a:ln>
              <a:solidFill>
                <a:srgbClr val="FFFFFF"/>
              </a:solidFill>
              <a:effectLst>
                <a:outerShdw dist="38100" dir="2700000" algn="tl" rotWithShape="0">
                  <a:schemeClr val="accent2"/>
                </a:outerShdw>
              </a:effectLst>
            </a:endParaRPr>
          </a:p>
        </p:txBody>
      </p:sp>
      <p:sp>
        <p:nvSpPr>
          <p:cNvPr id="8" name="Freeform 7"/>
          <p:cNvSpPr/>
          <p:nvPr/>
        </p:nvSpPr>
        <p:spPr>
          <a:xfrm>
            <a:off x="6143162" y="4899871"/>
            <a:ext cx="1541493" cy="1130509"/>
          </a:xfrm>
          <a:custGeom>
            <a:avLst/>
            <a:gdLst>
              <a:gd name="connsiteX0" fmla="*/ 0 w 2530763"/>
              <a:gd name="connsiteY0" fmla="*/ 1006764 h 1023601"/>
              <a:gd name="connsiteX1" fmla="*/ 1366982 w 2530763"/>
              <a:gd name="connsiteY1" fmla="*/ 886691 h 1023601"/>
              <a:gd name="connsiteX2" fmla="*/ 2530763 w 2530763"/>
              <a:gd name="connsiteY2" fmla="*/ 0 h 1023601"/>
            </a:gdLst>
            <a:ahLst/>
            <a:cxnLst>
              <a:cxn ang="0">
                <a:pos x="connsiteX0" y="connsiteY0"/>
              </a:cxn>
              <a:cxn ang="0">
                <a:pos x="connsiteX1" y="connsiteY1"/>
              </a:cxn>
              <a:cxn ang="0">
                <a:pos x="connsiteX2" y="connsiteY2"/>
              </a:cxn>
            </a:cxnLst>
            <a:rect l="l" t="t" r="r" b="b"/>
            <a:pathLst>
              <a:path w="2530763" h="1023601">
                <a:moveTo>
                  <a:pt x="0" y="1006764"/>
                </a:moveTo>
                <a:cubicBezTo>
                  <a:pt x="472594" y="1030624"/>
                  <a:pt x="945188" y="1054485"/>
                  <a:pt x="1366982" y="886691"/>
                </a:cubicBezTo>
                <a:cubicBezTo>
                  <a:pt x="1788776" y="718897"/>
                  <a:pt x="2159769" y="359448"/>
                  <a:pt x="2530763" y="0"/>
                </a:cubicBezTo>
              </a:path>
            </a:pathLst>
          </a:custGeom>
          <a:noFill/>
          <a:ln w="28575">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6289561" y="5428784"/>
            <a:ext cx="2480801" cy="523220"/>
          </a:xfrm>
          <a:prstGeom prst="rect">
            <a:avLst/>
          </a:prstGeom>
          <a:noFill/>
        </p:spPr>
        <p:txBody>
          <a:bodyPr wrap="square" rtlCol="0">
            <a:spAutoFit/>
          </a:bodyPr>
          <a:lstStyle/>
          <a:p>
            <a:r>
              <a:rPr lang="en-US" sz="2800" dirty="0">
                <a:solidFill>
                  <a:schemeClr val="accent3">
                    <a:lumMod val="75000"/>
                  </a:schemeClr>
                </a:solidFill>
              </a:rPr>
              <a:t>Headquarters</a:t>
            </a:r>
            <a:endParaRPr lang="en-US" dirty="0">
              <a:solidFill>
                <a:schemeClr val="accent3">
                  <a:lumMod val="75000"/>
                </a:schemeClr>
              </a:solidFill>
            </a:endParaRPr>
          </a:p>
        </p:txBody>
      </p:sp>
      <p:sp>
        <p:nvSpPr>
          <p:cNvPr id="10" name="Freeform 9"/>
          <p:cNvSpPr/>
          <p:nvPr/>
        </p:nvSpPr>
        <p:spPr>
          <a:xfrm flipV="1">
            <a:off x="5589082" y="3421554"/>
            <a:ext cx="1652227" cy="809297"/>
          </a:xfrm>
          <a:custGeom>
            <a:avLst/>
            <a:gdLst>
              <a:gd name="connsiteX0" fmla="*/ 0 w 2530763"/>
              <a:gd name="connsiteY0" fmla="*/ 1006764 h 1023601"/>
              <a:gd name="connsiteX1" fmla="*/ 1366982 w 2530763"/>
              <a:gd name="connsiteY1" fmla="*/ 886691 h 1023601"/>
              <a:gd name="connsiteX2" fmla="*/ 2530763 w 2530763"/>
              <a:gd name="connsiteY2" fmla="*/ 0 h 1023601"/>
            </a:gdLst>
            <a:ahLst/>
            <a:cxnLst>
              <a:cxn ang="0">
                <a:pos x="connsiteX0" y="connsiteY0"/>
              </a:cxn>
              <a:cxn ang="0">
                <a:pos x="connsiteX1" y="connsiteY1"/>
              </a:cxn>
              <a:cxn ang="0">
                <a:pos x="connsiteX2" y="connsiteY2"/>
              </a:cxn>
            </a:cxnLst>
            <a:rect l="l" t="t" r="r" b="b"/>
            <a:pathLst>
              <a:path w="2530763" h="1023601">
                <a:moveTo>
                  <a:pt x="0" y="1006764"/>
                </a:moveTo>
                <a:cubicBezTo>
                  <a:pt x="472594" y="1030624"/>
                  <a:pt x="945188" y="1054485"/>
                  <a:pt x="1366982" y="886691"/>
                </a:cubicBezTo>
                <a:cubicBezTo>
                  <a:pt x="1788776" y="718897"/>
                  <a:pt x="2159769" y="359448"/>
                  <a:pt x="2530763" y="0"/>
                </a:cubicBezTo>
              </a:path>
            </a:pathLst>
          </a:custGeom>
          <a:noFill/>
          <a:ln w="28575">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5804859" y="3474595"/>
            <a:ext cx="2213548" cy="523220"/>
          </a:xfrm>
          <a:prstGeom prst="rect">
            <a:avLst/>
          </a:prstGeom>
          <a:noFill/>
        </p:spPr>
        <p:txBody>
          <a:bodyPr wrap="square" rtlCol="0">
            <a:spAutoFit/>
          </a:bodyPr>
          <a:lstStyle/>
          <a:p>
            <a:r>
              <a:rPr lang="en-US" sz="2800" dirty="0">
                <a:solidFill>
                  <a:schemeClr val="accent3">
                    <a:lumMod val="75000"/>
                  </a:schemeClr>
                </a:solidFill>
              </a:rPr>
              <a:t>Home Field</a:t>
            </a:r>
            <a:endParaRPr lang="en-US" dirty="0">
              <a:solidFill>
                <a:schemeClr val="accent3">
                  <a:lumMod val="75000"/>
                </a:schemeClr>
              </a:solidFill>
            </a:endParaRPr>
          </a:p>
        </p:txBody>
      </p:sp>
      <p:sp>
        <p:nvSpPr>
          <p:cNvPr id="12" name="Freeform 11"/>
          <p:cNvSpPr/>
          <p:nvPr/>
        </p:nvSpPr>
        <p:spPr>
          <a:xfrm flipV="1">
            <a:off x="7568642" y="2454214"/>
            <a:ext cx="467865" cy="1782369"/>
          </a:xfrm>
          <a:custGeom>
            <a:avLst/>
            <a:gdLst>
              <a:gd name="connsiteX0" fmla="*/ 0 w 2530763"/>
              <a:gd name="connsiteY0" fmla="*/ 1006764 h 1023601"/>
              <a:gd name="connsiteX1" fmla="*/ 1366982 w 2530763"/>
              <a:gd name="connsiteY1" fmla="*/ 886691 h 1023601"/>
              <a:gd name="connsiteX2" fmla="*/ 2530763 w 2530763"/>
              <a:gd name="connsiteY2" fmla="*/ 0 h 1023601"/>
            </a:gdLst>
            <a:ahLst/>
            <a:cxnLst>
              <a:cxn ang="0">
                <a:pos x="connsiteX0" y="connsiteY0"/>
              </a:cxn>
              <a:cxn ang="0">
                <a:pos x="connsiteX1" y="connsiteY1"/>
              </a:cxn>
              <a:cxn ang="0">
                <a:pos x="connsiteX2" y="connsiteY2"/>
              </a:cxn>
            </a:cxnLst>
            <a:rect l="l" t="t" r="r" b="b"/>
            <a:pathLst>
              <a:path w="2530763" h="1023601">
                <a:moveTo>
                  <a:pt x="0" y="1006764"/>
                </a:moveTo>
                <a:cubicBezTo>
                  <a:pt x="472594" y="1030624"/>
                  <a:pt x="945188" y="1054485"/>
                  <a:pt x="1366982" y="886691"/>
                </a:cubicBezTo>
                <a:cubicBezTo>
                  <a:pt x="1788776" y="718897"/>
                  <a:pt x="2159769" y="359448"/>
                  <a:pt x="2530763" y="0"/>
                </a:cubicBezTo>
              </a:path>
            </a:pathLst>
          </a:custGeom>
          <a:noFill/>
          <a:ln w="28575">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7259689" y="2887859"/>
            <a:ext cx="1633940" cy="523220"/>
          </a:xfrm>
          <a:prstGeom prst="rect">
            <a:avLst/>
          </a:prstGeom>
          <a:noFill/>
        </p:spPr>
        <p:txBody>
          <a:bodyPr wrap="square" rtlCol="0">
            <a:spAutoFit/>
          </a:bodyPr>
          <a:lstStyle/>
          <a:p>
            <a:r>
              <a:rPr lang="en-US" sz="2800" dirty="0">
                <a:solidFill>
                  <a:schemeClr val="accent3">
                    <a:lumMod val="75000"/>
                  </a:schemeClr>
                </a:solidFill>
              </a:rPr>
              <a:t>Location</a:t>
            </a:r>
            <a:endParaRPr lang="en-US" dirty="0">
              <a:solidFill>
                <a:schemeClr val="accent3">
                  <a:lumMod val="75000"/>
                </a:schemeClr>
              </a:solidFill>
            </a:endParaRPr>
          </a:p>
        </p:txBody>
      </p:sp>
      <p:sp>
        <p:nvSpPr>
          <p:cNvPr id="14" name="Rectangle 13"/>
          <p:cNvSpPr/>
          <p:nvPr/>
        </p:nvSpPr>
        <p:spPr>
          <a:xfrm>
            <a:off x="311848" y="2782098"/>
            <a:ext cx="2525063" cy="954107"/>
          </a:xfrm>
          <a:prstGeom prst="rect">
            <a:avLst/>
          </a:prstGeom>
        </p:spPr>
        <p:txBody>
          <a:bodyPr wrap="square">
            <a:spAutoFit/>
          </a:bodyPr>
          <a:lstStyle/>
          <a:p>
            <a:r>
              <a:rPr lang="en-US" sz="1400" b="1" dirty="0">
                <a:solidFill>
                  <a:srgbClr val="1A0DAB"/>
                </a:solidFill>
                <a:latin typeface="arial" panose="020B0604020202020204" pitchFamily="34" charset="0"/>
              </a:rPr>
              <a:t>NFL championships</a:t>
            </a:r>
            <a:r>
              <a:rPr lang="en-US" sz="1400" b="1" dirty="0">
                <a:solidFill>
                  <a:srgbClr val="222222"/>
                </a:solidFill>
                <a:latin typeface="arial" panose="020B0604020202020204" pitchFamily="34" charset="0"/>
              </a:rPr>
              <a:t>: </a:t>
            </a:r>
            <a:r>
              <a:rPr lang="en-US" sz="1400" dirty="0">
                <a:solidFill>
                  <a:srgbClr val="333333"/>
                </a:solidFill>
                <a:latin typeface="Arial" panose="020B0604020202020204" pitchFamily="34" charset="0"/>
              </a:rPr>
              <a:t>2013</a:t>
            </a:r>
          </a:p>
          <a:p>
            <a:r>
              <a:rPr lang="en-US" sz="1400" b="1" dirty="0">
                <a:solidFill>
                  <a:srgbClr val="1A0DAB"/>
                </a:solidFill>
                <a:latin typeface="arial" panose="020B0604020202020204" pitchFamily="34" charset="0"/>
              </a:rPr>
              <a:t>Head coach</a:t>
            </a:r>
            <a:r>
              <a:rPr lang="en-US" sz="1400" b="1" dirty="0">
                <a:solidFill>
                  <a:srgbClr val="222222"/>
                </a:solidFill>
                <a:latin typeface="arial" panose="020B0604020202020204" pitchFamily="34" charset="0"/>
              </a:rPr>
              <a:t>: </a:t>
            </a:r>
            <a:r>
              <a:rPr lang="en-US" sz="1400" dirty="0">
                <a:solidFill>
                  <a:schemeClr val="accent2">
                    <a:lumMod val="75000"/>
                  </a:schemeClr>
                </a:solidFill>
                <a:latin typeface="arial" panose="020B0604020202020204" pitchFamily="34" charset="0"/>
              </a:rPr>
              <a:t>Pete Carroll</a:t>
            </a:r>
          </a:p>
          <a:p>
            <a:r>
              <a:rPr lang="en-US" sz="1400" b="1" dirty="0">
                <a:solidFill>
                  <a:srgbClr val="1A0DAB"/>
                </a:solidFill>
                <a:latin typeface="arial" panose="020B0604020202020204" pitchFamily="34" charset="0"/>
              </a:rPr>
              <a:t>Founded: </a:t>
            </a:r>
            <a:r>
              <a:rPr lang="en-US" sz="1400" dirty="0">
                <a:solidFill>
                  <a:srgbClr val="333333"/>
                </a:solidFill>
                <a:latin typeface="Arial" panose="020B0604020202020204" pitchFamily="34" charset="0"/>
              </a:rPr>
              <a:t>1976</a:t>
            </a:r>
          </a:p>
          <a:p>
            <a:r>
              <a:rPr lang="en-US" sz="1400" b="1" dirty="0">
                <a:solidFill>
                  <a:srgbClr val="1A0DAB"/>
                </a:solidFill>
                <a:latin typeface="arial" panose="020B0604020202020204" pitchFamily="34" charset="0"/>
              </a:rPr>
              <a:t>Division</a:t>
            </a:r>
            <a:r>
              <a:rPr lang="en-US" sz="1400" b="1" dirty="0">
                <a:solidFill>
                  <a:srgbClr val="222222"/>
                </a:solidFill>
                <a:latin typeface="arial" panose="020B0604020202020204" pitchFamily="34" charset="0"/>
              </a:rPr>
              <a:t>: </a:t>
            </a:r>
            <a:r>
              <a:rPr lang="en-US" sz="1400" dirty="0">
                <a:solidFill>
                  <a:schemeClr val="accent2">
                    <a:lumMod val="75000"/>
                  </a:schemeClr>
                </a:solidFill>
                <a:latin typeface="arial" panose="020B0604020202020204" pitchFamily="34" charset="0"/>
              </a:rPr>
              <a:t>NFC West</a:t>
            </a:r>
            <a:endParaRPr lang="en-US" sz="1400" b="0" i="0" dirty="0">
              <a:solidFill>
                <a:schemeClr val="accent2">
                  <a:lumMod val="75000"/>
                </a:schemeClr>
              </a:solidFill>
              <a:effectLst/>
              <a:latin typeface="arial" panose="020B0604020202020204" pitchFamily="34" charset="0"/>
            </a:endParaRPr>
          </a:p>
        </p:txBody>
      </p:sp>
      <p:sp>
        <p:nvSpPr>
          <p:cNvPr id="15" name="Rectangle 14"/>
          <p:cNvSpPr/>
          <p:nvPr/>
        </p:nvSpPr>
        <p:spPr>
          <a:xfrm>
            <a:off x="7851705" y="1385163"/>
            <a:ext cx="3499609" cy="1169551"/>
          </a:xfrm>
          <a:prstGeom prst="rect">
            <a:avLst/>
          </a:prstGeom>
        </p:spPr>
        <p:txBody>
          <a:bodyPr wrap="square">
            <a:spAutoFit/>
          </a:bodyPr>
          <a:lstStyle/>
          <a:p>
            <a:r>
              <a:rPr lang="en-US" sz="1400" b="1" dirty="0">
                <a:solidFill>
                  <a:srgbClr val="1A0DAB"/>
                </a:solidFill>
                <a:latin typeface="arial" panose="020B0604020202020204" pitchFamily="34" charset="0"/>
              </a:rPr>
              <a:t>Address: 	</a:t>
            </a:r>
            <a:r>
              <a:rPr lang="en-US" sz="1400" dirty="0">
                <a:solidFill>
                  <a:srgbClr val="333333"/>
                </a:solidFill>
                <a:latin typeface="Arial" panose="020B0604020202020204" pitchFamily="34" charset="0"/>
              </a:rPr>
              <a:t>400 Broad St, Seattle, 98109 </a:t>
            </a:r>
          </a:p>
          <a:p>
            <a:r>
              <a:rPr lang="en-US" sz="1400" b="1" dirty="0">
                <a:solidFill>
                  <a:srgbClr val="1A0DAB"/>
                </a:solidFill>
                <a:latin typeface="arial" panose="020B0604020202020204" pitchFamily="34" charset="0"/>
              </a:rPr>
              <a:t>Phone:     	</a:t>
            </a:r>
            <a:r>
              <a:rPr lang="en-US" sz="1400" dirty="0">
                <a:solidFill>
                  <a:srgbClr val="333333"/>
                </a:solidFill>
                <a:latin typeface="Arial" panose="020B0604020202020204" pitchFamily="34" charset="0"/>
              </a:rPr>
              <a:t>(800) 937-9582</a:t>
            </a:r>
          </a:p>
          <a:p>
            <a:r>
              <a:rPr lang="en-US" sz="1400" b="1" dirty="0">
                <a:solidFill>
                  <a:srgbClr val="1A0DAB"/>
                </a:solidFill>
                <a:latin typeface="arial" panose="020B0604020202020204" pitchFamily="34" charset="0"/>
              </a:rPr>
              <a:t>Opened:</a:t>
            </a:r>
            <a:r>
              <a:rPr lang="en-US" sz="1400" dirty="0">
                <a:solidFill>
                  <a:srgbClr val="333333"/>
                </a:solidFill>
                <a:latin typeface="Arial" panose="020B0604020202020204" pitchFamily="34" charset="0"/>
              </a:rPr>
              <a:t> 	Apr 21, 1962</a:t>
            </a:r>
          </a:p>
          <a:p>
            <a:r>
              <a:rPr lang="en-US" sz="1400" b="1" dirty="0">
                <a:solidFill>
                  <a:srgbClr val="1A0DAB"/>
                </a:solidFill>
                <a:latin typeface="arial" panose="020B0604020202020204" pitchFamily="34" charset="0"/>
              </a:rPr>
              <a:t>Height: 	</a:t>
            </a:r>
            <a:r>
              <a:rPr lang="en-US" sz="1400" dirty="0">
                <a:solidFill>
                  <a:srgbClr val="333333"/>
                </a:solidFill>
                <a:latin typeface="Arial" panose="020B0604020202020204" pitchFamily="34" charset="0"/>
              </a:rPr>
              <a:t>605 feet (184.41 m)</a:t>
            </a:r>
          </a:p>
          <a:p>
            <a:r>
              <a:rPr lang="en-US" sz="1400" b="1" dirty="0">
                <a:solidFill>
                  <a:srgbClr val="1A0DAB"/>
                </a:solidFill>
                <a:latin typeface="arial" panose="020B0604020202020204" pitchFamily="34" charset="0"/>
              </a:rPr>
              <a:t>Floors: 	</a:t>
            </a:r>
            <a:r>
              <a:rPr lang="en-US" sz="1400" dirty="0">
                <a:solidFill>
                  <a:srgbClr val="333333"/>
                </a:solidFill>
                <a:latin typeface="Arial" panose="020B0604020202020204" pitchFamily="34" charset="0"/>
              </a:rPr>
              <a:t>6</a:t>
            </a:r>
            <a:endParaRPr lang="en-US" sz="1400" b="0" i="0" dirty="0">
              <a:solidFill>
                <a:srgbClr val="333333"/>
              </a:solidFill>
              <a:effectLst/>
              <a:latin typeface="Arial" panose="020B0604020202020204" pitchFamily="34" charset="0"/>
            </a:endParaRPr>
          </a:p>
        </p:txBody>
      </p:sp>
      <p:sp>
        <p:nvSpPr>
          <p:cNvPr id="16" name="Rectangle 15"/>
          <p:cNvSpPr/>
          <p:nvPr/>
        </p:nvSpPr>
        <p:spPr>
          <a:xfrm>
            <a:off x="311848" y="5388371"/>
            <a:ext cx="6096000" cy="954107"/>
          </a:xfrm>
          <a:prstGeom prst="rect">
            <a:avLst/>
          </a:prstGeom>
        </p:spPr>
        <p:txBody>
          <a:bodyPr>
            <a:spAutoFit/>
          </a:bodyPr>
          <a:lstStyle/>
          <a:p>
            <a:r>
              <a:rPr lang="en-US" sz="1400" b="1" dirty="0">
                <a:solidFill>
                  <a:srgbClr val="1A0DAB"/>
                </a:solidFill>
                <a:latin typeface="arial" panose="020B0604020202020204" pitchFamily="34" charset="0"/>
              </a:rPr>
              <a:t>Founded:</a:t>
            </a:r>
            <a:r>
              <a:rPr lang="en-US" sz="1400" dirty="0">
                <a:solidFill>
                  <a:srgbClr val="333333"/>
                </a:solidFill>
                <a:latin typeface="Arial" panose="020B0604020202020204" pitchFamily="34" charset="0"/>
              </a:rPr>
              <a:t> Mar 30, 1971 · </a:t>
            </a:r>
            <a:r>
              <a:rPr lang="en-US" sz="1400" dirty="0">
                <a:solidFill>
                  <a:schemeClr val="accent2">
                    <a:lumMod val="75000"/>
                  </a:schemeClr>
                </a:solidFill>
                <a:latin typeface="Arial" panose="020B0604020202020204" pitchFamily="34" charset="0"/>
              </a:rPr>
              <a:t>Pike Place Market</a:t>
            </a:r>
          </a:p>
          <a:p>
            <a:r>
              <a:rPr lang="en-US" sz="1400" b="1" dirty="0">
                <a:solidFill>
                  <a:srgbClr val="1A0DAB"/>
                </a:solidFill>
                <a:latin typeface="arial" panose="020B0604020202020204" pitchFamily="34" charset="0"/>
              </a:rPr>
              <a:t>Customer service: </a:t>
            </a:r>
            <a:r>
              <a:rPr lang="en-US" sz="1400" dirty="0">
                <a:solidFill>
                  <a:srgbClr val="333333"/>
                </a:solidFill>
                <a:latin typeface="Arial" panose="020B0604020202020204" pitchFamily="34" charset="0"/>
              </a:rPr>
              <a:t>+1 800-782-7282</a:t>
            </a:r>
          </a:p>
          <a:p>
            <a:r>
              <a:rPr lang="en-US" sz="1400" b="1" dirty="0">
                <a:solidFill>
                  <a:srgbClr val="1A0DAB"/>
                </a:solidFill>
                <a:latin typeface="arial" panose="020B0604020202020204" pitchFamily="34" charset="0"/>
              </a:rPr>
              <a:t>CEO:</a:t>
            </a:r>
            <a:r>
              <a:rPr lang="en-US" sz="1400" dirty="0">
                <a:solidFill>
                  <a:srgbClr val="333333"/>
                </a:solidFill>
                <a:latin typeface="Arial" panose="020B0604020202020204" pitchFamily="34" charset="0"/>
              </a:rPr>
              <a:t> </a:t>
            </a:r>
            <a:r>
              <a:rPr lang="en-US" sz="1400" dirty="0">
                <a:solidFill>
                  <a:schemeClr val="accent2">
                    <a:lumMod val="75000"/>
                  </a:schemeClr>
                </a:solidFill>
                <a:latin typeface="Arial" panose="020B0604020202020204" pitchFamily="34" charset="0"/>
              </a:rPr>
              <a:t>Howard Schultz</a:t>
            </a:r>
          </a:p>
          <a:p>
            <a:r>
              <a:rPr lang="en-US" sz="1400" b="1" dirty="0">
                <a:solidFill>
                  <a:srgbClr val="1A0DAB"/>
                </a:solidFill>
                <a:latin typeface="arial" panose="020B0604020202020204" pitchFamily="34" charset="0"/>
              </a:rPr>
              <a:t>Founders:</a:t>
            </a:r>
            <a:r>
              <a:rPr lang="en-US" sz="1400" dirty="0">
                <a:solidFill>
                  <a:srgbClr val="333333"/>
                </a:solidFill>
                <a:latin typeface="Arial" panose="020B0604020202020204" pitchFamily="34" charset="0"/>
              </a:rPr>
              <a:t> </a:t>
            </a:r>
            <a:r>
              <a:rPr lang="en-US" sz="1400" dirty="0">
                <a:solidFill>
                  <a:schemeClr val="accent2">
                    <a:lumMod val="75000"/>
                  </a:schemeClr>
                </a:solidFill>
                <a:latin typeface="Arial" panose="020B0604020202020204" pitchFamily="34" charset="0"/>
              </a:rPr>
              <a:t>Jerry Baldwin · Zev </a:t>
            </a:r>
            <a:r>
              <a:rPr lang="en-US" sz="1400" dirty="0" err="1">
                <a:solidFill>
                  <a:schemeClr val="accent2">
                    <a:lumMod val="75000"/>
                  </a:schemeClr>
                </a:solidFill>
                <a:latin typeface="Arial" panose="020B0604020202020204" pitchFamily="34" charset="0"/>
              </a:rPr>
              <a:t>Siegl</a:t>
            </a:r>
            <a:r>
              <a:rPr lang="en-US" sz="1400" dirty="0">
                <a:solidFill>
                  <a:schemeClr val="accent2">
                    <a:lumMod val="75000"/>
                  </a:schemeClr>
                </a:solidFill>
                <a:latin typeface="Arial" panose="020B0604020202020204" pitchFamily="34" charset="0"/>
              </a:rPr>
              <a:t> · Gordon </a:t>
            </a:r>
            <a:r>
              <a:rPr lang="en-US" sz="1400" dirty="0" err="1">
                <a:solidFill>
                  <a:schemeClr val="accent2">
                    <a:lumMod val="75000"/>
                  </a:schemeClr>
                </a:solidFill>
                <a:latin typeface="Arial" panose="020B0604020202020204" pitchFamily="34" charset="0"/>
              </a:rPr>
              <a:t>Bowker</a:t>
            </a:r>
            <a:endParaRPr lang="en-US" sz="1400" b="0" i="0" dirty="0">
              <a:solidFill>
                <a:schemeClr val="accent2">
                  <a:lumMod val="75000"/>
                </a:schemeClr>
              </a:solidFill>
              <a:effectLst/>
              <a:latin typeface="Arial" panose="020B0604020202020204" pitchFamily="34" charset="0"/>
            </a:endParaRPr>
          </a:p>
        </p:txBody>
      </p:sp>
      <p:sp>
        <p:nvSpPr>
          <p:cNvPr id="17" name="Rectangle 16"/>
          <p:cNvSpPr/>
          <p:nvPr/>
        </p:nvSpPr>
        <p:spPr>
          <a:xfrm>
            <a:off x="9070016" y="4192956"/>
            <a:ext cx="3093868" cy="738664"/>
          </a:xfrm>
          <a:prstGeom prst="rect">
            <a:avLst/>
          </a:prstGeom>
        </p:spPr>
        <p:txBody>
          <a:bodyPr wrap="square">
            <a:spAutoFit/>
          </a:bodyPr>
          <a:lstStyle/>
          <a:p>
            <a:r>
              <a:rPr lang="en-US" sz="1400" b="1" dirty="0">
                <a:solidFill>
                  <a:srgbClr val="1A0DAB"/>
                </a:solidFill>
                <a:latin typeface="arial" panose="020B0604020202020204" pitchFamily="34" charset="0"/>
              </a:rPr>
              <a:t>Population:</a:t>
            </a:r>
            <a:r>
              <a:rPr lang="en-US" sz="1400" dirty="0">
                <a:solidFill>
                  <a:srgbClr val="333333"/>
                </a:solidFill>
                <a:latin typeface="Arial" panose="020B0604020202020204" pitchFamily="34" charset="0"/>
              </a:rPr>
              <a:t> 652,405 (2013)</a:t>
            </a:r>
          </a:p>
          <a:p>
            <a:r>
              <a:rPr lang="en-US" sz="1400" b="1" dirty="0">
                <a:solidFill>
                  <a:srgbClr val="1A0DAB"/>
                </a:solidFill>
                <a:latin typeface="arial" panose="020B0604020202020204" pitchFamily="34" charset="0"/>
              </a:rPr>
              <a:t>Area: </a:t>
            </a:r>
            <a:r>
              <a:rPr lang="en-US" sz="1400" dirty="0">
                <a:solidFill>
                  <a:srgbClr val="333333"/>
                </a:solidFill>
                <a:latin typeface="Arial" panose="020B0604020202020204" pitchFamily="34" charset="0"/>
              </a:rPr>
              <a:t>142.55 </a:t>
            </a:r>
            <a:r>
              <a:rPr lang="en-US" sz="1400" dirty="0" err="1">
                <a:solidFill>
                  <a:srgbClr val="333333"/>
                </a:solidFill>
                <a:latin typeface="Arial" panose="020B0604020202020204" pitchFamily="34" charset="0"/>
              </a:rPr>
              <a:t>sq</a:t>
            </a:r>
            <a:r>
              <a:rPr lang="en-US" sz="1400" dirty="0">
                <a:solidFill>
                  <a:srgbClr val="333333"/>
                </a:solidFill>
                <a:latin typeface="Arial" panose="020B0604020202020204" pitchFamily="34" charset="0"/>
              </a:rPr>
              <a:t> miles (369.20 km²)</a:t>
            </a:r>
          </a:p>
          <a:p>
            <a:r>
              <a:rPr lang="en-US" sz="1400" b="1" dirty="0">
                <a:solidFill>
                  <a:srgbClr val="1A0DAB"/>
                </a:solidFill>
                <a:latin typeface="arial" panose="020B0604020202020204" pitchFamily="34" charset="0"/>
              </a:rPr>
              <a:t>Mayor: </a:t>
            </a:r>
            <a:r>
              <a:rPr lang="en-US" sz="1400" dirty="0">
                <a:solidFill>
                  <a:schemeClr val="accent2">
                    <a:lumMod val="75000"/>
                  </a:schemeClr>
                </a:solidFill>
                <a:latin typeface="Arial" panose="020B0604020202020204" pitchFamily="34" charset="0"/>
              </a:rPr>
              <a:t>Ed Murray</a:t>
            </a:r>
            <a:endParaRPr lang="en-US" sz="1400" b="0" i="0" dirty="0">
              <a:solidFill>
                <a:schemeClr val="accent2">
                  <a:lumMod val="75000"/>
                </a:schemeClr>
              </a:solidFill>
              <a:effectLst/>
              <a:latin typeface="Arial" panose="020B0604020202020204" pitchFamily="34" charset="0"/>
            </a:endParaRPr>
          </a:p>
        </p:txBody>
      </p:sp>
    </p:spTree>
    <p:extLst>
      <p:ext uri="{BB962C8B-B14F-4D97-AF65-F5344CB8AC3E}">
        <p14:creationId xmlns:p14="http://schemas.microsoft.com/office/powerpoint/2010/main" val="27476636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fade">
                                      <p:cBhvr>
                                        <p:cTn id="30" dur="500"/>
                                        <p:tgtEl>
                                          <p:spTgt spid="16"/>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7"/>
                                        </p:tgtEl>
                                        <p:attrNameLst>
                                          <p:attrName>style.visibility</p:attrName>
                                        </p:attrNameLst>
                                      </p:cBhvr>
                                      <p:to>
                                        <p:strVal val="visible"/>
                                      </p:to>
                                    </p:set>
                                    <p:animEffect transition="in" filter="fade">
                                      <p:cBhvr>
                                        <p:cTn id="33" dur="500"/>
                                        <p:tgtEl>
                                          <p:spTgt spid="17"/>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5"/>
                                        </p:tgtEl>
                                        <p:attrNameLst>
                                          <p:attrName>style.visibility</p:attrName>
                                        </p:attrNameLst>
                                      </p:cBhvr>
                                      <p:to>
                                        <p:strVal val="visible"/>
                                      </p:to>
                                    </p:set>
                                    <p:animEffect transition="in" filter="fade">
                                      <p:cBhvr>
                                        <p:cTn id="36"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10" grpId="0" animBg="1"/>
      <p:bldP spid="11" grpId="0"/>
      <p:bldP spid="12" grpId="0" animBg="1"/>
      <p:bldP spid="13" grpId="0"/>
      <p:bldP spid="14" grpId="0"/>
      <p:bldP spid="15" grpId="0"/>
      <p:bldP spid="16" grpId="0"/>
      <p:bldP spid="17" grpId="0"/>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Subject-Predicate-Object Triples in Freebase</a:t>
            </a:r>
          </a:p>
        </p:txBody>
      </p:sp>
      <p:grpSp>
        <p:nvGrpSpPr>
          <p:cNvPr id="13" name="Group 12"/>
          <p:cNvGrpSpPr/>
          <p:nvPr/>
        </p:nvGrpSpPr>
        <p:grpSpPr>
          <a:xfrm>
            <a:off x="1209627" y="2046965"/>
            <a:ext cx="2979280" cy="1857625"/>
            <a:chOff x="1209627" y="2046965"/>
            <a:chExt cx="2979280" cy="1857625"/>
          </a:xfrm>
        </p:grpSpPr>
        <p:pic>
          <p:nvPicPr>
            <p:cNvPr id="4" name="Picture 40" descr="http://www.crazywebsite.com/Website-Clipart-Pictures-Videos/Sports/Football_NFL_Team_Logo_New_2012_Seattle_Seahawks-1-545x242Wht.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9627" y="2046965"/>
              <a:ext cx="2979280" cy="132291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1222892" y="3276726"/>
              <a:ext cx="2952750" cy="627864"/>
            </a:xfrm>
            <a:prstGeom prst="rect">
              <a:avLst/>
            </a:prstGeom>
            <a:noFill/>
          </p:spPr>
          <p:txBody>
            <a:bodyPr wrap="square" lIns="182880" tIns="146304" rIns="182880" bIns="146304" rtlCol="0">
              <a:spAutoFit/>
            </a:bodyPr>
            <a:lstStyle/>
            <a:p>
              <a:pPr algn="ctr">
                <a:lnSpc>
                  <a:spcPct val="90000"/>
                </a:lnSpc>
                <a:spcAft>
                  <a:spcPts val="600"/>
                </a:spcAft>
              </a:pPr>
              <a:r>
                <a:rPr lang="en-US" sz="2400" dirty="0">
                  <a:gradFill>
                    <a:gsLst>
                      <a:gs pos="2917">
                        <a:schemeClr val="tx1"/>
                      </a:gs>
                      <a:gs pos="30000">
                        <a:schemeClr val="tx1"/>
                      </a:gs>
                    </a:gsLst>
                    <a:lin ang="5400000" scaled="0"/>
                  </a:gradFill>
                </a:rPr>
                <a:t>Seattle Seahawks</a:t>
              </a:r>
            </a:p>
          </p:txBody>
        </p:sp>
      </p:grpSp>
      <p:grpSp>
        <p:nvGrpSpPr>
          <p:cNvPr id="12" name="Group 11"/>
          <p:cNvGrpSpPr/>
          <p:nvPr/>
        </p:nvGrpSpPr>
        <p:grpSpPr>
          <a:xfrm>
            <a:off x="7551737" y="1496772"/>
            <a:ext cx="3238500" cy="3035682"/>
            <a:chOff x="7551737" y="1496772"/>
            <a:chExt cx="3238500" cy="3035682"/>
          </a:xfrm>
        </p:grpSpPr>
        <p:pic>
          <p:nvPicPr>
            <p:cNvPr id="6" name="Picture 5"/>
            <p:cNvPicPr>
              <a:picLocks noChangeAspect="1"/>
            </p:cNvPicPr>
            <p:nvPr/>
          </p:nvPicPr>
          <p:blipFill>
            <a:blip r:embed="rId4"/>
            <a:stretch>
              <a:fillRect/>
            </a:stretch>
          </p:blipFill>
          <p:spPr>
            <a:xfrm>
              <a:off x="7551737" y="1496772"/>
              <a:ext cx="3238500" cy="2400300"/>
            </a:xfrm>
            <a:prstGeom prst="rect">
              <a:avLst/>
            </a:prstGeom>
          </p:spPr>
        </p:pic>
        <p:sp>
          <p:nvSpPr>
            <p:cNvPr id="11" name="TextBox 10"/>
            <p:cNvSpPr txBox="1"/>
            <p:nvPr/>
          </p:nvSpPr>
          <p:spPr>
            <a:xfrm>
              <a:off x="7694612" y="3904590"/>
              <a:ext cx="2952750" cy="627864"/>
            </a:xfrm>
            <a:prstGeom prst="rect">
              <a:avLst/>
            </a:prstGeom>
            <a:noFill/>
          </p:spPr>
          <p:txBody>
            <a:bodyPr wrap="square" lIns="182880" tIns="146304" rIns="182880" bIns="146304" rtlCol="0">
              <a:spAutoFit/>
            </a:bodyPr>
            <a:lstStyle/>
            <a:p>
              <a:pPr algn="ctr">
                <a:lnSpc>
                  <a:spcPct val="90000"/>
                </a:lnSpc>
                <a:spcAft>
                  <a:spcPts val="600"/>
                </a:spcAft>
              </a:pPr>
              <a:r>
                <a:rPr lang="en-US" sz="2400" dirty="0">
                  <a:gradFill>
                    <a:gsLst>
                      <a:gs pos="2917">
                        <a:schemeClr val="tx1"/>
                      </a:gs>
                      <a:gs pos="30000">
                        <a:schemeClr val="tx1"/>
                      </a:gs>
                    </a:gsLst>
                    <a:lin ang="5400000" scaled="0"/>
                  </a:gradFill>
                </a:rPr>
                <a:t>Pete Carroll</a:t>
              </a:r>
            </a:p>
          </p:txBody>
        </p:sp>
      </p:grpSp>
      <p:sp>
        <p:nvSpPr>
          <p:cNvPr id="15" name="Double Bracket 14"/>
          <p:cNvSpPr/>
          <p:nvPr/>
        </p:nvSpPr>
        <p:spPr>
          <a:xfrm>
            <a:off x="327890" y="5296060"/>
            <a:ext cx="11782424" cy="635382"/>
          </a:xfrm>
          <a:prstGeom prst="bracketPair">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lnSpc>
                <a:spcPct val="90000"/>
              </a:lnSpc>
              <a:spcAft>
                <a:spcPts val="600"/>
              </a:spcAft>
            </a:pPr>
            <a:r>
              <a:rPr lang="en-US" sz="2800" dirty="0">
                <a:gradFill>
                  <a:gsLst>
                    <a:gs pos="2917">
                      <a:schemeClr val="tx1"/>
                    </a:gs>
                    <a:gs pos="30000">
                      <a:schemeClr val="tx1"/>
                    </a:gs>
                  </a:gsLst>
                  <a:lin ang="5400000" scaled="0"/>
                </a:gradFill>
              </a:rPr>
              <a:t>m.070xg</a:t>
            </a:r>
            <a:r>
              <a:rPr lang="en-US" sz="2800">
                <a:gradFill>
                  <a:gsLst>
                    <a:gs pos="2917">
                      <a:schemeClr val="tx1"/>
                    </a:gs>
                    <a:gs pos="30000">
                      <a:schemeClr val="tx1"/>
                    </a:gs>
                  </a:gsLst>
                  <a:lin ang="5400000" scaled="0"/>
                </a:gradFill>
              </a:rPr>
              <a:t>, american_football/football_team/current_head_coach</a:t>
            </a:r>
            <a:r>
              <a:rPr lang="en-US" sz="2800" dirty="0">
                <a:gradFill>
                  <a:gsLst>
                    <a:gs pos="2917">
                      <a:schemeClr val="tx1"/>
                    </a:gs>
                    <a:gs pos="30000">
                      <a:schemeClr val="tx1"/>
                    </a:gs>
                  </a:gsLst>
                  <a:lin ang="5400000" scaled="0"/>
                </a:gradFill>
              </a:rPr>
              <a:t>, m.02ttv2</a:t>
            </a:r>
          </a:p>
        </p:txBody>
      </p:sp>
      <p:cxnSp>
        <p:nvCxnSpPr>
          <p:cNvPr id="17" name="Straight Connector 16"/>
          <p:cNvCxnSpPr/>
          <p:nvPr/>
        </p:nvCxnSpPr>
        <p:spPr>
          <a:xfrm>
            <a:off x="4505325" y="2708420"/>
            <a:ext cx="2676525" cy="0"/>
          </a:xfrm>
          <a:prstGeom prst="line">
            <a:avLst/>
          </a:prstGeom>
          <a:ln w="38100">
            <a:headEnd type="none"/>
            <a:tailEnd type="none"/>
          </a:ln>
        </p:spPr>
        <p:style>
          <a:lnRef idx="1">
            <a:schemeClr val="accent2"/>
          </a:lnRef>
          <a:fillRef idx="0">
            <a:schemeClr val="accent2"/>
          </a:fillRef>
          <a:effectRef idx="0">
            <a:schemeClr val="accent2"/>
          </a:effectRef>
          <a:fontRef idx="minor">
            <a:schemeClr val="tx1"/>
          </a:fontRef>
        </p:style>
      </p:cxnSp>
      <p:cxnSp>
        <p:nvCxnSpPr>
          <p:cNvPr id="19" name="Straight Connector 18"/>
          <p:cNvCxnSpPr/>
          <p:nvPr/>
        </p:nvCxnSpPr>
        <p:spPr>
          <a:xfrm>
            <a:off x="5843587" y="2914650"/>
            <a:ext cx="0" cy="2381410"/>
          </a:xfrm>
          <a:prstGeom prst="line">
            <a:avLst/>
          </a:prstGeom>
          <a:ln w="15875">
            <a:solidFill>
              <a:srgbClr val="00B0F0"/>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flipH="1">
            <a:off x="1295400" y="3829050"/>
            <a:ext cx="1300162" cy="1571625"/>
          </a:xfrm>
          <a:prstGeom prst="line">
            <a:avLst/>
          </a:prstGeom>
          <a:ln w="15875">
            <a:solidFill>
              <a:srgbClr val="00B0F0"/>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a:stCxn id="11" idx="2"/>
          </p:cNvCxnSpPr>
          <p:nvPr/>
        </p:nvCxnSpPr>
        <p:spPr>
          <a:xfrm>
            <a:off x="9170987" y="4532454"/>
            <a:ext cx="2001838" cy="858566"/>
          </a:xfrm>
          <a:prstGeom prst="line">
            <a:avLst/>
          </a:prstGeom>
          <a:ln w="15875">
            <a:solidFill>
              <a:srgbClr val="00B0F0"/>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29519615"/>
      </p:ext>
    </p:extLst>
  </p:cSld>
  <p:clrMapOvr>
    <a:masterClrMapping/>
  </p:clrMapOvr>
  <p:transition>
    <p:fade/>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373109"/>
            <a:ext cx="11887200" cy="627864"/>
          </a:xfrm>
        </p:spPr>
        <p:txBody>
          <a:bodyPr/>
          <a:lstStyle/>
          <a:p>
            <a:r>
              <a:rPr lang="en-US" sz="3200" dirty="0"/>
              <a:t>Seattle Seahawks – </a:t>
            </a:r>
            <a:r>
              <a:rPr lang="en-US" sz="3200" dirty="0" err="1"/>
              <a:t>sports.sports_team.roster</a:t>
            </a:r>
            <a:endParaRPr lang="en-US" sz="3200" dirty="0"/>
          </a:p>
        </p:txBody>
      </p:sp>
      <p:sp>
        <p:nvSpPr>
          <p:cNvPr id="3" name="Title 2"/>
          <p:cNvSpPr>
            <a:spLocks noGrp="1"/>
          </p:cNvSpPr>
          <p:nvPr>
            <p:ph type="title"/>
          </p:nvPr>
        </p:nvSpPr>
        <p:spPr/>
        <p:txBody>
          <a:bodyPr/>
          <a:lstStyle/>
          <a:p>
            <a:r>
              <a:rPr lang="en-US" dirty="0"/>
              <a:t>Representing Multi-argument Relations</a:t>
            </a:r>
          </a:p>
        </p:txBody>
      </p:sp>
      <p:graphicFrame>
        <p:nvGraphicFramePr>
          <p:cNvPr id="4" name="Table 3"/>
          <p:cNvGraphicFramePr>
            <a:graphicFrameLocks noGrp="1"/>
          </p:cNvGraphicFramePr>
          <p:nvPr>
            <p:extLst>
              <p:ext uri="{D42A27DB-BD31-4B8C-83A1-F6EECF244321}">
                <p14:modId xmlns:p14="http://schemas.microsoft.com/office/powerpoint/2010/main" val="3040653421"/>
              </p:ext>
            </p:extLst>
          </p:nvPr>
        </p:nvGraphicFramePr>
        <p:xfrm>
          <a:off x="1895474" y="2201170"/>
          <a:ext cx="8934451" cy="2682240"/>
        </p:xfrm>
        <a:graphic>
          <a:graphicData uri="http://schemas.openxmlformats.org/drawingml/2006/table">
            <a:tbl>
              <a:tblPr firstRow="1" bandRow="1">
                <a:tableStyleId>{5C22544A-7EE6-4342-B048-85BDC9FD1C3A}</a:tableStyleId>
              </a:tblPr>
              <a:tblGrid>
                <a:gridCol w="2736589">
                  <a:extLst>
                    <a:ext uri="{9D8B030D-6E8A-4147-A177-3AD203B41FA5}">
                      <a16:colId xmlns:a16="http://schemas.microsoft.com/office/drawing/2014/main" val="2029961675"/>
                    </a:ext>
                  </a:extLst>
                </a:gridCol>
                <a:gridCol w="1454412">
                  <a:extLst>
                    <a:ext uri="{9D8B030D-6E8A-4147-A177-3AD203B41FA5}">
                      <a16:colId xmlns:a16="http://schemas.microsoft.com/office/drawing/2014/main" val="3668478972"/>
                    </a:ext>
                  </a:extLst>
                </a:gridCol>
                <a:gridCol w="2543175">
                  <a:extLst>
                    <a:ext uri="{9D8B030D-6E8A-4147-A177-3AD203B41FA5}">
                      <a16:colId xmlns:a16="http://schemas.microsoft.com/office/drawing/2014/main" val="1174344426"/>
                    </a:ext>
                  </a:extLst>
                </a:gridCol>
                <a:gridCol w="1190625">
                  <a:extLst>
                    <a:ext uri="{9D8B030D-6E8A-4147-A177-3AD203B41FA5}">
                      <a16:colId xmlns:a16="http://schemas.microsoft.com/office/drawing/2014/main" val="350087115"/>
                    </a:ext>
                  </a:extLst>
                </a:gridCol>
                <a:gridCol w="1009650">
                  <a:extLst>
                    <a:ext uri="{9D8B030D-6E8A-4147-A177-3AD203B41FA5}">
                      <a16:colId xmlns:a16="http://schemas.microsoft.com/office/drawing/2014/main" val="2344896182"/>
                    </a:ext>
                  </a:extLst>
                </a:gridCol>
              </a:tblGrid>
              <a:tr h="430984">
                <a:tc>
                  <a:txBody>
                    <a:bodyPr/>
                    <a:lstStyle/>
                    <a:p>
                      <a:r>
                        <a:rPr lang="en-US" sz="2400" dirty="0"/>
                        <a:t>Player</a:t>
                      </a:r>
                    </a:p>
                  </a:txBody>
                  <a:tcPr/>
                </a:tc>
                <a:tc>
                  <a:txBody>
                    <a:bodyPr/>
                    <a:lstStyle/>
                    <a:p>
                      <a:r>
                        <a:rPr lang="en-US" sz="2400" dirty="0"/>
                        <a:t>Number</a:t>
                      </a:r>
                    </a:p>
                  </a:txBody>
                  <a:tcPr/>
                </a:tc>
                <a:tc>
                  <a:txBody>
                    <a:bodyPr/>
                    <a:lstStyle/>
                    <a:p>
                      <a:r>
                        <a:rPr lang="en-US" sz="2400" dirty="0"/>
                        <a:t>Position</a:t>
                      </a:r>
                    </a:p>
                  </a:txBody>
                  <a:tcPr/>
                </a:tc>
                <a:tc>
                  <a:txBody>
                    <a:bodyPr/>
                    <a:lstStyle/>
                    <a:p>
                      <a:r>
                        <a:rPr lang="en-US" sz="2400" dirty="0"/>
                        <a:t>From</a:t>
                      </a:r>
                    </a:p>
                  </a:txBody>
                  <a:tcPr/>
                </a:tc>
                <a:tc>
                  <a:txBody>
                    <a:bodyPr/>
                    <a:lstStyle/>
                    <a:p>
                      <a:r>
                        <a:rPr lang="en-US" sz="2400" dirty="0"/>
                        <a:t>To</a:t>
                      </a:r>
                    </a:p>
                  </a:txBody>
                  <a:tcPr/>
                </a:tc>
                <a:extLst>
                  <a:ext uri="{0D108BD9-81ED-4DB2-BD59-A6C34878D82A}">
                    <a16:rowId xmlns:a16="http://schemas.microsoft.com/office/drawing/2014/main" val="1668591142"/>
                  </a:ext>
                </a:extLst>
              </a:tr>
              <a:tr h="430984">
                <a:tc>
                  <a:txBody>
                    <a:bodyPr/>
                    <a:lstStyle/>
                    <a:p>
                      <a:r>
                        <a:rPr lang="en-US" sz="2400" dirty="0"/>
                        <a:t>Russell Wilson</a:t>
                      </a:r>
                    </a:p>
                  </a:txBody>
                  <a:tcPr/>
                </a:tc>
                <a:tc>
                  <a:txBody>
                    <a:bodyPr/>
                    <a:lstStyle/>
                    <a:p>
                      <a:r>
                        <a:rPr lang="en-US" sz="2400" dirty="0"/>
                        <a:t>3</a:t>
                      </a:r>
                    </a:p>
                  </a:txBody>
                  <a:tcPr/>
                </a:tc>
                <a:tc>
                  <a:txBody>
                    <a:bodyPr/>
                    <a:lstStyle/>
                    <a:p>
                      <a:r>
                        <a:rPr lang="en-US" sz="2400" dirty="0"/>
                        <a:t>Quarterback</a:t>
                      </a:r>
                    </a:p>
                  </a:txBody>
                  <a:tcPr/>
                </a:tc>
                <a:tc>
                  <a:txBody>
                    <a:bodyPr/>
                    <a:lstStyle/>
                    <a:p>
                      <a:r>
                        <a:rPr lang="en-US" sz="2400" dirty="0"/>
                        <a:t>2012</a:t>
                      </a:r>
                    </a:p>
                  </a:txBody>
                  <a:tcPr/>
                </a:tc>
                <a:tc>
                  <a:txBody>
                    <a:bodyPr/>
                    <a:lstStyle/>
                    <a:p>
                      <a:r>
                        <a:rPr lang="en-US" sz="2400" dirty="0"/>
                        <a:t>-</a:t>
                      </a:r>
                    </a:p>
                  </a:txBody>
                  <a:tcPr/>
                </a:tc>
                <a:extLst>
                  <a:ext uri="{0D108BD9-81ED-4DB2-BD59-A6C34878D82A}">
                    <a16:rowId xmlns:a16="http://schemas.microsoft.com/office/drawing/2014/main" val="1579944543"/>
                  </a:ext>
                </a:extLst>
              </a:tr>
              <a:tr h="430984">
                <a:tc>
                  <a:txBody>
                    <a:bodyPr/>
                    <a:lstStyle/>
                    <a:p>
                      <a:r>
                        <a:rPr lang="en-US" sz="2400" dirty="0"/>
                        <a:t>Alan Branch</a:t>
                      </a:r>
                    </a:p>
                  </a:txBody>
                  <a:tcPr/>
                </a:tc>
                <a:tc>
                  <a:txBody>
                    <a:bodyPr/>
                    <a:lstStyle/>
                    <a:p>
                      <a:r>
                        <a:rPr lang="en-US" sz="2400" dirty="0"/>
                        <a:t>99</a:t>
                      </a:r>
                    </a:p>
                  </a:txBody>
                  <a:tcPr/>
                </a:tc>
                <a:tc>
                  <a:txBody>
                    <a:bodyPr/>
                    <a:lstStyle/>
                    <a:p>
                      <a:r>
                        <a:rPr lang="en-US" sz="2400" dirty="0"/>
                        <a:t>Defensive tackle</a:t>
                      </a:r>
                    </a:p>
                  </a:txBody>
                  <a:tcPr/>
                </a:tc>
                <a:tc>
                  <a:txBody>
                    <a:bodyPr/>
                    <a:lstStyle/>
                    <a:p>
                      <a:r>
                        <a:rPr lang="en-US" sz="2400" dirty="0"/>
                        <a:t>2011</a:t>
                      </a:r>
                    </a:p>
                  </a:txBody>
                  <a:tcPr/>
                </a:tc>
                <a:tc>
                  <a:txBody>
                    <a:bodyPr/>
                    <a:lstStyle/>
                    <a:p>
                      <a:r>
                        <a:rPr lang="en-US" sz="2400" dirty="0"/>
                        <a:t>2012</a:t>
                      </a:r>
                    </a:p>
                  </a:txBody>
                  <a:tcPr/>
                </a:tc>
                <a:extLst>
                  <a:ext uri="{0D108BD9-81ED-4DB2-BD59-A6C34878D82A}">
                    <a16:rowId xmlns:a16="http://schemas.microsoft.com/office/drawing/2014/main" val="803037544"/>
                  </a:ext>
                </a:extLst>
              </a:tr>
              <a:tr h="430984">
                <a:tc>
                  <a:txBody>
                    <a:bodyPr/>
                    <a:lstStyle/>
                    <a:p>
                      <a:r>
                        <a:rPr lang="en-US" sz="2400" dirty="0"/>
                        <a:t>Marshawn Lynch</a:t>
                      </a:r>
                    </a:p>
                  </a:txBody>
                  <a:tcPr/>
                </a:tc>
                <a:tc>
                  <a:txBody>
                    <a:bodyPr/>
                    <a:lstStyle/>
                    <a:p>
                      <a:r>
                        <a:rPr lang="en-US" sz="2400" dirty="0"/>
                        <a:t>24</a:t>
                      </a:r>
                    </a:p>
                  </a:txBody>
                  <a:tcPr/>
                </a:tc>
                <a:tc>
                  <a:txBody>
                    <a:bodyPr/>
                    <a:lstStyle/>
                    <a:p>
                      <a:r>
                        <a:rPr lang="en-US" sz="2400" dirty="0"/>
                        <a:t>Running back</a:t>
                      </a:r>
                    </a:p>
                  </a:txBody>
                  <a:tcPr/>
                </a:tc>
                <a:tc>
                  <a:txBody>
                    <a:bodyPr/>
                    <a:lstStyle/>
                    <a:p>
                      <a:r>
                        <a:rPr lang="en-US" sz="2400" dirty="0"/>
                        <a:t>2010</a:t>
                      </a:r>
                    </a:p>
                  </a:txBody>
                  <a:tcPr/>
                </a:tc>
                <a:tc>
                  <a:txBody>
                    <a:bodyPr/>
                    <a:lstStyle/>
                    <a:p>
                      <a:r>
                        <a:rPr lang="en-US" sz="2400" dirty="0"/>
                        <a:t>2016</a:t>
                      </a:r>
                    </a:p>
                  </a:txBody>
                  <a:tcPr/>
                </a:tc>
                <a:extLst>
                  <a:ext uri="{0D108BD9-81ED-4DB2-BD59-A6C34878D82A}">
                    <a16:rowId xmlns:a16="http://schemas.microsoft.com/office/drawing/2014/main" val="1018059940"/>
                  </a:ext>
                </a:extLst>
              </a:tr>
              <a:tr h="430984">
                <a:tc>
                  <a:txBody>
                    <a:bodyPr/>
                    <a:lstStyle/>
                    <a:p>
                      <a:r>
                        <a:rPr lang="en-US" sz="2400" dirty="0"/>
                        <a:t>Richard Sherman</a:t>
                      </a:r>
                    </a:p>
                  </a:txBody>
                  <a:tcPr/>
                </a:tc>
                <a:tc>
                  <a:txBody>
                    <a:bodyPr/>
                    <a:lstStyle/>
                    <a:p>
                      <a:r>
                        <a:rPr lang="en-US" sz="2400" dirty="0"/>
                        <a:t>25</a:t>
                      </a:r>
                    </a:p>
                  </a:txBody>
                  <a:tcPr/>
                </a:tc>
                <a:tc>
                  <a:txBody>
                    <a:bodyPr/>
                    <a:lstStyle/>
                    <a:p>
                      <a:r>
                        <a:rPr lang="en-US" sz="2400" dirty="0"/>
                        <a:t>Cornerback</a:t>
                      </a:r>
                    </a:p>
                  </a:txBody>
                  <a:tcPr/>
                </a:tc>
                <a:tc>
                  <a:txBody>
                    <a:bodyPr/>
                    <a:lstStyle/>
                    <a:p>
                      <a:r>
                        <a:rPr lang="en-US" sz="2400" dirty="0"/>
                        <a:t>2011</a:t>
                      </a:r>
                    </a:p>
                  </a:txBody>
                  <a:tcPr/>
                </a:tc>
                <a:tc>
                  <a:txBody>
                    <a:bodyPr/>
                    <a:lstStyle/>
                    <a:p>
                      <a:r>
                        <a:rPr lang="en-US" sz="2400" dirty="0"/>
                        <a:t>-</a:t>
                      </a:r>
                    </a:p>
                  </a:txBody>
                  <a:tcPr/>
                </a:tc>
                <a:extLst>
                  <a:ext uri="{0D108BD9-81ED-4DB2-BD59-A6C34878D82A}">
                    <a16:rowId xmlns:a16="http://schemas.microsoft.com/office/drawing/2014/main" val="1708259901"/>
                  </a:ext>
                </a:extLst>
              </a:tr>
              <a:tr h="373520">
                <a:tc gridSpan="5">
                  <a:txBody>
                    <a:bodyPr/>
                    <a:lstStyle/>
                    <a:p>
                      <a:pPr algn="ctr"/>
                      <a:r>
                        <a:rPr lang="en-US" sz="2000" dirty="0"/>
                        <a:t>…</a:t>
                      </a:r>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602924124"/>
                  </a:ext>
                </a:extLst>
              </a:tr>
            </a:tbl>
          </a:graphicData>
        </a:graphic>
      </p:graphicFrame>
    </p:spTree>
    <p:extLst>
      <p:ext uri="{BB962C8B-B14F-4D97-AF65-F5344CB8AC3E}">
        <p14:creationId xmlns:p14="http://schemas.microsoft.com/office/powerpoint/2010/main" val="1550478341"/>
      </p:ext>
    </p:extLst>
  </p:cSld>
  <p:clrMapOvr>
    <a:masterClrMapping/>
  </p:clrMapOvr>
  <p:transition>
    <p:fade/>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373109"/>
            <a:ext cx="11887200" cy="627864"/>
          </a:xfrm>
        </p:spPr>
        <p:txBody>
          <a:bodyPr/>
          <a:lstStyle/>
          <a:p>
            <a:r>
              <a:rPr lang="en-US" sz="3200" dirty="0"/>
              <a:t>Seattle Seahawks – </a:t>
            </a:r>
            <a:r>
              <a:rPr lang="en-US" sz="3200" dirty="0" err="1"/>
              <a:t>sports.sports_team.roster</a:t>
            </a:r>
            <a:endParaRPr lang="en-US" sz="3200" dirty="0"/>
          </a:p>
        </p:txBody>
      </p:sp>
      <p:sp>
        <p:nvSpPr>
          <p:cNvPr id="3" name="Title 2"/>
          <p:cNvSpPr>
            <a:spLocks noGrp="1"/>
          </p:cNvSpPr>
          <p:nvPr>
            <p:ph type="title"/>
          </p:nvPr>
        </p:nvSpPr>
        <p:spPr/>
        <p:txBody>
          <a:bodyPr/>
          <a:lstStyle/>
          <a:p>
            <a:r>
              <a:rPr lang="en-US" dirty="0"/>
              <a:t>Representing Multi-argument Relations</a:t>
            </a:r>
          </a:p>
        </p:txBody>
      </p:sp>
      <p:graphicFrame>
        <p:nvGraphicFramePr>
          <p:cNvPr id="4" name="Table 3"/>
          <p:cNvGraphicFramePr>
            <a:graphicFrameLocks noGrp="1"/>
          </p:cNvGraphicFramePr>
          <p:nvPr>
            <p:extLst>
              <p:ext uri="{D42A27DB-BD31-4B8C-83A1-F6EECF244321}">
                <p14:modId xmlns:p14="http://schemas.microsoft.com/office/powerpoint/2010/main" val="2632536018"/>
              </p:ext>
            </p:extLst>
          </p:nvPr>
        </p:nvGraphicFramePr>
        <p:xfrm>
          <a:off x="1895474" y="2201170"/>
          <a:ext cx="8934451" cy="2682240"/>
        </p:xfrm>
        <a:graphic>
          <a:graphicData uri="http://schemas.openxmlformats.org/drawingml/2006/table">
            <a:tbl>
              <a:tblPr firstRow="1" bandRow="1">
                <a:tableStyleId>{5C22544A-7EE6-4342-B048-85BDC9FD1C3A}</a:tableStyleId>
              </a:tblPr>
              <a:tblGrid>
                <a:gridCol w="2736589">
                  <a:extLst>
                    <a:ext uri="{9D8B030D-6E8A-4147-A177-3AD203B41FA5}">
                      <a16:colId xmlns:a16="http://schemas.microsoft.com/office/drawing/2014/main" val="2029961675"/>
                    </a:ext>
                  </a:extLst>
                </a:gridCol>
                <a:gridCol w="1454412">
                  <a:extLst>
                    <a:ext uri="{9D8B030D-6E8A-4147-A177-3AD203B41FA5}">
                      <a16:colId xmlns:a16="http://schemas.microsoft.com/office/drawing/2014/main" val="3668478972"/>
                    </a:ext>
                  </a:extLst>
                </a:gridCol>
                <a:gridCol w="2543175">
                  <a:extLst>
                    <a:ext uri="{9D8B030D-6E8A-4147-A177-3AD203B41FA5}">
                      <a16:colId xmlns:a16="http://schemas.microsoft.com/office/drawing/2014/main" val="1174344426"/>
                    </a:ext>
                  </a:extLst>
                </a:gridCol>
                <a:gridCol w="1190625">
                  <a:extLst>
                    <a:ext uri="{9D8B030D-6E8A-4147-A177-3AD203B41FA5}">
                      <a16:colId xmlns:a16="http://schemas.microsoft.com/office/drawing/2014/main" val="350087115"/>
                    </a:ext>
                  </a:extLst>
                </a:gridCol>
                <a:gridCol w="1009650">
                  <a:extLst>
                    <a:ext uri="{9D8B030D-6E8A-4147-A177-3AD203B41FA5}">
                      <a16:colId xmlns:a16="http://schemas.microsoft.com/office/drawing/2014/main" val="2344896182"/>
                    </a:ext>
                  </a:extLst>
                </a:gridCol>
              </a:tblGrid>
              <a:tr h="430984">
                <a:tc>
                  <a:txBody>
                    <a:bodyPr/>
                    <a:lstStyle/>
                    <a:p>
                      <a:r>
                        <a:rPr lang="en-US" sz="2400" dirty="0"/>
                        <a:t>Player</a:t>
                      </a:r>
                    </a:p>
                  </a:txBody>
                  <a:tcPr/>
                </a:tc>
                <a:tc>
                  <a:txBody>
                    <a:bodyPr/>
                    <a:lstStyle/>
                    <a:p>
                      <a:r>
                        <a:rPr lang="en-US" sz="2400" dirty="0"/>
                        <a:t>Number</a:t>
                      </a:r>
                    </a:p>
                  </a:txBody>
                  <a:tcPr/>
                </a:tc>
                <a:tc>
                  <a:txBody>
                    <a:bodyPr/>
                    <a:lstStyle/>
                    <a:p>
                      <a:r>
                        <a:rPr lang="en-US" sz="2400" dirty="0"/>
                        <a:t>Position</a:t>
                      </a:r>
                    </a:p>
                  </a:txBody>
                  <a:tcPr/>
                </a:tc>
                <a:tc>
                  <a:txBody>
                    <a:bodyPr/>
                    <a:lstStyle/>
                    <a:p>
                      <a:r>
                        <a:rPr lang="en-US" sz="2400" dirty="0"/>
                        <a:t>From</a:t>
                      </a:r>
                    </a:p>
                  </a:txBody>
                  <a:tcPr/>
                </a:tc>
                <a:tc>
                  <a:txBody>
                    <a:bodyPr/>
                    <a:lstStyle/>
                    <a:p>
                      <a:r>
                        <a:rPr lang="en-US" sz="2400" dirty="0"/>
                        <a:t>To</a:t>
                      </a:r>
                    </a:p>
                  </a:txBody>
                  <a:tcPr/>
                </a:tc>
                <a:extLst>
                  <a:ext uri="{0D108BD9-81ED-4DB2-BD59-A6C34878D82A}">
                    <a16:rowId xmlns:a16="http://schemas.microsoft.com/office/drawing/2014/main" val="1668591142"/>
                  </a:ext>
                </a:extLst>
              </a:tr>
              <a:tr h="430984">
                <a:tc>
                  <a:txBody>
                    <a:bodyPr/>
                    <a:lstStyle/>
                    <a:p>
                      <a:r>
                        <a:rPr lang="en-US" sz="2400" dirty="0"/>
                        <a:t>Russell Wilson</a:t>
                      </a:r>
                    </a:p>
                  </a:txBody>
                  <a:tcPr/>
                </a:tc>
                <a:tc>
                  <a:txBody>
                    <a:bodyPr/>
                    <a:lstStyle/>
                    <a:p>
                      <a:r>
                        <a:rPr lang="en-US" sz="2400" dirty="0"/>
                        <a:t>3</a:t>
                      </a:r>
                    </a:p>
                  </a:txBody>
                  <a:tcPr/>
                </a:tc>
                <a:tc>
                  <a:txBody>
                    <a:bodyPr/>
                    <a:lstStyle/>
                    <a:p>
                      <a:r>
                        <a:rPr lang="en-US" sz="2400" dirty="0"/>
                        <a:t>Quarterback</a:t>
                      </a:r>
                    </a:p>
                  </a:txBody>
                  <a:tcPr/>
                </a:tc>
                <a:tc>
                  <a:txBody>
                    <a:bodyPr/>
                    <a:lstStyle/>
                    <a:p>
                      <a:r>
                        <a:rPr lang="en-US" sz="2400" dirty="0"/>
                        <a:t>2012</a:t>
                      </a:r>
                    </a:p>
                  </a:txBody>
                  <a:tcPr/>
                </a:tc>
                <a:tc>
                  <a:txBody>
                    <a:bodyPr/>
                    <a:lstStyle/>
                    <a:p>
                      <a:r>
                        <a:rPr lang="en-US" sz="2400" dirty="0"/>
                        <a:t>-</a:t>
                      </a:r>
                    </a:p>
                  </a:txBody>
                  <a:tcPr/>
                </a:tc>
                <a:extLst>
                  <a:ext uri="{0D108BD9-81ED-4DB2-BD59-A6C34878D82A}">
                    <a16:rowId xmlns:a16="http://schemas.microsoft.com/office/drawing/2014/main" val="1399033010"/>
                  </a:ext>
                </a:extLst>
              </a:tr>
              <a:tr h="430984">
                <a:tc>
                  <a:txBody>
                    <a:bodyPr/>
                    <a:lstStyle/>
                    <a:p>
                      <a:r>
                        <a:rPr lang="en-US" sz="2400" dirty="0"/>
                        <a:t>Alan Branch</a:t>
                      </a:r>
                    </a:p>
                  </a:txBody>
                  <a:tcPr/>
                </a:tc>
                <a:tc>
                  <a:txBody>
                    <a:bodyPr/>
                    <a:lstStyle/>
                    <a:p>
                      <a:r>
                        <a:rPr lang="en-US" sz="2400" dirty="0"/>
                        <a:t>99</a:t>
                      </a:r>
                    </a:p>
                  </a:txBody>
                  <a:tcPr/>
                </a:tc>
                <a:tc>
                  <a:txBody>
                    <a:bodyPr/>
                    <a:lstStyle/>
                    <a:p>
                      <a:r>
                        <a:rPr lang="en-US" sz="2400" dirty="0"/>
                        <a:t>Defensive tackle</a:t>
                      </a:r>
                    </a:p>
                  </a:txBody>
                  <a:tcPr/>
                </a:tc>
                <a:tc>
                  <a:txBody>
                    <a:bodyPr/>
                    <a:lstStyle/>
                    <a:p>
                      <a:r>
                        <a:rPr lang="en-US" sz="2400" dirty="0"/>
                        <a:t>2011</a:t>
                      </a:r>
                    </a:p>
                  </a:txBody>
                  <a:tcPr/>
                </a:tc>
                <a:tc>
                  <a:txBody>
                    <a:bodyPr/>
                    <a:lstStyle/>
                    <a:p>
                      <a:r>
                        <a:rPr lang="en-US" sz="2400" dirty="0"/>
                        <a:t>2012</a:t>
                      </a:r>
                    </a:p>
                  </a:txBody>
                  <a:tcPr/>
                </a:tc>
                <a:extLst>
                  <a:ext uri="{0D108BD9-81ED-4DB2-BD59-A6C34878D82A}">
                    <a16:rowId xmlns:a16="http://schemas.microsoft.com/office/drawing/2014/main" val="1579944543"/>
                  </a:ext>
                </a:extLst>
              </a:tr>
              <a:tr h="430984">
                <a:tc>
                  <a:txBody>
                    <a:bodyPr/>
                    <a:lstStyle/>
                    <a:p>
                      <a:r>
                        <a:rPr lang="en-US" sz="2400" dirty="0"/>
                        <a:t>Marshawn Lynch</a:t>
                      </a:r>
                    </a:p>
                  </a:txBody>
                  <a:tcPr/>
                </a:tc>
                <a:tc>
                  <a:txBody>
                    <a:bodyPr/>
                    <a:lstStyle/>
                    <a:p>
                      <a:r>
                        <a:rPr lang="en-US" sz="2400" dirty="0"/>
                        <a:t>24</a:t>
                      </a:r>
                    </a:p>
                  </a:txBody>
                  <a:tcPr/>
                </a:tc>
                <a:tc>
                  <a:txBody>
                    <a:bodyPr/>
                    <a:lstStyle/>
                    <a:p>
                      <a:r>
                        <a:rPr lang="en-US" sz="2400" dirty="0"/>
                        <a:t>Running back</a:t>
                      </a:r>
                    </a:p>
                  </a:txBody>
                  <a:tcPr/>
                </a:tc>
                <a:tc>
                  <a:txBody>
                    <a:bodyPr/>
                    <a:lstStyle/>
                    <a:p>
                      <a:r>
                        <a:rPr lang="en-US" sz="2400" dirty="0"/>
                        <a:t>2010</a:t>
                      </a:r>
                    </a:p>
                  </a:txBody>
                  <a:tcPr/>
                </a:tc>
                <a:tc>
                  <a:txBody>
                    <a:bodyPr/>
                    <a:lstStyle/>
                    <a:p>
                      <a:r>
                        <a:rPr lang="en-US" sz="2400" dirty="0"/>
                        <a:t>2016</a:t>
                      </a:r>
                    </a:p>
                  </a:txBody>
                  <a:tcPr/>
                </a:tc>
                <a:extLst>
                  <a:ext uri="{0D108BD9-81ED-4DB2-BD59-A6C34878D82A}">
                    <a16:rowId xmlns:a16="http://schemas.microsoft.com/office/drawing/2014/main" val="803037544"/>
                  </a:ext>
                </a:extLst>
              </a:tr>
              <a:tr h="430984">
                <a:tc>
                  <a:txBody>
                    <a:bodyPr/>
                    <a:lstStyle/>
                    <a:p>
                      <a:r>
                        <a:rPr lang="en-US" sz="2400" dirty="0"/>
                        <a:t>Richard Sherman</a:t>
                      </a:r>
                    </a:p>
                  </a:txBody>
                  <a:tcPr/>
                </a:tc>
                <a:tc>
                  <a:txBody>
                    <a:bodyPr/>
                    <a:lstStyle/>
                    <a:p>
                      <a:r>
                        <a:rPr lang="en-US" sz="2400" dirty="0"/>
                        <a:t>25</a:t>
                      </a:r>
                    </a:p>
                  </a:txBody>
                  <a:tcPr/>
                </a:tc>
                <a:tc>
                  <a:txBody>
                    <a:bodyPr/>
                    <a:lstStyle/>
                    <a:p>
                      <a:r>
                        <a:rPr lang="en-US" sz="2400" dirty="0"/>
                        <a:t>Cornerback</a:t>
                      </a:r>
                    </a:p>
                  </a:txBody>
                  <a:tcPr/>
                </a:tc>
                <a:tc>
                  <a:txBody>
                    <a:bodyPr/>
                    <a:lstStyle/>
                    <a:p>
                      <a:r>
                        <a:rPr lang="en-US" sz="2400" dirty="0"/>
                        <a:t>2011</a:t>
                      </a:r>
                    </a:p>
                  </a:txBody>
                  <a:tcPr/>
                </a:tc>
                <a:tc>
                  <a:txBody>
                    <a:bodyPr/>
                    <a:lstStyle/>
                    <a:p>
                      <a:r>
                        <a:rPr lang="en-US" sz="2400" dirty="0"/>
                        <a:t>-</a:t>
                      </a:r>
                    </a:p>
                  </a:txBody>
                  <a:tcPr/>
                </a:tc>
                <a:extLst>
                  <a:ext uri="{0D108BD9-81ED-4DB2-BD59-A6C34878D82A}">
                    <a16:rowId xmlns:a16="http://schemas.microsoft.com/office/drawing/2014/main" val="1708259901"/>
                  </a:ext>
                </a:extLst>
              </a:tr>
              <a:tr h="373520">
                <a:tc gridSpan="5">
                  <a:txBody>
                    <a:bodyPr/>
                    <a:lstStyle/>
                    <a:p>
                      <a:pPr algn="ctr"/>
                      <a:r>
                        <a:rPr lang="en-US" sz="2000" dirty="0"/>
                        <a:t>…</a:t>
                      </a:r>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602924124"/>
                  </a:ext>
                </a:extLst>
              </a:tr>
            </a:tbl>
          </a:graphicData>
        </a:graphic>
      </p:graphicFrame>
      <p:sp>
        <p:nvSpPr>
          <p:cNvPr id="5" name="Rounded Rectangle 4"/>
          <p:cNvSpPr/>
          <p:nvPr/>
        </p:nvSpPr>
        <p:spPr bwMode="auto">
          <a:xfrm>
            <a:off x="761999" y="2676525"/>
            <a:ext cx="1047750" cy="428625"/>
          </a:xfrm>
          <a:prstGeom prst="round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dirty="0">
                <a:gradFill>
                  <a:gsLst>
                    <a:gs pos="0">
                      <a:srgbClr val="FFFFFF"/>
                    </a:gs>
                    <a:gs pos="100000">
                      <a:srgbClr val="FFFFFF"/>
                    </a:gs>
                  </a:gsLst>
                  <a:lin ang="5400000" scaled="0"/>
                </a:gradFill>
              </a:rPr>
              <a:t>CVT1</a:t>
            </a:r>
          </a:p>
        </p:txBody>
      </p:sp>
      <p:sp>
        <p:nvSpPr>
          <p:cNvPr id="6" name="Rounded Rectangle 5"/>
          <p:cNvSpPr/>
          <p:nvPr/>
        </p:nvSpPr>
        <p:spPr bwMode="auto">
          <a:xfrm>
            <a:off x="761999" y="3130252"/>
            <a:ext cx="1047750" cy="428625"/>
          </a:xfrm>
          <a:prstGeom prst="round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dirty="0">
                <a:gradFill>
                  <a:gsLst>
                    <a:gs pos="0">
                      <a:srgbClr val="FFFFFF"/>
                    </a:gs>
                    <a:gs pos="100000">
                      <a:srgbClr val="FFFFFF"/>
                    </a:gs>
                  </a:gsLst>
                  <a:lin ang="5400000" scaled="0"/>
                </a:gradFill>
              </a:rPr>
              <a:t>CVT2</a:t>
            </a:r>
          </a:p>
        </p:txBody>
      </p:sp>
      <p:sp>
        <p:nvSpPr>
          <p:cNvPr id="7" name="Rounded Rectangle 6"/>
          <p:cNvSpPr/>
          <p:nvPr/>
        </p:nvSpPr>
        <p:spPr bwMode="auto">
          <a:xfrm>
            <a:off x="761999" y="3593504"/>
            <a:ext cx="1047750" cy="428625"/>
          </a:xfrm>
          <a:prstGeom prst="round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dirty="0">
                <a:gradFill>
                  <a:gsLst>
                    <a:gs pos="0">
                      <a:srgbClr val="FFFFFF"/>
                    </a:gs>
                    <a:gs pos="100000">
                      <a:srgbClr val="FFFFFF"/>
                    </a:gs>
                  </a:gsLst>
                  <a:lin ang="5400000" scaled="0"/>
                </a:gradFill>
              </a:rPr>
              <a:t>CVT3</a:t>
            </a:r>
          </a:p>
        </p:txBody>
      </p:sp>
      <p:sp>
        <p:nvSpPr>
          <p:cNvPr id="8" name="Rounded Rectangle 7"/>
          <p:cNvSpPr/>
          <p:nvPr/>
        </p:nvSpPr>
        <p:spPr bwMode="auto">
          <a:xfrm>
            <a:off x="761999" y="4047230"/>
            <a:ext cx="1047750" cy="428625"/>
          </a:xfrm>
          <a:prstGeom prst="round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dirty="0">
                <a:gradFill>
                  <a:gsLst>
                    <a:gs pos="0">
                      <a:srgbClr val="FFFFFF"/>
                    </a:gs>
                    <a:gs pos="100000">
                      <a:srgbClr val="FFFFFF"/>
                    </a:gs>
                  </a:gsLst>
                  <a:lin ang="5400000" scaled="0"/>
                </a:gradFill>
              </a:rPr>
              <a:t>CVT4</a:t>
            </a:r>
          </a:p>
        </p:txBody>
      </p:sp>
      <p:sp>
        <p:nvSpPr>
          <p:cNvPr id="10" name="Text Placeholder 1"/>
          <p:cNvSpPr txBox="1">
            <a:spLocks/>
          </p:cNvSpPr>
          <p:nvPr/>
        </p:nvSpPr>
        <p:spPr>
          <a:xfrm>
            <a:off x="274638" y="5078840"/>
            <a:ext cx="11887200" cy="1846659"/>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8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8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200" dirty="0"/>
              <a:t>Compound Value Type (CVT) Nodes</a:t>
            </a:r>
          </a:p>
          <a:p>
            <a:pPr lvl="1"/>
            <a:r>
              <a:rPr lang="en-US" sz="2400" dirty="0"/>
              <a:t>Seattle Seahawks – sports/</a:t>
            </a:r>
            <a:r>
              <a:rPr lang="en-US" sz="2400" dirty="0" err="1"/>
              <a:t>sports_team</a:t>
            </a:r>
            <a:r>
              <a:rPr lang="en-US" sz="2400" dirty="0"/>
              <a:t>/roster – CVT1</a:t>
            </a:r>
          </a:p>
          <a:p>
            <a:pPr lvl="1"/>
            <a:r>
              <a:rPr lang="en-US" sz="2400" dirty="0"/>
              <a:t>CVT1 – sports/</a:t>
            </a:r>
            <a:r>
              <a:rPr lang="en-US" sz="2400" dirty="0" err="1"/>
              <a:t>sports_team_roster</a:t>
            </a:r>
            <a:r>
              <a:rPr lang="en-US" sz="2400" dirty="0"/>
              <a:t>/player – Russel Wilson</a:t>
            </a:r>
          </a:p>
          <a:p>
            <a:pPr lvl="1"/>
            <a:r>
              <a:rPr lang="en-US" sz="2400" dirty="0"/>
              <a:t>CVT1 – sports/</a:t>
            </a:r>
            <a:r>
              <a:rPr lang="en-US" sz="2400" dirty="0" err="1"/>
              <a:t>sports_team_roster</a:t>
            </a:r>
            <a:r>
              <a:rPr lang="en-US" sz="2400" dirty="0"/>
              <a:t>/number – 3</a:t>
            </a:r>
            <a:endParaRPr lang="en-US" dirty="0"/>
          </a:p>
        </p:txBody>
      </p:sp>
    </p:spTree>
    <p:extLst>
      <p:ext uri="{BB962C8B-B14F-4D97-AF65-F5344CB8AC3E}">
        <p14:creationId xmlns:p14="http://schemas.microsoft.com/office/powerpoint/2010/main" val="1489227565"/>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373109"/>
            <a:ext cx="11887200" cy="5096780"/>
          </a:xfrm>
        </p:spPr>
        <p:txBody>
          <a:bodyPr/>
          <a:lstStyle/>
          <a:p>
            <a:r>
              <a:rPr lang="en-US" sz="3200" dirty="0"/>
              <a:t>Factoid questions</a:t>
            </a:r>
          </a:p>
          <a:p>
            <a:pPr lvl="1"/>
            <a:r>
              <a:rPr lang="en-US" sz="2400" dirty="0"/>
              <a:t>Informational queries about facts of entities</a:t>
            </a:r>
          </a:p>
          <a:p>
            <a:pPr lvl="1"/>
            <a:r>
              <a:rPr lang="en-US" sz="2400" dirty="0"/>
              <a:t>Competitions (Jeopardy! &amp; Quiz Bowl)</a:t>
            </a:r>
          </a:p>
          <a:p>
            <a:r>
              <a:rPr lang="en-US" sz="3200" dirty="0"/>
              <a:t>Narrative questions</a:t>
            </a:r>
          </a:p>
          <a:p>
            <a:pPr lvl="1"/>
            <a:r>
              <a:rPr lang="en-US" sz="2400" dirty="0"/>
              <a:t>Opinion, instructions (how-to questions)</a:t>
            </a:r>
          </a:p>
          <a:p>
            <a:r>
              <a:rPr lang="en-US" sz="3200" dirty="0"/>
              <a:t>Multi-modal</a:t>
            </a:r>
          </a:p>
          <a:p>
            <a:pPr lvl="1"/>
            <a:r>
              <a:rPr lang="en-US" sz="2400" dirty="0"/>
              <a:t>Visual QA</a:t>
            </a:r>
          </a:p>
          <a:p>
            <a:pPr lvl="1"/>
            <a:r>
              <a:rPr lang="en-US" sz="2400" dirty="0"/>
              <a:t>Travel Assistant</a:t>
            </a:r>
          </a:p>
          <a:p>
            <a:r>
              <a:rPr lang="en-US" sz="3200" dirty="0"/>
              <a:t>AI ability tests</a:t>
            </a:r>
          </a:p>
          <a:p>
            <a:pPr lvl="1"/>
            <a:r>
              <a:rPr lang="en-US" sz="2400" dirty="0"/>
              <a:t>Reading comprehension</a:t>
            </a:r>
          </a:p>
          <a:p>
            <a:pPr lvl="1"/>
            <a:r>
              <a:rPr lang="en-US" sz="2400" dirty="0"/>
              <a:t>Elementary School Science and Math Tests</a:t>
            </a:r>
          </a:p>
        </p:txBody>
      </p:sp>
      <p:sp>
        <p:nvSpPr>
          <p:cNvPr id="3" name="Title 2"/>
          <p:cNvSpPr>
            <a:spLocks noGrp="1"/>
          </p:cNvSpPr>
          <p:nvPr>
            <p:ph type="title"/>
          </p:nvPr>
        </p:nvSpPr>
        <p:spPr/>
        <p:txBody>
          <a:bodyPr/>
          <a:lstStyle/>
          <a:p>
            <a:r>
              <a:rPr lang="en-US" dirty="0"/>
              <a:t>Categories of Modern QA Systems/Problems</a:t>
            </a:r>
          </a:p>
        </p:txBody>
      </p:sp>
    </p:spTree>
    <p:extLst>
      <p:ext uri="{BB962C8B-B14F-4D97-AF65-F5344CB8AC3E}">
        <p14:creationId xmlns:p14="http://schemas.microsoft.com/office/powerpoint/2010/main" val="2562930202"/>
      </p:ext>
    </p:extLst>
  </p:cSld>
  <p:clrMapOvr>
    <a:masterClrMapping/>
  </p:clrMapOvr>
  <p:transition>
    <p:fade/>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6676441" y="1723452"/>
            <a:ext cx="4333954" cy="3587425"/>
            <a:chOff x="827200" y="2131762"/>
            <a:chExt cx="3435832" cy="2872129"/>
          </a:xfrm>
        </p:grpSpPr>
        <p:pic>
          <p:nvPicPr>
            <p:cNvPr id="5" name="Picture 4"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4992" y="2131762"/>
              <a:ext cx="3428040" cy="2770918"/>
            </a:xfrm>
            <a:prstGeom prst="rect">
              <a:avLst/>
            </a:prstGeom>
          </p:spPr>
        </p:pic>
        <p:sp>
          <p:nvSpPr>
            <p:cNvPr id="6" name="Rectangle 5"/>
            <p:cNvSpPr/>
            <p:nvPr/>
          </p:nvSpPr>
          <p:spPr bwMode="auto">
            <a:xfrm>
              <a:off x="827200" y="4499187"/>
              <a:ext cx="1143070" cy="504704"/>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61" fontAlgn="base">
                <a:spcBef>
                  <a:spcPct val="0"/>
                </a:spcBef>
                <a:spcAft>
                  <a:spcPct val="0"/>
                </a:spcAft>
              </a:pPr>
              <a:endParaRPr lang="en-US" sz="1500" dirty="0">
                <a:gradFill>
                  <a:gsLst>
                    <a:gs pos="5833">
                      <a:schemeClr val="tx1">
                        <a:lumMod val="50000"/>
                      </a:schemeClr>
                    </a:gs>
                    <a:gs pos="100000">
                      <a:schemeClr val="tx1">
                        <a:lumMod val="50000"/>
                      </a:schemeClr>
                    </a:gs>
                  </a:gsLst>
                  <a:lin ang="5400000" scaled="0"/>
                </a:gradFill>
              </a:endParaRPr>
            </a:p>
          </p:txBody>
        </p:sp>
      </p:grpSp>
      <mc:AlternateContent xmlns:mc="http://schemas.openxmlformats.org/markup-compatibility/2006" xmlns:a14="http://schemas.microsoft.com/office/drawing/2010/main">
        <mc:Choice Requires="a14">
          <p:sp>
            <p:nvSpPr>
              <p:cNvPr id="3" name="Text Placeholder 2"/>
              <p:cNvSpPr>
                <a:spLocks noGrp="1"/>
              </p:cNvSpPr>
              <p:nvPr>
                <p:ph type="body" sz="quarter" idx="10"/>
              </p:nvPr>
            </p:nvSpPr>
            <p:spPr>
              <a:xfrm>
                <a:off x="276684" y="1723452"/>
                <a:ext cx="11887200" cy="4068806"/>
              </a:xfrm>
            </p:spPr>
            <p:txBody>
              <a:bodyPr/>
              <a:lstStyle/>
              <a:p>
                <a:r>
                  <a:rPr lang="en-US" dirty="0"/>
                  <a:t>Large-scale Knowledge Base</a:t>
                </a:r>
              </a:p>
              <a:p>
                <a:pPr lvl="1"/>
                <a:r>
                  <a:rPr lang="en-US" dirty="0"/>
                  <a:t>Properties of billions of entities</a:t>
                </a:r>
              </a:p>
              <a:p>
                <a:pPr lvl="1"/>
                <a:r>
                  <a:rPr lang="en-US" dirty="0"/>
                  <a:t>Plus relations among them</a:t>
                </a:r>
              </a:p>
              <a:p>
                <a:pPr lvl="1"/>
                <a:endParaRPr lang="en-US" dirty="0"/>
              </a:p>
              <a:p>
                <a:pPr lvl="1"/>
                <a:endParaRPr lang="en-US" dirty="0"/>
              </a:p>
              <a:p>
                <a:r>
                  <a:rPr lang="en-US" sz="3200" dirty="0"/>
                  <a:t>Question Answering</a:t>
                </a:r>
              </a:p>
              <a:p>
                <a:pPr marL="294209" lvl="1" indent="0">
                  <a:buNone/>
                </a:pPr>
                <a:r>
                  <a:rPr lang="en-US" dirty="0">
                    <a:latin typeface="Times New Roman" panose="02020603050405020304" pitchFamily="18" charset="0"/>
                    <a:cs typeface="Times New Roman" panose="02020603050405020304" pitchFamily="18" charset="0"/>
                  </a:rPr>
                  <a:t>“</a:t>
                </a:r>
                <a:r>
                  <a:rPr lang="en-US" i="1" dirty="0">
                    <a:latin typeface="Times New Roman" panose="02020603050405020304" pitchFamily="18" charset="0"/>
                    <a:cs typeface="Times New Roman" panose="02020603050405020304" pitchFamily="18" charset="0"/>
                  </a:rPr>
                  <a:t>What are the names of Obama’s daughters?</a:t>
                </a:r>
                <a:r>
                  <a:rPr lang="en-US" dirty="0">
                    <a:latin typeface="Times New Roman" panose="02020603050405020304" pitchFamily="18" charset="0"/>
                    <a:cs typeface="Times New Roman" panose="02020603050405020304" pitchFamily="18" charset="0"/>
                  </a:rPr>
                  <a:t>”</a:t>
                </a:r>
              </a:p>
              <a:p>
                <a:pPr marL="294209" lvl="1" indent="0">
                  <a:buNone/>
                </a:pPr>
                <a14:m>
                  <m:oMath xmlns:m="http://schemas.openxmlformats.org/officeDocument/2006/math">
                    <m:r>
                      <a:rPr lang="en-US" i="1">
                        <a:latin typeface="Cambria Math" panose="02040503050406030204" pitchFamily="18" charset="0"/>
                        <a:cs typeface="Times New Roman" panose="02020603050405020304" pitchFamily="18" charset="0"/>
                      </a:rPr>
                      <m:t>𝜆</m:t>
                    </m:r>
                    <m:r>
                      <a:rPr lang="en-US" i="1">
                        <a:latin typeface="Cambria Math" panose="02040503050406030204" pitchFamily="18" charset="0"/>
                        <a:cs typeface="Times New Roman" panose="02020603050405020304" pitchFamily="18" charset="0"/>
                      </a:rPr>
                      <m:t>𝑥</m:t>
                    </m:r>
                    <m:r>
                      <a:rPr lang="en-US" i="1">
                        <a:latin typeface="Cambria Math" panose="02040503050406030204" pitchFamily="18" charset="0"/>
                        <a:cs typeface="Times New Roman" panose="02020603050405020304" pitchFamily="18" charset="0"/>
                      </a:rPr>
                      <m:t>.</m:t>
                    </m:r>
                    <m:r>
                      <a:rPr lang="en-US" i="1">
                        <a:latin typeface="Cambria Math" panose="02040503050406030204" pitchFamily="18" charset="0"/>
                        <a:cs typeface="Times New Roman" panose="02020603050405020304" pitchFamily="18" charset="0"/>
                      </a:rPr>
                      <m:t>𝑝𝑎𝑟𝑒𝑛𝑡</m:t>
                    </m:r>
                    <m:d>
                      <m:dPr>
                        <m:ctrlPr>
                          <a:rPr lang="en-US" i="1">
                            <a:latin typeface="Cambria Math" panose="02040503050406030204" pitchFamily="18" charset="0"/>
                            <a:cs typeface="Times New Roman" panose="02020603050405020304" pitchFamily="18" charset="0"/>
                          </a:rPr>
                        </m:ctrlPr>
                      </m:dPr>
                      <m:e>
                        <m:r>
                          <a:rPr lang="en-US" i="1">
                            <a:latin typeface="Cambria Math" panose="02040503050406030204" pitchFamily="18" charset="0"/>
                            <a:cs typeface="Times New Roman" panose="02020603050405020304" pitchFamily="18" charset="0"/>
                          </a:rPr>
                          <m:t>𝑂𝑏𝑎𝑚𝑎</m:t>
                        </m:r>
                        <m:r>
                          <a:rPr lang="en-US" i="1">
                            <a:latin typeface="Cambria Math" panose="02040503050406030204" pitchFamily="18" charset="0"/>
                            <a:cs typeface="Times New Roman" panose="02020603050405020304" pitchFamily="18" charset="0"/>
                          </a:rPr>
                          <m:t>,</m:t>
                        </m:r>
                        <m:r>
                          <a:rPr lang="en-US" i="1">
                            <a:latin typeface="Cambria Math" panose="02040503050406030204" pitchFamily="18" charset="0"/>
                            <a:cs typeface="Times New Roman" panose="02020603050405020304" pitchFamily="18" charset="0"/>
                          </a:rPr>
                          <m:t>𝑥</m:t>
                        </m:r>
                      </m:e>
                    </m:d>
                    <m:r>
                      <a:rPr lang="en-US" i="1">
                        <a:latin typeface="Cambria Math" panose="02040503050406030204" pitchFamily="18" charset="0"/>
                        <a:cs typeface="Times New Roman" panose="02020603050405020304" pitchFamily="18" charset="0"/>
                      </a:rPr>
                      <m:t>∧</m:t>
                    </m:r>
                    <m:r>
                      <a:rPr lang="en-US" i="1">
                        <a:latin typeface="Cambria Math" panose="02040503050406030204" pitchFamily="18" charset="0"/>
                        <a:cs typeface="Times New Roman" panose="02020603050405020304" pitchFamily="18" charset="0"/>
                      </a:rPr>
                      <m:t>𝑔𝑒𝑛𝑑𝑒𝑟</m:t>
                    </m:r>
                    <m:r>
                      <a:rPr lang="en-US" i="1">
                        <a:latin typeface="Cambria Math" panose="02040503050406030204" pitchFamily="18" charset="0"/>
                        <a:cs typeface="Times New Roman" panose="02020603050405020304" pitchFamily="18" charset="0"/>
                      </a:rPr>
                      <m:t>(</m:t>
                    </m:r>
                    <m:r>
                      <a:rPr lang="en-US" i="1">
                        <a:latin typeface="Cambria Math" panose="02040503050406030204" pitchFamily="18" charset="0"/>
                        <a:cs typeface="Times New Roman" panose="02020603050405020304" pitchFamily="18" charset="0"/>
                      </a:rPr>
                      <m:t>𝑥</m:t>
                    </m:r>
                    <m:r>
                      <a:rPr lang="en-US" i="1">
                        <a:latin typeface="Cambria Math" panose="02040503050406030204" pitchFamily="18" charset="0"/>
                        <a:cs typeface="Times New Roman" panose="02020603050405020304" pitchFamily="18" charset="0"/>
                      </a:rPr>
                      <m:t>,</m:t>
                    </m:r>
                    <m:r>
                      <a:rPr lang="en-US" i="1">
                        <a:latin typeface="Cambria Math" panose="02040503050406030204" pitchFamily="18" charset="0"/>
                        <a:cs typeface="Times New Roman" panose="02020603050405020304" pitchFamily="18" charset="0"/>
                      </a:rPr>
                      <m:t>𝐹𝑒𝑚𝑎𝑙𝑒</m:t>
                    </m:r>
                    <m:r>
                      <a:rPr lang="en-US" i="1">
                        <a:latin typeface="Cambria Math" panose="02040503050406030204" pitchFamily="18" charset="0"/>
                        <a:cs typeface="Times New Roman" panose="02020603050405020304" pitchFamily="18" charset="0"/>
                      </a:rPr>
                      <m:t>)</m:t>
                    </m:r>
                  </m:oMath>
                </a14:m>
                <a:r>
                  <a:rPr lang="en-US" dirty="0">
                    <a:latin typeface="Times New Roman" panose="02020603050405020304" pitchFamily="18" charset="0"/>
                    <a:cs typeface="Times New Roman" panose="02020603050405020304" pitchFamily="18" charset="0"/>
                  </a:rPr>
                  <a:t> </a:t>
                </a:r>
                <a:endParaRPr lang="en-US" dirty="0"/>
              </a:p>
            </p:txBody>
          </p:sp>
        </mc:Choice>
        <mc:Fallback xmlns="">
          <p:sp>
            <p:nvSpPr>
              <p:cNvPr id="3" name="Text Placeholder 2"/>
              <p:cNvSpPr>
                <a:spLocks noGrp="1" noRot="1" noChangeAspect="1" noMove="1" noResize="1" noEditPoints="1" noAdjustHandles="1" noChangeArrowheads="1" noChangeShapeType="1" noTextEdit="1"/>
              </p:cNvSpPr>
              <p:nvPr>
                <p:ph type="body" sz="quarter" idx="10"/>
              </p:nvPr>
            </p:nvSpPr>
            <p:spPr>
              <a:xfrm>
                <a:off x="276684" y="1723452"/>
                <a:ext cx="11887200" cy="4068806"/>
              </a:xfrm>
              <a:blipFill rotWithShape="0">
                <a:blip r:embed="rId4"/>
                <a:stretch>
                  <a:fillRect/>
                </a:stretch>
              </a:blipFill>
            </p:spPr>
            <p:txBody>
              <a:bodyPr/>
              <a:lstStyle/>
              <a:p>
                <a:r>
                  <a:rPr lang="en-US">
                    <a:noFill/>
                  </a:rPr>
                  <a:t> </a:t>
                </a:r>
              </a:p>
            </p:txBody>
          </p:sp>
        </mc:Fallback>
      </mc:AlternateContent>
      <p:sp>
        <p:nvSpPr>
          <p:cNvPr id="2" name="Title 1"/>
          <p:cNvSpPr>
            <a:spLocks noGrp="1"/>
          </p:cNvSpPr>
          <p:nvPr>
            <p:ph type="title"/>
          </p:nvPr>
        </p:nvSpPr>
        <p:spPr/>
        <p:txBody>
          <a:bodyPr/>
          <a:lstStyle/>
          <a:p>
            <a:r>
              <a:rPr lang="en-US" dirty="0"/>
              <a:t>Question Answering with Knowledge Base</a:t>
            </a:r>
            <a:endParaRPr lang="en-US" sz="4000" dirty="0">
              <a:gradFill>
                <a:gsLst>
                  <a:gs pos="1250">
                    <a:schemeClr val="tx2"/>
                  </a:gs>
                  <a:gs pos="99000">
                    <a:schemeClr val="tx2"/>
                  </a:gs>
                </a:gsLst>
                <a:lin ang="5400000" scaled="0"/>
              </a:gradFill>
            </a:endParaRPr>
          </a:p>
        </p:txBody>
      </p:sp>
      <p:sp>
        <p:nvSpPr>
          <p:cNvPr id="13" name="TextBox 12"/>
          <p:cNvSpPr txBox="1"/>
          <p:nvPr/>
        </p:nvSpPr>
        <p:spPr>
          <a:xfrm>
            <a:off x="9891334" y="2599215"/>
            <a:ext cx="2545141" cy="2674578"/>
          </a:xfrm>
          <a:prstGeom prst="rect">
            <a:avLst/>
          </a:prstGeom>
          <a:noFill/>
        </p:spPr>
        <p:txBody>
          <a:bodyPr wrap="square" lIns="182880" tIns="146304" rIns="182880" bIns="146304" rtlCol="0">
            <a:spAutoFit/>
          </a:bodyPr>
          <a:lstStyle/>
          <a:p>
            <a:pPr algn="r">
              <a:lnSpc>
                <a:spcPct val="90000"/>
              </a:lnSpc>
              <a:spcAft>
                <a:spcPts val="600"/>
              </a:spcAft>
            </a:pPr>
            <a:r>
              <a:rPr lang="en-US" sz="2400" dirty="0">
                <a:gradFill>
                  <a:gsLst>
                    <a:gs pos="2917">
                      <a:schemeClr val="tx1"/>
                    </a:gs>
                    <a:gs pos="30000">
                      <a:schemeClr val="tx1"/>
                    </a:gs>
                  </a:gsLst>
                  <a:lin ang="5400000" scaled="0"/>
                </a:gradFill>
              </a:rPr>
              <a:t>Freebase</a:t>
            </a:r>
          </a:p>
          <a:p>
            <a:pPr algn="r">
              <a:lnSpc>
                <a:spcPct val="90000"/>
              </a:lnSpc>
              <a:spcAft>
                <a:spcPts val="600"/>
              </a:spcAft>
            </a:pPr>
            <a:r>
              <a:rPr lang="en-US" sz="2400" dirty="0" err="1">
                <a:gradFill>
                  <a:gsLst>
                    <a:gs pos="2917">
                      <a:schemeClr val="tx1"/>
                    </a:gs>
                    <a:gs pos="30000">
                      <a:schemeClr val="tx1"/>
                    </a:gs>
                  </a:gsLst>
                  <a:lin ang="5400000" scaled="0"/>
                </a:gradFill>
              </a:rPr>
              <a:t>DBpedia</a:t>
            </a:r>
            <a:endParaRPr lang="en-US" sz="2400" dirty="0">
              <a:gradFill>
                <a:gsLst>
                  <a:gs pos="2917">
                    <a:schemeClr val="tx1"/>
                  </a:gs>
                  <a:gs pos="30000">
                    <a:schemeClr val="tx1"/>
                  </a:gs>
                </a:gsLst>
                <a:lin ang="5400000" scaled="0"/>
              </a:gradFill>
            </a:endParaRPr>
          </a:p>
          <a:p>
            <a:pPr algn="r">
              <a:lnSpc>
                <a:spcPct val="90000"/>
              </a:lnSpc>
              <a:spcAft>
                <a:spcPts val="600"/>
              </a:spcAft>
            </a:pPr>
            <a:r>
              <a:rPr lang="en-US" sz="2400" dirty="0">
                <a:gradFill>
                  <a:gsLst>
                    <a:gs pos="2917">
                      <a:schemeClr val="tx1"/>
                    </a:gs>
                    <a:gs pos="30000">
                      <a:schemeClr val="tx1"/>
                    </a:gs>
                  </a:gsLst>
                  <a:lin ang="5400000" scaled="0"/>
                </a:gradFill>
              </a:rPr>
              <a:t>YAGO</a:t>
            </a:r>
          </a:p>
          <a:p>
            <a:pPr algn="r">
              <a:lnSpc>
                <a:spcPct val="90000"/>
              </a:lnSpc>
              <a:spcAft>
                <a:spcPts val="600"/>
              </a:spcAft>
            </a:pPr>
            <a:r>
              <a:rPr lang="en-US" sz="2400" dirty="0">
                <a:gradFill>
                  <a:gsLst>
                    <a:gs pos="2917">
                      <a:schemeClr val="tx1"/>
                    </a:gs>
                    <a:gs pos="30000">
                      <a:schemeClr val="tx1"/>
                    </a:gs>
                  </a:gsLst>
                  <a:lin ang="5400000" scaled="0"/>
                </a:gradFill>
              </a:rPr>
              <a:t>NELL</a:t>
            </a:r>
          </a:p>
          <a:p>
            <a:pPr algn="r">
              <a:lnSpc>
                <a:spcPct val="90000"/>
              </a:lnSpc>
              <a:spcAft>
                <a:spcPts val="600"/>
              </a:spcAft>
            </a:pPr>
            <a:r>
              <a:rPr lang="en-US" sz="2400" dirty="0" err="1">
                <a:gradFill>
                  <a:gsLst>
                    <a:gs pos="2917">
                      <a:schemeClr val="tx1"/>
                    </a:gs>
                    <a:gs pos="30000">
                      <a:schemeClr val="tx1"/>
                    </a:gs>
                  </a:gsLst>
                  <a:lin ang="5400000" scaled="0"/>
                </a:gradFill>
              </a:rPr>
              <a:t>OpenIE</a:t>
            </a:r>
            <a:r>
              <a:rPr lang="en-US" sz="2400" dirty="0">
                <a:gradFill>
                  <a:gsLst>
                    <a:gs pos="2917">
                      <a:schemeClr val="tx1"/>
                    </a:gs>
                    <a:gs pos="30000">
                      <a:schemeClr val="tx1"/>
                    </a:gs>
                  </a:gsLst>
                  <a:lin ang="5400000" scaled="0"/>
                </a:gradFill>
              </a:rPr>
              <a:t>/</a:t>
            </a:r>
            <a:r>
              <a:rPr lang="en-US" sz="2400" dirty="0" err="1">
                <a:gradFill>
                  <a:gsLst>
                    <a:gs pos="2917">
                      <a:schemeClr val="tx1"/>
                    </a:gs>
                    <a:gs pos="30000">
                      <a:schemeClr val="tx1"/>
                    </a:gs>
                  </a:gsLst>
                  <a:lin ang="5400000" scaled="0"/>
                </a:gradFill>
              </a:rPr>
              <a:t>ReVerb</a:t>
            </a:r>
            <a:endParaRPr lang="en-US" sz="2400" dirty="0">
              <a:gradFill>
                <a:gsLst>
                  <a:gs pos="2917">
                    <a:schemeClr val="tx1"/>
                  </a:gs>
                  <a:gs pos="30000">
                    <a:schemeClr val="tx1"/>
                  </a:gs>
                </a:gsLst>
                <a:lin ang="5400000" scaled="0"/>
              </a:gradFill>
            </a:endParaRPr>
          </a:p>
          <a:p>
            <a:pPr algn="r">
              <a:lnSpc>
                <a:spcPct val="90000"/>
              </a:lnSpc>
              <a:spcAft>
                <a:spcPts val="600"/>
              </a:spcAft>
            </a:pPr>
            <a:r>
              <a:rPr lang="en-US" sz="2400" dirty="0">
                <a:gradFill>
                  <a:gsLst>
                    <a:gs pos="2917">
                      <a:schemeClr val="tx1"/>
                    </a:gs>
                    <a:gs pos="30000">
                      <a:schemeClr val="tx1"/>
                    </a:gs>
                  </a:gsLst>
                  <a:lin ang="5400000" scaled="0"/>
                </a:gradFill>
              </a:rPr>
              <a:t>Microsoft Satori</a:t>
            </a:r>
          </a:p>
        </p:txBody>
      </p:sp>
    </p:spTree>
    <p:extLst>
      <p:ext uri="{BB962C8B-B14F-4D97-AF65-F5344CB8AC3E}">
        <p14:creationId xmlns:p14="http://schemas.microsoft.com/office/powerpoint/2010/main" val="1185775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4319" y="296897"/>
            <a:ext cx="12162155" cy="917575"/>
          </a:xfrm>
        </p:spPr>
        <p:txBody>
          <a:bodyPr/>
          <a:lstStyle/>
          <a:p>
            <a:r>
              <a:rPr lang="en-US" dirty="0"/>
              <a:t>Generic Semantic Parsing </a:t>
            </a:r>
            <a:r>
              <a:rPr lang="en-US" sz="4000" dirty="0"/>
              <a:t>(e.g., [Kwiatkowski+ 13])</a:t>
            </a:r>
            <a:endParaRPr lang="en-US" dirty="0"/>
          </a:p>
        </p:txBody>
      </p:sp>
      <p:sp>
        <p:nvSpPr>
          <p:cNvPr id="4" name="Flowchart: Magnetic Disk 3"/>
          <p:cNvSpPr/>
          <p:nvPr/>
        </p:nvSpPr>
        <p:spPr>
          <a:xfrm>
            <a:off x="2247319" y="3775033"/>
            <a:ext cx="1528684" cy="1552735"/>
          </a:xfrm>
          <a:prstGeom prst="flowChartMagneticDisk">
            <a:avLst/>
          </a:prstGeom>
          <a:noFill/>
          <a:ln w="28575">
            <a:solidFill>
              <a:srgbClr val="00339A"/>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dirty="0">
                <a:ln w="0"/>
                <a:solidFill>
                  <a:schemeClr val="tx1"/>
                </a:solidFill>
                <a:effectLst>
                  <a:outerShdw blurRad="38100" dist="19050" dir="2700000" algn="tl" rotWithShape="0">
                    <a:schemeClr val="dk1">
                      <a:alpha val="40000"/>
                    </a:schemeClr>
                  </a:outerShdw>
                </a:effectLst>
              </a:rPr>
              <a:t>Knowledge Base</a:t>
            </a: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43650" y="1407655"/>
            <a:ext cx="1554339" cy="1748631"/>
          </a:xfrm>
          <a:prstGeom prst="rect">
            <a:avLst/>
          </a:prstGeom>
        </p:spPr>
      </p:pic>
      <mc:AlternateContent xmlns:mc="http://schemas.openxmlformats.org/markup-compatibility/2006" xmlns:a14="http://schemas.microsoft.com/office/drawing/2010/main">
        <mc:Choice Requires="a14">
          <p:sp>
            <p:nvSpPr>
              <p:cNvPr id="6" name="TextBox 5"/>
              <p:cNvSpPr txBox="1"/>
              <p:nvPr/>
            </p:nvSpPr>
            <p:spPr>
              <a:xfrm>
                <a:off x="5802829" y="4349331"/>
                <a:ext cx="4604632" cy="523220"/>
              </a:xfrm>
              <a:prstGeom prst="rect">
                <a:avLst/>
              </a:prstGeom>
              <a:noFill/>
              <a:ln>
                <a:solidFill>
                  <a:srgbClr val="FF0000"/>
                </a:solid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cs typeface="Times New Roman" panose="02020603050405020304" pitchFamily="18" charset="0"/>
                        </a:rPr>
                        <m:t>𝜆</m:t>
                      </m:r>
                      <m:r>
                        <a:rPr lang="en-US" sz="2800" i="1">
                          <a:latin typeface="Cambria Math" panose="02040503050406030204" pitchFamily="18" charset="0"/>
                          <a:cs typeface="Times New Roman" panose="02020603050405020304" pitchFamily="18" charset="0"/>
                        </a:rPr>
                        <m:t>𝑥</m:t>
                      </m:r>
                      <m:r>
                        <a:rPr lang="en-US" sz="2800" i="1">
                          <a:solidFill>
                            <a:srgbClr val="7030A0"/>
                          </a:solidFill>
                          <a:latin typeface="Cambria Math" panose="02040503050406030204" pitchFamily="18" charset="0"/>
                          <a:cs typeface="Times New Roman" panose="02020603050405020304" pitchFamily="18" charset="0"/>
                        </a:rPr>
                        <m:t>. </m:t>
                      </m:r>
                      <m:r>
                        <m:rPr>
                          <m:nor/>
                        </m:rPr>
                        <a:rPr lang="en-US" sz="2800" smtClean="0">
                          <a:solidFill>
                            <a:srgbClr val="7030A0"/>
                          </a:solidFill>
                          <a:latin typeface="Cambria Math" panose="02040503050406030204" pitchFamily="18" charset="0"/>
                          <a:cs typeface="Times New Roman" panose="02020603050405020304" pitchFamily="18" charset="0"/>
                        </a:rPr>
                        <m:t>sister</m:t>
                      </m:r>
                      <m:r>
                        <m:rPr>
                          <m:nor/>
                        </m:rPr>
                        <a:rPr lang="en-US" sz="2800" smtClean="0">
                          <a:solidFill>
                            <a:srgbClr val="7030A0"/>
                          </a:solidFill>
                          <a:latin typeface="Cambria Math" panose="02040503050406030204" pitchFamily="18" charset="0"/>
                          <a:cs typeface="Times New Roman" panose="02020603050405020304" pitchFamily="18" charset="0"/>
                        </a:rPr>
                        <m:t>_</m:t>
                      </m:r>
                      <m:r>
                        <m:rPr>
                          <m:nor/>
                        </m:rPr>
                        <a:rPr lang="en-US" sz="2800" smtClean="0">
                          <a:solidFill>
                            <a:srgbClr val="7030A0"/>
                          </a:solidFill>
                          <a:latin typeface="Cambria Math" panose="02040503050406030204" pitchFamily="18" charset="0"/>
                          <a:ea typeface="Cambria Math" panose="02040503050406030204" pitchFamily="18" charset="0"/>
                          <a:cs typeface="Times New Roman" panose="02020603050405020304" pitchFamily="18" charset="0"/>
                        </a:rPr>
                        <m:t>o</m:t>
                      </m:r>
                      <m:r>
                        <m:rPr>
                          <m:nor/>
                        </m:rPr>
                        <a:rPr lang="en-US" sz="2800" smtClean="0">
                          <a:solidFill>
                            <a:srgbClr val="7030A0"/>
                          </a:solidFill>
                          <a:latin typeface="Cambria Math" panose="02040503050406030204" pitchFamily="18" charset="0"/>
                          <a:cs typeface="Times New Roman" panose="02020603050405020304" pitchFamily="18" charset="0"/>
                        </a:rPr>
                        <m:t>f</m:t>
                      </m:r>
                      <m:r>
                        <m:rPr>
                          <m:nor/>
                        </m:rPr>
                        <a:rPr lang="en-US" sz="2800">
                          <a:latin typeface="Cambria Math" panose="02040503050406030204" pitchFamily="18" charset="0"/>
                          <a:cs typeface="Times New Roman" panose="02020603050405020304" pitchFamily="18" charset="0"/>
                        </a:rPr>
                        <m:t>(</m:t>
                      </m:r>
                      <m:r>
                        <m:rPr>
                          <m:nor/>
                        </m:rPr>
                        <a:rPr lang="en-US" sz="2800">
                          <a:solidFill>
                            <a:srgbClr val="00B050"/>
                          </a:solidFill>
                          <a:latin typeface="Cambria Math" panose="02040503050406030204" pitchFamily="18" charset="0"/>
                          <a:cs typeface="Times New Roman" panose="02020603050405020304" pitchFamily="18" charset="0"/>
                        </a:rPr>
                        <m:t>justin</m:t>
                      </m:r>
                      <m:r>
                        <m:rPr>
                          <m:nor/>
                        </m:rPr>
                        <a:rPr lang="en-US" sz="2800">
                          <a:solidFill>
                            <a:srgbClr val="00B050"/>
                          </a:solidFill>
                          <a:latin typeface="Cambria Math" panose="02040503050406030204" pitchFamily="18" charset="0"/>
                          <a:cs typeface="Times New Roman" panose="02020603050405020304" pitchFamily="18" charset="0"/>
                        </a:rPr>
                        <m:t>_</m:t>
                      </m:r>
                      <m:r>
                        <m:rPr>
                          <m:nor/>
                        </m:rPr>
                        <a:rPr lang="en-US" sz="2800">
                          <a:solidFill>
                            <a:srgbClr val="00B050"/>
                          </a:solidFill>
                          <a:latin typeface="Cambria Math" panose="02040503050406030204" pitchFamily="18" charset="0"/>
                          <a:cs typeface="Times New Roman" panose="02020603050405020304" pitchFamily="18" charset="0"/>
                        </a:rPr>
                        <m:t>bieber</m:t>
                      </m:r>
                      <m:r>
                        <m:rPr>
                          <m:nor/>
                        </m:rPr>
                        <a:rPr lang="en-US" sz="2800">
                          <a:latin typeface="Cambria Math" panose="02040503050406030204" pitchFamily="18" charset="0"/>
                          <a:cs typeface="Times New Roman" panose="02020603050405020304" pitchFamily="18" charset="0"/>
                        </a:rPr>
                        <m:t>,</m:t>
                      </m:r>
                      <m:r>
                        <a:rPr lang="en-US" sz="2800" i="1">
                          <a:latin typeface="Cambria Math" panose="02040503050406030204" pitchFamily="18" charset="0"/>
                          <a:cs typeface="Times New Roman" panose="02020603050405020304" pitchFamily="18" charset="0"/>
                        </a:rPr>
                        <m:t>  </m:t>
                      </m:r>
                      <m:r>
                        <m:rPr>
                          <m:nor/>
                        </m:rPr>
                        <a:rPr lang="en-US" sz="2800">
                          <a:latin typeface="Cambria Math" panose="02040503050406030204" pitchFamily="18" charset="0"/>
                          <a:cs typeface="Times New Roman" panose="02020603050405020304" pitchFamily="18" charset="0"/>
                        </a:rPr>
                        <m:t> </m:t>
                      </m:r>
                      <m:r>
                        <a:rPr lang="en-US" sz="2800" i="1">
                          <a:latin typeface="Cambria Math" panose="02040503050406030204" pitchFamily="18" charset="0"/>
                          <a:cs typeface="Times New Roman" panose="02020603050405020304" pitchFamily="18" charset="0"/>
                        </a:rPr>
                        <m:t>𝑥</m:t>
                      </m:r>
                      <m:r>
                        <m:rPr>
                          <m:nor/>
                        </m:rPr>
                        <a:rPr lang="en-US" sz="2800">
                          <a:latin typeface="Cambria Math" panose="02040503050406030204" pitchFamily="18" charset="0"/>
                          <a:cs typeface="Times New Roman" panose="02020603050405020304" pitchFamily="18" charset="0"/>
                        </a:rPr>
                        <m:t>)</m:t>
                      </m:r>
                    </m:oMath>
                  </m:oMathPara>
                </a14:m>
                <a:endParaRPr lang="en-US" sz="2800" dirty="0">
                  <a:latin typeface="Times New Roman" panose="02020603050405020304" pitchFamily="18" charset="0"/>
                  <a:cs typeface="Times New Roman" panose="02020603050405020304" pitchFamily="18" charset="0"/>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5802829" y="4349331"/>
                <a:ext cx="4604632" cy="523220"/>
              </a:xfrm>
              <a:prstGeom prst="rect">
                <a:avLst/>
              </a:prstGeom>
              <a:blipFill rotWithShape="0">
                <a:blip r:embed="rId4"/>
                <a:stretch>
                  <a:fillRect/>
                </a:stretch>
              </a:blipFill>
              <a:ln>
                <a:solidFill>
                  <a:srgbClr val="FF0000"/>
                </a:solidFill>
              </a:ln>
            </p:spPr>
            <p:txBody>
              <a:bodyPr/>
              <a:lstStyle/>
              <a:p>
                <a:r>
                  <a:rPr lang="en-US">
                    <a:noFill/>
                  </a:rPr>
                  <a:t> </a:t>
                </a:r>
              </a:p>
            </p:txBody>
          </p:sp>
        </mc:Fallback>
      </mc:AlternateContent>
      <p:sp>
        <p:nvSpPr>
          <p:cNvPr id="7" name="Rounded Rectangular Callout 6"/>
          <p:cNvSpPr/>
          <p:nvPr/>
        </p:nvSpPr>
        <p:spPr>
          <a:xfrm>
            <a:off x="3740339" y="1598045"/>
            <a:ext cx="5000319" cy="529771"/>
          </a:xfrm>
          <a:prstGeom prst="wedgeRoundRectCallout">
            <a:avLst>
              <a:gd name="adj1" fmla="val 48622"/>
              <a:gd name="adj2" fmla="val 123577"/>
              <a:gd name="adj3" fmla="val 16667"/>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i="1" dirty="0">
                <a:solidFill>
                  <a:schemeClr val="tx1"/>
                </a:solidFill>
                <a:latin typeface="Times New Roman" panose="02020603050405020304" pitchFamily="18" charset="0"/>
                <a:cs typeface="Times New Roman" panose="02020603050405020304" pitchFamily="18" charset="0"/>
              </a:rPr>
              <a:t>Who is Justin Bieber’s sister?</a:t>
            </a:r>
          </a:p>
        </p:txBody>
      </p:sp>
      <mc:AlternateContent xmlns:mc="http://schemas.openxmlformats.org/markup-compatibility/2006" xmlns:a14="http://schemas.microsoft.com/office/drawing/2010/main">
        <mc:Choice Requires="a14">
          <p:sp>
            <p:nvSpPr>
              <p:cNvPr id="8" name="TextBox 7"/>
              <p:cNvSpPr txBox="1"/>
              <p:nvPr/>
            </p:nvSpPr>
            <p:spPr>
              <a:xfrm>
                <a:off x="2550017" y="6049433"/>
                <a:ext cx="7879359" cy="523220"/>
              </a:xfrm>
              <a:prstGeom prst="rect">
                <a:avLst/>
              </a:prstGeom>
              <a:noFill/>
              <a:ln>
                <a:solidFill>
                  <a:srgbClr val="00339A"/>
                </a:solid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cs typeface="Times New Roman" panose="02020603050405020304" pitchFamily="18" charset="0"/>
                        </a:rPr>
                        <m:t>𝜆</m:t>
                      </m:r>
                      <m:r>
                        <a:rPr lang="en-US" sz="2800" i="1">
                          <a:latin typeface="Cambria Math" panose="02040503050406030204" pitchFamily="18" charset="0"/>
                          <a:cs typeface="Times New Roman" panose="02020603050405020304" pitchFamily="18" charset="0"/>
                        </a:rPr>
                        <m:t>𝑥</m:t>
                      </m:r>
                      <m:r>
                        <a:rPr lang="en-US" sz="2800" i="1">
                          <a:solidFill>
                            <a:srgbClr val="7030A0"/>
                          </a:solidFill>
                          <a:latin typeface="Cambria Math" panose="02040503050406030204" pitchFamily="18" charset="0"/>
                          <a:cs typeface="Times New Roman" panose="02020603050405020304" pitchFamily="18" charset="0"/>
                        </a:rPr>
                        <m:t>.</m:t>
                      </m:r>
                      <m:r>
                        <m:rPr>
                          <m:nor/>
                        </m:rPr>
                        <a:rPr lang="en-US" sz="2800">
                          <a:solidFill>
                            <a:srgbClr val="7030A0"/>
                          </a:solidFill>
                          <a:latin typeface="Cambria Math" panose="02040503050406030204" pitchFamily="18" charset="0"/>
                          <a:cs typeface="Times New Roman" panose="02020603050405020304" pitchFamily="18" charset="0"/>
                        </a:rPr>
                        <m:t>sibling</m:t>
                      </m:r>
                      <m:r>
                        <m:rPr>
                          <m:nor/>
                        </m:rPr>
                        <a:rPr lang="en-US" sz="2800">
                          <a:solidFill>
                            <a:srgbClr val="7030A0"/>
                          </a:solidFill>
                          <a:latin typeface="Cambria Math" panose="02040503050406030204" pitchFamily="18" charset="0"/>
                          <a:cs typeface="Times New Roman" panose="02020603050405020304" pitchFamily="18" charset="0"/>
                        </a:rPr>
                        <m:t>_</m:t>
                      </m:r>
                      <m:r>
                        <m:rPr>
                          <m:nor/>
                        </m:rPr>
                        <a:rPr lang="en-US" sz="2800">
                          <a:solidFill>
                            <a:srgbClr val="7030A0"/>
                          </a:solidFill>
                          <a:latin typeface="Cambria Math" panose="02040503050406030204" pitchFamily="18" charset="0"/>
                          <a:cs typeface="Times New Roman" panose="02020603050405020304" pitchFamily="18" charset="0"/>
                        </a:rPr>
                        <m:t>of</m:t>
                      </m:r>
                      <m:r>
                        <m:rPr>
                          <m:nor/>
                        </m:rPr>
                        <a:rPr lang="en-US" sz="2800">
                          <a:latin typeface="Cambria Math" panose="02040503050406030204" pitchFamily="18" charset="0"/>
                          <a:cs typeface="Times New Roman" panose="02020603050405020304" pitchFamily="18" charset="0"/>
                        </a:rPr>
                        <m:t>(</m:t>
                      </m:r>
                      <m:r>
                        <m:rPr>
                          <m:nor/>
                        </m:rPr>
                        <a:rPr lang="en-US" sz="2800">
                          <a:solidFill>
                            <a:srgbClr val="00B050"/>
                          </a:solidFill>
                          <a:latin typeface="Cambria Math" panose="02040503050406030204" pitchFamily="18" charset="0"/>
                          <a:cs typeface="Times New Roman" panose="02020603050405020304" pitchFamily="18" charset="0"/>
                        </a:rPr>
                        <m:t>justin</m:t>
                      </m:r>
                      <m:r>
                        <m:rPr>
                          <m:nor/>
                        </m:rPr>
                        <a:rPr lang="en-US" sz="2800">
                          <a:solidFill>
                            <a:srgbClr val="00B050"/>
                          </a:solidFill>
                          <a:latin typeface="Cambria Math" panose="02040503050406030204" pitchFamily="18" charset="0"/>
                          <a:cs typeface="Times New Roman" panose="02020603050405020304" pitchFamily="18" charset="0"/>
                        </a:rPr>
                        <m:t>_</m:t>
                      </m:r>
                      <m:r>
                        <m:rPr>
                          <m:nor/>
                        </m:rPr>
                        <a:rPr lang="en-US" sz="2800">
                          <a:solidFill>
                            <a:srgbClr val="00B050"/>
                          </a:solidFill>
                          <a:latin typeface="Cambria Math" panose="02040503050406030204" pitchFamily="18" charset="0"/>
                          <a:cs typeface="Times New Roman" panose="02020603050405020304" pitchFamily="18" charset="0"/>
                        </a:rPr>
                        <m:t>bieber</m:t>
                      </m:r>
                      <m:r>
                        <m:rPr>
                          <m:nor/>
                        </m:rPr>
                        <a:rPr lang="en-US" sz="2800">
                          <a:latin typeface="Cambria Math" panose="02040503050406030204" pitchFamily="18" charset="0"/>
                          <a:cs typeface="Times New Roman" panose="02020603050405020304" pitchFamily="18" charset="0"/>
                        </a:rPr>
                        <m:t>, </m:t>
                      </m:r>
                      <m:r>
                        <m:rPr>
                          <m:nor/>
                        </m:rPr>
                        <a:rPr lang="en-US" sz="2800" i="1">
                          <a:solidFill>
                            <a:schemeClr val="accent1"/>
                          </a:solidFill>
                          <a:latin typeface="Times New Roman" panose="02020603050405020304" pitchFamily="18" charset="0"/>
                          <a:cs typeface="Times New Roman" panose="02020603050405020304" pitchFamily="18" charset="0"/>
                        </a:rPr>
                        <m:t>x</m:t>
                      </m:r>
                      <m:r>
                        <m:rPr>
                          <m:nor/>
                        </m:rPr>
                        <a:rPr lang="en-US" sz="2800">
                          <a:latin typeface="Cambria Math" panose="02040503050406030204" pitchFamily="18" charset="0"/>
                          <a:cs typeface="Times New Roman" panose="02020603050405020304" pitchFamily="18" charset="0"/>
                        </a:rPr>
                        <m:t>)</m:t>
                      </m:r>
                      <m:r>
                        <a:rPr lang="en-US" sz="2800" i="1">
                          <a:latin typeface="Cambria Math" panose="02040503050406030204" pitchFamily="18" charset="0"/>
                          <a:cs typeface="Times New Roman" panose="02020603050405020304" pitchFamily="18" charset="0"/>
                        </a:rPr>
                        <m:t>∧</m:t>
                      </m:r>
                      <m:r>
                        <m:rPr>
                          <m:nor/>
                        </m:rPr>
                        <a:rPr lang="en-US" sz="2800">
                          <a:solidFill>
                            <a:srgbClr val="7030A0"/>
                          </a:solidFill>
                          <a:latin typeface="Cambria Math" panose="02040503050406030204" pitchFamily="18" charset="0"/>
                          <a:cs typeface="Times New Roman" panose="02020603050405020304" pitchFamily="18" charset="0"/>
                        </a:rPr>
                        <m:t>gender</m:t>
                      </m:r>
                      <m:r>
                        <m:rPr>
                          <m:nor/>
                        </m:rPr>
                        <a:rPr lang="en-US" sz="2800">
                          <a:latin typeface="Cambria Math" panose="02040503050406030204" pitchFamily="18" charset="0"/>
                          <a:cs typeface="Times New Roman" panose="02020603050405020304" pitchFamily="18" charset="0"/>
                        </a:rPr>
                        <m:t>(</m:t>
                      </m:r>
                      <m:r>
                        <m:rPr>
                          <m:nor/>
                        </m:rPr>
                        <a:rPr lang="en-US" sz="2800" i="1">
                          <a:solidFill>
                            <a:schemeClr val="accent1"/>
                          </a:solidFill>
                          <a:latin typeface="Times New Roman" panose="02020603050405020304" pitchFamily="18" charset="0"/>
                          <a:cs typeface="Times New Roman" panose="02020603050405020304" pitchFamily="18" charset="0"/>
                        </a:rPr>
                        <m:t>x</m:t>
                      </m:r>
                      <m:r>
                        <m:rPr>
                          <m:nor/>
                        </m:rPr>
                        <a:rPr lang="en-US" sz="2800">
                          <a:latin typeface="Cambria Math" panose="02040503050406030204" pitchFamily="18" charset="0"/>
                          <a:cs typeface="Times New Roman" panose="02020603050405020304" pitchFamily="18" charset="0"/>
                        </a:rPr>
                        <m:t>, </m:t>
                      </m:r>
                      <m:r>
                        <m:rPr>
                          <m:nor/>
                        </m:rPr>
                        <a:rPr lang="en-US" sz="2800">
                          <a:solidFill>
                            <a:srgbClr val="00B050"/>
                          </a:solidFill>
                          <a:latin typeface="Cambria Math" panose="02040503050406030204" pitchFamily="18" charset="0"/>
                          <a:cs typeface="Times New Roman" panose="02020603050405020304" pitchFamily="18" charset="0"/>
                        </a:rPr>
                        <m:t>female</m:t>
                      </m:r>
                      <m:r>
                        <m:rPr>
                          <m:nor/>
                        </m:rPr>
                        <a:rPr lang="en-US" sz="2800">
                          <a:latin typeface="Cambria Math" panose="02040503050406030204" pitchFamily="18" charset="0"/>
                          <a:cs typeface="Times New Roman" panose="02020603050405020304" pitchFamily="18" charset="0"/>
                        </a:rPr>
                        <m:t>)</m:t>
                      </m:r>
                    </m:oMath>
                  </m:oMathPara>
                </a14:m>
                <a:endParaRPr lang="en-US" sz="2800" dirty="0">
                  <a:latin typeface="Times New Roman" panose="02020603050405020304" pitchFamily="18" charset="0"/>
                  <a:cs typeface="Times New Roman" panose="02020603050405020304" pitchFamily="18" charset="0"/>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2550017" y="6049433"/>
                <a:ext cx="7879359" cy="523220"/>
              </a:xfrm>
              <a:prstGeom prst="rect">
                <a:avLst/>
              </a:prstGeom>
              <a:blipFill rotWithShape="0">
                <a:blip r:embed="rId5"/>
                <a:stretch>
                  <a:fillRect/>
                </a:stretch>
              </a:blipFill>
              <a:ln>
                <a:solidFill>
                  <a:srgbClr val="00339A"/>
                </a:solidFill>
              </a:ln>
            </p:spPr>
            <p:txBody>
              <a:bodyPr/>
              <a:lstStyle/>
              <a:p>
                <a:r>
                  <a:rPr lang="en-US">
                    <a:noFill/>
                  </a:rPr>
                  <a:t> </a:t>
                </a:r>
              </a:p>
            </p:txBody>
          </p:sp>
        </mc:Fallback>
      </mc:AlternateContent>
      <p:sp>
        <p:nvSpPr>
          <p:cNvPr id="9" name="Down Arrow 8"/>
          <p:cNvSpPr/>
          <p:nvPr/>
        </p:nvSpPr>
        <p:spPr>
          <a:xfrm>
            <a:off x="6512587" y="2565153"/>
            <a:ext cx="546447" cy="1652154"/>
          </a:xfrm>
          <a:prstGeom prst="downArrow">
            <a:avLst/>
          </a:prstGeom>
          <a:gradFill>
            <a:gsLst>
              <a:gs pos="0">
                <a:srgbClr val="00B0F0"/>
              </a:gs>
              <a:gs pos="25000">
                <a:srgbClr val="428FA3"/>
              </a:gs>
              <a:gs pos="38000">
                <a:srgbClr val="328094"/>
              </a:gs>
              <a:gs pos="55000">
                <a:srgbClr val="1D7B90"/>
              </a:gs>
              <a:gs pos="80000">
                <a:srgbClr val="10819B"/>
              </a:gs>
              <a:gs pos="88000">
                <a:srgbClr val="0A8DAB"/>
              </a:gs>
              <a:gs pos="100000">
                <a:srgbClr val="17ACCF"/>
              </a:gs>
            </a:gsLst>
            <a:lin ang="5400000" scaled="1"/>
          </a:gradFill>
          <a:ln w="9525">
            <a:solidFill>
              <a:srgbClr val="00B5ED"/>
            </a:solidFill>
            <a:round/>
          </a:ln>
          <a:effectLst>
            <a:glow rad="63500">
              <a:srgbClr val="0A8DAB">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737" dirty="0" err="1"/>
          </a:p>
        </p:txBody>
      </p:sp>
      <p:sp>
        <p:nvSpPr>
          <p:cNvPr id="10" name="TextBox 9"/>
          <p:cNvSpPr txBox="1"/>
          <p:nvPr/>
        </p:nvSpPr>
        <p:spPr>
          <a:xfrm>
            <a:off x="7111492" y="3477649"/>
            <a:ext cx="2987245" cy="523220"/>
          </a:xfrm>
          <a:prstGeom prst="rect">
            <a:avLst/>
          </a:prstGeom>
          <a:noFill/>
        </p:spPr>
        <p:txBody>
          <a:bodyPr wrap="square" rtlCol="0">
            <a:spAutoFit/>
          </a:bodyPr>
          <a:lstStyle/>
          <a:p>
            <a:r>
              <a:rPr lang="en-US" sz="2800" dirty="0">
                <a:solidFill>
                  <a:srgbClr val="00339A"/>
                </a:solidFill>
              </a:rPr>
              <a:t>semantic parsing</a:t>
            </a:r>
          </a:p>
        </p:txBody>
      </p:sp>
      <p:sp>
        <p:nvSpPr>
          <p:cNvPr id="11" name="Down Arrow 10"/>
          <p:cNvSpPr/>
          <p:nvPr/>
        </p:nvSpPr>
        <p:spPr>
          <a:xfrm>
            <a:off x="7535694" y="5045545"/>
            <a:ext cx="546447" cy="776854"/>
          </a:xfrm>
          <a:prstGeom prst="downArrow">
            <a:avLst/>
          </a:prstGeom>
          <a:gradFill>
            <a:gsLst>
              <a:gs pos="0">
                <a:srgbClr val="00B0F0"/>
              </a:gs>
              <a:gs pos="25000">
                <a:srgbClr val="428FA3"/>
              </a:gs>
              <a:gs pos="38000">
                <a:srgbClr val="328094"/>
              </a:gs>
              <a:gs pos="55000">
                <a:srgbClr val="1D7B90"/>
              </a:gs>
              <a:gs pos="80000">
                <a:srgbClr val="10819B"/>
              </a:gs>
              <a:gs pos="88000">
                <a:srgbClr val="0A8DAB"/>
              </a:gs>
              <a:gs pos="100000">
                <a:srgbClr val="17ACCF"/>
              </a:gs>
            </a:gsLst>
            <a:lin ang="5400000" scaled="1"/>
          </a:gradFill>
          <a:ln w="9525">
            <a:solidFill>
              <a:srgbClr val="00B5ED"/>
            </a:solidFill>
            <a:round/>
          </a:ln>
          <a:effectLst>
            <a:glow rad="63500">
              <a:srgbClr val="0A8DAB">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737" dirty="0" err="1"/>
          </a:p>
        </p:txBody>
      </p:sp>
      <p:sp>
        <p:nvSpPr>
          <p:cNvPr id="12" name="TextBox 11"/>
          <p:cNvSpPr txBox="1"/>
          <p:nvPr/>
        </p:nvSpPr>
        <p:spPr>
          <a:xfrm>
            <a:off x="4637118" y="4948646"/>
            <a:ext cx="1838466" cy="523220"/>
          </a:xfrm>
          <a:prstGeom prst="rect">
            <a:avLst/>
          </a:prstGeom>
          <a:noFill/>
        </p:spPr>
        <p:txBody>
          <a:bodyPr wrap="square" rtlCol="0">
            <a:spAutoFit/>
          </a:bodyPr>
          <a:lstStyle/>
          <a:p>
            <a:r>
              <a:rPr lang="en-US" sz="2800" dirty="0">
                <a:solidFill>
                  <a:srgbClr val="00339A"/>
                </a:solidFill>
              </a:rPr>
              <a:t>querying</a:t>
            </a:r>
          </a:p>
        </p:txBody>
      </p:sp>
      <p:sp>
        <p:nvSpPr>
          <p:cNvPr id="13" name="Down Arrow 12"/>
          <p:cNvSpPr/>
          <p:nvPr/>
        </p:nvSpPr>
        <p:spPr>
          <a:xfrm rot="7641476">
            <a:off x="4235088" y="4892766"/>
            <a:ext cx="546447" cy="1158200"/>
          </a:xfrm>
          <a:prstGeom prst="downArrow">
            <a:avLst/>
          </a:prstGeom>
          <a:gradFill>
            <a:gsLst>
              <a:gs pos="0">
                <a:srgbClr val="00B0F0"/>
              </a:gs>
              <a:gs pos="25000">
                <a:srgbClr val="428FA3"/>
              </a:gs>
              <a:gs pos="38000">
                <a:srgbClr val="328094"/>
              </a:gs>
              <a:gs pos="55000">
                <a:srgbClr val="1D7B90"/>
              </a:gs>
              <a:gs pos="80000">
                <a:srgbClr val="10819B"/>
              </a:gs>
              <a:gs pos="88000">
                <a:srgbClr val="0A8DAB"/>
              </a:gs>
              <a:gs pos="100000">
                <a:srgbClr val="17ACCF"/>
              </a:gs>
            </a:gsLst>
            <a:lin ang="5400000" scaled="1"/>
          </a:gradFill>
          <a:ln w="9525">
            <a:solidFill>
              <a:srgbClr val="00B5ED"/>
            </a:solidFill>
            <a:round/>
          </a:ln>
          <a:effectLst>
            <a:glow rad="63500">
              <a:srgbClr val="0A8DAB">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737" dirty="0" err="1"/>
          </a:p>
        </p:txBody>
      </p:sp>
      <p:sp>
        <p:nvSpPr>
          <p:cNvPr id="14" name="TextBox 13"/>
          <p:cNvSpPr txBox="1"/>
          <p:nvPr/>
        </p:nvSpPr>
        <p:spPr>
          <a:xfrm>
            <a:off x="8150062" y="5013464"/>
            <a:ext cx="1963582" cy="523220"/>
          </a:xfrm>
          <a:prstGeom prst="rect">
            <a:avLst/>
          </a:prstGeom>
          <a:noFill/>
        </p:spPr>
        <p:txBody>
          <a:bodyPr wrap="square" rtlCol="0">
            <a:spAutoFit/>
          </a:bodyPr>
          <a:lstStyle/>
          <a:p>
            <a:r>
              <a:rPr lang="en-US" sz="2800" dirty="0">
                <a:solidFill>
                  <a:srgbClr val="00339A"/>
                </a:solidFill>
              </a:rPr>
              <a:t>matching</a:t>
            </a:r>
          </a:p>
        </p:txBody>
      </p:sp>
      <p:sp>
        <p:nvSpPr>
          <p:cNvPr id="15" name="Rounded Rectangular Callout 14"/>
          <p:cNvSpPr/>
          <p:nvPr/>
        </p:nvSpPr>
        <p:spPr>
          <a:xfrm>
            <a:off x="1216317" y="2554488"/>
            <a:ext cx="2665900" cy="529771"/>
          </a:xfrm>
          <a:prstGeom prst="wedgeRoundRectCallout">
            <a:avLst>
              <a:gd name="adj1" fmla="val -2364"/>
              <a:gd name="adj2" fmla="val 95577"/>
              <a:gd name="adj3" fmla="val 16667"/>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i="1" dirty="0">
                <a:solidFill>
                  <a:schemeClr val="tx1"/>
                </a:solidFill>
                <a:latin typeface="Times New Roman" panose="02020603050405020304" pitchFamily="18" charset="0"/>
                <a:cs typeface="Times New Roman" panose="02020603050405020304" pitchFamily="18" charset="0"/>
              </a:rPr>
              <a:t>Jazmyn Bieber</a:t>
            </a:r>
          </a:p>
        </p:txBody>
      </p:sp>
      <p:cxnSp>
        <p:nvCxnSpPr>
          <p:cNvPr id="16" name="Straight Connector 15"/>
          <p:cNvCxnSpPr/>
          <p:nvPr/>
        </p:nvCxnSpPr>
        <p:spPr>
          <a:xfrm flipH="1">
            <a:off x="1948522" y="3481788"/>
            <a:ext cx="8178" cy="3216369"/>
          </a:xfrm>
          <a:prstGeom prst="line">
            <a:avLst/>
          </a:prstGeom>
          <a:ln w="28575">
            <a:solidFill>
              <a:srgbClr val="0070C0"/>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flipV="1">
            <a:off x="1983254" y="6681741"/>
            <a:ext cx="8542472" cy="16416"/>
          </a:xfrm>
          <a:prstGeom prst="line">
            <a:avLst/>
          </a:prstGeom>
          <a:ln w="28575">
            <a:solidFill>
              <a:srgbClr val="0070C0"/>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1957119" y="3481788"/>
            <a:ext cx="8566759" cy="0"/>
          </a:xfrm>
          <a:prstGeom prst="line">
            <a:avLst/>
          </a:prstGeom>
          <a:ln w="28575">
            <a:solidFill>
              <a:srgbClr val="0070C0"/>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V="1">
            <a:off x="10535589" y="3481789"/>
            <a:ext cx="0" cy="3199952"/>
          </a:xfrm>
          <a:prstGeom prst="line">
            <a:avLst/>
          </a:prstGeom>
          <a:ln w="28575">
            <a:solidFill>
              <a:srgbClr val="0070C0"/>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8656793"/>
      </p:ext>
    </p:extLst>
  </p:cSld>
  <p:clrMapOvr>
    <a:masterClrMapping/>
  </p:clrMapOvr>
  <p:transition>
    <p:fade/>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4319" y="296897"/>
            <a:ext cx="12162155" cy="917575"/>
          </a:xfrm>
        </p:spPr>
        <p:txBody>
          <a:bodyPr/>
          <a:lstStyle/>
          <a:p>
            <a:r>
              <a:rPr lang="en-US" dirty="0"/>
              <a:t>KB-Specific Semantic Parsing </a:t>
            </a:r>
            <a:r>
              <a:rPr lang="en-US" sz="4000" dirty="0"/>
              <a:t>(e.g., [Berant+ 13])</a:t>
            </a:r>
            <a:endParaRPr lang="en-US" dirty="0"/>
          </a:p>
        </p:txBody>
      </p:sp>
      <p:sp>
        <p:nvSpPr>
          <p:cNvPr id="4" name="Flowchart: Magnetic Disk 3"/>
          <p:cNvSpPr/>
          <p:nvPr/>
        </p:nvSpPr>
        <p:spPr>
          <a:xfrm>
            <a:off x="2247319" y="3775033"/>
            <a:ext cx="1528684" cy="1552735"/>
          </a:xfrm>
          <a:prstGeom prst="flowChartMagneticDisk">
            <a:avLst/>
          </a:prstGeom>
          <a:noFill/>
          <a:ln w="28575">
            <a:solidFill>
              <a:srgbClr val="00339A"/>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dirty="0">
                <a:ln w="0"/>
                <a:solidFill>
                  <a:schemeClr val="tx1"/>
                </a:solidFill>
                <a:effectLst>
                  <a:outerShdw blurRad="38100" dist="19050" dir="2700000" algn="tl" rotWithShape="0">
                    <a:schemeClr val="dk1">
                      <a:alpha val="40000"/>
                    </a:schemeClr>
                  </a:outerShdw>
                </a:effectLst>
              </a:rPr>
              <a:t>Knowledge Base</a:t>
            </a: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43650" y="1407655"/>
            <a:ext cx="1554339" cy="1748631"/>
          </a:xfrm>
          <a:prstGeom prst="rect">
            <a:avLst/>
          </a:prstGeom>
        </p:spPr>
      </p:pic>
      <p:sp>
        <p:nvSpPr>
          <p:cNvPr id="7" name="Rounded Rectangular Callout 6"/>
          <p:cNvSpPr/>
          <p:nvPr/>
        </p:nvSpPr>
        <p:spPr>
          <a:xfrm>
            <a:off x="3740339" y="1598045"/>
            <a:ext cx="5000319" cy="529771"/>
          </a:xfrm>
          <a:prstGeom prst="wedgeRoundRectCallout">
            <a:avLst>
              <a:gd name="adj1" fmla="val 48622"/>
              <a:gd name="adj2" fmla="val 123577"/>
              <a:gd name="adj3" fmla="val 16667"/>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i="1" dirty="0">
                <a:solidFill>
                  <a:schemeClr val="tx1"/>
                </a:solidFill>
                <a:latin typeface="Times New Roman" panose="02020603050405020304" pitchFamily="18" charset="0"/>
                <a:cs typeface="Times New Roman" panose="02020603050405020304" pitchFamily="18" charset="0"/>
              </a:rPr>
              <a:t>Who is Justin Bieber’s sister?</a:t>
            </a:r>
          </a:p>
        </p:txBody>
      </p:sp>
      <mc:AlternateContent xmlns:mc="http://schemas.openxmlformats.org/markup-compatibility/2006" xmlns:a14="http://schemas.microsoft.com/office/drawing/2010/main">
        <mc:Choice Requires="a14">
          <p:sp>
            <p:nvSpPr>
              <p:cNvPr id="8" name="TextBox 7"/>
              <p:cNvSpPr txBox="1"/>
              <p:nvPr/>
            </p:nvSpPr>
            <p:spPr>
              <a:xfrm>
                <a:off x="2575775" y="6049433"/>
                <a:ext cx="7853601" cy="523220"/>
              </a:xfrm>
              <a:prstGeom prst="rect">
                <a:avLst/>
              </a:prstGeom>
              <a:noFill/>
              <a:ln>
                <a:solidFill>
                  <a:srgbClr val="00339A"/>
                </a:solid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cs typeface="Times New Roman" panose="02020603050405020304" pitchFamily="18" charset="0"/>
                        </a:rPr>
                        <m:t>𝜆</m:t>
                      </m:r>
                      <m:r>
                        <a:rPr lang="en-US" sz="2800" i="1">
                          <a:latin typeface="Cambria Math" panose="02040503050406030204" pitchFamily="18" charset="0"/>
                          <a:cs typeface="Times New Roman" panose="02020603050405020304" pitchFamily="18" charset="0"/>
                        </a:rPr>
                        <m:t>𝑥</m:t>
                      </m:r>
                      <m:r>
                        <a:rPr lang="en-US" sz="2800" i="1">
                          <a:solidFill>
                            <a:srgbClr val="7030A0"/>
                          </a:solidFill>
                          <a:latin typeface="Cambria Math" panose="02040503050406030204" pitchFamily="18" charset="0"/>
                          <a:cs typeface="Times New Roman" panose="02020603050405020304" pitchFamily="18" charset="0"/>
                        </a:rPr>
                        <m:t>. </m:t>
                      </m:r>
                      <m:r>
                        <m:rPr>
                          <m:nor/>
                        </m:rPr>
                        <a:rPr lang="en-US" sz="2800">
                          <a:solidFill>
                            <a:srgbClr val="7030A0"/>
                          </a:solidFill>
                          <a:latin typeface="Cambria Math" panose="02040503050406030204" pitchFamily="18" charset="0"/>
                          <a:cs typeface="Times New Roman" panose="02020603050405020304" pitchFamily="18" charset="0"/>
                        </a:rPr>
                        <m:t>sibling</m:t>
                      </m:r>
                      <m:r>
                        <m:rPr>
                          <m:nor/>
                        </m:rPr>
                        <a:rPr lang="en-US" sz="2800">
                          <a:solidFill>
                            <a:srgbClr val="7030A0"/>
                          </a:solidFill>
                          <a:latin typeface="Cambria Math" panose="02040503050406030204" pitchFamily="18" charset="0"/>
                          <a:cs typeface="Times New Roman" panose="02020603050405020304" pitchFamily="18" charset="0"/>
                        </a:rPr>
                        <m:t>_</m:t>
                      </m:r>
                      <m:r>
                        <m:rPr>
                          <m:nor/>
                        </m:rPr>
                        <a:rPr lang="en-US" sz="2800">
                          <a:solidFill>
                            <a:srgbClr val="7030A0"/>
                          </a:solidFill>
                          <a:latin typeface="Cambria Math" panose="02040503050406030204" pitchFamily="18" charset="0"/>
                          <a:cs typeface="Times New Roman" panose="02020603050405020304" pitchFamily="18" charset="0"/>
                        </a:rPr>
                        <m:t>of</m:t>
                      </m:r>
                      <m:r>
                        <m:rPr>
                          <m:nor/>
                        </m:rPr>
                        <a:rPr lang="en-US" sz="2800">
                          <a:latin typeface="Cambria Math" panose="02040503050406030204" pitchFamily="18" charset="0"/>
                          <a:cs typeface="Times New Roman" panose="02020603050405020304" pitchFamily="18" charset="0"/>
                        </a:rPr>
                        <m:t>(</m:t>
                      </m:r>
                      <m:r>
                        <m:rPr>
                          <m:nor/>
                        </m:rPr>
                        <a:rPr lang="en-US" sz="2800">
                          <a:solidFill>
                            <a:srgbClr val="00B050"/>
                          </a:solidFill>
                          <a:latin typeface="Cambria Math" panose="02040503050406030204" pitchFamily="18" charset="0"/>
                          <a:cs typeface="Times New Roman" panose="02020603050405020304" pitchFamily="18" charset="0"/>
                        </a:rPr>
                        <m:t>justin</m:t>
                      </m:r>
                      <m:r>
                        <m:rPr>
                          <m:nor/>
                        </m:rPr>
                        <a:rPr lang="en-US" sz="2800">
                          <a:solidFill>
                            <a:srgbClr val="00B050"/>
                          </a:solidFill>
                          <a:latin typeface="Cambria Math" panose="02040503050406030204" pitchFamily="18" charset="0"/>
                          <a:cs typeface="Times New Roman" panose="02020603050405020304" pitchFamily="18" charset="0"/>
                        </a:rPr>
                        <m:t>_</m:t>
                      </m:r>
                      <m:r>
                        <m:rPr>
                          <m:nor/>
                        </m:rPr>
                        <a:rPr lang="en-US" sz="2800">
                          <a:solidFill>
                            <a:srgbClr val="00B050"/>
                          </a:solidFill>
                          <a:latin typeface="Cambria Math" panose="02040503050406030204" pitchFamily="18" charset="0"/>
                          <a:cs typeface="Times New Roman" panose="02020603050405020304" pitchFamily="18" charset="0"/>
                        </a:rPr>
                        <m:t>bieber</m:t>
                      </m:r>
                      <m:r>
                        <m:rPr>
                          <m:nor/>
                        </m:rPr>
                        <a:rPr lang="en-US" sz="2800">
                          <a:latin typeface="Cambria Math" panose="02040503050406030204" pitchFamily="18" charset="0"/>
                          <a:cs typeface="Times New Roman" panose="02020603050405020304" pitchFamily="18" charset="0"/>
                        </a:rPr>
                        <m:t>, </m:t>
                      </m:r>
                      <m:r>
                        <m:rPr>
                          <m:nor/>
                        </m:rPr>
                        <a:rPr lang="en-US" sz="2800" i="1">
                          <a:solidFill>
                            <a:schemeClr val="accent1"/>
                          </a:solidFill>
                          <a:latin typeface="Times New Roman" panose="02020603050405020304" pitchFamily="18" charset="0"/>
                          <a:cs typeface="Times New Roman" panose="02020603050405020304" pitchFamily="18" charset="0"/>
                        </a:rPr>
                        <m:t>x</m:t>
                      </m:r>
                      <m:r>
                        <m:rPr>
                          <m:nor/>
                        </m:rPr>
                        <a:rPr lang="en-US" sz="2800">
                          <a:latin typeface="Cambria Math" panose="02040503050406030204" pitchFamily="18" charset="0"/>
                          <a:cs typeface="Times New Roman" panose="02020603050405020304" pitchFamily="18" charset="0"/>
                        </a:rPr>
                        <m:t>)</m:t>
                      </m:r>
                      <m:r>
                        <a:rPr lang="en-US" sz="2800" i="1">
                          <a:latin typeface="Cambria Math" panose="02040503050406030204" pitchFamily="18" charset="0"/>
                          <a:cs typeface="Times New Roman" panose="02020603050405020304" pitchFamily="18" charset="0"/>
                        </a:rPr>
                        <m:t>∧</m:t>
                      </m:r>
                      <m:r>
                        <m:rPr>
                          <m:nor/>
                        </m:rPr>
                        <a:rPr lang="en-US" sz="2800">
                          <a:solidFill>
                            <a:srgbClr val="7030A0"/>
                          </a:solidFill>
                          <a:latin typeface="Cambria Math" panose="02040503050406030204" pitchFamily="18" charset="0"/>
                          <a:cs typeface="Times New Roman" panose="02020603050405020304" pitchFamily="18" charset="0"/>
                        </a:rPr>
                        <m:t>gender</m:t>
                      </m:r>
                      <m:r>
                        <m:rPr>
                          <m:nor/>
                        </m:rPr>
                        <a:rPr lang="en-US" sz="2800">
                          <a:latin typeface="Cambria Math" panose="02040503050406030204" pitchFamily="18" charset="0"/>
                          <a:cs typeface="Times New Roman" panose="02020603050405020304" pitchFamily="18" charset="0"/>
                        </a:rPr>
                        <m:t>(</m:t>
                      </m:r>
                      <m:r>
                        <m:rPr>
                          <m:nor/>
                        </m:rPr>
                        <a:rPr lang="en-US" sz="2800" i="1">
                          <a:solidFill>
                            <a:schemeClr val="accent1"/>
                          </a:solidFill>
                          <a:latin typeface="Times New Roman" panose="02020603050405020304" pitchFamily="18" charset="0"/>
                          <a:cs typeface="Times New Roman" panose="02020603050405020304" pitchFamily="18" charset="0"/>
                        </a:rPr>
                        <m:t>x</m:t>
                      </m:r>
                      <m:r>
                        <m:rPr>
                          <m:nor/>
                        </m:rPr>
                        <a:rPr lang="en-US" sz="2800">
                          <a:latin typeface="Cambria Math" panose="02040503050406030204" pitchFamily="18" charset="0"/>
                          <a:cs typeface="Times New Roman" panose="02020603050405020304" pitchFamily="18" charset="0"/>
                        </a:rPr>
                        <m:t>, </m:t>
                      </m:r>
                      <m:r>
                        <m:rPr>
                          <m:nor/>
                        </m:rPr>
                        <a:rPr lang="en-US" sz="2800">
                          <a:solidFill>
                            <a:srgbClr val="00B050"/>
                          </a:solidFill>
                          <a:latin typeface="Cambria Math" panose="02040503050406030204" pitchFamily="18" charset="0"/>
                          <a:cs typeface="Times New Roman" panose="02020603050405020304" pitchFamily="18" charset="0"/>
                        </a:rPr>
                        <m:t>female</m:t>
                      </m:r>
                      <m:r>
                        <m:rPr>
                          <m:nor/>
                        </m:rPr>
                        <a:rPr lang="en-US" sz="2800">
                          <a:latin typeface="Cambria Math" panose="02040503050406030204" pitchFamily="18" charset="0"/>
                          <a:cs typeface="Times New Roman" panose="02020603050405020304" pitchFamily="18" charset="0"/>
                        </a:rPr>
                        <m:t>)</m:t>
                      </m:r>
                    </m:oMath>
                  </m:oMathPara>
                </a14:m>
                <a:endParaRPr lang="en-US" sz="2800" dirty="0">
                  <a:latin typeface="Times New Roman" panose="02020603050405020304" pitchFamily="18" charset="0"/>
                  <a:cs typeface="Times New Roman" panose="02020603050405020304" pitchFamily="18" charset="0"/>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2575775" y="6049433"/>
                <a:ext cx="7853601" cy="523220"/>
              </a:xfrm>
              <a:prstGeom prst="rect">
                <a:avLst/>
              </a:prstGeom>
              <a:blipFill rotWithShape="0">
                <a:blip r:embed="rId4"/>
                <a:stretch>
                  <a:fillRect/>
                </a:stretch>
              </a:blipFill>
              <a:ln>
                <a:solidFill>
                  <a:srgbClr val="00339A"/>
                </a:solidFill>
              </a:ln>
            </p:spPr>
            <p:txBody>
              <a:bodyPr/>
              <a:lstStyle/>
              <a:p>
                <a:r>
                  <a:rPr lang="en-US">
                    <a:noFill/>
                  </a:rPr>
                  <a:t> </a:t>
                </a:r>
              </a:p>
            </p:txBody>
          </p:sp>
        </mc:Fallback>
      </mc:AlternateContent>
      <p:sp>
        <p:nvSpPr>
          <p:cNvPr id="9" name="Down Arrow 8"/>
          <p:cNvSpPr/>
          <p:nvPr/>
        </p:nvSpPr>
        <p:spPr>
          <a:xfrm>
            <a:off x="6512587" y="2565153"/>
            <a:ext cx="546447" cy="3352256"/>
          </a:xfrm>
          <a:prstGeom prst="downArrow">
            <a:avLst/>
          </a:prstGeom>
          <a:gradFill>
            <a:gsLst>
              <a:gs pos="0">
                <a:srgbClr val="00B0F0"/>
              </a:gs>
              <a:gs pos="25000">
                <a:srgbClr val="428FA3"/>
              </a:gs>
              <a:gs pos="38000">
                <a:srgbClr val="328094"/>
              </a:gs>
              <a:gs pos="55000">
                <a:srgbClr val="1D7B90"/>
              </a:gs>
              <a:gs pos="80000">
                <a:srgbClr val="10819B"/>
              </a:gs>
              <a:gs pos="88000">
                <a:srgbClr val="0A8DAB"/>
              </a:gs>
              <a:gs pos="100000">
                <a:srgbClr val="17ACCF"/>
              </a:gs>
            </a:gsLst>
            <a:lin ang="5400000" scaled="1"/>
          </a:gradFill>
          <a:ln w="9525">
            <a:solidFill>
              <a:srgbClr val="00B5ED"/>
            </a:solidFill>
            <a:round/>
          </a:ln>
          <a:effectLst>
            <a:glow rad="63500">
              <a:srgbClr val="0A8DAB">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737" dirty="0" err="1"/>
          </a:p>
        </p:txBody>
      </p:sp>
      <p:sp>
        <p:nvSpPr>
          <p:cNvPr id="10" name="TextBox 9"/>
          <p:cNvSpPr txBox="1"/>
          <p:nvPr/>
        </p:nvSpPr>
        <p:spPr>
          <a:xfrm>
            <a:off x="7059034" y="4369797"/>
            <a:ext cx="2987245" cy="523220"/>
          </a:xfrm>
          <a:prstGeom prst="rect">
            <a:avLst/>
          </a:prstGeom>
          <a:noFill/>
        </p:spPr>
        <p:txBody>
          <a:bodyPr wrap="square" rtlCol="0">
            <a:spAutoFit/>
          </a:bodyPr>
          <a:lstStyle/>
          <a:p>
            <a:r>
              <a:rPr lang="en-US" sz="2800" dirty="0">
                <a:solidFill>
                  <a:srgbClr val="00339A"/>
                </a:solidFill>
              </a:rPr>
              <a:t>semantic parsing</a:t>
            </a:r>
          </a:p>
        </p:txBody>
      </p:sp>
      <p:sp>
        <p:nvSpPr>
          <p:cNvPr id="12" name="TextBox 11"/>
          <p:cNvSpPr txBox="1"/>
          <p:nvPr/>
        </p:nvSpPr>
        <p:spPr>
          <a:xfrm>
            <a:off x="4665767" y="4948005"/>
            <a:ext cx="1635266" cy="523220"/>
          </a:xfrm>
          <a:prstGeom prst="rect">
            <a:avLst/>
          </a:prstGeom>
          <a:noFill/>
        </p:spPr>
        <p:txBody>
          <a:bodyPr wrap="square" rtlCol="0">
            <a:spAutoFit/>
          </a:bodyPr>
          <a:lstStyle/>
          <a:p>
            <a:r>
              <a:rPr lang="en-US" sz="2800" dirty="0">
                <a:solidFill>
                  <a:srgbClr val="00339A"/>
                </a:solidFill>
              </a:rPr>
              <a:t>querying</a:t>
            </a:r>
          </a:p>
        </p:txBody>
      </p:sp>
      <p:sp>
        <p:nvSpPr>
          <p:cNvPr id="13" name="Down Arrow 12"/>
          <p:cNvSpPr/>
          <p:nvPr/>
        </p:nvSpPr>
        <p:spPr>
          <a:xfrm rot="7641476">
            <a:off x="4235088" y="4892766"/>
            <a:ext cx="546447" cy="1158200"/>
          </a:xfrm>
          <a:prstGeom prst="downArrow">
            <a:avLst/>
          </a:prstGeom>
          <a:gradFill>
            <a:gsLst>
              <a:gs pos="0">
                <a:srgbClr val="00B0F0"/>
              </a:gs>
              <a:gs pos="25000">
                <a:srgbClr val="428FA3"/>
              </a:gs>
              <a:gs pos="38000">
                <a:srgbClr val="328094"/>
              </a:gs>
              <a:gs pos="55000">
                <a:srgbClr val="1D7B90"/>
              </a:gs>
              <a:gs pos="80000">
                <a:srgbClr val="10819B"/>
              </a:gs>
              <a:gs pos="88000">
                <a:srgbClr val="0A8DAB"/>
              </a:gs>
              <a:gs pos="100000">
                <a:srgbClr val="17ACCF"/>
              </a:gs>
            </a:gsLst>
            <a:lin ang="5400000" scaled="1"/>
          </a:gradFill>
          <a:ln w="9525">
            <a:solidFill>
              <a:srgbClr val="00B5ED"/>
            </a:solidFill>
            <a:round/>
          </a:ln>
          <a:effectLst>
            <a:glow rad="63500">
              <a:srgbClr val="0A8DAB">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737" dirty="0" err="1"/>
          </a:p>
        </p:txBody>
      </p:sp>
      <p:sp>
        <p:nvSpPr>
          <p:cNvPr id="15" name="Rounded Rectangular Callout 14"/>
          <p:cNvSpPr/>
          <p:nvPr/>
        </p:nvSpPr>
        <p:spPr>
          <a:xfrm>
            <a:off x="1216317" y="2554488"/>
            <a:ext cx="2665900" cy="529771"/>
          </a:xfrm>
          <a:prstGeom prst="wedgeRoundRectCallout">
            <a:avLst>
              <a:gd name="adj1" fmla="val -2364"/>
              <a:gd name="adj2" fmla="val 95577"/>
              <a:gd name="adj3" fmla="val 16667"/>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i="1" dirty="0">
                <a:solidFill>
                  <a:schemeClr val="tx1"/>
                </a:solidFill>
                <a:latin typeface="Times New Roman" panose="02020603050405020304" pitchFamily="18" charset="0"/>
                <a:cs typeface="Times New Roman" panose="02020603050405020304" pitchFamily="18" charset="0"/>
              </a:rPr>
              <a:t>Jazmyn Bieber</a:t>
            </a:r>
          </a:p>
        </p:txBody>
      </p:sp>
      <p:cxnSp>
        <p:nvCxnSpPr>
          <p:cNvPr id="16" name="Straight Connector 15"/>
          <p:cNvCxnSpPr/>
          <p:nvPr/>
        </p:nvCxnSpPr>
        <p:spPr>
          <a:xfrm flipH="1">
            <a:off x="1948522" y="3481788"/>
            <a:ext cx="8178" cy="3216369"/>
          </a:xfrm>
          <a:prstGeom prst="line">
            <a:avLst/>
          </a:prstGeom>
          <a:ln w="28575">
            <a:solidFill>
              <a:srgbClr val="0070C0"/>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flipV="1">
            <a:off x="1983254" y="6681741"/>
            <a:ext cx="8542472" cy="16416"/>
          </a:xfrm>
          <a:prstGeom prst="line">
            <a:avLst/>
          </a:prstGeom>
          <a:ln w="28575">
            <a:solidFill>
              <a:srgbClr val="0070C0"/>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1957119" y="3481788"/>
            <a:ext cx="8566759" cy="0"/>
          </a:xfrm>
          <a:prstGeom prst="line">
            <a:avLst/>
          </a:prstGeom>
          <a:ln w="28575">
            <a:solidFill>
              <a:srgbClr val="0070C0"/>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V="1">
            <a:off x="10535589" y="3481789"/>
            <a:ext cx="0" cy="3199952"/>
          </a:xfrm>
          <a:prstGeom prst="line">
            <a:avLst/>
          </a:prstGeom>
          <a:ln w="28575">
            <a:solidFill>
              <a:srgbClr val="0070C0"/>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9654206"/>
      </p:ext>
    </p:extLst>
  </p:cSld>
  <p:clrMapOvr>
    <a:masterClrMapping/>
  </p:clrMapOvr>
  <p:transition>
    <p:fade/>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5503045"/>
          </a:xfrm>
        </p:spPr>
        <p:txBody>
          <a:bodyPr/>
          <a:lstStyle/>
          <a:p>
            <a:r>
              <a:rPr lang="en-US" dirty="0"/>
              <a:t>Semantic matching</a:t>
            </a:r>
          </a:p>
          <a:p>
            <a:pPr lvl="1"/>
            <a:r>
              <a:rPr lang="en-US" dirty="0"/>
              <a:t>Lots of ways to ask the same question</a:t>
            </a:r>
          </a:p>
          <a:p>
            <a:pPr marL="571500" lvl="2" indent="0">
              <a:buNone/>
            </a:pPr>
            <a:r>
              <a:rPr lang="en-US" i="1" dirty="0">
                <a:solidFill>
                  <a:srgbClr val="7030A0"/>
                </a:solidFill>
                <a:latin typeface="Times New Roman" panose="02020603050405020304" pitchFamily="18" charset="0"/>
                <a:cs typeface="Times New Roman" panose="02020603050405020304" pitchFamily="18" charset="0"/>
              </a:rPr>
              <a:t>“What was the date that Minnesota became a state?”</a:t>
            </a:r>
          </a:p>
          <a:p>
            <a:pPr marL="571500" lvl="2" indent="0">
              <a:buNone/>
            </a:pPr>
            <a:r>
              <a:rPr lang="en-US" i="1" dirty="0">
                <a:solidFill>
                  <a:srgbClr val="7030A0"/>
                </a:solidFill>
                <a:latin typeface="Times New Roman" panose="02020603050405020304" pitchFamily="18" charset="0"/>
                <a:cs typeface="Times New Roman" panose="02020603050405020304" pitchFamily="18" charset="0"/>
              </a:rPr>
              <a:t>“When was the state Minnesota created?”</a:t>
            </a:r>
          </a:p>
          <a:p>
            <a:pPr marL="571500" lvl="2" indent="0">
              <a:buNone/>
            </a:pPr>
            <a:r>
              <a:rPr lang="en-US" i="1" dirty="0">
                <a:solidFill>
                  <a:srgbClr val="7030A0"/>
                </a:solidFill>
                <a:latin typeface="Times New Roman" panose="02020603050405020304" pitchFamily="18" charset="0"/>
                <a:cs typeface="Times New Roman" panose="02020603050405020304" pitchFamily="18" charset="0"/>
              </a:rPr>
              <a:t>“Minnesota's date it entered the union?”</a:t>
            </a:r>
          </a:p>
          <a:p>
            <a:pPr lvl="1"/>
            <a:r>
              <a:rPr lang="en-US" dirty="0"/>
              <a:t>Need to map fragments of questions to entities &amp; predicates</a:t>
            </a:r>
          </a:p>
          <a:p>
            <a:pPr marL="571500" lvl="2" indent="0">
              <a:buNone/>
            </a:pPr>
            <a:r>
              <a:rPr lang="en-US" dirty="0">
                <a:solidFill>
                  <a:srgbClr val="7030A0"/>
                </a:solidFill>
                <a:cs typeface="Times New Roman" panose="02020603050405020304" pitchFamily="18" charset="0"/>
              </a:rPr>
              <a:t>m.5xd12, </a:t>
            </a:r>
            <a:r>
              <a:rPr lang="en-US" dirty="0" err="1">
                <a:solidFill>
                  <a:srgbClr val="7030A0"/>
                </a:solidFill>
                <a:cs typeface="Times New Roman" panose="02020603050405020304" pitchFamily="18" charset="0"/>
              </a:rPr>
              <a:t>location.dated_location.date_founded</a:t>
            </a:r>
            <a:endParaRPr lang="en-US" dirty="0"/>
          </a:p>
          <a:p>
            <a:pPr lvl="8"/>
            <a:endParaRPr lang="en-US" dirty="0"/>
          </a:p>
          <a:p>
            <a:r>
              <a:rPr lang="en-US" dirty="0"/>
              <a:t>Large search space</a:t>
            </a:r>
          </a:p>
          <a:p>
            <a:pPr lvl="1"/>
            <a:r>
              <a:rPr lang="en-US" dirty="0"/>
              <a:t>Some Freebase entities have &gt;160,000 immediate neighbors</a:t>
            </a:r>
          </a:p>
          <a:p>
            <a:pPr lvl="1"/>
            <a:r>
              <a:rPr lang="en-US" dirty="0"/>
              <a:t>Number of legitimate parses grows exponentially</a:t>
            </a:r>
          </a:p>
        </p:txBody>
      </p:sp>
      <p:sp>
        <p:nvSpPr>
          <p:cNvPr id="3" name="Title 2"/>
          <p:cNvSpPr>
            <a:spLocks noGrp="1"/>
          </p:cNvSpPr>
          <p:nvPr>
            <p:ph type="title"/>
          </p:nvPr>
        </p:nvSpPr>
        <p:spPr/>
        <p:txBody>
          <a:bodyPr/>
          <a:lstStyle/>
          <a:p>
            <a:r>
              <a:rPr lang="en-US" dirty="0"/>
              <a:t>Technical Challenges (1/2)</a:t>
            </a:r>
          </a:p>
        </p:txBody>
      </p:sp>
    </p:spTree>
    <p:extLst>
      <p:ext uri="{BB962C8B-B14F-4D97-AF65-F5344CB8AC3E}">
        <p14:creationId xmlns:p14="http://schemas.microsoft.com/office/powerpoint/2010/main" val="996546450"/>
      </p:ext>
    </p:extLst>
  </p:cSld>
  <p:clrMapOvr>
    <a:masterClrMapping/>
  </p:clrMapOvr>
  <p:transition>
    <p:fade/>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4856714"/>
          </a:xfrm>
        </p:spPr>
        <p:txBody>
          <a:bodyPr/>
          <a:lstStyle/>
          <a:p>
            <a:r>
              <a:rPr lang="en-US" dirty="0"/>
              <a:t>Scarce labeled data for training</a:t>
            </a:r>
          </a:p>
          <a:p>
            <a:pPr lvl="1"/>
            <a:r>
              <a:rPr lang="en-US" dirty="0"/>
              <a:t>Fully labeled semantic parses are usually hard to labeled</a:t>
            </a:r>
          </a:p>
          <a:p>
            <a:pPr lvl="1"/>
            <a:r>
              <a:rPr lang="en-US" dirty="0"/>
              <a:t>Weakly supervision setting (questions and answers) is more common</a:t>
            </a:r>
          </a:p>
          <a:p>
            <a:pPr lvl="1"/>
            <a:r>
              <a:rPr lang="en-US" dirty="0"/>
              <a:t>Learning from distant/indirect/mixed supervision is required</a:t>
            </a:r>
          </a:p>
          <a:p>
            <a:pPr lvl="8"/>
            <a:endParaRPr lang="en-US" dirty="0"/>
          </a:p>
          <a:p>
            <a:r>
              <a:rPr lang="en-US" dirty="0"/>
              <a:t>Compositionality</a:t>
            </a:r>
          </a:p>
          <a:p>
            <a:pPr lvl="1"/>
            <a:r>
              <a:rPr lang="en-US" dirty="0"/>
              <a:t>Meaning of a complex expression is determined by the meanings of its constituent expressions and the rules used to combine them.</a:t>
            </a:r>
          </a:p>
          <a:p>
            <a:pPr marL="571500" lvl="2" indent="0">
              <a:buNone/>
            </a:pPr>
            <a:r>
              <a:rPr lang="en-US" i="1" dirty="0">
                <a:solidFill>
                  <a:srgbClr val="7030A0"/>
                </a:solidFill>
                <a:latin typeface="Times New Roman" panose="02020603050405020304" pitchFamily="18" charset="0"/>
                <a:cs typeface="Times New Roman" panose="02020603050405020304" pitchFamily="18" charset="0"/>
              </a:rPr>
              <a:t>“What is the current home field of the AL team that won the most games in a season?”</a:t>
            </a:r>
            <a:endParaRPr lang="en-US" dirty="0"/>
          </a:p>
        </p:txBody>
      </p:sp>
      <p:sp>
        <p:nvSpPr>
          <p:cNvPr id="3" name="Title 2"/>
          <p:cNvSpPr>
            <a:spLocks noGrp="1"/>
          </p:cNvSpPr>
          <p:nvPr>
            <p:ph type="title"/>
          </p:nvPr>
        </p:nvSpPr>
        <p:spPr/>
        <p:txBody>
          <a:bodyPr/>
          <a:lstStyle/>
          <a:p>
            <a:r>
              <a:rPr lang="en-US" dirty="0"/>
              <a:t>Technical Challenges (2/2)</a:t>
            </a:r>
          </a:p>
        </p:txBody>
      </p:sp>
    </p:spTree>
    <p:extLst>
      <p:ext uri="{BB962C8B-B14F-4D97-AF65-F5344CB8AC3E}">
        <p14:creationId xmlns:p14="http://schemas.microsoft.com/office/powerpoint/2010/main" val="402926936"/>
      </p:ext>
    </p:extLst>
  </p:cSld>
  <p:clrMapOvr>
    <a:masterClrMapping/>
  </p:clrMapOvr>
  <p:transition>
    <p:fade/>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35210" y="4795461"/>
            <a:ext cx="5323044" cy="2051727"/>
          </a:xfrm>
          <a:prstGeom prst="rect">
            <a:avLst/>
          </a:prstGeom>
        </p:spPr>
      </p:pic>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r>
                  <a:rPr lang="en-US" dirty="0"/>
                  <a:t>SEMPRE – </a:t>
                </a:r>
                <a14:m>
                  <m:oMath xmlns:m="http://schemas.openxmlformats.org/officeDocument/2006/math">
                    <m:r>
                      <a:rPr lang="en-US" i="1">
                        <a:latin typeface="Cambria Math" panose="02040503050406030204" pitchFamily="18" charset="0"/>
                      </a:rPr>
                      <m:t>𝜆</m:t>
                    </m:r>
                  </m:oMath>
                </a14:m>
                <a:r>
                  <a:rPr lang="en-US" dirty="0"/>
                  <a:t>-DCS </a:t>
                </a:r>
                <a:r>
                  <a:rPr lang="en-US" sz="3672" dirty="0"/>
                  <a:t>[Liang, 2013]</a:t>
                </a:r>
                <a:endParaRPr lang="en-US"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p:cNvSpPr>
                <a:spLocks noGrp="1"/>
              </p:cNvSpPr>
              <p:nvPr>
                <p:ph idx="4294967295"/>
              </p:nvPr>
            </p:nvSpPr>
            <p:spPr>
              <a:xfrm>
                <a:off x="397625" y="1400221"/>
                <a:ext cx="11960629" cy="1292662"/>
              </a:xfrm>
            </p:spPr>
            <p:txBody>
              <a:bodyPr/>
              <a:lstStyle/>
              <a:p>
                <a14:m>
                  <m:oMath xmlns:m="http://schemas.openxmlformats.org/officeDocument/2006/math">
                    <m:r>
                      <a:rPr lang="en-US" b="0" i="1" smtClean="0">
                        <a:latin typeface="Cambria Math" panose="02040503050406030204" pitchFamily="18" charset="0"/>
                      </a:rPr>
                      <m:t>𝜆</m:t>
                    </m:r>
                  </m:oMath>
                </a14:m>
                <a:r>
                  <a:rPr lang="en-US" dirty="0"/>
                  <a:t>-DCS </a:t>
                </a:r>
                <a:r>
                  <a:rPr lang="en-US" sz="3200" dirty="0"/>
                  <a:t>(lambda dependency-based compositional semantics)</a:t>
                </a:r>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4294967295"/>
              </p:nvPr>
            </p:nvSpPr>
            <p:spPr>
              <a:xfrm>
                <a:off x="397625" y="1400221"/>
                <a:ext cx="11960629" cy="1292662"/>
              </a:xfrm>
              <a:blipFill>
                <a:blip r:embed="rId5"/>
                <a:stretch>
                  <a:fillRect/>
                </a:stretch>
              </a:blipFill>
            </p:spPr>
            <p:txBody>
              <a:bodyPr/>
              <a:lstStyle/>
              <a:p>
                <a:r>
                  <a:rPr lang="en-US">
                    <a:noFill/>
                  </a:rPr>
                  <a:t> </a:t>
                </a:r>
              </a:p>
            </p:txBody>
          </p:sp>
        </mc:Fallback>
      </mc:AlternateContent>
      <p:pic>
        <p:nvPicPr>
          <p:cNvPr id="4" name="Picture 3" descr="Screen Clippi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61716" y="2151029"/>
            <a:ext cx="9612032" cy="1455206"/>
          </a:xfrm>
          <a:prstGeom prst="rect">
            <a:avLst/>
          </a:prstGeom>
        </p:spPr>
      </p:pic>
      <mc:AlternateContent xmlns:mc="http://schemas.openxmlformats.org/markup-compatibility/2006" xmlns:a14="http://schemas.microsoft.com/office/drawing/2010/main">
        <mc:Choice Requires="a14">
          <p:sp>
            <p:nvSpPr>
              <p:cNvPr id="5" name="Content Placeholder 2"/>
              <p:cNvSpPr txBox="1">
                <a:spLocks/>
              </p:cNvSpPr>
              <p:nvPr/>
            </p:nvSpPr>
            <p:spPr>
              <a:xfrm>
                <a:off x="84816" y="4010194"/>
                <a:ext cx="11620238" cy="2863091"/>
              </a:xfrm>
              <a:prstGeom prst="rect">
                <a:avLst/>
              </a:prstGeom>
            </p:spPr>
            <p:txBody>
              <a:bodyPr vert="horz" lIns="93260" tIns="46630" rIns="93260" bIns="4663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756116" lvl="1" indent="-289818">
                  <a:buFont typeface="Wingdings" panose="05000000000000000000" pitchFamily="2" charset="2"/>
                  <a:buChar char="Ø"/>
                </a:pPr>
                <a:r>
                  <a:rPr lang="en-US" dirty="0"/>
                  <a:t>Unary: </a:t>
                </a:r>
                <a:r>
                  <a:rPr lang="en-US" dirty="0">
                    <a:solidFill>
                      <a:schemeClr val="accent5"/>
                    </a:solidFill>
                  </a:rPr>
                  <a:t>Seattle</a:t>
                </a:r>
                <a:r>
                  <a:rPr lang="en-US" dirty="0"/>
                  <a:t> </a:t>
                </a:r>
                <a14:m>
                  <m:oMath xmlns:m="http://schemas.openxmlformats.org/officeDocument/2006/math">
                    <m:r>
                      <a:rPr lang="en-US" i="1">
                        <a:latin typeface="Cambria Math" panose="02040503050406030204" pitchFamily="18" charset="0"/>
                      </a:rPr>
                      <m:t>𝜆</m:t>
                    </m:r>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r>
                      <m:rPr>
                        <m:sty m:val="p"/>
                      </m:rPr>
                      <a:rPr lang="en-US">
                        <a:latin typeface="Cambria Math" panose="02040503050406030204" pitchFamily="18" charset="0"/>
                      </a:rPr>
                      <m:t>Seattle</m:t>
                    </m:r>
                    <m:r>
                      <a:rPr lang="en-US">
                        <a:latin typeface="Cambria Math" panose="02040503050406030204" pitchFamily="18" charset="0"/>
                      </a:rPr>
                      <m:t>]</m:t>
                    </m:r>
                  </m:oMath>
                </a14:m>
                <a:endParaRPr lang="en-US" dirty="0"/>
              </a:p>
              <a:p>
                <a:pPr marL="756116" lvl="1" indent="-289818">
                  <a:buFont typeface="Wingdings" panose="05000000000000000000" pitchFamily="2" charset="2"/>
                  <a:buChar char="Ø"/>
                </a:pPr>
                <a:r>
                  <a:rPr lang="en-US" dirty="0"/>
                  <a:t>Binary: </a:t>
                </a:r>
                <a:r>
                  <a:rPr lang="en-US" dirty="0" err="1">
                    <a:solidFill>
                      <a:schemeClr val="accent5"/>
                    </a:solidFill>
                  </a:rPr>
                  <a:t>PlaceOfBirth</a:t>
                </a:r>
                <a:r>
                  <a:rPr lang="en-US" dirty="0">
                    <a:solidFill>
                      <a:schemeClr val="accent5"/>
                    </a:solidFill>
                  </a:rPr>
                  <a:t> </a:t>
                </a:r>
                <a14:m>
                  <m:oMath xmlns:m="http://schemas.openxmlformats.org/officeDocument/2006/math">
                    <m:r>
                      <a:rPr lang="en-US" i="1">
                        <a:latin typeface="Cambria Math" panose="02040503050406030204" pitchFamily="18" charset="0"/>
                      </a:rPr>
                      <m:t>𝜆</m:t>
                    </m:r>
                    <m:r>
                      <a:rPr lang="en-US" i="1">
                        <a:latin typeface="Cambria Math" panose="02040503050406030204" pitchFamily="18" charset="0"/>
                      </a:rPr>
                      <m:t>𝑥</m:t>
                    </m:r>
                    <m:r>
                      <a:rPr lang="en-US" i="1">
                        <a:latin typeface="Cambria Math" panose="02040503050406030204" pitchFamily="18" charset="0"/>
                      </a:rPr>
                      <m:t>. </m:t>
                    </m:r>
                    <m:r>
                      <a:rPr lang="en-US" i="1">
                        <a:latin typeface="Cambria Math" panose="02040503050406030204" pitchFamily="18" charset="0"/>
                      </a:rPr>
                      <m:t>𝜆</m:t>
                    </m:r>
                    <m:r>
                      <a:rPr lang="en-US" i="1">
                        <a:latin typeface="Cambria Math" panose="02040503050406030204" pitchFamily="18" charset="0"/>
                      </a:rPr>
                      <m:t>𝑦</m:t>
                    </m:r>
                    <m:r>
                      <a:rPr lang="en-US" i="1">
                        <a:latin typeface="Cambria Math" panose="02040503050406030204" pitchFamily="18" charset="0"/>
                      </a:rPr>
                      <m:t>.</m:t>
                    </m:r>
                    <m:r>
                      <m:rPr>
                        <m:sty m:val="p"/>
                      </m:rPr>
                      <a:rPr lang="en-US">
                        <a:latin typeface="Cambria Math" panose="02040503050406030204" pitchFamily="18" charset="0"/>
                      </a:rPr>
                      <m:t>PlaceOfBirth</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𝑦</m:t>
                    </m:r>
                    <m:r>
                      <a:rPr lang="en-US" i="1">
                        <a:latin typeface="Cambria Math" panose="02040503050406030204" pitchFamily="18" charset="0"/>
                      </a:rPr>
                      <m:t>)</m:t>
                    </m:r>
                  </m:oMath>
                </a14:m>
                <a:endParaRPr lang="en-US" dirty="0"/>
              </a:p>
              <a:p>
                <a:pPr marL="756116" lvl="1" indent="-289818">
                  <a:buFont typeface="Wingdings" panose="05000000000000000000" pitchFamily="2" charset="2"/>
                  <a:buChar char="Ø"/>
                </a:pPr>
                <a:r>
                  <a:rPr lang="en-US" dirty="0"/>
                  <a:t>Join: “people born in Seattle” </a:t>
                </a:r>
                <a:r>
                  <a:rPr lang="en-US" dirty="0" err="1">
                    <a:solidFill>
                      <a:schemeClr val="accent5"/>
                    </a:solidFill>
                  </a:rPr>
                  <a:t>PlaceOfBirth.Seattle</a:t>
                </a:r>
                <a:r>
                  <a:rPr lang="en-US" dirty="0"/>
                  <a:t> </a:t>
                </a:r>
                <a:br>
                  <a:rPr lang="en-US" dirty="0"/>
                </a:br>
                <a:r>
                  <a:rPr lang="en-US" dirty="0"/>
                  <a:t> </a:t>
                </a:r>
                <a14:m>
                  <m:oMath xmlns:m="http://schemas.openxmlformats.org/officeDocument/2006/math">
                    <m:r>
                      <a:rPr lang="en-US" i="1">
                        <a:latin typeface="Cambria Math" panose="02040503050406030204" pitchFamily="18" charset="0"/>
                      </a:rPr>
                      <m:t>𝜆</m:t>
                    </m:r>
                    <m:r>
                      <a:rPr lang="en-US" i="1">
                        <a:latin typeface="Cambria Math" panose="02040503050406030204" pitchFamily="18" charset="0"/>
                      </a:rPr>
                      <m:t>𝑥</m:t>
                    </m:r>
                    <m:r>
                      <a:rPr lang="en-US" i="1">
                        <a:latin typeface="Cambria Math" panose="02040503050406030204" pitchFamily="18" charset="0"/>
                      </a:rPr>
                      <m:t>.</m:t>
                    </m:r>
                    <m:r>
                      <m:rPr>
                        <m:sty m:val="p"/>
                      </m:rPr>
                      <a:rPr lang="en-US">
                        <a:latin typeface="Cambria Math" panose="02040503050406030204" pitchFamily="18" charset="0"/>
                      </a:rPr>
                      <m:t>PlaceofBirth</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r>
                      <m:rPr>
                        <m:sty m:val="p"/>
                      </m:rPr>
                      <a:rPr lang="en-US">
                        <a:latin typeface="Cambria Math" panose="02040503050406030204" pitchFamily="18" charset="0"/>
                      </a:rPr>
                      <m:t>Seattle</m:t>
                    </m:r>
                    <m:r>
                      <a:rPr lang="en-US" i="1">
                        <a:latin typeface="Cambria Math" panose="02040503050406030204" pitchFamily="18" charset="0"/>
                      </a:rPr>
                      <m:t>)</m:t>
                    </m:r>
                  </m:oMath>
                </a14:m>
                <a:endParaRPr lang="en-US" dirty="0"/>
              </a:p>
              <a:p>
                <a:pPr marL="756116" lvl="1" indent="-289818">
                  <a:buFont typeface="Wingdings" panose="05000000000000000000" pitchFamily="2" charset="2"/>
                  <a:buChar char="Ø"/>
                </a:pPr>
                <a:r>
                  <a:rPr lang="en-US" dirty="0"/>
                  <a:t>Intersection: “scientists born in Seattle”</a:t>
                </a:r>
                <a:br>
                  <a:rPr lang="en-US" dirty="0"/>
                </a:br>
                <a:r>
                  <a:rPr lang="en-US" dirty="0">
                    <a:solidFill>
                      <a:schemeClr val="accent5"/>
                    </a:solidFill>
                  </a:rPr>
                  <a:t>Profession.Scientist </a:t>
                </a:r>
                <a14:m>
                  <m:oMath xmlns:m="http://schemas.openxmlformats.org/officeDocument/2006/math">
                    <m:r>
                      <a:rPr lang="en-US" i="1">
                        <a:solidFill>
                          <a:schemeClr val="accent5"/>
                        </a:solidFill>
                        <a:latin typeface="Cambria Math" panose="02040503050406030204" pitchFamily="18" charset="0"/>
                        <a:ea typeface="Cambria Math" panose="02040503050406030204" pitchFamily="18" charset="0"/>
                      </a:rPr>
                      <m:t>⊓</m:t>
                    </m:r>
                  </m:oMath>
                </a14:m>
                <a:r>
                  <a:rPr lang="en-US" dirty="0">
                    <a:solidFill>
                      <a:schemeClr val="accent5"/>
                    </a:solidFill>
                  </a:rPr>
                  <a:t> </a:t>
                </a:r>
                <a:r>
                  <a:rPr lang="en-US" dirty="0" err="1">
                    <a:solidFill>
                      <a:schemeClr val="accent5"/>
                    </a:solidFill>
                  </a:rPr>
                  <a:t>PlaceOfBirth.Seattle</a:t>
                </a:r>
                <a:br>
                  <a:rPr lang="en-US" dirty="0"/>
                </a:br>
                <a:r>
                  <a:rPr lang="en-US" dirty="0"/>
                  <a:t> </a:t>
                </a:r>
                <a14:m>
                  <m:oMath xmlns:m="http://schemas.openxmlformats.org/officeDocument/2006/math">
                    <m:r>
                      <a:rPr lang="en-US" i="1">
                        <a:latin typeface="Cambria Math" panose="02040503050406030204" pitchFamily="18" charset="0"/>
                      </a:rPr>
                      <m:t>𝜆</m:t>
                    </m:r>
                    <m:r>
                      <a:rPr lang="en-US" i="1">
                        <a:latin typeface="Cambria Math" panose="02040503050406030204" pitchFamily="18" charset="0"/>
                      </a:rPr>
                      <m:t>𝑥</m:t>
                    </m:r>
                    <m:r>
                      <a:rPr lang="en-US" i="1">
                        <a:latin typeface="Cambria Math" panose="02040503050406030204" pitchFamily="18" charset="0"/>
                      </a:rPr>
                      <m:t>.</m:t>
                    </m:r>
                    <m:r>
                      <m:rPr>
                        <m:sty m:val="p"/>
                      </m:rPr>
                      <a:rPr lang="en-US">
                        <a:latin typeface="Cambria Math" panose="02040503050406030204" pitchFamily="18" charset="0"/>
                      </a:rPr>
                      <m:t>Profession</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m:rPr>
                            <m:sty m:val="p"/>
                          </m:rPr>
                          <a:rPr lang="en-US">
                            <a:latin typeface="Cambria Math" panose="02040503050406030204" pitchFamily="18" charset="0"/>
                          </a:rPr>
                          <m:t>Scientist</m:t>
                        </m:r>
                      </m:e>
                    </m:d>
                    <m:r>
                      <a:rPr lang="en-US" i="1">
                        <a:latin typeface="Cambria Math" panose="02040503050406030204" pitchFamily="18" charset="0"/>
                      </a:rPr>
                      <m:t>∧</m:t>
                    </m:r>
                    <m:r>
                      <m:rPr>
                        <m:sty m:val="p"/>
                      </m:rPr>
                      <a:rPr lang="en-US">
                        <a:latin typeface="Cambria Math" panose="02040503050406030204" pitchFamily="18" charset="0"/>
                      </a:rPr>
                      <m:t>PlaceOfBirth</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r>
                      <m:rPr>
                        <m:sty m:val="p"/>
                      </m:rPr>
                      <a:rPr lang="en-US">
                        <a:latin typeface="Cambria Math" panose="02040503050406030204" pitchFamily="18" charset="0"/>
                      </a:rPr>
                      <m:t>Seattle</m:t>
                    </m:r>
                    <m:r>
                      <a:rPr lang="en-US" i="1">
                        <a:latin typeface="Cambria Math" panose="02040503050406030204" pitchFamily="18" charset="0"/>
                      </a:rPr>
                      <m:t>)</m:t>
                    </m:r>
                  </m:oMath>
                </a14:m>
                <a:endParaRPr lang="en-US" dirty="0"/>
              </a:p>
            </p:txBody>
          </p:sp>
        </mc:Choice>
        <mc:Fallback xmlns="">
          <p:sp>
            <p:nvSpPr>
              <p:cNvPr id="5" name="Content Placeholder 2"/>
              <p:cNvSpPr txBox="1">
                <a:spLocks noRot="1" noChangeAspect="1" noMove="1" noResize="1" noEditPoints="1" noAdjustHandles="1" noChangeArrowheads="1" noChangeShapeType="1" noTextEdit="1"/>
              </p:cNvSpPr>
              <p:nvPr/>
            </p:nvSpPr>
            <p:spPr>
              <a:xfrm>
                <a:off x="84816" y="4010194"/>
                <a:ext cx="11620238" cy="2863091"/>
              </a:xfrm>
              <a:prstGeom prst="rect">
                <a:avLst/>
              </a:prstGeom>
              <a:blipFill>
                <a:blip r:embed="rId7"/>
                <a:stretch>
                  <a:fillRect t="-2766"/>
                </a:stretch>
              </a:blipFill>
            </p:spPr>
            <p:txBody>
              <a:bodyPr/>
              <a:lstStyle/>
              <a:p>
                <a:r>
                  <a:rPr lang="en-US">
                    <a:noFill/>
                  </a:rPr>
                  <a:t> </a:t>
                </a:r>
              </a:p>
            </p:txBody>
          </p:sp>
        </mc:Fallback>
      </mc:AlternateContent>
    </p:spTree>
    <p:extLst>
      <p:ext uri="{BB962C8B-B14F-4D97-AF65-F5344CB8AC3E}">
        <p14:creationId xmlns:p14="http://schemas.microsoft.com/office/powerpoint/2010/main" val="1961978807"/>
      </p:ext>
    </p:extLst>
  </p:cSld>
  <p:clrMapOvr>
    <a:masterClrMapping/>
  </p:clrMapOvr>
  <p:transition>
    <p:fade/>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320" y="301752"/>
            <a:ext cx="11887200" cy="914400"/>
          </a:xfrm>
        </p:spPr>
        <p:txBody>
          <a:bodyPr/>
          <a:lstStyle/>
          <a:p>
            <a:r>
              <a:rPr lang="en-US" dirty="0"/>
              <a:t>SEMPRE – Bridging </a:t>
            </a:r>
            <a:r>
              <a:rPr lang="en-US" sz="3672" dirty="0"/>
              <a:t>[Berant et al., EMNLP-2013]</a:t>
            </a:r>
            <a:endParaRPr lang="en-US" dirty="0"/>
          </a:p>
        </p:txBody>
      </p:sp>
      <p:pic>
        <p:nvPicPr>
          <p:cNvPr id="9" name="Content Placeholder 8" descr="Screen Clipping"/>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1156304" y="1955228"/>
            <a:ext cx="5908498" cy="4437962"/>
          </a:xfrm>
        </p:spPr>
      </p:pic>
      <p:sp>
        <p:nvSpPr>
          <p:cNvPr id="10" name="TextBox 9"/>
          <p:cNvSpPr txBox="1"/>
          <p:nvPr/>
        </p:nvSpPr>
        <p:spPr>
          <a:xfrm>
            <a:off x="6669712" y="2437466"/>
            <a:ext cx="5530338" cy="3295988"/>
          </a:xfrm>
          <a:prstGeom prst="rect">
            <a:avLst/>
          </a:prstGeom>
          <a:noFill/>
          <a:ln>
            <a:solidFill>
              <a:schemeClr val="accent1"/>
            </a:solidFill>
          </a:ln>
        </p:spPr>
        <p:txBody>
          <a:bodyPr wrap="square" rtlCol="0">
            <a:spAutoFit/>
          </a:bodyPr>
          <a:lstStyle/>
          <a:p>
            <a:r>
              <a:rPr lang="en-US" sz="2040" u="sng" dirty="0"/>
              <a:t>Bridging</a:t>
            </a:r>
            <a:r>
              <a:rPr lang="en-US" sz="2040" dirty="0"/>
              <a:t>: Hypothesizing predicates to be connected when the type constraints are satisfied</a:t>
            </a:r>
          </a:p>
          <a:p>
            <a:endParaRPr lang="en-US" sz="2040" dirty="0"/>
          </a:p>
          <a:p>
            <a:r>
              <a:rPr lang="en-US" sz="2040" dirty="0"/>
              <a:t>“What government does Chile have?”</a:t>
            </a:r>
          </a:p>
          <a:p>
            <a:r>
              <a:rPr lang="en-US" sz="2040" dirty="0"/>
              <a:t>“What actors are in Top Gun?”</a:t>
            </a:r>
          </a:p>
          <a:p>
            <a:r>
              <a:rPr lang="en-US" sz="2040" dirty="0"/>
              <a:t>“What is Italy money?”</a:t>
            </a:r>
          </a:p>
          <a:p>
            <a:endParaRPr lang="en-US" sz="2040" dirty="0"/>
          </a:p>
          <a:p>
            <a:r>
              <a:rPr lang="en-US" sz="2040" dirty="0" err="1"/>
              <a:t>Type.FormOfGovernment</a:t>
            </a:r>
            <a:endParaRPr lang="en-US" sz="2040" dirty="0"/>
          </a:p>
          <a:p>
            <a:r>
              <a:rPr lang="en-US" sz="2040" dirty="0"/>
              <a:t>Chile</a:t>
            </a:r>
          </a:p>
        </p:txBody>
      </p:sp>
      <p:sp>
        <p:nvSpPr>
          <p:cNvPr id="5" name="TextBox 4"/>
          <p:cNvSpPr txBox="1"/>
          <p:nvPr/>
        </p:nvSpPr>
        <p:spPr>
          <a:xfrm>
            <a:off x="0" y="6390142"/>
            <a:ext cx="3062377" cy="544765"/>
          </a:xfrm>
          <a:prstGeom prst="rect">
            <a:avLst/>
          </a:prstGeom>
          <a:noFill/>
        </p:spPr>
        <p:txBody>
          <a:bodyPr wrap="none" lIns="182880" tIns="146304" rIns="182880" bIns="146304" rtlCol="0">
            <a:spAutoFit/>
          </a:bodyPr>
          <a:lstStyle/>
          <a:p>
            <a:pPr algn="r">
              <a:lnSpc>
                <a:spcPct val="90000"/>
              </a:lnSpc>
              <a:spcAft>
                <a:spcPts val="600"/>
              </a:spcAft>
            </a:pPr>
            <a:r>
              <a:rPr lang="en-US" i="1" dirty="0">
                <a:gradFill>
                  <a:gsLst>
                    <a:gs pos="2917">
                      <a:schemeClr val="tx1"/>
                    </a:gs>
                    <a:gs pos="30000">
                      <a:schemeClr val="tx1"/>
                    </a:gs>
                  </a:gsLst>
                  <a:lin ang="5400000" scaled="0"/>
                </a:gradFill>
                <a:latin typeface="Times New Roman" panose="02020603050405020304" pitchFamily="18" charset="0"/>
                <a:cs typeface="Times New Roman" panose="02020603050405020304" pitchFamily="18" charset="0"/>
              </a:rPr>
              <a:t>Fig.1 of [Berant et al., 2013]</a:t>
            </a:r>
          </a:p>
        </p:txBody>
      </p:sp>
    </p:spTree>
    <p:extLst>
      <p:ext uri="{BB962C8B-B14F-4D97-AF65-F5344CB8AC3E}">
        <p14:creationId xmlns:p14="http://schemas.microsoft.com/office/powerpoint/2010/main" val="743630901"/>
      </p:ext>
    </p:extLst>
  </p:cSld>
  <p:clrMapOvr>
    <a:masterClrMapping/>
  </p:clrMapOvr>
  <p:transition>
    <p:fade/>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SEMPRE – Paraphrasing </a:t>
            </a:r>
            <a:r>
              <a:rPr lang="en-US" sz="3672" dirty="0"/>
              <a:t>[Berant &amp; Liang, ACL-14]</a:t>
            </a:r>
          </a:p>
        </p:txBody>
      </p:sp>
      <p:pic>
        <p:nvPicPr>
          <p:cNvPr id="4" name="Picture 3"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2086" y="1384456"/>
            <a:ext cx="10402552" cy="4895320"/>
          </a:xfrm>
          <a:prstGeom prst="rect">
            <a:avLst/>
          </a:prstGeom>
        </p:spPr>
      </p:pic>
      <p:sp>
        <p:nvSpPr>
          <p:cNvPr id="6" name="TextBox 5"/>
          <p:cNvSpPr txBox="1"/>
          <p:nvPr/>
        </p:nvSpPr>
        <p:spPr>
          <a:xfrm>
            <a:off x="9059910" y="6449760"/>
            <a:ext cx="3376565" cy="544765"/>
          </a:xfrm>
          <a:prstGeom prst="rect">
            <a:avLst/>
          </a:prstGeom>
          <a:noFill/>
        </p:spPr>
        <p:txBody>
          <a:bodyPr wrap="none" lIns="182880" tIns="146304" rIns="182880" bIns="146304" rtlCol="0">
            <a:spAutoFit/>
          </a:bodyPr>
          <a:lstStyle/>
          <a:p>
            <a:pPr algn="r">
              <a:lnSpc>
                <a:spcPct val="90000"/>
              </a:lnSpc>
              <a:spcAft>
                <a:spcPts val="600"/>
              </a:spcAft>
            </a:pPr>
            <a:r>
              <a:rPr lang="en-US" i="1" dirty="0">
                <a:gradFill>
                  <a:gsLst>
                    <a:gs pos="2917">
                      <a:schemeClr val="tx1"/>
                    </a:gs>
                    <a:gs pos="30000">
                      <a:schemeClr val="tx1"/>
                    </a:gs>
                  </a:gsLst>
                  <a:lin ang="5400000" scaled="0"/>
                </a:gradFill>
                <a:latin typeface="Times New Roman" panose="02020603050405020304" pitchFamily="18" charset="0"/>
                <a:cs typeface="Times New Roman" panose="02020603050405020304" pitchFamily="18" charset="0"/>
              </a:rPr>
              <a:t>Fig.1 of [Berant &amp; Liang, 2014]</a:t>
            </a:r>
          </a:p>
        </p:txBody>
      </p:sp>
      <p:sp>
        <p:nvSpPr>
          <p:cNvPr id="9" name="Rectangle 8"/>
          <p:cNvSpPr/>
          <p:nvPr/>
        </p:nvSpPr>
        <p:spPr bwMode="auto">
          <a:xfrm>
            <a:off x="3388660" y="1214472"/>
            <a:ext cx="6660286" cy="2712069"/>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0" name="Rectangle 9"/>
          <p:cNvSpPr/>
          <p:nvPr/>
        </p:nvSpPr>
        <p:spPr bwMode="auto">
          <a:xfrm>
            <a:off x="3110754" y="5055921"/>
            <a:ext cx="6660286" cy="1308847"/>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4023169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9"/>
                                        </p:tgtEl>
                                      </p:cBhvr>
                                    </p:animEffect>
                                    <p:set>
                                      <p:cBhvr>
                                        <p:cTn id="7" dur="1" fill="hold">
                                          <p:stCondLst>
                                            <p:cond delay="499"/>
                                          </p:stCondLst>
                                        </p:cTn>
                                        <p:tgtEl>
                                          <p:spTgt spid="9"/>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10"/>
                                        </p:tgtEl>
                                      </p:cBhvr>
                                    </p:animEffect>
                                    <p:set>
                                      <p:cBhvr>
                                        <p:cTn id="12" dur="1" fill="hold">
                                          <p:stCondLst>
                                            <p:cond delay="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7705" y="150351"/>
            <a:ext cx="10724938" cy="742585"/>
          </a:xfrm>
        </p:spPr>
        <p:txBody>
          <a:bodyPr>
            <a:normAutofit fontScale="90000"/>
          </a:bodyPr>
          <a:lstStyle/>
          <a:p>
            <a:r>
              <a:rPr lang="en-US" dirty="0"/>
              <a:t>“CCG-Graph” </a:t>
            </a:r>
            <a:r>
              <a:rPr lang="en-US" sz="3672" dirty="0"/>
              <a:t>[Reddy et al., TACL-2014]</a:t>
            </a:r>
          </a:p>
        </p:txBody>
      </p:sp>
      <p:pic>
        <p:nvPicPr>
          <p:cNvPr id="4" name="Content Placeholder 3" descr="Screen Clipping"/>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367705" y="975486"/>
            <a:ext cx="7467044" cy="5689464"/>
          </a:xfrm>
        </p:spPr>
      </p:pic>
      <p:sp>
        <p:nvSpPr>
          <p:cNvPr id="5" name="TextBox 4"/>
          <p:cNvSpPr txBox="1"/>
          <p:nvPr/>
        </p:nvSpPr>
        <p:spPr>
          <a:xfrm>
            <a:off x="8325921" y="2800595"/>
            <a:ext cx="3864086" cy="3839956"/>
          </a:xfrm>
          <a:prstGeom prst="rect">
            <a:avLst/>
          </a:prstGeom>
          <a:noFill/>
          <a:ln>
            <a:solidFill>
              <a:schemeClr val="accent1"/>
            </a:solidFill>
          </a:ln>
        </p:spPr>
        <p:txBody>
          <a:bodyPr wrap="square" rtlCol="0">
            <a:spAutoFit/>
          </a:bodyPr>
          <a:lstStyle/>
          <a:p>
            <a:pPr marL="291436" indent="-291436">
              <a:buFont typeface="Arial" panose="020B0604020202020204" pitchFamily="34" charset="0"/>
              <a:buChar char="•"/>
            </a:pPr>
            <a:r>
              <a:rPr lang="en-US" sz="1836" dirty="0"/>
              <a:t>Word Nodes (Ovals)</a:t>
            </a:r>
          </a:p>
          <a:p>
            <a:pPr marL="757735" lvl="1" indent="-291436">
              <a:buFont typeface="Arial" panose="020B0604020202020204" pitchFamily="34" charset="0"/>
              <a:buChar char="•"/>
            </a:pPr>
            <a:r>
              <a:rPr lang="en-US" sz="1836" dirty="0"/>
              <a:t>word nodes are connected via syntactic dependencies</a:t>
            </a:r>
          </a:p>
          <a:p>
            <a:pPr marL="291436" indent="-291436">
              <a:buFont typeface="Arial" panose="020B0604020202020204" pitchFamily="34" charset="0"/>
              <a:buChar char="•"/>
            </a:pPr>
            <a:r>
              <a:rPr lang="en-US" sz="1836" dirty="0"/>
              <a:t>Entity Nodes (Rectangles)</a:t>
            </a:r>
          </a:p>
          <a:p>
            <a:pPr marL="291436" indent="-291436">
              <a:buFont typeface="Arial" panose="020B0604020202020204" pitchFamily="34" charset="0"/>
              <a:buChar char="•"/>
            </a:pPr>
            <a:r>
              <a:rPr lang="en-US" sz="1836" dirty="0"/>
              <a:t>Mediator Nodes (Circles)</a:t>
            </a:r>
          </a:p>
          <a:p>
            <a:pPr marL="757735" lvl="1" indent="-291436">
              <a:buFont typeface="Arial" panose="020B0604020202020204" pitchFamily="34" charset="0"/>
              <a:buChar char="•"/>
            </a:pPr>
            <a:r>
              <a:rPr lang="en-US" sz="1836" dirty="0"/>
              <a:t>Represent events</a:t>
            </a:r>
          </a:p>
          <a:p>
            <a:pPr marL="757735" lvl="1" indent="-291436">
              <a:buFont typeface="Arial" panose="020B0604020202020204" pitchFamily="34" charset="0"/>
              <a:buChar char="•"/>
            </a:pPr>
            <a:r>
              <a:rPr lang="en-US" sz="1836" dirty="0"/>
              <a:t>Binary predicates</a:t>
            </a:r>
          </a:p>
          <a:p>
            <a:pPr marL="291436" indent="-291436">
              <a:buFont typeface="Arial" panose="020B0604020202020204" pitchFamily="34" charset="0"/>
              <a:buChar char="•"/>
            </a:pPr>
            <a:r>
              <a:rPr lang="en-US" sz="1836" dirty="0"/>
              <a:t>Type nodes (Rounded rectangles) </a:t>
            </a:r>
          </a:p>
          <a:p>
            <a:pPr marL="757735" lvl="1" indent="-291436">
              <a:buFont typeface="Arial" panose="020B0604020202020204" pitchFamily="34" charset="0"/>
              <a:buChar char="•"/>
            </a:pPr>
            <a:r>
              <a:rPr lang="en-US" sz="1836" dirty="0"/>
              <a:t>Unary predicates</a:t>
            </a:r>
          </a:p>
          <a:p>
            <a:pPr marL="291436" indent="-291436">
              <a:buFont typeface="Arial" panose="020B0604020202020204" pitchFamily="34" charset="0"/>
              <a:buChar char="•"/>
            </a:pPr>
            <a:r>
              <a:rPr lang="en-US" sz="1836" dirty="0"/>
              <a:t>Math nodes (Diamonds)</a:t>
            </a:r>
          </a:p>
          <a:p>
            <a:pPr marL="757735" lvl="1" indent="-291436">
              <a:buFont typeface="Arial" panose="020B0604020202020204" pitchFamily="34" charset="0"/>
              <a:buChar char="•"/>
            </a:pPr>
            <a:r>
              <a:rPr lang="en-US" sz="1836" dirty="0"/>
              <a:t>e.g., Aggregation Functions</a:t>
            </a:r>
          </a:p>
          <a:p>
            <a:endParaRPr lang="en-US" sz="1836" dirty="0"/>
          </a:p>
        </p:txBody>
      </p:sp>
      <p:sp>
        <p:nvSpPr>
          <p:cNvPr id="6" name="TextBox 5"/>
          <p:cNvSpPr txBox="1"/>
          <p:nvPr/>
        </p:nvSpPr>
        <p:spPr>
          <a:xfrm>
            <a:off x="8217117" y="1427276"/>
            <a:ext cx="3826782" cy="830536"/>
          </a:xfrm>
          <a:prstGeom prst="rect">
            <a:avLst/>
          </a:prstGeom>
          <a:noFill/>
          <a:ln>
            <a:solidFill>
              <a:schemeClr val="accent1"/>
            </a:solidFill>
          </a:ln>
        </p:spPr>
        <p:txBody>
          <a:bodyPr wrap="square" rtlCol="0">
            <a:spAutoFit/>
          </a:bodyPr>
          <a:lstStyle/>
          <a:p>
            <a:r>
              <a:rPr lang="en-US" sz="2346" dirty="0">
                <a:latin typeface="Times New Roman" panose="02020603050405020304" pitchFamily="18" charset="0"/>
                <a:cs typeface="Times New Roman" panose="02020603050405020304" pitchFamily="18" charset="0"/>
              </a:rPr>
              <a:t>Austin is the capital of Texas.</a:t>
            </a:r>
          </a:p>
          <a:p>
            <a:r>
              <a:rPr lang="en-US" sz="2346" dirty="0">
                <a:latin typeface="Times New Roman" panose="02020603050405020304" pitchFamily="18" charset="0"/>
                <a:cs typeface="Times New Roman" panose="02020603050405020304" pitchFamily="18" charset="0"/>
              </a:rPr>
              <a:t>What is the capital of Texas?</a:t>
            </a:r>
          </a:p>
        </p:txBody>
      </p:sp>
      <p:sp>
        <p:nvSpPr>
          <p:cNvPr id="7" name="TextBox 6"/>
          <p:cNvSpPr txBox="1"/>
          <p:nvPr/>
        </p:nvSpPr>
        <p:spPr>
          <a:xfrm>
            <a:off x="0" y="6551317"/>
            <a:ext cx="3011082" cy="544765"/>
          </a:xfrm>
          <a:prstGeom prst="rect">
            <a:avLst/>
          </a:prstGeom>
          <a:noFill/>
        </p:spPr>
        <p:txBody>
          <a:bodyPr wrap="none" lIns="182880" tIns="146304" rIns="182880" bIns="146304" rtlCol="0">
            <a:spAutoFit/>
          </a:bodyPr>
          <a:lstStyle/>
          <a:p>
            <a:pPr algn="r">
              <a:lnSpc>
                <a:spcPct val="90000"/>
              </a:lnSpc>
              <a:spcAft>
                <a:spcPts val="600"/>
              </a:spcAft>
            </a:pPr>
            <a:r>
              <a:rPr lang="en-US" i="1" dirty="0">
                <a:gradFill>
                  <a:gsLst>
                    <a:gs pos="2917">
                      <a:schemeClr val="tx1"/>
                    </a:gs>
                    <a:gs pos="30000">
                      <a:schemeClr val="tx1"/>
                    </a:gs>
                  </a:gsLst>
                  <a:lin ang="5400000" scaled="0"/>
                </a:gradFill>
                <a:latin typeface="Times New Roman" panose="02020603050405020304" pitchFamily="18" charset="0"/>
                <a:cs typeface="Times New Roman" panose="02020603050405020304" pitchFamily="18" charset="0"/>
              </a:rPr>
              <a:t>Fig.2 of [Reddy et al., 2014]</a:t>
            </a:r>
          </a:p>
        </p:txBody>
      </p:sp>
    </p:spTree>
    <p:extLst>
      <p:ext uri="{BB962C8B-B14F-4D97-AF65-F5344CB8AC3E}">
        <p14:creationId xmlns:p14="http://schemas.microsoft.com/office/powerpoint/2010/main" val="1182580874"/>
      </p:ext>
    </p:extLst>
  </p:cSld>
  <p:clrMapOvr>
    <a:masterClrMapping/>
  </p:clrMapOvr>
  <p:transition>
    <p:fade/>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3306" y="266435"/>
            <a:ext cx="10822693" cy="778064"/>
          </a:xfrm>
        </p:spPr>
        <p:txBody>
          <a:bodyPr>
            <a:normAutofit fontScale="90000"/>
          </a:bodyPr>
          <a:lstStyle/>
          <a:p>
            <a:r>
              <a:rPr lang="en-US" dirty="0"/>
              <a:t>“Machine Translation” </a:t>
            </a:r>
            <a:r>
              <a:rPr lang="en-US" sz="3672" dirty="0"/>
              <a:t>[Bao et al., ACL-14]</a:t>
            </a:r>
            <a:endParaRPr lang="en-US" sz="3264" dirty="0"/>
          </a:p>
        </p:txBody>
      </p:sp>
      <p:pic>
        <p:nvPicPr>
          <p:cNvPr id="4" name="Content Placeholder 3" descr="Screen Clipping"/>
          <p:cNvPicPr>
            <a:picLocks noGrp="1" noChangeAspect="1"/>
          </p:cNvPicPr>
          <p:nvPr>
            <p:ph idx="4294967295"/>
          </p:nvPr>
        </p:nvPicPr>
        <p:blipFill>
          <a:blip r:embed="rId3" cstate="print">
            <a:extLst>
              <a:ext uri="{28A0092B-C50C-407E-A947-70E740481C1C}">
                <a14:useLocalDpi xmlns:a14="http://schemas.microsoft.com/office/drawing/2010/main" val="0"/>
              </a:ext>
            </a:extLst>
          </a:blip>
          <a:stretch>
            <a:fillRect/>
          </a:stretch>
        </p:blipFill>
        <p:spPr>
          <a:xfrm>
            <a:off x="353309" y="1739530"/>
            <a:ext cx="7729214" cy="4028086"/>
          </a:xfrm>
        </p:spPr>
      </p:pic>
      <p:sp>
        <p:nvSpPr>
          <p:cNvPr id="5" name="TextBox 4"/>
          <p:cNvSpPr txBox="1"/>
          <p:nvPr/>
        </p:nvSpPr>
        <p:spPr>
          <a:xfrm>
            <a:off x="8267700" y="1919692"/>
            <a:ext cx="3869459" cy="3859390"/>
          </a:xfrm>
          <a:prstGeom prst="rect">
            <a:avLst/>
          </a:prstGeom>
          <a:noFill/>
          <a:ln>
            <a:solidFill>
              <a:schemeClr val="accent1"/>
            </a:solidFill>
          </a:ln>
        </p:spPr>
        <p:txBody>
          <a:bodyPr wrap="square" rtlCol="0">
            <a:spAutoFit/>
          </a:bodyPr>
          <a:lstStyle/>
          <a:p>
            <a:r>
              <a:rPr lang="en-US" sz="2448" dirty="0"/>
              <a:t>Each span is a mapping of a single-relation question:</a:t>
            </a:r>
          </a:p>
          <a:p>
            <a:endParaRPr lang="en-US" sz="2448" dirty="0"/>
          </a:p>
          <a:p>
            <a:r>
              <a:rPr lang="en-US" sz="2448" dirty="0"/>
              <a:t>Question Pattern:</a:t>
            </a:r>
          </a:p>
          <a:p>
            <a:r>
              <a:rPr lang="en-US" sz="2448" dirty="0">
                <a:solidFill>
                  <a:srgbClr val="C00000"/>
                </a:solidFill>
                <a:latin typeface="Times New Roman" panose="02020603050405020304" pitchFamily="18" charset="0"/>
                <a:cs typeface="Times New Roman" panose="02020603050405020304" pitchFamily="18" charset="0"/>
              </a:rPr>
              <a:t>“Who is the director of Forrest Gump?”</a:t>
            </a:r>
          </a:p>
          <a:p>
            <a:r>
              <a:rPr lang="en-US" sz="2448" dirty="0"/>
              <a:t>(Forrest Gump, Director, ?)</a:t>
            </a:r>
          </a:p>
          <a:p>
            <a:endParaRPr lang="en-US" sz="2448" dirty="0"/>
          </a:p>
          <a:p>
            <a:pPr marL="349724" indent="-349724">
              <a:buFont typeface="Arial" panose="020B0604020202020204" pitchFamily="34" charset="0"/>
              <a:buChar char="•"/>
            </a:pPr>
            <a:r>
              <a:rPr lang="en-US" sz="2448" dirty="0"/>
              <a:t>Patterns from mining Bing query logs.</a:t>
            </a:r>
          </a:p>
        </p:txBody>
      </p:sp>
      <p:sp>
        <p:nvSpPr>
          <p:cNvPr id="6" name="TextBox 5"/>
          <p:cNvSpPr txBox="1"/>
          <p:nvPr/>
        </p:nvSpPr>
        <p:spPr>
          <a:xfrm>
            <a:off x="353307" y="1201945"/>
            <a:ext cx="2437517" cy="469039"/>
          </a:xfrm>
          <a:prstGeom prst="rect">
            <a:avLst/>
          </a:prstGeom>
          <a:noFill/>
          <a:ln>
            <a:solidFill>
              <a:schemeClr val="accent1"/>
            </a:solidFill>
          </a:ln>
        </p:spPr>
        <p:txBody>
          <a:bodyPr wrap="square" rtlCol="0">
            <a:spAutoFit/>
          </a:bodyPr>
          <a:lstStyle/>
          <a:p>
            <a:r>
              <a:rPr lang="en-US" sz="2448" dirty="0"/>
              <a:t>CYK Paring</a:t>
            </a:r>
          </a:p>
        </p:txBody>
      </p:sp>
      <p:sp>
        <p:nvSpPr>
          <p:cNvPr id="7" name="TextBox 6"/>
          <p:cNvSpPr txBox="1"/>
          <p:nvPr/>
        </p:nvSpPr>
        <p:spPr>
          <a:xfrm>
            <a:off x="353308" y="6304398"/>
            <a:ext cx="11342419" cy="382308"/>
          </a:xfrm>
          <a:prstGeom prst="rect">
            <a:avLst/>
          </a:prstGeom>
          <a:noFill/>
        </p:spPr>
        <p:txBody>
          <a:bodyPr wrap="square" rtlCol="0">
            <a:spAutoFit/>
          </a:bodyPr>
          <a:lstStyle/>
          <a:p>
            <a:r>
              <a:rPr lang="en-US" sz="1836" dirty="0"/>
              <a:t>* Few questions in </a:t>
            </a:r>
            <a:r>
              <a:rPr lang="en-US" sz="1836" dirty="0" err="1"/>
              <a:t>WebQuestions</a:t>
            </a:r>
            <a:r>
              <a:rPr lang="en-US" sz="1836" dirty="0"/>
              <a:t> are with a long chain like this.</a:t>
            </a:r>
          </a:p>
        </p:txBody>
      </p:sp>
      <p:sp>
        <p:nvSpPr>
          <p:cNvPr id="8" name="TextBox 7"/>
          <p:cNvSpPr txBox="1"/>
          <p:nvPr/>
        </p:nvSpPr>
        <p:spPr>
          <a:xfrm>
            <a:off x="168132" y="5678495"/>
            <a:ext cx="2805896" cy="544765"/>
          </a:xfrm>
          <a:prstGeom prst="rect">
            <a:avLst/>
          </a:prstGeom>
          <a:noFill/>
        </p:spPr>
        <p:txBody>
          <a:bodyPr wrap="none" lIns="182880" tIns="146304" rIns="182880" bIns="146304" rtlCol="0">
            <a:spAutoFit/>
          </a:bodyPr>
          <a:lstStyle/>
          <a:p>
            <a:pPr algn="r">
              <a:lnSpc>
                <a:spcPct val="90000"/>
              </a:lnSpc>
              <a:spcAft>
                <a:spcPts val="600"/>
              </a:spcAft>
            </a:pPr>
            <a:r>
              <a:rPr lang="en-US" i="1" dirty="0">
                <a:gradFill>
                  <a:gsLst>
                    <a:gs pos="2917">
                      <a:schemeClr val="tx1"/>
                    </a:gs>
                    <a:gs pos="30000">
                      <a:schemeClr val="tx1"/>
                    </a:gs>
                  </a:gsLst>
                  <a:lin ang="5400000" scaled="0"/>
                </a:gradFill>
                <a:latin typeface="Times New Roman" panose="02020603050405020304" pitchFamily="18" charset="0"/>
                <a:cs typeface="Times New Roman" panose="02020603050405020304" pitchFamily="18" charset="0"/>
              </a:rPr>
              <a:t>Fig.1 of [Bao et al., 2014]</a:t>
            </a:r>
          </a:p>
        </p:txBody>
      </p:sp>
    </p:spTree>
    <p:extLst>
      <p:ext uri="{BB962C8B-B14F-4D97-AF65-F5344CB8AC3E}">
        <p14:creationId xmlns:p14="http://schemas.microsoft.com/office/powerpoint/2010/main" val="1482153883"/>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Factoid Questions</a:t>
            </a:r>
          </a:p>
        </p:txBody>
      </p:sp>
      <p:pic>
        <p:nvPicPr>
          <p:cNvPr id="4" name="Picture 3"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5126" y="1456375"/>
            <a:ext cx="5436074" cy="2825280"/>
          </a:xfrm>
          <a:prstGeom prst="rect">
            <a:avLst/>
          </a:prstGeom>
          <a:ln>
            <a:solidFill>
              <a:schemeClr val="accent1"/>
            </a:solidFill>
          </a:ln>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01259" y="1481627"/>
            <a:ext cx="2914364" cy="4857270"/>
          </a:xfrm>
          <a:prstGeom prst="rect">
            <a:avLst/>
          </a:prstGeom>
        </p:spPr>
      </p:pic>
      <p:pic>
        <p:nvPicPr>
          <p:cNvPr id="6" name="Picture 5" descr="Screen Clippi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17409" y="3837140"/>
            <a:ext cx="4907939" cy="2536762"/>
          </a:xfrm>
          <a:prstGeom prst="rect">
            <a:avLst/>
          </a:prstGeom>
          <a:noFill/>
          <a:ln>
            <a:solidFill>
              <a:schemeClr val="accent1"/>
            </a:solidFill>
          </a:ln>
        </p:spPr>
      </p:pic>
    </p:spTree>
    <p:extLst>
      <p:ext uri="{BB962C8B-B14F-4D97-AF65-F5344CB8AC3E}">
        <p14:creationId xmlns:p14="http://schemas.microsoft.com/office/powerpoint/2010/main" val="29555707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500"/>
                                  </p:stCondLst>
                                  <p:childTnLst>
                                    <p:set>
                                      <p:cBhvr>
                                        <p:cTn id="9" dur="1" fill="hold">
                                          <p:stCondLst>
                                            <p:cond delay="0"/>
                                          </p:stCondLst>
                                        </p:cTn>
                                        <p:tgtEl>
                                          <p:spTgt spid="6"/>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320" y="2281797"/>
            <a:ext cx="11887200" cy="3662541"/>
          </a:xfrm>
        </p:spPr>
        <p:txBody>
          <a:bodyPr/>
          <a:lstStyle/>
          <a:p>
            <a:r>
              <a:rPr lang="en-US" dirty="0"/>
              <a:t>Query graph</a:t>
            </a:r>
          </a:p>
          <a:p>
            <a:pPr lvl="1"/>
            <a:r>
              <a:rPr lang="en-US" dirty="0"/>
              <a:t>Resembles subgraphs of the knowledge base</a:t>
            </a:r>
          </a:p>
          <a:p>
            <a:pPr lvl="1"/>
            <a:r>
              <a:rPr lang="en-US" dirty="0"/>
              <a:t>Can be </a:t>
            </a:r>
            <a:r>
              <a:rPr lang="en-US" i="1" dirty="0">
                <a:solidFill>
                  <a:srgbClr val="0070C0"/>
                </a:solidFill>
              </a:rPr>
              <a:t>directly</a:t>
            </a:r>
            <a:r>
              <a:rPr lang="en-US" dirty="0"/>
              <a:t> mapped to a logical form in 𝜆-calculus</a:t>
            </a:r>
          </a:p>
          <a:p>
            <a:pPr lvl="8"/>
            <a:endParaRPr lang="en-US" dirty="0"/>
          </a:p>
          <a:p>
            <a:r>
              <a:rPr lang="en-US" dirty="0"/>
              <a:t>Semantic parsing</a:t>
            </a:r>
          </a:p>
          <a:p>
            <a:pPr lvl="1"/>
            <a:r>
              <a:rPr lang="en-US" dirty="0"/>
              <a:t>A search problem that </a:t>
            </a:r>
            <a:r>
              <a:rPr lang="en-US" i="1" dirty="0">
                <a:solidFill>
                  <a:srgbClr val="FF0000"/>
                </a:solidFill>
              </a:rPr>
              <a:t>grows</a:t>
            </a:r>
            <a:r>
              <a:rPr lang="en-US" dirty="0">
                <a:solidFill>
                  <a:srgbClr val="FF0000"/>
                </a:solidFill>
              </a:rPr>
              <a:t> </a:t>
            </a:r>
            <a:r>
              <a:rPr lang="en-US" dirty="0"/>
              <a:t>the graph through </a:t>
            </a:r>
            <a:r>
              <a:rPr lang="en-US" i="1" dirty="0">
                <a:solidFill>
                  <a:srgbClr val="0070C0"/>
                </a:solidFill>
              </a:rPr>
              <a:t>staged</a:t>
            </a:r>
            <a:r>
              <a:rPr lang="en-US" dirty="0"/>
              <a:t> state-actions</a:t>
            </a:r>
          </a:p>
          <a:p>
            <a:pPr lvl="1"/>
            <a:endParaRPr lang="en-US" dirty="0"/>
          </a:p>
        </p:txBody>
      </p:sp>
      <p:sp>
        <p:nvSpPr>
          <p:cNvPr id="3" name="Title 2"/>
          <p:cNvSpPr>
            <a:spLocks noGrp="1"/>
          </p:cNvSpPr>
          <p:nvPr>
            <p:ph type="title"/>
          </p:nvPr>
        </p:nvSpPr>
        <p:spPr>
          <a:xfrm>
            <a:off x="274320" y="296897"/>
            <a:ext cx="11889564" cy="1544782"/>
          </a:xfrm>
        </p:spPr>
        <p:txBody>
          <a:bodyPr/>
          <a:lstStyle/>
          <a:p>
            <a:r>
              <a:rPr lang="en-US" dirty="0"/>
              <a:t>Staged Query Graph Generation</a:t>
            </a:r>
            <a:br>
              <a:rPr lang="en-US" dirty="0"/>
            </a:br>
            <a:r>
              <a:rPr lang="en-US" sz="4400" dirty="0">
                <a:solidFill>
                  <a:srgbClr val="0070C0"/>
                </a:solidFill>
              </a:rPr>
              <a:t>Basic idea</a:t>
            </a:r>
          </a:p>
        </p:txBody>
      </p:sp>
    </p:spTree>
    <p:extLst>
      <p:ext uri="{BB962C8B-B14F-4D97-AF65-F5344CB8AC3E}">
        <p14:creationId xmlns:p14="http://schemas.microsoft.com/office/powerpoint/2010/main" val="4058876033"/>
      </p:ext>
    </p:extLst>
  </p:cSld>
  <p:clrMapOvr>
    <a:masterClrMapping/>
  </p:clrMapOvr>
  <p:transition>
    <p:fade/>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Query Graph</a:t>
            </a:r>
          </a:p>
        </p:txBody>
      </p:sp>
      <mc:AlternateContent xmlns:mc="http://schemas.openxmlformats.org/markup-compatibility/2006" xmlns:a14="http://schemas.microsoft.com/office/drawing/2010/main">
        <mc:Choice Requires="a14">
          <p:sp>
            <p:nvSpPr>
              <p:cNvPr id="3" name="Content Placeholder 2"/>
              <p:cNvSpPr>
                <a:spLocks noGrp="1"/>
              </p:cNvSpPr>
              <p:nvPr>
                <p:ph type="body" sz="quarter" idx="10"/>
              </p:nvPr>
            </p:nvSpPr>
            <p:spPr>
              <a:xfrm>
                <a:off x="276684" y="1396101"/>
                <a:ext cx="11887200" cy="2034681"/>
              </a:xfrm>
            </p:spPr>
            <p:txBody>
              <a:bodyPr/>
              <a:lstStyle/>
              <a:p>
                <a:r>
                  <a:rPr lang="en-US" sz="3600" dirty="0">
                    <a:latin typeface="Times New Roman" panose="02020603050405020304" pitchFamily="18" charset="0"/>
                    <a:cs typeface="Times New Roman" panose="02020603050405020304" pitchFamily="18" charset="0"/>
                  </a:rPr>
                  <a:t>Who first voiced Meg on Family Guy?</a:t>
                </a:r>
              </a:p>
              <a:p>
                <a:endParaRPr lang="en-US" sz="1800" dirty="0">
                  <a:latin typeface="Times New Roman" panose="020206030504050203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a:rPr lang="en-US" sz="3200" i="1">
                          <a:latin typeface="Cambria Math" panose="02040503050406030204" pitchFamily="18" charset="0"/>
                        </a:rPr>
                        <m:t>𝜆</m:t>
                      </m:r>
                      <m:r>
                        <a:rPr lang="en-US" sz="3200" i="1">
                          <a:latin typeface="Cambria Math" panose="02040503050406030204" pitchFamily="18" charset="0"/>
                        </a:rPr>
                        <m:t>𝑥</m:t>
                      </m:r>
                      <m:r>
                        <a:rPr lang="en-US" sz="3200" i="1">
                          <a:latin typeface="Cambria Math" panose="02040503050406030204" pitchFamily="18" charset="0"/>
                        </a:rPr>
                        <m:t>. ∃</m:t>
                      </m:r>
                      <m:r>
                        <a:rPr lang="en-US" sz="3200" i="1">
                          <a:latin typeface="Cambria Math" panose="02040503050406030204" pitchFamily="18" charset="0"/>
                        </a:rPr>
                        <m:t>𝑦</m:t>
                      </m:r>
                      <m:r>
                        <a:rPr lang="en-US" sz="3200" i="1">
                          <a:latin typeface="Cambria Math" panose="02040503050406030204" pitchFamily="18" charset="0"/>
                        </a:rPr>
                        <m:t>. </m:t>
                      </m:r>
                      <m:r>
                        <m:rPr>
                          <m:sty m:val="p"/>
                        </m:rPr>
                        <a:rPr lang="en-US" sz="3200">
                          <a:latin typeface="Cambria Math" panose="02040503050406030204" pitchFamily="18" charset="0"/>
                        </a:rPr>
                        <m:t>cast</m:t>
                      </m:r>
                      <m:d>
                        <m:dPr>
                          <m:ctrlPr>
                            <a:rPr lang="en-US" sz="3200" i="1">
                              <a:latin typeface="Cambria Math" panose="02040503050406030204" pitchFamily="18" charset="0"/>
                            </a:rPr>
                          </m:ctrlPr>
                        </m:dPr>
                        <m:e>
                          <m:r>
                            <m:rPr>
                              <m:nor/>
                            </m:rPr>
                            <a:rPr lang="en-US" sz="3200" i="0">
                              <a:latin typeface="Cambria Math" panose="02040503050406030204" pitchFamily="18" charset="0"/>
                            </a:rPr>
                            <m:t>FamilyGuy</m:t>
                          </m:r>
                          <m:r>
                            <a:rPr lang="en-US" sz="3200" i="1">
                              <a:latin typeface="Cambria Math" panose="02040503050406030204" pitchFamily="18" charset="0"/>
                            </a:rPr>
                            <m:t>, </m:t>
                          </m:r>
                          <m:r>
                            <a:rPr lang="en-US" sz="3200" i="1">
                              <a:latin typeface="Cambria Math" panose="02040503050406030204" pitchFamily="18" charset="0"/>
                            </a:rPr>
                            <m:t>𝑦</m:t>
                          </m:r>
                        </m:e>
                      </m:d>
                      <m:r>
                        <a:rPr lang="en-US" sz="3200" i="1">
                          <a:latin typeface="Cambria Math" panose="02040503050406030204" pitchFamily="18" charset="0"/>
                        </a:rPr>
                        <m:t>∧</m:t>
                      </m:r>
                      <m:r>
                        <m:rPr>
                          <m:sty m:val="p"/>
                        </m:rPr>
                        <a:rPr lang="en-US" sz="3200">
                          <a:latin typeface="Cambria Math" panose="02040503050406030204" pitchFamily="18" charset="0"/>
                        </a:rPr>
                        <m:t>actor</m:t>
                      </m:r>
                      <m:d>
                        <m:dPr>
                          <m:ctrlPr>
                            <a:rPr lang="en-US" sz="3200" i="1">
                              <a:latin typeface="Cambria Math" panose="02040503050406030204" pitchFamily="18" charset="0"/>
                            </a:rPr>
                          </m:ctrlPr>
                        </m:dPr>
                        <m:e>
                          <m:r>
                            <a:rPr lang="en-US" sz="3200" i="1">
                              <a:latin typeface="Cambria Math" panose="02040503050406030204" pitchFamily="18" charset="0"/>
                            </a:rPr>
                            <m:t>𝑦</m:t>
                          </m:r>
                          <m:r>
                            <a:rPr lang="en-US" sz="3200" i="1">
                              <a:latin typeface="Cambria Math" panose="02040503050406030204" pitchFamily="18" charset="0"/>
                            </a:rPr>
                            <m:t>,</m:t>
                          </m:r>
                          <m:r>
                            <a:rPr lang="en-US" sz="3200" i="1">
                              <a:latin typeface="Cambria Math" panose="02040503050406030204" pitchFamily="18" charset="0"/>
                            </a:rPr>
                            <m:t>𝑥</m:t>
                          </m:r>
                        </m:e>
                      </m:d>
                      <m:r>
                        <a:rPr lang="en-US" sz="3200" i="1">
                          <a:latin typeface="Cambria Math" panose="02040503050406030204" pitchFamily="18" charset="0"/>
                        </a:rPr>
                        <m:t>∧</m:t>
                      </m:r>
                      <m:r>
                        <m:rPr>
                          <m:sty m:val="p"/>
                        </m:rPr>
                        <a:rPr lang="en-US" sz="3200">
                          <a:latin typeface="Cambria Math" panose="02040503050406030204" pitchFamily="18" charset="0"/>
                        </a:rPr>
                        <m:t>character</m:t>
                      </m:r>
                      <m:r>
                        <a:rPr lang="en-US" sz="3200" i="1">
                          <a:latin typeface="Cambria Math" panose="02040503050406030204" pitchFamily="18" charset="0"/>
                        </a:rPr>
                        <m:t>(</m:t>
                      </m:r>
                      <m:r>
                        <a:rPr lang="en-US" sz="3200" i="1">
                          <a:latin typeface="Cambria Math" panose="02040503050406030204" pitchFamily="18" charset="0"/>
                        </a:rPr>
                        <m:t>𝑦</m:t>
                      </m:r>
                      <m:r>
                        <a:rPr lang="en-US" sz="3200" i="1">
                          <a:latin typeface="Cambria Math" panose="02040503050406030204" pitchFamily="18" charset="0"/>
                        </a:rPr>
                        <m:t>, </m:t>
                      </m:r>
                      <m:r>
                        <m:rPr>
                          <m:sty m:val="p"/>
                        </m:rPr>
                        <a:rPr lang="en-US" sz="3200">
                          <a:latin typeface="Cambria Math" panose="02040503050406030204" pitchFamily="18" charset="0"/>
                        </a:rPr>
                        <m:t>MegGriffin</m:t>
                      </m:r>
                      <m:r>
                        <a:rPr lang="en-US" sz="3200" i="1">
                          <a:latin typeface="Cambria Math" panose="02040503050406030204" pitchFamily="18" charset="0"/>
                        </a:rPr>
                        <m:t>)</m:t>
                      </m:r>
                    </m:oMath>
                  </m:oMathPara>
                </a14:m>
                <a:endParaRPr lang="en-US" sz="3200" dirty="0"/>
              </a:p>
              <a:p>
                <a:endParaRPr lang="en-US" sz="3600" dirty="0"/>
              </a:p>
            </p:txBody>
          </p:sp>
        </mc:Choice>
        <mc:Fallback xmlns="">
          <p:sp>
            <p:nvSpPr>
              <p:cNvPr id="3" name="Content Placeholder 2"/>
              <p:cNvSpPr>
                <a:spLocks noGrp="1" noRot="1" noChangeAspect="1" noMove="1" noResize="1" noEditPoints="1" noAdjustHandles="1" noChangeArrowheads="1" noChangeShapeType="1" noTextEdit="1"/>
              </p:cNvSpPr>
              <p:nvPr>
                <p:ph type="body" sz="quarter" idx="10"/>
              </p:nvPr>
            </p:nvSpPr>
            <p:spPr>
              <a:xfrm>
                <a:off x="276684" y="1396101"/>
                <a:ext cx="11887200" cy="2034681"/>
              </a:xfrm>
              <a:blipFill rotWithShape="0">
                <a:blip r:embed="rId3"/>
                <a:stretch>
                  <a:fillRect/>
                </a:stretch>
              </a:blipFill>
            </p:spPr>
            <p:txBody>
              <a:bodyPr/>
              <a:lstStyle/>
              <a:p>
                <a:r>
                  <a:rPr lang="en-US">
                    <a:noFill/>
                  </a:rPr>
                  <a:t> </a:t>
                </a:r>
              </a:p>
            </p:txBody>
          </p:sp>
        </mc:Fallback>
      </mc:AlternateContent>
      <p:pic>
        <p:nvPicPr>
          <p:cNvPr id="4" name="Picture 3"/>
          <p:cNvPicPr>
            <a:picLocks noChangeAspect="1"/>
          </p:cNvPicPr>
          <p:nvPr/>
        </p:nvPicPr>
        <p:blipFill>
          <a:blip r:embed="rId4"/>
          <a:stretch>
            <a:fillRect/>
          </a:stretch>
        </p:blipFill>
        <p:spPr>
          <a:xfrm>
            <a:off x="1852788" y="3748526"/>
            <a:ext cx="7937194" cy="2288754"/>
          </a:xfrm>
          <a:prstGeom prst="rect">
            <a:avLst/>
          </a:prstGeom>
        </p:spPr>
      </p:pic>
      <p:grpSp>
        <p:nvGrpSpPr>
          <p:cNvPr id="5" name="Group 4"/>
          <p:cNvGrpSpPr/>
          <p:nvPr/>
        </p:nvGrpSpPr>
        <p:grpSpPr>
          <a:xfrm>
            <a:off x="555340" y="4480726"/>
            <a:ext cx="3467863" cy="1556556"/>
            <a:chOff x="1570862" y="5148311"/>
            <a:chExt cx="3626852" cy="1627918"/>
          </a:xfrm>
        </p:grpSpPr>
        <p:sp>
          <p:nvSpPr>
            <p:cNvPr id="6" name="Rectangle 5"/>
            <p:cNvSpPr/>
            <p:nvPr/>
          </p:nvSpPr>
          <p:spPr bwMode="auto">
            <a:xfrm>
              <a:off x="2819399" y="5715000"/>
              <a:ext cx="2378315" cy="1061229"/>
            </a:xfrm>
            <a:prstGeom prst="rect">
              <a:avLst/>
            </a:prstGeom>
            <a:noFill/>
            <a:ln w="25400">
              <a:solidFill>
                <a:srgbClr val="C00000"/>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593" rIns="0" bIns="44593" numCol="1" rtlCol="0" anchor="ctr" anchorCtr="0" compatLnSpc="1">
              <a:prstTxWarp prst="textNoShape">
                <a:avLst/>
              </a:prstTxWarp>
            </a:bodyPr>
            <a:lstStyle/>
            <a:p>
              <a:pPr marL="0" marR="0" lvl="0" indent="0" algn="ctr" defTabSz="891630" rtl="0" eaLnBrk="1" fontAlgn="base" latinLnBrk="0" hangingPunct="1">
                <a:lnSpc>
                  <a:spcPct val="100000"/>
                </a:lnSpc>
                <a:spcBef>
                  <a:spcPct val="0"/>
                </a:spcBef>
                <a:spcAft>
                  <a:spcPct val="0"/>
                </a:spcAft>
                <a:buClrTx/>
                <a:buSzTx/>
                <a:buFontTx/>
                <a:buNone/>
                <a:tabLst/>
                <a:defRPr/>
              </a:pPr>
              <a:endParaRPr kumimoji="0" lang="en-US" sz="1912"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7" name="TextBox 6"/>
            <p:cNvSpPr txBox="1"/>
            <p:nvPr/>
          </p:nvSpPr>
          <p:spPr>
            <a:xfrm>
              <a:off x="1570862" y="5148311"/>
              <a:ext cx="2194094" cy="672074"/>
            </a:xfrm>
            <a:prstGeom prst="rect">
              <a:avLst/>
            </a:prstGeom>
            <a:noFill/>
          </p:spPr>
          <p:txBody>
            <a:bodyPr wrap="square" lIns="174863" tIns="139891" rIns="174863" bIns="139891" rtlCol="0">
              <a:spAutoFit/>
            </a:bodyPr>
            <a:lstStyle/>
            <a:p>
              <a:pPr marL="0" marR="0" lvl="0" indent="0" algn="l" defTabSz="932742" rtl="0" eaLnBrk="1" fontAlgn="auto" latinLnBrk="0" hangingPunct="1">
                <a:lnSpc>
                  <a:spcPct val="90000"/>
                </a:lnSpc>
                <a:spcBef>
                  <a:spcPts val="0"/>
                </a:spcBef>
                <a:spcAft>
                  <a:spcPts val="574"/>
                </a:spcAft>
                <a:buClrTx/>
                <a:buSzTx/>
                <a:buFontTx/>
                <a:buNone/>
                <a:tabLst/>
                <a:defRPr/>
              </a:pPr>
              <a:r>
                <a:rPr kumimoji="0" lang="en-US" sz="2600" b="0" i="0" u="none" strike="noStrike" kern="1200" cap="none" spc="0" normalizeH="0" baseline="0" noProof="0" dirty="0">
                  <a:ln>
                    <a:noFill/>
                  </a:ln>
                  <a:solidFill>
                    <a:srgbClr val="C00000"/>
                  </a:solidFill>
                  <a:effectLst/>
                  <a:uLnTx/>
                  <a:uFillTx/>
                  <a:latin typeface="Segoe UI"/>
                  <a:ea typeface="+mn-ea"/>
                  <a:cs typeface="+mn-cs"/>
                </a:rPr>
                <a:t>topic entity</a:t>
              </a:r>
            </a:p>
          </p:txBody>
        </p:sp>
      </p:grpSp>
      <p:grpSp>
        <p:nvGrpSpPr>
          <p:cNvPr id="8" name="Group 7"/>
          <p:cNvGrpSpPr/>
          <p:nvPr/>
        </p:nvGrpSpPr>
        <p:grpSpPr>
          <a:xfrm>
            <a:off x="1749145" y="4480727"/>
            <a:ext cx="10140101" cy="1544971"/>
            <a:chOff x="2819400" y="5148310"/>
            <a:chExt cx="10604991" cy="1615802"/>
          </a:xfrm>
        </p:grpSpPr>
        <p:sp>
          <p:nvSpPr>
            <p:cNvPr id="9" name="Rectangle 8"/>
            <p:cNvSpPr/>
            <p:nvPr/>
          </p:nvSpPr>
          <p:spPr bwMode="auto">
            <a:xfrm>
              <a:off x="2819400" y="5715000"/>
              <a:ext cx="8519517" cy="1049112"/>
            </a:xfrm>
            <a:prstGeom prst="rect">
              <a:avLst/>
            </a:prstGeom>
            <a:noFill/>
            <a:ln w="25400">
              <a:solidFill>
                <a:srgbClr val="0070C0"/>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593" rIns="0" bIns="44593" numCol="1" rtlCol="0" anchor="ctr" anchorCtr="0" compatLnSpc="1">
              <a:prstTxWarp prst="textNoShape">
                <a:avLst/>
              </a:prstTxWarp>
            </a:bodyPr>
            <a:lstStyle/>
            <a:p>
              <a:pPr marL="0" marR="0" lvl="0" indent="0" algn="ctr" defTabSz="891630" rtl="0" eaLnBrk="1" fontAlgn="base" latinLnBrk="0" hangingPunct="1">
                <a:lnSpc>
                  <a:spcPct val="100000"/>
                </a:lnSpc>
                <a:spcBef>
                  <a:spcPct val="0"/>
                </a:spcBef>
                <a:spcAft>
                  <a:spcPct val="0"/>
                </a:spcAft>
                <a:buClrTx/>
                <a:buSzTx/>
                <a:buFontTx/>
                <a:buNone/>
                <a:tabLst/>
                <a:defRPr/>
              </a:pPr>
              <a:endParaRPr kumimoji="0" lang="en-US" sz="1912"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0" name="TextBox 9"/>
            <p:cNvSpPr txBox="1"/>
            <p:nvPr/>
          </p:nvSpPr>
          <p:spPr>
            <a:xfrm>
              <a:off x="9881296" y="5148310"/>
              <a:ext cx="3543095" cy="672074"/>
            </a:xfrm>
            <a:prstGeom prst="rect">
              <a:avLst/>
            </a:prstGeom>
            <a:noFill/>
          </p:spPr>
          <p:txBody>
            <a:bodyPr wrap="square" lIns="174863" tIns="139891" rIns="174863" bIns="139891" rtlCol="0">
              <a:spAutoFit/>
            </a:bodyPr>
            <a:lstStyle/>
            <a:p>
              <a:pPr marL="0" marR="0" lvl="0" indent="0" algn="l" defTabSz="932742" rtl="0" eaLnBrk="1" fontAlgn="auto" latinLnBrk="0" hangingPunct="1">
                <a:lnSpc>
                  <a:spcPct val="90000"/>
                </a:lnSpc>
                <a:spcBef>
                  <a:spcPts val="0"/>
                </a:spcBef>
                <a:spcAft>
                  <a:spcPts val="574"/>
                </a:spcAft>
                <a:buClrTx/>
                <a:buSzTx/>
                <a:buFontTx/>
                <a:buNone/>
                <a:tabLst/>
                <a:defRPr/>
              </a:pPr>
              <a:r>
                <a:rPr kumimoji="0" lang="en-US" sz="2600" b="0" i="0" u="none" strike="noStrike" kern="1200" cap="none" spc="0" normalizeH="0" baseline="0" noProof="0" dirty="0">
                  <a:ln>
                    <a:noFill/>
                  </a:ln>
                  <a:solidFill>
                    <a:srgbClr val="BAD80A">
                      <a:lumMod val="75000"/>
                    </a:srgbClr>
                  </a:solidFill>
                  <a:effectLst/>
                  <a:uLnTx/>
                  <a:uFillTx/>
                  <a:latin typeface="Segoe UI"/>
                  <a:ea typeface="+mn-ea"/>
                  <a:cs typeface="+mn-cs"/>
                </a:rPr>
                <a:t>core inferential chain</a:t>
              </a:r>
            </a:p>
          </p:txBody>
        </p:sp>
      </p:grpSp>
      <p:grpSp>
        <p:nvGrpSpPr>
          <p:cNvPr id="11" name="Group 10"/>
          <p:cNvGrpSpPr/>
          <p:nvPr/>
        </p:nvGrpSpPr>
        <p:grpSpPr>
          <a:xfrm>
            <a:off x="2886174" y="3150707"/>
            <a:ext cx="7240373" cy="1860282"/>
            <a:chOff x="3261932" y="4267987"/>
            <a:chExt cx="7572320" cy="1945569"/>
          </a:xfrm>
        </p:grpSpPr>
        <p:sp>
          <p:nvSpPr>
            <p:cNvPr id="12" name="Rectangle 11"/>
            <p:cNvSpPr/>
            <p:nvPr/>
          </p:nvSpPr>
          <p:spPr bwMode="auto">
            <a:xfrm>
              <a:off x="3261932" y="4852659"/>
              <a:ext cx="7328719" cy="1360897"/>
            </a:xfrm>
            <a:prstGeom prst="rect">
              <a:avLst/>
            </a:prstGeom>
            <a:noFill/>
            <a:ln w="25400">
              <a:solidFill>
                <a:srgbClr val="00B050"/>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593" rIns="0" bIns="44593" numCol="1" rtlCol="0" anchor="ctr" anchorCtr="0" compatLnSpc="1">
              <a:prstTxWarp prst="textNoShape">
                <a:avLst/>
              </a:prstTxWarp>
            </a:bodyPr>
            <a:lstStyle/>
            <a:p>
              <a:pPr marL="0" marR="0" lvl="0" indent="0" algn="ctr" defTabSz="891630" rtl="0" eaLnBrk="1" fontAlgn="base" latinLnBrk="0" hangingPunct="1">
                <a:lnSpc>
                  <a:spcPct val="100000"/>
                </a:lnSpc>
                <a:spcBef>
                  <a:spcPct val="0"/>
                </a:spcBef>
                <a:spcAft>
                  <a:spcPct val="0"/>
                </a:spcAft>
                <a:buClrTx/>
                <a:buSzTx/>
                <a:buFontTx/>
                <a:buNone/>
                <a:tabLst/>
                <a:defRPr/>
              </a:pPr>
              <a:endParaRPr kumimoji="0" lang="en-US" sz="1912"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3" name="TextBox 12"/>
            <p:cNvSpPr txBox="1"/>
            <p:nvPr/>
          </p:nvSpPr>
          <p:spPr>
            <a:xfrm>
              <a:off x="8701650" y="4267987"/>
              <a:ext cx="2132602" cy="672074"/>
            </a:xfrm>
            <a:prstGeom prst="rect">
              <a:avLst/>
            </a:prstGeom>
            <a:noFill/>
          </p:spPr>
          <p:txBody>
            <a:bodyPr wrap="square" lIns="174863" tIns="139891" rIns="174863" bIns="139891" rtlCol="0">
              <a:spAutoFit/>
            </a:bodyPr>
            <a:lstStyle/>
            <a:p>
              <a:pPr marL="0" marR="0" lvl="0" indent="0" algn="l" defTabSz="932742" rtl="0" eaLnBrk="1" fontAlgn="auto" latinLnBrk="0" hangingPunct="1">
                <a:lnSpc>
                  <a:spcPct val="90000"/>
                </a:lnSpc>
                <a:spcBef>
                  <a:spcPts val="0"/>
                </a:spcBef>
                <a:spcAft>
                  <a:spcPts val="574"/>
                </a:spcAft>
                <a:buClrTx/>
                <a:buSzTx/>
                <a:buFontTx/>
                <a:buNone/>
                <a:tabLst/>
                <a:defRPr/>
              </a:pPr>
              <a:r>
                <a:rPr kumimoji="0" lang="en-US" sz="2600" b="0" i="0" u="none" strike="noStrike" kern="1200" cap="none" spc="0" normalizeH="0" baseline="0" noProof="0" dirty="0">
                  <a:ln>
                    <a:noFill/>
                  </a:ln>
                  <a:solidFill>
                    <a:srgbClr val="00B050"/>
                  </a:solidFill>
                  <a:effectLst/>
                  <a:uLnTx/>
                  <a:uFillTx/>
                  <a:latin typeface="Segoe UI"/>
                  <a:ea typeface="+mn-ea"/>
                  <a:cs typeface="+mn-cs"/>
                </a:rPr>
                <a:t>constraints</a:t>
              </a:r>
            </a:p>
          </p:txBody>
        </p:sp>
      </p:grpSp>
      <mc:AlternateContent xmlns:mc="http://schemas.openxmlformats.org/markup-compatibility/2006" xmlns:a14="http://schemas.microsoft.com/office/drawing/2010/main">
        <mc:Choice Requires="a14">
          <p:sp>
            <p:nvSpPr>
              <p:cNvPr id="14" name="TextBox 13"/>
              <p:cNvSpPr txBox="1"/>
              <p:nvPr/>
            </p:nvSpPr>
            <p:spPr>
              <a:xfrm>
                <a:off x="1604296" y="6285036"/>
                <a:ext cx="10654145" cy="627864"/>
              </a:xfrm>
              <a:prstGeom prst="rect">
                <a:avLst/>
              </a:prstGeom>
              <a:noFill/>
            </p:spPr>
            <p:txBody>
              <a:bodyPr wrap="square" lIns="182880" tIns="146304" rIns="182880" bIns="146304" rtlCol="0">
                <a:spAutoFit/>
              </a:bodyPr>
              <a:lstStyle/>
              <a:p>
                <a:pPr marL="0" marR="0" lvl="0" indent="0" algn="r"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525051"/>
                        </a:gs>
                        <a:gs pos="30000">
                          <a:srgbClr val="525051"/>
                        </a:gs>
                      </a:gsLst>
                      <a:lin ang="5400000" scaled="0"/>
                    </a:gradFill>
                    <a:effectLst/>
                    <a:uLnTx/>
                    <a:uFillTx/>
                    <a:latin typeface="Segoe UI"/>
                    <a:ea typeface="+mn-ea"/>
                    <a:cs typeface="+mn-cs"/>
                  </a:rPr>
                  <a:t>Inspired by [Reddy+ 14], but closer to </a:t>
                </a:r>
                <a14:m>
                  <m:oMath xmlns:m="http://schemas.openxmlformats.org/officeDocument/2006/math">
                    <m:r>
                      <a:rPr kumimoji="0" lang="en-US" sz="2400" b="0" i="1" u="none" strike="noStrike" kern="1200" cap="none" spc="0" normalizeH="0" baseline="0" noProof="0" smtClean="0">
                        <a:ln>
                          <a:noFill/>
                        </a:ln>
                        <a:gradFill>
                          <a:gsLst>
                            <a:gs pos="2917">
                              <a:srgbClr val="525051"/>
                            </a:gs>
                            <a:gs pos="30000">
                              <a:srgbClr val="525051"/>
                            </a:gs>
                          </a:gsLst>
                          <a:lin ang="5400000" scaled="0"/>
                        </a:gradFill>
                        <a:effectLst/>
                        <a:uLnTx/>
                        <a:uFillTx/>
                        <a:latin typeface="Cambria Math" panose="02040503050406030204" pitchFamily="18" charset="0"/>
                        <a:ea typeface="+mn-ea"/>
                        <a:cs typeface="+mn-cs"/>
                      </a:rPr>
                      <m:t>𝜆</m:t>
                    </m:r>
                  </m:oMath>
                </a14:m>
                <a:r>
                  <a:rPr kumimoji="0" lang="en-US" sz="2400" b="0" i="0" u="none" strike="noStrike" kern="1200" cap="none" spc="0" normalizeH="0" baseline="0" noProof="0" dirty="0">
                    <a:ln>
                      <a:noFill/>
                    </a:ln>
                    <a:gradFill>
                      <a:gsLst>
                        <a:gs pos="2917">
                          <a:srgbClr val="525051"/>
                        </a:gs>
                        <a:gs pos="30000">
                          <a:srgbClr val="525051"/>
                        </a:gs>
                      </a:gsLst>
                      <a:lin ang="5400000" scaled="0"/>
                    </a:gradFill>
                    <a:effectLst/>
                    <a:uLnTx/>
                    <a:uFillTx/>
                    <a:latin typeface="Segoe UI"/>
                    <a:ea typeface="+mn-ea"/>
                    <a:cs typeface="+mn-cs"/>
                  </a:rPr>
                  <a:t>-DCS [Liang 13]</a:t>
                </a:r>
              </a:p>
            </p:txBody>
          </p:sp>
        </mc:Choice>
        <mc:Fallback xmlns="">
          <p:sp>
            <p:nvSpPr>
              <p:cNvPr id="14" name="TextBox 13"/>
              <p:cNvSpPr txBox="1">
                <a:spLocks noRot="1" noChangeAspect="1" noMove="1" noResize="1" noEditPoints="1" noAdjustHandles="1" noChangeArrowheads="1" noChangeShapeType="1" noTextEdit="1"/>
              </p:cNvSpPr>
              <p:nvPr/>
            </p:nvSpPr>
            <p:spPr>
              <a:xfrm>
                <a:off x="1604296" y="6285036"/>
                <a:ext cx="10654145" cy="627864"/>
              </a:xfrm>
              <a:prstGeom prst="rect">
                <a:avLst/>
              </a:prstGeom>
              <a:blipFill rotWithShape="0">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64630430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subTnLst>
                                    <p:set>
                                      <p:cBhvr override="childStyle">
                                        <p:cTn dur="1" fill="hold" display="0" masterRel="nextClick" afterEffect="1"/>
                                        <p:tgtEl>
                                          <p:spTgt spid="5"/>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subTnLst>
                                    <p:set>
                                      <p:cBhvr override="childStyle">
                                        <p:cTn dur="1" fill="hold" display="0" masterRel="nextClick" afterEffect="1"/>
                                        <p:tgtEl>
                                          <p:spTgt spid="8"/>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C00000"/>
                </a:solidFill>
              </a:rPr>
              <a:t>Staged</a:t>
            </a:r>
            <a:r>
              <a:rPr lang="en-US" dirty="0"/>
              <a:t> Query Graph Generation</a:t>
            </a:r>
          </a:p>
        </p:txBody>
      </p:sp>
      <p:sp>
        <p:nvSpPr>
          <p:cNvPr id="3" name="Content Placeholder 2"/>
          <p:cNvSpPr>
            <a:spLocks noGrp="1"/>
          </p:cNvSpPr>
          <p:nvPr>
            <p:ph sz="quarter" idx="10"/>
          </p:nvPr>
        </p:nvSpPr>
        <p:spPr>
          <a:xfrm>
            <a:off x="274638" y="1214438"/>
            <a:ext cx="11887200" cy="1585049"/>
          </a:xfrm>
        </p:spPr>
        <p:txBody>
          <a:bodyPr/>
          <a:lstStyle/>
          <a:p>
            <a:r>
              <a:rPr lang="en-US" dirty="0"/>
              <a:t>A search problem with staged states and actions</a:t>
            </a:r>
          </a:p>
          <a:p>
            <a:pPr lvl="1"/>
            <a:endParaRPr lang="en-US" sz="1000" dirty="0">
              <a:latin typeface="Times New Roman" panose="02020603050405020304" pitchFamily="18" charset="0"/>
              <a:cs typeface="Times New Roman" panose="02020603050405020304" pitchFamily="18" charset="0"/>
            </a:endParaRPr>
          </a:p>
          <a:p>
            <a:pPr marL="0" indent="0">
              <a:buNone/>
            </a:pPr>
            <a:r>
              <a:rPr lang="en-US" dirty="0">
                <a:latin typeface="Times New Roman" panose="02020603050405020304" pitchFamily="18" charset="0"/>
                <a:cs typeface="Times New Roman" panose="02020603050405020304" pitchFamily="18" charset="0"/>
              </a:rPr>
              <a:t>	Who first voiced </a:t>
            </a:r>
            <a:r>
              <a:rPr lang="en-US" dirty="0">
                <a:solidFill>
                  <a:srgbClr val="C00000"/>
                </a:solidFill>
                <a:latin typeface="Times New Roman" panose="02020603050405020304" pitchFamily="18" charset="0"/>
                <a:cs typeface="Times New Roman" panose="02020603050405020304" pitchFamily="18" charset="0"/>
              </a:rPr>
              <a:t>Meg</a:t>
            </a:r>
            <a:r>
              <a:rPr lang="en-US" dirty="0">
                <a:latin typeface="Times New Roman" panose="02020603050405020304" pitchFamily="18" charset="0"/>
                <a:cs typeface="Times New Roman" panose="02020603050405020304" pitchFamily="18" charset="0"/>
              </a:rPr>
              <a:t> on </a:t>
            </a:r>
            <a:r>
              <a:rPr lang="en-US" dirty="0">
                <a:solidFill>
                  <a:srgbClr val="C00000"/>
                </a:solidFill>
                <a:latin typeface="Times New Roman" panose="02020603050405020304" pitchFamily="18" charset="0"/>
                <a:cs typeface="Times New Roman" panose="02020603050405020304" pitchFamily="18" charset="0"/>
              </a:rPr>
              <a:t>Family Guy</a:t>
            </a:r>
            <a:r>
              <a:rPr lang="en-US" dirty="0">
                <a:latin typeface="Times New Roman" panose="02020603050405020304" pitchFamily="18" charset="0"/>
                <a:cs typeface="Times New Roman" panose="02020603050405020304" pitchFamily="18" charset="0"/>
              </a:rPr>
              <a:t>?</a:t>
            </a:r>
            <a:endParaRPr lang="en-US" dirty="0"/>
          </a:p>
        </p:txBody>
      </p:sp>
      <p:pic>
        <p:nvPicPr>
          <p:cNvPr id="4" name="Picture 3"/>
          <p:cNvPicPr>
            <a:picLocks noChangeAspect="1"/>
          </p:cNvPicPr>
          <p:nvPr/>
        </p:nvPicPr>
        <p:blipFill>
          <a:blip r:embed="rId2"/>
          <a:stretch>
            <a:fillRect/>
          </a:stretch>
        </p:blipFill>
        <p:spPr>
          <a:xfrm>
            <a:off x="3252860" y="3417757"/>
            <a:ext cx="6495994" cy="3203842"/>
          </a:xfrm>
          <a:prstGeom prst="rect">
            <a:avLst/>
          </a:prstGeom>
        </p:spPr>
      </p:pic>
      <p:sp>
        <p:nvSpPr>
          <p:cNvPr id="5" name="TextBox 4"/>
          <p:cNvSpPr txBox="1"/>
          <p:nvPr/>
        </p:nvSpPr>
        <p:spPr>
          <a:xfrm>
            <a:off x="1083035" y="3020725"/>
            <a:ext cx="4339649" cy="794064"/>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0070C0"/>
                </a:solidFill>
                <a:effectLst/>
                <a:uLnTx/>
                <a:uFillTx/>
                <a:latin typeface="Segoe UI"/>
                <a:ea typeface="+mn-ea"/>
                <a:cs typeface="+mn-cs"/>
              </a:rPr>
              <a:t>(1) </a:t>
            </a:r>
            <a:r>
              <a:rPr kumimoji="0" lang="en-US" sz="3600" b="0" i="0" u="sng" strike="noStrike" kern="1200" cap="none" spc="0" normalizeH="0" baseline="0" noProof="0" dirty="0">
                <a:ln>
                  <a:noFill/>
                </a:ln>
                <a:solidFill>
                  <a:srgbClr val="0070C0"/>
                </a:solidFill>
                <a:effectLst/>
                <a:uLnTx/>
                <a:uFillTx/>
                <a:latin typeface="Segoe UI"/>
                <a:ea typeface="+mn-ea"/>
                <a:cs typeface="+mn-cs"/>
              </a:rPr>
              <a:t>Link Topic Entity</a:t>
            </a:r>
          </a:p>
        </p:txBody>
      </p:sp>
    </p:spTree>
    <p:extLst>
      <p:ext uri="{BB962C8B-B14F-4D97-AF65-F5344CB8AC3E}">
        <p14:creationId xmlns:p14="http://schemas.microsoft.com/office/powerpoint/2010/main" val="2171815312"/>
      </p:ext>
    </p:extLst>
  </p:cSld>
  <p:clrMapOvr>
    <a:masterClrMapping/>
  </p:clrMapOvr>
  <p:transition>
    <p:fade/>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C00000"/>
                </a:solidFill>
              </a:rPr>
              <a:t>Staged</a:t>
            </a:r>
            <a:r>
              <a:rPr lang="en-US" dirty="0"/>
              <a:t> Query Graph Generation</a:t>
            </a:r>
          </a:p>
        </p:txBody>
      </p:sp>
      <p:sp>
        <p:nvSpPr>
          <p:cNvPr id="3" name="Content Placeholder 2"/>
          <p:cNvSpPr>
            <a:spLocks noGrp="1"/>
          </p:cNvSpPr>
          <p:nvPr>
            <p:ph sz="quarter" idx="10"/>
          </p:nvPr>
        </p:nvSpPr>
        <p:spPr>
          <a:xfrm>
            <a:off x="274638" y="1064538"/>
            <a:ext cx="11887200" cy="1000274"/>
          </a:xfrm>
        </p:spPr>
        <p:txBody>
          <a:bodyPr/>
          <a:lstStyle/>
          <a:p>
            <a:pPr lvl="1"/>
            <a:endParaRPr lang="en-US" sz="1000" dirty="0">
              <a:latin typeface="Times New Roman" panose="02020603050405020304" pitchFamily="18" charset="0"/>
              <a:cs typeface="Times New Roman" panose="02020603050405020304" pitchFamily="18" charset="0"/>
            </a:endParaRPr>
          </a:p>
          <a:p>
            <a:pPr marL="0" indent="0">
              <a:buNone/>
            </a:pPr>
            <a:r>
              <a:rPr lang="en-US" dirty="0">
                <a:latin typeface="Times New Roman" panose="02020603050405020304" pitchFamily="18" charset="0"/>
                <a:cs typeface="Times New Roman" panose="02020603050405020304" pitchFamily="18" charset="0"/>
              </a:rPr>
              <a:t>	Who first voiced </a:t>
            </a:r>
            <a:r>
              <a:rPr lang="en-US" dirty="0">
                <a:solidFill>
                  <a:schemeClr val="tx1"/>
                </a:solidFill>
                <a:latin typeface="Times New Roman" panose="02020603050405020304" pitchFamily="18" charset="0"/>
                <a:cs typeface="Times New Roman" panose="02020603050405020304" pitchFamily="18" charset="0"/>
              </a:rPr>
              <a:t>Meg</a:t>
            </a:r>
            <a:r>
              <a:rPr lang="en-US" dirty="0">
                <a:latin typeface="Times New Roman" panose="02020603050405020304" pitchFamily="18" charset="0"/>
                <a:cs typeface="Times New Roman" panose="02020603050405020304" pitchFamily="18" charset="0"/>
              </a:rPr>
              <a:t> on </a:t>
            </a:r>
            <a:r>
              <a:rPr lang="en-US" dirty="0">
                <a:solidFill>
                  <a:srgbClr val="C00000"/>
                </a:solidFill>
                <a:latin typeface="Times New Roman" panose="02020603050405020304" pitchFamily="18" charset="0"/>
                <a:cs typeface="Times New Roman" panose="02020603050405020304" pitchFamily="18" charset="0"/>
              </a:rPr>
              <a:t>Family Guy</a:t>
            </a:r>
            <a:r>
              <a:rPr lang="en-US" dirty="0">
                <a:latin typeface="Times New Roman" panose="02020603050405020304" pitchFamily="18" charset="0"/>
                <a:cs typeface="Times New Roman" panose="02020603050405020304" pitchFamily="18" charset="0"/>
              </a:rPr>
              <a:t>?</a:t>
            </a:r>
            <a:endParaRPr lang="en-US" dirty="0"/>
          </a:p>
        </p:txBody>
      </p:sp>
      <p:sp>
        <p:nvSpPr>
          <p:cNvPr id="5" name="TextBox 4"/>
          <p:cNvSpPr txBox="1"/>
          <p:nvPr/>
        </p:nvSpPr>
        <p:spPr>
          <a:xfrm>
            <a:off x="1172976" y="2064812"/>
            <a:ext cx="7041634" cy="794064"/>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0070C0"/>
                </a:solidFill>
                <a:effectLst/>
                <a:uLnTx/>
                <a:uFillTx/>
                <a:latin typeface="Segoe UI"/>
                <a:ea typeface="+mn-ea"/>
                <a:cs typeface="+mn-cs"/>
              </a:rPr>
              <a:t>(2) </a:t>
            </a:r>
            <a:r>
              <a:rPr kumimoji="0" lang="en-US" sz="3600" b="0" i="0" u="sng" strike="noStrike" kern="1200" cap="none" spc="0" normalizeH="0" baseline="0" noProof="0" dirty="0">
                <a:ln>
                  <a:noFill/>
                </a:ln>
                <a:solidFill>
                  <a:srgbClr val="0070C0"/>
                </a:solidFill>
                <a:effectLst/>
                <a:uLnTx/>
                <a:uFillTx/>
                <a:latin typeface="Segoe UI"/>
                <a:ea typeface="+mn-ea"/>
                <a:cs typeface="+mn-cs"/>
              </a:rPr>
              <a:t>Identify Core Inferential Chain</a:t>
            </a:r>
          </a:p>
        </p:txBody>
      </p:sp>
      <p:pic>
        <p:nvPicPr>
          <p:cNvPr id="6" name="Picture 5"/>
          <p:cNvPicPr>
            <a:picLocks noChangeAspect="1"/>
          </p:cNvPicPr>
          <p:nvPr/>
        </p:nvPicPr>
        <p:blipFill>
          <a:blip r:embed="rId2"/>
          <a:stretch>
            <a:fillRect/>
          </a:stretch>
        </p:blipFill>
        <p:spPr>
          <a:xfrm>
            <a:off x="1060024" y="2978795"/>
            <a:ext cx="10316428" cy="3874708"/>
          </a:xfrm>
          <a:prstGeom prst="rect">
            <a:avLst/>
          </a:prstGeom>
        </p:spPr>
      </p:pic>
    </p:spTree>
    <p:extLst>
      <p:ext uri="{BB962C8B-B14F-4D97-AF65-F5344CB8AC3E}">
        <p14:creationId xmlns:p14="http://schemas.microsoft.com/office/powerpoint/2010/main" val="28505737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C00000"/>
                </a:solidFill>
              </a:rPr>
              <a:t>Staged</a:t>
            </a:r>
            <a:r>
              <a:rPr lang="en-US" dirty="0"/>
              <a:t> Query Graph Generation</a:t>
            </a:r>
          </a:p>
        </p:txBody>
      </p:sp>
      <p:sp>
        <p:nvSpPr>
          <p:cNvPr id="3" name="Content Placeholder 2"/>
          <p:cNvSpPr>
            <a:spLocks noGrp="1"/>
          </p:cNvSpPr>
          <p:nvPr>
            <p:ph sz="quarter" idx="10"/>
          </p:nvPr>
        </p:nvSpPr>
        <p:spPr>
          <a:xfrm>
            <a:off x="274638" y="1064538"/>
            <a:ext cx="11887200" cy="1000274"/>
          </a:xfrm>
        </p:spPr>
        <p:txBody>
          <a:bodyPr/>
          <a:lstStyle/>
          <a:p>
            <a:pPr lvl="1"/>
            <a:endParaRPr lang="en-US" sz="1000" dirty="0">
              <a:latin typeface="Times New Roman" panose="02020603050405020304" pitchFamily="18" charset="0"/>
              <a:cs typeface="Times New Roman" panose="02020603050405020304" pitchFamily="18" charset="0"/>
            </a:endParaRPr>
          </a:p>
          <a:p>
            <a:pPr marL="0" indent="0">
              <a:buNone/>
            </a:pPr>
            <a:r>
              <a:rPr lang="en-US" dirty="0">
                <a:latin typeface="Times New Roman" panose="02020603050405020304" pitchFamily="18" charset="0"/>
                <a:cs typeface="Times New Roman" panose="02020603050405020304" pitchFamily="18" charset="0"/>
              </a:rPr>
              <a:t>	Who first voiced </a:t>
            </a:r>
            <a:r>
              <a:rPr lang="en-US" dirty="0">
                <a:solidFill>
                  <a:schemeClr val="tx1"/>
                </a:solidFill>
                <a:latin typeface="Times New Roman" panose="02020603050405020304" pitchFamily="18" charset="0"/>
                <a:cs typeface="Times New Roman" panose="02020603050405020304" pitchFamily="18" charset="0"/>
              </a:rPr>
              <a:t>Meg</a:t>
            </a:r>
            <a:r>
              <a:rPr lang="en-US" dirty="0">
                <a:latin typeface="Times New Roman" panose="02020603050405020304" pitchFamily="18" charset="0"/>
                <a:cs typeface="Times New Roman" panose="02020603050405020304" pitchFamily="18" charset="0"/>
              </a:rPr>
              <a:t> on </a:t>
            </a:r>
            <a:r>
              <a:rPr lang="en-US" dirty="0">
                <a:solidFill>
                  <a:srgbClr val="C00000"/>
                </a:solidFill>
                <a:latin typeface="Times New Roman" panose="02020603050405020304" pitchFamily="18" charset="0"/>
                <a:cs typeface="Times New Roman" panose="02020603050405020304" pitchFamily="18" charset="0"/>
              </a:rPr>
              <a:t>Family Guy</a:t>
            </a:r>
            <a:r>
              <a:rPr lang="en-US" dirty="0">
                <a:latin typeface="Times New Roman" panose="02020603050405020304" pitchFamily="18" charset="0"/>
                <a:cs typeface="Times New Roman" panose="02020603050405020304" pitchFamily="18" charset="0"/>
              </a:rPr>
              <a:t>?</a:t>
            </a:r>
            <a:endParaRPr lang="en-US" dirty="0"/>
          </a:p>
        </p:txBody>
      </p:sp>
      <p:sp>
        <p:nvSpPr>
          <p:cNvPr id="5" name="TextBox 4"/>
          <p:cNvSpPr txBox="1"/>
          <p:nvPr/>
        </p:nvSpPr>
        <p:spPr>
          <a:xfrm>
            <a:off x="1172976" y="2064812"/>
            <a:ext cx="7041634" cy="794064"/>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0070C0"/>
                </a:solidFill>
                <a:effectLst/>
                <a:uLnTx/>
                <a:uFillTx/>
                <a:latin typeface="Segoe UI"/>
                <a:ea typeface="+mn-ea"/>
                <a:cs typeface="+mn-cs"/>
              </a:rPr>
              <a:t>(3) </a:t>
            </a:r>
            <a:r>
              <a:rPr kumimoji="0" lang="en-US" sz="3600" b="0" i="0" u="sng" strike="noStrike" kern="1200" cap="none" spc="0" normalizeH="0" baseline="0" noProof="0" dirty="0">
                <a:ln>
                  <a:noFill/>
                </a:ln>
                <a:solidFill>
                  <a:srgbClr val="0070C0"/>
                </a:solidFill>
                <a:effectLst/>
                <a:uLnTx/>
                <a:uFillTx/>
                <a:latin typeface="Segoe UI"/>
                <a:ea typeface="+mn-ea"/>
                <a:cs typeface="+mn-cs"/>
              </a:rPr>
              <a:t>Augment Constraints</a:t>
            </a:r>
          </a:p>
        </p:txBody>
      </p:sp>
      <p:pic>
        <p:nvPicPr>
          <p:cNvPr id="7" name="Picture 6"/>
          <p:cNvPicPr>
            <a:picLocks noChangeAspect="1"/>
          </p:cNvPicPr>
          <p:nvPr/>
        </p:nvPicPr>
        <p:blipFill>
          <a:blip r:embed="rId2"/>
          <a:stretch>
            <a:fillRect/>
          </a:stretch>
        </p:blipFill>
        <p:spPr>
          <a:xfrm>
            <a:off x="2489077" y="2728817"/>
            <a:ext cx="6859520" cy="4265708"/>
          </a:xfrm>
          <a:prstGeom prst="rect">
            <a:avLst/>
          </a:prstGeom>
        </p:spPr>
      </p:pic>
    </p:spTree>
    <p:extLst>
      <p:ext uri="{BB962C8B-B14F-4D97-AF65-F5344CB8AC3E}">
        <p14:creationId xmlns:p14="http://schemas.microsoft.com/office/powerpoint/2010/main" val="201133235"/>
      </p:ext>
    </p:extLst>
  </p:cSld>
  <p:clrMapOvr>
    <a:masterClrMapping/>
  </p:clrMapOvr>
  <p:transition>
    <p:fade/>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2274" y="482551"/>
            <a:ext cx="11889564" cy="917575"/>
          </a:xfrm>
        </p:spPr>
        <p:txBody>
          <a:bodyPr/>
          <a:lstStyle/>
          <a:p>
            <a:r>
              <a:rPr lang="en-US" dirty="0"/>
              <a:t>Link Topic Entity</a:t>
            </a:r>
          </a:p>
        </p:txBody>
      </p:sp>
      <mc:AlternateContent xmlns:mc="http://schemas.openxmlformats.org/markup-compatibility/2006" xmlns:a14="http://schemas.microsoft.com/office/drawing/2010/main">
        <mc:Choice Requires="a14">
          <p:sp>
            <p:nvSpPr>
              <p:cNvPr id="3" name="Content Placeholder 2"/>
              <p:cNvSpPr>
                <a:spLocks noGrp="1"/>
              </p:cNvSpPr>
              <p:nvPr>
                <p:ph sz="quarter" idx="10"/>
              </p:nvPr>
            </p:nvSpPr>
            <p:spPr>
              <a:xfrm>
                <a:off x="274638" y="2026526"/>
                <a:ext cx="11887200" cy="3970318"/>
              </a:xfrm>
            </p:spPr>
            <p:txBody>
              <a:bodyPr/>
              <a:lstStyle/>
              <a:p>
                <a:r>
                  <a:rPr lang="en-US" dirty="0"/>
                  <a:t>An advanced entity linking system for short text</a:t>
                </a:r>
              </a:p>
              <a:p>
                <a:pPr marL="342900" lvl="1" indent="0">
                  <a:buNone/>
                </a:pPr>
                <a:r>
                  <a:rPr lang="en-US" sz="2400" dirty="0"/>
                  <a:t>Yang &amp; Chang, “</a:t>
                </a:r>
                <a:r>
                  <a:rPr lang="en-US" sz="2400" i="1" dirty="0"/>
                  <a:t>S-MART: Novel Tree-based Structured Learning Algorithms Applied to Tweet Entity Linking.</a:t>
                </a:r>
                <a:r>
                  <a:rPr lang="en-US" sz="2400" dirty="0"/>
                  <a:t>” In ACL-15.</a:t>
                </a:r>
              </a:p>
              <a:p>
                <a:pPr lvl="8"/>
                <a:endParaRPr lang="en-US" sz="1200" dirty="0"/>
              </a:p>
              <a:p>
                <a:r>
                  <a:rPr lang="en-US" dirty="0"/>
                  <a:t>Prepare surface-form lexicon </a:t>
                </a:r>
                <a14:m>
                  <m:oMath xmlns:m="http://schemas.openxmlformats.org/officeDocument/2006/math">
                    <m:r>
                      <a:rPr lang="en-US" b="0" i="1" smtClean="0">
                        <a:latin typeface="Cambria Math" panose="02040503050406030204" pitchFamily="18" charset="0"/>
                        <a:ea typeface="Cambria Math" panose="02040503050406030204" pitchFamily="18" charset="0"/>
                      </a:rPr>
                      <m:t>ℒ</m:t>
                    </m:r>
                  </m:oMath>
                </a14:m>
                <a:r>
                  <a:rPr lang="en-US" dirty="0"/>
                  <a:t> for entities in the KB</a:t>
                </a:r>
              </a:p>
              <a:p>
                <a:r>
                  <a:rPr lang="en-US" dirty="0"/>
                  <a:t>Entity mention candidates: all consecutive word sequences in </a:t>
                </a:r>
                <a14:m>
                  <m:oMath xmlns:m="http://schemas.openxmlformats.org/officeDocument/2006/math">
                    <m:r>
                      <a:rPr lang="en-US" i="1">
                        <a:latin typeface="Cambria Math" panose="02040503050406030204" pitchFamily="18" charset="0"/>
                        <a:ea typeface="Cambria Math" panose="02040503050406030204" pitchFamily="18" charset="0"/>
                      </a:rPr>
                      <m:t>ℒ</m:t>
                    </m:r>
                  </m:oMath>
                </a14:m>
                <a:r>
                  <a:rPr lang="en-US" dirty="0"/>
                  <a:t>, scored by the statistical model</a:t>
                </a:r>
              </a:p>
              <a:p>
                <a:r>
                  <a:rPr lang="en-US" dirty="0"/>
                  <a:t>Up to 10 top-ranked entities are considered as topic entity</a:t>
                </a:r>
              </a:p>
            </p:txBody>
          </p:sp>
        </mc:Choice>
        <mc:Fallback xmlns="">
          <p:sp>
            <p:nvSpPr>
              <p:cNvPr id="3" name="Content Placeholder 2"/>
              <p:cNvSpPr>
                <a:spLocks noGrp="1" noRot="1" noChangeAspect="1" noMove="1" noResize="1" noEditPoints="1" noAdjustHandles="1" noChangeArrowheads="1" noChangeShapeType="1" noTextEdit="1"/>
              </p:cNvSpPr>
              <p:nvPr>
                <p:ph sz="quarter" idx="10"/>
              </p:nvPr>
            </p:nvSpPr>
            <p:spPr>
              <a:xfrm>
                <a:off x="274638" y="2026526"/>
                <a:ext cx="11887200" cy="3970318"/>
              </a:xfrm>
              <a:blipFill rotWithShape="0">
                <a:blip r:embed="rId3"/>
                <a:stretch>
                  <a:fillRect/>
                </a:stretch>
              </a:blipFill>
            </p:spPr>
            <p:txBody>
              <a:bodyPr/>
              <a:lstStyle/>
              <a:p>
                <a:r>
                  <a:rPr lang="en-US">
                    <a:noFill/>
                  </a:rPr>
                  <a:t> </a:t>
                </a:r>
              </a:p>
            </p:txBody>
          </p:sp>
        </mc:Fallback>
      </mc:AlternateContent>
      <p:pic>
        <p:nvPicPr>
          <p:cNvPr id="4" name="Picture 3"/>
          <p:cNvPicPr>
            <a:picLocks noChangeAspect="1"/>
          </p:cNvPicPr>
          <p:nvPr/>
        </p:nvPicPr>
        <p:blipFill>
          <a:blip r:embed="rId4"/>
          <a:stretch>
            <a:fillRect/>
          </a:stretch>
        </p:blipFill>
        <p:spPr>
          <a:xfrm>
            <a:off x="8344588" y="0"/>
            <a:ext cx="3817250" cy="1882678"/>
          </a:xfrm>
          <a:prstGeom prst="rect">
            <a:avLst/>
          </a:prstGeom>
        </p:spPr>
      </p:pic>
    </p:spTree>
    <p:extLst>
      <p:ext uri="{BB962C8B-B14F-4D97-AF65-F5344CB8AC3E}">
        <p14:creationId xmlns:p14="http://schemas.microsoft.com/office/powerpoint/2010/main" val="2871885217"/>
      </p:ext>
    </p:extLst>
  </p:cSld>
  <p:clrMapOvr>
    <a:masterClrMapping/>
  </p:clrMapOvr>
  <p:transition>
    <p:fade/>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Identify Core Inferential Chain</a:t>
            </a:r>
          </a:p>
        </p:txBody>
      </p:sp>
      <mc:AlternateContent xmlns:mc="http://schemas.openxmlformats.org/markup-compatibility/2006" xmlns:a14="http://schemas.microsoft.com/office/drawing/2010/main">
        <mc:Choice Requires="a14">
          <p:sp>
            <p:nvSpPr>
              <p:cNvPr id="3" name="Content Placeholder 2"/>
              <p:cNvSpPr>
                <a:spLocks noGrp="1"/>
              </p:cNvSpPr>
              <p:nvPr>
                <p:ph sz="quarter" idx="10"/>
              </p:nvPr>
            </p:nvSpPr>
            <p:spPr>
              <a:xfrm>
                <a:off x="274638" y="1214438"/>
                <a:ext cx="11887200" cy="3213187"/>
              </a:xfrm>
            </p:spPr>
            <p:txBody>
              <a:bodyPr/>
              <a:lstStyle/>
              <a:p>
                <a:r>
                  <a:rPr lang="en-US" dirty="0"/>
                  <a:t>Relationship between </a:t>
                </a:r>
                <a:r>
                  <a:rPr lang="en-US" dirty="0">
                    <a:solidFill>
                      <a:srgbClr val="FF0000"/>
                    </a:solidFill>
                  </a:rPr>
                  <a:t>topic</a:t>
                </a:r>
                <a:br>
                  <a:rPr lang="en-US" dirty="0"/>
                </a:br>
                <a:r>
                  <a:rPr lang="en-US" dirty="0"/>
                  <a:t>and </a:t>
                </a:r>
                <a:r>
                  <a:rPr lang="en-US" dirty="0">
                    <a:solidFill>
                      <a:srgbClr val="125AAA"/>
                    </a:solidFill>
                  </a:rPr>
                  <a:t>answer</a:t>
                </a:r>
                <a:r>
                  <a:rPr lang="en-US" dirty="0"/>
                  <a:t> (</a:t>
                </a:r>
                <a14:m>
                  <m:oMath xmlns:m="http://schemas.openxmlformats.org/officeDocument/2006/math">
                    <m:r>
                      <a:rPr lang="en-US" b="0" i="1" smtClean="0">
                        <a:latin typeface="Cambria Math" panose="02040503050406030204" pitchFamily="18" charset="0"/>
                      </a:rPr>
                      <m:t>𝑥</m:t>
                    </m:r>
                  </m:oMath>
                </a14:m>
                <a:r>
                  <a:rPr lang="en-US" dirty="0"/>
                  <a:t>) entities</a:t>
                </a:r>
              </a:p>
              <a:p>
                <a:r>
                  <a:rPr lang="en-US" dirty="0"/>
                  <a:t>Explore two types of paths</a:t>
                </a:r>
              </a:p>
              <a:p>
                <a:pPr lvl="1"/>
                <a:r>
                  <a:rPr lang="en-US" dirty="0"/>
                  <a:t>Length 1 to non-CVT node</a:t>
                </a:r>
              </a:p>
              <a:p>
                <a:pPr lvl="1"/>
                <a:r>
                  <a:rPr lang="en-US" dirty="0"/>
                  <a:t>Length 2 where </a:t>
                </a:r>
                <a14:m>
                  <m:oMath xmlns:m="http://schemas.openxmlformats.org/officeDocument/2006/math">
                    <m:r>
                      <a:rPr lang="en-US" b="0" i="1" dirty="0" smtClean="0">
                        <a:latin typeface="Cambria Math" panose="02040503050406030204" pitchFamily="18" charset="0"/>
                      </a:rPr>
                      <m:t>𝑦</m:t>
                    </m:r>
                  </m:oMath>
                </a14:m>
                <a:r>
                  <a:rPr lang="en-US" dirty="0"/>
                  <a:t> can be grounded to CVT</a:t>
                </a:r>
              </a:p>
              <a:p>
                <a:pPr lvl="1"/>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sz="quarter" idx="10"/>
              </p:nvPr>
            </p:nvSpPr>
            <p:spPr>
              <a:xfrm>
                <a:off x="274638" y="1214438"/>
                <a:ext cx="11887200" cy="3213187"/>
              </a:xfrm>
              <a:blipFill>
                <a:blip r:embed="rId2"/>
                <a:stretch>
                  <a:fillRect t="-3226"/>
                </a:stretch>
              </a:blipFill>
            </p:spPr>
            <p:txBody>
              <a:bodyPr/>
              <a:lstStyle/>
              <a:p>
                <a:r>
                  <a:rPr lang="en-US">
                    <a:noFill/>
                  </a:rPr>
                  <a:t> </a:t>
                </a:r>
              </a:p>
            </p:txBody>
          </p:sp>
        </mc:Fallback>
      </mc:AlternateContent>
      <p:pic>
        <p:nvPicPr>
          <p:cNvPr id="4" name="Picture 3"/>
          <p:cNvPicPr>
            <a:picLocks noChangeAspect="1"/>
          </p:cNvPicPr>
          <p:nvPr/>
        </p:nvPicPr>
        <p:blipFill>
          <a:blip r:embed="rId3"/>
          <a:stretch>
            <a:fillRect/>
          </a:stretch>
        </p:blipFill>
        <p:spPr>
          <a:xfrm>
            <a:off x="6742323" y="1162545"/>
            <a:ext cx="5354132" cy="2010942"/>
          </a:xfrm>
          <a:prstGeom prst="rect">
            <a:avLst/>
          </a:prstGeom>
        </p:spPr>
      </p:pic>
      <p:sp>
        <p:nvSpPr>
          <p:cNvPr id="5" name="Rectangle 4"/>
          <p:cNvSpPr/>
          <p:nvPr/>
        </p:nvSpPr>
        <p:spPr>
          <a:xfrm>
            <a:off x="2209433" y="4269661"/>
            <a:ext cx="7747785" cy="646331"/>
          </a:xfrm>
          <a:prstGeom prst="rect">
            <a:avLst/>
          </a:prstGeom>
        </p:spPr>
        <p:txBody>
          <a:bodyPr wrap="squar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306CB2"/>
                </a:solidFill>
                <a:effectLst/>
                <a:uLnTx/>
                <a:uFillTx/>
                <a:latin typeface="Times New Roman" panose="02020603050405020304" pitchFamily="18" charset="0"/>
                <a:ea typeface="+mn-ea"/>
                <a:cs typeface="Times New Roman" panose="02020603050405020304" pitchFamily="18" charset="0"/>
              </a:rPr>
              <a:t>Who</a:t>
            </a:r>
            <a:r>
              <a:rPr kumimoji="0" lang="en-US" sz="3600" b="0" i="0" u="none" strike="noStrike" kern="1200" cap="none" spc="0" normalizeH="0" baseline="0" noProof="0" dirty="0">
                <a:ln>
                  <a:noFill/>
                </a:ln>
                <a:solidFill>
                  <a:srgbClr val="525051"/>
                </a:solidFill>
                <a:effectLst/>
                <a:uLnTx/>
                <a:uFillTx/>
                <a:latin typeface="Times New Roman" panose="02020603050405020304" pitchFamily="18" charset="0"/>
                <a:ea typeface="+mn-ea"/>
                <a:cs typeface="Times New Roman" panose="02020603050405020304" pitchFamily="18" charset="0"/>
              </a:rPr>
              <a:t> first voiced Meg on </a:t>
            </a:r>
            <a:r>
              <a:rPr kumimoji="0" lang="en-US" sz="3600" b="0" i="0" u="none" strike="noStrike" kern="1200" cap="none" spc="0" normalizeH="0" baseline="0" noProof="0" dirty="0">
                <a:ln>
                  <a:noFill/>
                </a:ln>
                <a:solidFill>
                  <a:srgbClr val="C00000"/>
                </a:solidFill>
                <a:effectLst/>
                <a:uLnTx/>
                <a:uFillTx/>
                <a:latin typeface="Times New Roman" panose="02020603050405020304" pitchFamily="18" charset="0"/>
                <a:ea typeface="+mn-ea"/>
                <a:cs typeface="Times New Roman" panose="02020603050405020304" pitchFamily="18" charset="0"/>
              </a:rPr>
              <a:t>Family Guy</a:t>
            </a:r>
            <a:r>
              <a:rPr kumimoji="0" lang="en-US" sz="3600" b="0" i="0" u="none" strike="noStrike" kern="1200" cap="none" spc="0" normalizeH="0" baseline="0" noProof="0" dirty="0">
                <a:ln>
                  <a:noFill/>
                </a:ln>
                <a:solidFill>
                  <a:srgbClr val="525051"/>
                </a:solidFill>
                <a:effectLst/>
                <a:uLnTx/>
                <a:uFillTx/>
                <a:latin typeface="Times New Roman" panose="02020603050405020304" pitchFamily="18" charset="0"/>
                <a:ea typeface="+mn-ea"/>
                <a:cs typeface="Times New Roman" panose="02020603050405020304" pitchFamily="18" charset="0"/>
              </a:rPr>
              <a:t>?</a:t>
            </a:r>
            <a:endParaRPr kumimoji="0" lang="en-US" sz="3600" b="0" i="0" u="none" strike="noStrike" kern="1200" cap="none" spc="0" normalizeH="0" baseline="0" noProof="0" dirty="0">
              <a:ln>
                <a:noFill/>
              </a:ln>
              <a:solidFill>
                <a:srgbClr val="525051"/>
              </a:solidFill>
              <a:effectLst/>
              <a:uLnTx/>
              <a:uFillTx/>
              <a:latin typeface="Segoe UI"/>
              <a:ea typeface="+mn-ea"/>
              <a:cs typeface="+mn-cs"/>
            </a:endParaRPr>
          </a:p>
        </p:txBody>
      </p:sp>
      <mc:AlternateContent xmlns:mc="http://schemas.openxmlformats.org/markup-compatibility/2006" xmlns:a14="http://schemas.microsoft.com/office/drawing/2010/main">
        <mc:Choice Requires="a14">
          <p:sp>
            <p:nvSpPr>
              <p:cNvPr id="6" name="Rectangle 5"/>
              <p:cNvSpPr/>
              <p:nvPr/>
            </p:nvSpPr>
            <p:spPr>
              <a:xfrm>
                <a:off x="1195668" y="5575692"/>
                <a:ext cx="9775314" cy="657424"/>
              </a:xfrm>
              <a:prstGeom prst="rect">
                <a:avLst/>
              </a:prstGeom>
            </p:spPr>
            <p:txBody>
              <a:bodyPr wrap="squar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3600" b="0" i="1" u="none" strike="noStrike" kern="1200" cap="none" spc="0" normalizeH="0" baseline="0" noProof="0" dirty="0" smtClean="0">
                          <a:ln>
                            <a:noFill/>
                          </a:ln>
                          <a:solidFill>
                            <a:srgbClr val="7030A0"/>
                          </a:solidFill>
                          <a:effectLst/>
                          <a:uLnTx/>
                          <a:uFillTx/>
                          <a:latin typeface="Cambria Math" panose="02040503050406030204" pitchFamily="18" charset="0"/>
                          <a:ea typeface="+mn-ea"/>
                          <a:cs typeface="Times New Roman" panose="02020603050405020304" pitchFamily="18" charset="0"/>
                        </a:rPr>
                        <m:t>{</m:t>
                      </m:r>
                      <m:r>
                        <m:rPr>
                          <m:nor/>
                        </m:rPr>
                        <a:rPr kumimoji="0" lang="en-US" sz="3600" b="0" i="0" u="none" strike="noStrike" kern="1200" cap="none" spc="0" normalizeH="0" baseline="0" noProof="0" dirty="0" smtClean="0">
                          <a:ln>
                            <a:noFill/>
                          </a:ln>
                          <a:solidFill>
                            <a:srgbClr val="7030A0"/>
                          </a:solidFill>
                          <a:effectLst/>
                          <a:uLnTx/>
                          <a:uFillTx/>
                          <a:latin typeface="Courier New" panose="02070309020205020404" pitchFamily="49" charset="0"/>
                          <a:ea typeface="+mn-ea"/>
                          <a:cs typeface="Courier New" panose="02070309020205020404" pitchFamily="49" charset="0"/>
                        </a:rPr>
                        <m:t>cast</m:t>
                      </m:r>
                      <m:r>
                        <m:rPr>
                          <m:nor/>
                        </m:rPr>
                        <a:rPr kumimoji="0" lang="en-US" sz="3600" b="0" i="0" u="none" strike="noStrike" kern="1200" cap="none" spc="0" normalizeH="0" baseline="0" noProof="0" dirty="0" smtClean="0">
                          <a:ln>
                            <a:noFill/>
                          </a:ln>
                          <a:solidFill>
                            <a:srgbClr val="7030A0"/>
                          </a:solidFill>
                          <a:effectLst/>
                          <a:uLnTx/>
                          <a:uFillTx/>
                          <a:latin typeface="Courier New" panose="02070309020205020404" pitchFamily="49" charset="0"/>
                          <a:ea typeface="+mn-ea"/>
                          <a:cs typeface="Courier New" panose="02070309020205020404" pitchFamily="49" charset="0"/>
                        </a:rPr>
                        <m:t>−</m:t>
                      </m:r>
                      <m:r>
                        <m:rPr>
                          <m:nor/>
                        </m:rPr>
                        <a:rPr kumimoji="0" lang="en-US" sz="3600" b="0" i="0" u="none" strike="noStrike" kern="1200" cap="none" spc="0" normalizeH="0" baseline="0" noProof="0" dirty="0" smtClean="0">
                          <a:ln>
                            <a:noFill/>
                          </a:ln>
                          <a:solidFill>
                            <a:srgbClr val="7030A0"/>
                          </a:solidFill>
                          <a:effectLst/>
                          <a:uLnTx/>
                          <a:uFillTx/>
                          <a:latin typeface="Courier New" panose="02070309020205020404" pitchFamily="49" charset="0"/>
                          <a:ea typeface="+mn-ea"/>
                          <a:cs typeface="Courier New" panose="02070309020205020404" pitchFamily="49" charset="0"/>
                        </a:rPr>
                        <m:t>actor</m:t>
                      </m:r>
                      <m:r>
                        <m:rPr>
                          <m:nor/>
                        </m:rPr>
                        <a:rPr kumimoji="0" lang="en-US" sz="3600" b="0" i="0" u="none" strike="noStrike" kern="1200" cap="none" spc="0" normalizeH="0" baseline="0" noProof="0" dirty="0" smtClean="0">
                          <a:ln>
                            <a:noFill/>
                          </a:ln>
                          <a:solidFill>
                            <a:srgbClr val="7030A0"/>
                          </a:solidFill>
                          <a:effectLst/>
                          <a:uLnTx/>
                          <a:uFillTx/>
                          <a:latin typeface="Courier New" panose="02070309020205020404" pitchFamily="49" charset="0"/>
                          <a:ea typeface="+mn-ea"/>
                          <a:cs typeface="Courier New" panose="02070309020205020404" pitchFamily="49" charset="0"/>
                        </a:rPr>
                        <m:t>, </m:t>
                      </m:r>
                      <m:r>
                        <m:rPr>
                          <m:nor/>
                        </m:rPr>
                        <a:rPr kumimoji="0" lang="en-US" sz="3600" b="0" i="0" u="none" strike="noStrike" kern="1200" cap="none" spc="0" normalizeH="0" baseline="0" noProof="0" dirty="0" smtClean="0">
                          <a:ln>
                            <a:noFill/>
                          </a:ln>
                          <a:solidFill>
                            <a:srgbClr val="7030A0"/>
                          </a:solidFill>
                          <a:effectLst/>
                          <a:uLnTx/>
                          <a:uFillTx/>
                          <a:latin typeface="Courier New" panose="02070309020205020404" pitchFamily="49" charset="0"/>
                          <a:ea typeface="+mn-ea"/>
                          <a:cs typeface="Courier New" panose="02070309020205020404" pitchFamily="49" charset="0"/>
                        </a:rPr>
                        <m:t>writer</m:t>
                      </m:r>
                      <m:r>
                        <m:rPr>
                          <m:nor/>
                        </m:rPr>
                        <a:rPr kumimoji="0" lang="en-US" sz="3600" b="0" i="0" u="none" strike="noStrike" kern="1200" cap="none" spc="0" normalizeH="0" baseline="0" noProof="0" dirty="0" smtClean="0">
                          <a:ln>
                            <a:noFill/>
                          </a:ln>
                          <a:solidFill>
                            <a:srgbClr val="7030A0"/>
                          </a:solidFill>
                          <a:effectLst/>
                          <a:uLnTx/>
                          <a:uFillTx/>
                          <a:latin typeface="Courier New" panose="02070309020205020404" pitchFamily="49" charset="0"/>
                          <a:ea typeface="+mn-ea"/>
                          <a:cs typeface="Courier New" panose="02070309020205020404" pitchFamily="49" charset="0"/>
                        </a:rPr>
                        <m:t>−</m:t>
                      </m:r>
                      <m:r>
                        <m:rPr>
                          <m:nor/>
                        </m:rPr>
                        <a:rPr kumimoji="0" lang="en-US" sz="3600" b="0" i="0" u="none" strike="noStrike" kern="1200" cap="none" spc="0" normalizeH="0" baseline="0" noProof="0" dirty="0" smtClean="0">
                          <a:ln>
                            <a:noFill/>
                          </a:ln>
                          <a:solidFill>
                            <a:srgbClr val="7030A0"/>
                          </a:solidFill>
                          <a:effectLst/>
                          <a:uLnTx/>
                          <a:uFillTx/>
                          <a:latin typeface="Courier New" panose="02070309020205020404" pitchFamily="49" charset="0"/>
                          <a:ea typeface="+mn-ea"/>
                          <a:cs typeface="Courier New" panose="02070309020205020404" pitchFamily="49" charset="0"/>
                        </a:rPr>
                        <m:t>start</m:t>
                      </m:r>
                      <m:r>
                        <m:rPr>
                          <m:nor/>
                        </m:rPr>
                        <a:rPr kumimoji="0" lang="en-US" sz="3600" b="0" i="0" u="none" strike="noStrike" kern="1200" cap="none" spc="0" normalizeH="0" baseline="0" noProof="0" dirty="0" smtClean="0">
                          <a:ln>
                            <a:noFill/>
                          </a:ln>
                          <a:solidFill>
                            <a:srgbClr val="7030A0"/>
                          </a:solidFill>
                          <a:effectLst/>
                          <a:uLnTx/>
                          <a:uFillTx/>
                          <a:latin typeface="Courier New" panose="02070309020205020404" pitchFamily="49" charset="0"/>
                          <a:ea typeface="+mn-ea"/>
                          <a:cs typeface="Courier New" panose="02070309020205020404" pitchFamily="49" charset="0"/>
                        </a:rPr>
                        <m:t>, </m:t>
                      </m:r>
                      <m:r>
                        <m:rPr>
                          <m:nor/>
                        </m:rPr>
                        <a:rPr kumimoji="0" lang="en-US" sz="3600" b="0" i="0" u="none" strike="noStrike" kern="1200" cap="none" spc="0" normalizeH="0" baseline="0" noProof="0" dirty="0" smtClean="0">
                          <a:ln>
                            <a:noFill/>
                          </a:ln>
                          <a:solidFill>
                            <a:srgbClr val="7030A0"/>
                          </a:solidFill>
                          <a:effectLst/>
                          <a:uLnTx/>
                          <a:uFillTx/>
                          <a:latin typeface="Courier New" panose="02070309020205020404" pitchFamily="49" charset="0"/>
                          <a:ea typeface="+mn-ea"/>
                          <a:cs typeface="Courier New" panose="02070309020205020404" pitchFamily="49" charset="0"/>
                        </a:rPr>
                        <m:t>genre</m:t>
                      </m:r>
                      <m:r>
                        <a:rPr kumimoji="0" lang="en-US" sz="3600" b="0" i="1" u="none" strike="noStrike" kern="1200" cap="none" spc="0" normalizeH="0" baseline="0" noProof="0" dirty="0" smtClean="0">
                          <a:ln>
                            <a:noFill/>
                          </a:ln>
                          <a:solidFill>
                            <a:srgbClr val="7030A0"/>
                          </a:solidFill>
                          <a:effectLst/>
                          <a:uLnTx/>
                          <a:uFillTx/>
                          <a:latin typeface="Cambria Math" panose="02040503050406030204" pitchFamily="18" charset="0"/>
                          <a:ea typeface="+mn-ea"/>
                          <a:cs typeface="Times New Roman" panose="02020603050405020304" pitchFamily="18" charset="0"/>
                        </a:rPr>
                        <m:t>}</m:t>
                      </m:r>
                    </m:oMath>
                  </m:oMathPara>
                </a14:m>
                <a:endParaRPr kumimoji="0" lang="en-US" sz="3600" b="0" i="0" u="none" strike="noStrike" kern="1200" cap="none" spc="0" normalizeH="0" baseline="0" noProof="0" dirty="0">
                  <a:ln>
                    <a:noFill/>
                  </a:ln>
                  <a:solidFill>
                    <a:srgbClr val="7030A0"/>
                  </a:solidFill>
                  <a:effectLst/>
                  <a:uLnTx/>
                  <a:uFillTx/>
                  <a:latin typeface="Segoe UI"/>
                  <a:ea typeface="+mn-ea"/>
                  <a:cs typeface="+mn-cs"/>
                </a:endParaRPr>
              </a:p>
            </p:txBody>
          </p:sp>
        </mc:Choice>
        <mc:Fallback xmlns="">
          <p:sp>
            <p:nvSpPr>
              <p:cNvPr id="6" name="Rectangle 5"/>
              <p:cNvSpPr>
                <a:spLocks noRot="1" noChangeAspect="1" noMove="1" noResize="1" noEditPoints="1" noAdjustHandles="1" noChangeArrowheads="1" noChangeShapeType="1" noTextEdit="1"/>
              </p:cNvSpPr>
              <p:nvPr/>
            </p:nvSpPr>
            <p:spPr>
              <a:xfrm>
                <a:off x="1195668" y="5575692"/>
                <a:ext cx="9775314" cy="657424"/>
              </a:xfrm>
              <a:prstGeom prst="rect">
                <a:avLst/>
              </a:prstGeom>
              <a:blipFill>
                <a:blip r:embed="rId4"/>
                <a:stretch>
                  <a:fillRect/>
                </a:stretch>
              </a:blipFill>
            </p:spPr>
            <p:txBody>
              <a:bodyPr/>
              <a:lstStyle/>
              <a:p>
                <a:r>
                  <a:rPr lang="en-US">
                    <a:noFill/>
                  </a:rPr>
                  <a:t> </a:t>
                </a:r>
              </a:p>
            </p:txBody>
          </p:sp>
        </mc:Fallback>
      </mc:AlternateContent>
      <p:grpSp>
        <p:nvGrpSpPr>
          <p:cNvPr id="18" name="Group 17"/>
          <p:cNvGrpSpPr/>
          <p:nvPr/>
        </p:nvGrpSpPr>
        <p:grpSpPr>
          <a:xfrm>
            <a:off x="2825429" y="4932563"/>
            <a:ext cx="5463540" cy="407982"/>
            <a:chOff x="2825429" y="5066675"/>
            <a:chExt cx="5463540" cy="407982"/>
          </a:xfrm>
        </p:grpSpPr>
        <p:cxnSp>
          <p:nvCxnSpPr>
            <p:cNvPr id="10" name="Straight Connector 9"/>
            <p:cNvCxnSpPr/>
            <p:nvPr/>
          </p:nvCxnSpPr>
          <p:spPr>
            <a:xfrm>
              <a:off x="8288969" y="5066675"/>
              <a:ext cx="0" cy="404485"/>
            </a:xfrm>
            <a:prstGeom prst="line">
              <a:avLst/>
            </a:prstGeom>
            <a:ln w="38100">
              <a:solidFill>
                <a:srgbClr val="FFC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2833049" y="5070172"/>
              <a:ext cx="0" cy="404485"/>
            </a:xfrm>
            <a:prstGeom prst="line">
              <a:avLst/>
            </a:prstGeom>
            <a:ln w="38100">
              <a:solidFill>
                <a:srgbClr val="FFC00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2825429" y="5471160"/>
              <a:ext cx="5463540" cy="0"/>
            </a:xfrm>
            <a:prstGeom prst="line">
              <a:avLst/>
            </a:prstGeom>
            <a:ln w="38100">
              <a:solidFill>
                <a:srgbClr val="FFC000"/>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9" name="Group 8"/>
          <p:cNvGrpSpPr/>
          <p:nvPr/>
        </p:nvGrpSpPr>
        <p:grpSpPr>
          <a:xfrm>
            <a:off x="274320" y="2402958"/>
            <a:ext cx="7434285" cy="1605516"/>
            <a:chOff x="274320" y="2402958"/>
            <a:chExt cx="7434285" cy="1605516"/>
          </a:xfrm>
          <a:solidFill>
            <a:schemeClr val="bg1"/>
          </a:solidFill>
        </p:grpSpPr>
        <p:sp>
          <p:nvSpPr>
            <p:cNvPr id="7" name="Rectangle 6"/>
            <p:cNvSpPr/>
            <p:nvPr/>
          </p:nvSpPr>
          <p:spPr bwMode="auto">
            <a:xfrm>
              <a:off x="274320" y="2402958"/>
              <a:ext cx="6317866" cy="1605516"/>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8" name="Rectangle 7"/>
            <p:cNvSpPr/>
            <p:nvPr/>
          </p:nvSpPr>
          <p:spPr bwMode="auto">
            <a:xfrm>
              <a:off x="6400800" y="3391786"/>
              <a:ext cx="1307805" cy="446567"/>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grpSp>
    </p:spTree>
    <p:extLst>
      <p:ext uri="{BB962C8B-B14F-4D97-AF65-F5344CB8AC3E}">
        <p14:creationId xmlns:p14="http://schemas.microsoft.com/office/powerpoint/2010/main" val="8372994"/>
      </p:ext>
    </p:extLst>
  </p:cSld>
  <p:clrMapOvr>
    <a:masterClrMapping/>
  </p:clrMapOvr>
  <p:transition>
    <p:fade/>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320" y="219778"/>
            <a:ext cx="11889564" cy="1397559"/>
          </a:xfrm>
        </p:spPr>
        <p:txBody>
          <a:bodyPr/>
          <a:lstStyle/>
          <a:p>
            <a:r>
              <a:rPr lang="en-US" sz="4400" dirty="0"/>
              <a:t>Relation Matching using Deep Convolutional Neural Networks </a:t>
            </a:r>
            <a:r>
              <a:rPr lang="en-US" sz="4000" dirty="0"/>
              <a:t>(DSSM [Shen+ 14])</a:t>
            </a:r>
            <a:endParaRPr lang="en-US" sz="4400" dirty="0"/>
          </a:p>
        </p:txBody>
      </p:sp>
      <mc:AlternateContent xmlns:mc="http://schemas.openxmlformats.org/markup-compatibility/2006" xmlns:a14="http://schemas.microsoft.com/office/drawing/2010/main">
        <mc:Choice Requires="a14">
          <p:sp>
            <p:nvSpPr>
              <p:cNvPr id="3" name="Content Placeholder 2"/>
              <p:cNvSpPr>
                <a:spLocks noGrp="1"/>
              </p:cNvSpPr>
              <p:nvPr>
                <p:ph sz="quarter" idx="10"/>
              </p:nvPr>
            </p:nvSpPr>
            <p:spPr>
              <a:xfrm>
                <a:off x="274320" y="1754263"/>
                <a:ext cx="11887200" cy="1037207"/>
              </a:xfrm>
            </p:spPr>
            <p:txBody>
              <a:bodyPr/>
              <a:lstStyle/>
              <a:p>
                <a:pPr marL="514350" indent="-273050">
                  <a:spcBef>
                    <a:spcPts val="600"/>
                  </a:spcBef>
                </a:pPr>
                <a:r>
                  <a:rPr lang="en-US" sz="2800" dirty="0">
                    <a:solidFill>
                      <a:srgbClr val="306CB2"/>
                    </a:solidFill>
                  </a:rPr>
                  <a:t>Input is mapped to two </a:t>
                </a:r>
                <a14:m>
                  <m:oMath xmlns:m="http://schemas.openxmlformats.org/officeDocument/2006/math">
                    <m:r>
                      <a:rPr lang="en-US" sz="2800" i="1" dirty="0">
                        <a:solidFill>
                          <a:srgbClr val="306CB2"/>
                        </a:solidFill>
                        <a:latin typeface="Cambria Math" panose="02040503050406030204" pitchFamily="18" charset="0"/>
                      </a:rPr>
                      <m:t>𝑘</m:t>
                    </m:r>
                  </m:oMath>
                </a14:m>
                <a:r>
                  <a:rPr lang="en-US" sz="2800" dirty="0">
                    <a:solidFill>
                      <a:srgbClr val="306CB2"/>
                    </a:solidFill>
                  </a:rPr>
                  <a:t>-dimensional vectors</a:t>
                </a:r>
              </a:p>
              <a:p>
                <a:pPr marL="514350" lvl="1" indent="-273050">
                  <a:spcBef>
                    <a:spcPts val="600"/>
                  </a:spcBef>
                </a:pPr>
                <a:r>
                  <a:rPr lang="en-US" dirty="0"/>
                  <a:t>Probability is determined by </a:t>
                </a:r>
                <a:r>
                  <a:rPr lang="en-US" dirty="0" err="1"/>
                  <a:t>softmax</a:t>
                </a:r>
                <a:r>
                  <a:rPr lang="en-US" dirty="0"/>
                  <a:t> of their cosine similarity</a:t>
                </a:r>
              </a:p>
            </p:txBody>
          </p:sp>
        </mc:Choice>
        <mc:Fallback xmlns="">
          <p:sp>
            <p:nvSpPr>
              <p:cNvPr id="3" name="Content Placeholder 2"/>
              <p:cNvSpPr>
                <a:spLocks noGrp="1" noRot="1" noChangeAspect="1" noMove="1" noResize="1" noEditPoints="1" noAdjustHandles="1" noChangeArrowheads="1" noChangeShapeType="1" noTextEdit="1"/>
              </p:cNvSpPr>
              <p:nvPr>
                <p:ph sz="quarter" idx="10"/>
              </p:nvPr>
            </p:nvSpPr>
            <p:spPr>
              <a:xfrm>
                <a:off x="274320" y="1754263"/>
                <a:ext cx="11887200" cy="1037207"/>
              </a:xfrm>
              <a:blipFill rotWithShape="0">
                <a:blip r:embed="rId3"/>
                <a:stretch>
                  <a:fillRect t="-5882"/>
                </a:stretch>
              </a:blipFill>
            </p:spPr>
            <p:txBody>
              <a:bodyPr/>
              <a:lstStyle/>
              <a:p>
                <a:r>
                  <a:rPr lang="en-US">
                    <a:noFill/>
                  </a:rPr>
                  <a:t> </a:t>
                </a:r>
              </a:p>
            </p:txBody>
          </p:sp>
        </mc:Fallback>
      </mc:AlternateContent>
      <p:grpSp>
        <p:nvGrpSpPr>
          <p:cNvPr id="4" name="Group 3"/>
          <p:cNvGrpSpPr/>
          <p:nvPr/>
        </p:nvGrpSpPr>
        <p:grpSpPr>
          <a:xfrm>
            <a:off x="448416" y="3145244"/>
            <a:ext cx="6918298" cy="3657573"/>
            <a:chOff x="31243905" y="11067380"/>
            <a:chExt cx="6918298" cy="3657573"/>
          </a:xfrm>
        </p:grpSpPr>
        <mc:AlternateContent xmlns:mc="http://schemas.openxmlformats.org/markup-compatibility/2006" xmlns:a14="http://schemas.microsoft.com/office/drawing/2010/main">
          <mc:Choice Requires="a14">
            <p:sp>
              <p:nvSpPr>
                <p:cNvPr id="5" name="TextBox 4"/>
                <p:cNvSpPr txBox="1"/>
                <p:nvPr/>
              </p:nvSpPr>
              <p:spPr>
                <a:xfrm>
                  <a:off x="31352222" y="11067380"/>
                  <a:ext cx="3552154" cy="701539"/>
                </a:xfrm>
                <a:prstGeom prst="rect">
                  <a:avLst/>
                </a:prstGeom>
                <a:noFill/>
              </p:spPr>
              <p:txBody>
                <a:bodyPr wrap="squar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1200" cap="none" spc="0" normalizeH="0" baseline="0" noProof="0" smtClean="0">
                            <a:ln>
                              <a:noFill/>
                            </a:ln>
                            <a:solidFill>
                              <a:srgbClr val="525051"/>
                            </a:solidFill>
                            <a:effectLst/>
                            <a:uLnTx/>
                            <a:uFillTx/>
                            <a:latin typeface="Cambria Math" panose="02040503050406030204" pitchFamily="18" charset="0"/>
                            <a:ea typeface="+mn-ea"/>
                            <a:cs typeface="+mn-cs"/>
                          </a:rPr>
                          <m:t>𝑃</m:t>
                        </m:r>
                        <m:d>
                          <m:dPr>
                            <m:ctrlPr>
                              <a:rPr kumimoji="0" lang="en-US" sz="1800" b="0" i="1" u="none" strike="noStrike" kern="1200" cap="none" spc="0" normalizeH="0" baseline="0" noProof="0" smtClean="0">
                                <a:ln>
                                  <a:noFill/>
                                </a:ln>
                                <a:solidFill>
                                  <a:srgbClr val="525051"/>
                                </a:solidFill>
                                <a:effectLst/>
                                <a:uLnTx/>
                                <a:uFillTx/>
                                <a:latin typeface="Cambria Math" panose="02040503050406030204" pitchFamily="18" charset="0"/>
                                <a:ea typeface="+mn-ea"/>
                                <a:cs typeface="+mn-cs"/>
                              </a:rPr>
                            </m:ctrlPr>
                          </m:dPr>
                          <m:e>
                            <m:r>
                              <a:rPr kumimoji="0" lang="en-US" sz="1800" b="0" i="1" u="none" strike="noStrike" kern="1200" cap="none" spc="0" normalizeH="0" baseline="0" noProof="0" smtClean="0">
                                <a:ln>
                                  <a:noFill/>
                                </a:ln>
                                <a:solidFill>
                                  <a:srgbClr val="525051"/>
                                </a:solidFill>
                                <a:effectLst/>
                                <a:uLnTx/>
                                <a:uFillTx/>
                                <a:latin typeface="Cambria Math" panose="02040503050406030204" pitchFamily="18" charset="0"/>
                                <a:ea typeface="+mn-ea"/>
                                <a:cs typeface="+mn-cs"/>
                              </a:rPr>
                              <m:t>𝑅</m:t>
                            </m:r>
                          </m:e>
                          <m:e>
                            <m:r>
                              <a:rPr kumimoji="0" lang="en-US" sz="1800" b="0" i="1" u="none" strike="noStrike" kern="1200" cap="none" spc="0" normalizeH="0" baseline="0" noProof="0" smtClean="0">
                                <a:ln>
                                  <a:noFill/>
                                </a:ln>
                                <a:solidFill>
                                  <a:srgbClr val="525051"/>
                                </a:solidFill>
                                <a:effectLst/>
                                <a:uLnTx/>
                                <a:uFillTx/>
                                <a:latin typeface="Cambria Math" panose="02040503050406030204" pitchFamily="18" charset="0"/>
                                <a:ea typeface="+mn-ea"/>
                                <a:cs typeface="+mn-cs"/>
                              </a:rPr>
                              <m:t>𝑃</m:t>
                            </m:r>
                          </m:e>
                        </m:d>
                        <m:r>
                          <a:rPr kumimoji="0" lang="en-US" sz="1800" b="0" i="1" u="none" strike="noStrike" kern="1200" cap="none" spc="0" normalizeH="0" baseline="0" noProof="0" smtClean="0">
                            <a:ln>
                              <a:noFill/>
                            </a:ln>
                            <a:solidFill>
                              <a:srgbClr val="525051"/>
                            </a:solidFill>
                            <a:effectLst/>
                            <a:uLnTx/>
                            <a:uFillTx/>
                            <a:latin typeface="Cambria Math" panose="02040503050406030204" pitchFamily="18" charset="0"/>
                            <a:ea typeface="+mn-ea"/>
                            <a:cs typeface="+mn-cs"/>
                          </a:rPr>
                          <m:t>=</m:t>
                        </m:r>
                        <m:f>
                          <m:fPr>
                            <m:ctrlPr>
                              <a:rPr kumimoji="0" lang="en-US" sz="1800" b="0" i="1" u="none" strike="noStrike" kern="1200" cap="none" spc="0" normalizeH="0" baseline="0" noProof="0" smtClean="0">
                                <a:ln>
                                  <a:noFill/>
                                </a:ln>
                                <a:solidFill>
                                  <a:srgbClr val="525051"/>
                                </a:solidFill>
                                <a:effectLst/>
                                <a:uLnTx/>
                                <a:uFillTx/>
                                <a:latin typeface="Cambria Math" panose="02040503050406030204" pitchFamily="18" charset="0"/>
                                <a:ea typeface="+mn-ea"/>
                                <a:cs typeface="+mn-cs"/>
                              </a:rPr>
                            </m:ctrlPr>
                          </m:fPr>
                          <m:num>
                            <m:r>
                              <m:rPr>
                                <m:sty m:val="p"/>
                              </m:rPr>
                              <a:rPr kumimoji="0" lang="en-US" sz="1800" b="0" i="0" u="none" strike="noStrike" kern="1200" cap="none" spc="0" normalizeH="0" baseline="0" noProof="0" smtClean="0">
                                <a:ln>
                                  <a:noFill/>
                                </a:ln>
                                <a:solidFill>
                                  <a:srgbClr val="525051"/>
                                </a:solidFill>
                                <a:effectLst/>
                                <a:uLnTx/>
                                <a:uFillTx/>
                                <a:latin typeface="Cambria Math" panose="02040503050406030204" pitchFamily="18" charset="0"/>
                                <a:ea typeface="+mn-ea"/>
                                <a:cs typeface="+mn-cs"/>
                              </a:rPr>
                              <m:t>exp</m:t>
                            </m:r>
                            <m:r>
                              <a:rPr kumimoji="0" lang="en-US" sz="1800" b="0" i="1" u="none" strike="noStrike" kern="1200" cap="none" spc="0" normalizeH="0" baseline="0" noProof="0" smtClean="0">
                                <a:ln>
                                  <a:noFill/>
                                </a:ln>
                                <a:solidFill>
                                  <a:srgbClr val="525051"/>
                                </a:solidFill>
                                <a:effectLst/>
                                <a:uLnTx/>
                                <a:uFillTx/>
                                <a:latin typeface="Cambria Math" panose="02040503050406030204" pitchFamily="18" charset="0"/>
                                <a:ea typeface="+mn-ea"/>
                                <a:cs typeface="+mn-cs"/>
                              </a:rPr>
                              <m:t>⁡</m:t>
                            </m:r>
                            <m:d>
                              <m:dPr>
                                <m:ctrlPr>
                                  <a:rPr kumimoji="0" lang="en-US" sz="1800" b="0" i="1" u="none" strike="noStrike" kern="1200" cap="none" spc="0" normalizeH="0" baseline="0" noProof="0" smtClean="0">
                                    <a:ln>
                                      <a:noFill/>
                                    </a:ln>
                                    <a:solidFill>
                                      <a:srgbClr val="525051"/>
                                    </a:solidFill>
                                    <a:effectLst/>
                                    <a:uLnTx/>
                                    <a:uFillTx/>
                                    <a:latin typeface="Cambria Math" panose="02040503050406030204" pitchFamily="18" charset="0"/>
                                    <a:ea typeface="+mn-ea"/>
                                    <a:cs typeface="+mn-cs"/>
                                  </a:rPr>
                                </m:ctrlPr>
                              </m:dPr>
                              <m:e>
                                <m:func>
                                  <m:funcPr>
                                    <m:ctrlPr>
                                      <a:rPr kumimoji="0" lang="en-US" sz="1800" b="0" i="1" u="none" strike="noStrike" kern="1200" cap="none" spc="0" normalizeH="0" baseline="0" noProof="0">
                                        <a:ln>
                                          <a:noFill/>
                                        </a:ln>
                                        <a:solidFill>
                                          <a:srgbClr val="525051"/>
                                        </a:solidFill>
                                        <a:effectLst/>
                                        <a:uLnTx/>
                                        <a:uFillTx/>
                                        <a:latin typeface="Cambria Math" panose="02040503050406030204" pitchFamily="18" charset="0"/>
                                        <a:ea typeface="+mn-ea"/>
                                        <a:cs typeface="+mn-cs"/>
                                      </a:rPr>
                                    </m:ctrlPr>
                                  </m:funcPr>
                                  <m:fName>
                                    <m:r>
                                      <m:rPr>
                                        <m:sty m:val="p"/>
                                      </m:rPr>
                                      <a:rPr kumimoji="0" lang="en-US" sz="1800" b="0" i="0" u="none" strike="noStrike" kern="1200" cap="none" spc="0" normalizeH="0" baseline="0" noProof="0">
                                        <a:ln>
                                          <a:noFill/>
                                        </a:ln>
                                        <a:solidFill>
                                          <a:srgbClr val="525051"/>
                                        </a:solidFill>
                                        <a:effectLst/>
                                        <a:uLnTx/>
                                        <a:uFillTx/>
                                        <a:latin typeface="Cambria Math" panose="02040503050406030204" pitchFamily="18" charset="0"/>
                                        <a:ea typeface="+mn-ea"/>
                                        <a:cs typeface="+mn-cs"/>
                                      </a:rPr>
                                      <m:t>cos</m:t>
                                    </m:r>
                                  </m:fName>
                                  <m:e>
                                    <m:r>
                                      <a:rPr kumimoji="0" lang="en-US" sz="1800" b="0" i="1" u="none" strike="noStrike" kern="1200" cap="none" spc="0" normalizeH="0" baseline="0" noProof="0">
                                        <a:ln>
                                          <a:noFill/>
                                        </a:ln>
                                        <a:solidFill>
                                          <a:srgbClr val="525051"/>
                                        </a:solidFill>
                                        <a:effectLst/>
                                        <a:uLnTx/>
                                        <a:uFillTx/>
                                        <a:latin typeface="Cambria Math" panose="02040503050406030204" pitchFamily="18" charset="0"/>
                                        <a:ea typeface="+mn-ea"/>
                                        <a:cs typeface="+mn-cs"/>
                                      </a:rPr>
                                      <m:t>(</m:t>
                                    </m:r>
                                    <m:sSub>
                                      <m:sSubPr>
                                        <m:ctrlPr>
                                          <a:rPr kumimoji="0" lang="en-US" sz="1800" b="0" i="1" u="none" strike="noStrike" kern="1200" cap="none" spc="0" normalizeH="0" baseline="0" noProof="0">
                                            <a:ln>
                                              <a:noFill/>
                                            </a:ln>
                                            <a:solidFill>
                                              <a:srgbClr val="525051"/>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a:ln>
                                              <a:noFill/>
                                            </a:ln>
                                            <a:solidFill>
                                              <a:srgbClr val="525051"/>
                                            </a:solidFill>
                                            <a:effectLst/>
                                            <a:uLnTx/>
                                            <a:uFillTx/>
                                            <a:latin typeface="Cambria Math" panose="02040503050406030204" pitchFamily="18" charset="0"/>
                                            <a:ea typeface="+mn-ea"/>
                                            <a:cs typeface="+mn-cs"/>
                                          </a:rPr>
                                          <m:t>𝑦</m:t>
                                        </m:r>
                                      </m:e>
                                      <m:sub>
                                        <m:r>
                                          <a:rPr kumimoji="0" lang="en-US" sz="1800" b="0" i="1" u="none" strike="noStrike" kern="1200" cap="none" spc="0" normalizeH="0" baseline="0" noProof="0">
                                            <a:ln>
                                              <a:noFill/>
                                            </a:ln>
                                            <a:solidFill>
                                              <a:srgbClr val="525051"/>
                                            </a:solidFill>
                                            <a:effectLst/>
                                            <a:uLnTx/>
                                            <a:uFillTx/>
                                            <a:latin typeface="Cambria Math" panose="02040503050406030204" pitchFamily="18" charset="0"/>
                                            <a:ea typeface="+mn-ea"/>
                                            <a:cs typeface="+mn-cs"/>
                                          </a:rPr>
                                          <m:t>𝑅</m:t>
                                        </m:r>
                                      </m:sub>
                                    </m:sSub>
                                    <m:r>
                                      <a:rPr kumimoji="0" lang="en-US" sz="1800" b="0" i="1" u="none" strike="noStrike" kern="1200" cap="none" spc="0" normalizeH="0" baseline="0" noProof="0">
                                        <a:ln>
                                          <a:noFill/>
                                        </a:ln>
                                        <a:solidFill>
                                          <a:srgbClr val="525051"/>
                                        </a:solidFill>
                                        <a:effectLst/>
                                        <a:uLnTx/>
                                        <a:uFillTx/>
                                        <a:latin typeface="Cambria Math" panose="02040503050406030204" pitchFamily="18" charset="0"/>
                                        <a:ea typeface="+mn-ea"/>
                                        <a:cs typeface="+mn-cs"/>
                                      </a:rPr>
                                      <m:t>,</m:t>
                                    </m:r>
                                    <m:sSub>
                                      <m:sSubPr>
                                        <m:ctrlPr>
                                          <a:rPr kumimoji="0" lang="en-US" sz="1800" b="0" i="1" u="none" strike="noStrike" kern="1200" cap="none" spc="0" normalizeH="0" baseline="0" noProof="0">
                                            <a:ln>
                                              <a:noFill/>
                                            </a:ln>
                                            <a:solidFill>
                                              <a:srgbClr val="525051"/>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a:ln>
                                              <a:noFill/>
                                            </a:ln>
                                            <a:solidFill>
                                              <a:srgbClr val="525051"/>
                                            </a:solidFill>
                                            <a:effectLst/>
                                            <a:uLnTx/>
                                            <a:uFillTx/>
                                            <a:latin typeface="Cambria Math" panose="02040503050406030204" pitchFamily="18" charset="0"/>
                                            <a:ea typeface="+mn-ea"/>
                                            <a:cs typeface="+mn-cs"/>
                                          </a:rPr>
                                          <m:t>𝑦</m:t>
                                        </m:r>
                                      </m:e>
                                      <m:sub>
                                        <m:r>
                                          <a:rPr kumimoji="0" lang="en-US" sz="1800" b="0" i="1" u="none" strike="noStrike" kern="1200" cap="none" spc="0" normalizeH="0" baseline="0" noProof="0">
                                            <a:ln>
                                              <a:noFill/>
                                            </a:ln>
                                            <a:solidFill>
                                              <a:srgbClr val="525051"/>
                                            </a:solidFill>
                                            <a:effectLst/>
                                            <a:uLnTx/>
                                            <a:uFillTx/>
                                            <a:latin typeface="Cambria Math" panose="02040503050406030204" pitchFamily="18" charset="0"/>
                                            <a:ea typeface="+mn-ea"/>
                                            <a:cs typeface="+mn-cs"/>
                                          </a:rPr>
                                          <m:t>𝑃</m:t>
                                        </m:r>
                                      </m:sub>
                                    </m:sSub>
                                    <m:r>
                                      <a:rPr kumimoji="0" lang="en-US" sz="1800" b="0" i="1" u="none" strike="noStrike" kern="1200" cap="none" spc="0" normalizeH="0" baseline="0" noProof="0">
                                        <a:ln>
                                          <a:noFill/>
                                        </a:ln>
                                        <a:solidFill>
                                          <a:srgbClr val="525051"/>
                                        </a:solidFill>
                                        <a:effectLst/>
                                        <a:uLnTx/>
                                        <a:uFillTx/>
                                        <a:latin typeface="Cambria Math" panose="02040503050406030204" pitchFamily="18" charset="0"/>
                                        <a:ea typeface="+mn-ea"/>
                                        <a:cs typeface="+mn-cs"/>
                                      </a:rPr>
                                      <m:t>)</m:t>
                                    </m:r>
                                  </m:e>
                                </m:func>
                              </m:e>
                            </m:d>
                          </m:num>
                          <m:den>
                            <m:nary>
                              <m:naryPr>
                                <m:chr m:val="∑"/>
                                <m:supHide m:val="on"/>
                                <m:ctrlPr>
                                  <a:rPr kumimoji="0" lang="en-US" sz="1800" b="0" i="1" u="none" strike="noStrike" kern="1200" cap="none" spc="0" normalizeH="0" baseline="0" noProof="0" smtClean="0">
                                    <a:ln>
                                      <a:noFill/>
                                    </a:ln>
                                    <a:solidFill>
                                      <a:srgbClr val="525051"/>
                                    </a:solidFill>
                                    <a:effectLst/>
                                    <a:uLnTx/>
                                    <a:uFillTx/>
                                    <a:latin typeface="Cambria Math" panose="02040503050406030204" pitchFamily="18" charset="0"/>
                                    <a:ea typeface="+mn-ea"/>
                                    <a:cs typeface="+mn-cs"/>
                                  </a:rPr>
                                </m:ctrlPr>
                              </m:naryPr>
                              <m:sub>
                                <m:sSup>
                                  <m:sSupPr>
                                    <m:ctrlPr>
                                      <a:rPr kumimoji="0" lang="en-US" sz="1800" b="0" i="1" u="none" strike="noStrike" kern="1200" cap="none" spc="0" normalizeH="0" baseline="0" noProof="0" smtClean="0">
                                        <a:ln>
                                          <a:noFill/>
                                        </a:ln>
                                        <a:solidFill>
                                          <a:srgbClr val="525051"/>
                                        </a:solidFill>
                                        <a:effectLst/>
                                        <a:uLnTx/>
                                        <a:uFillTx/>
                                        <a:latin typeface="Cambria Math" panose="02040503050406030204" pitchFamily="18" charset="0"/>
                                        <a:ea typeface="+mn-ea"/>
                                        <a:cs typeface="+mn-cs"/>
                                      </a:rPr>
                                    </m:ctrlPr>
                                  </m:sSupPr>
                                  <m:e>
                                    <m:r>
                                      <a:rPr kumimoji="0" lang="en-US" sz="1800" b="0" i="1" u="none" strike="noStrike" kern="1200" cap="none" spc="0" normalizeH="0" baseline="0" noProof="0" smtClean="0">
                                        <a:ln>
                                          <a:noFill/>
                                        </a:ln>
                                        <a:solidFill>
                                          <a:srgbClr val="525051"/>
                                        </a:solidFill>
                                        <a:effectLst/>
                                        <a:uLnTx/>
                                        <a:uFillTx/>
                                        <a:latin typeface="Cambria Math" panose="02040503050406030204" pitchFamily="18" charset="0"/>
                                        <a:ea typeface="+mn-ea"/>
                                        <a:cs typeface="+mn-cs"/>
                                      </a:rPr>
                                      <m:t>𝑅</m:t>
                                    </m:r>
                                  </m:e>
                                  <m:sup>
                                    <m:r>
                                      <a:rPr kumimoji="0" lang="en-US" sz="1800" b="0" i="1" u="none" strike="noStrike" kern="1200" cap="none" spc="0" normalizeH="0" baseline="0" noProof="0" smtClean="0">
                                        <a:ln>
                                          <a:noFill/>
                                        </a:ln>
                                        <a:solidFill>
                                          <a:srgbClr val="525051"/>
                                        </a:solidFill>
                                        <a:effectLst/>
                                        <a:uLnTx/>
                                        <a:uFillTx/>
                                        <a:latin typeface="Cambria Math" panose="02040503050406030204" pitchFamily="18" charset="0"/>
                                        <a:ea typeface="+mn-ea"/>
                                        <a:cs typeface="+mn-cs"/>
                                      </a:rPr>
                                      <m:t>′</m:t>
                                    </m:r>
                                  </m:sup>
                                </m:sSup>
                              </m:sub>
                              <m:sup/>
                              <m:e>
                                <m:func>
                                  <m:funcPr>
                                    <m:ctrlPr>
                                      <a:rPr kumimoji="0" lang="en-US" sz="1800" b="0" i="1" u="none" strike="noStrike" kern="1200" cap="none" spc="0" normalizeH="0" baseline="0" noProof="0" smtClean="0">
                                        <a:ln>
                                          <a:noFill/>
                                        </a:ln>
                                        <a:solidFill>
                                          <a:srgbClr val="525051"/>
                                        </a:solidFill>
                                        <a:effectLst/>
                                        <a:uLnTx/>
                                        <a:uFillTx/>
                                        <a:latin typeface="Cambria Math" panose="02040503050406030204" pitchFamily="18" charset="0"/>
                                        <a:ea typeface="+mn-ea"/>
                                        <a:cs typeface="+mn-cs"/>
                                      </a:rPr>
                                    </m:ctrlPr>
                                  </m:funcPr>
                                  <m:fName>
                                    <m:r>
                                      <m:rPr>
                                        <m:sty m:val="p"/>
                                      </m:rPr>
                                      <a:rPr kumimoji="0" lang="en-US" sz="1800" b="0" i="0" u="none" strike="noStrike" kern="1200" cap="none" spc="0" normalizeH="0" baseline="0" noProof="0" smtClean="0">
                                        <a:ln>
                                          <a:noFill/>
                                        </a:ln>
                                        <a:solidFill>
                                          <a:srgbClr val="525051"/>
                                        </a:solidFill>
                                        <a:effectLst/>
                                        <a:uLnTx/>
                                        <a:uFillTx/>
                                        <a:latin typeface="Cambria Math" panose="02040503050406030204" pitchFamily="18" charset="0"/>
                                        <a:ea typeface="+mn-ea"/>
                                        <a:cs typeface="+mn-cs"/>
                                      </a:rPr>
                                      <m:t>exp</m:t>
                                    </m:r>
                                  </m:fName>
                                  <m:e>
                                    <m:d>
                                      <m:dPr>
                                        <m:ctrlPr>
                                          <a:rPr kumimoji="0" lang="en-US" sz="1800" b="0" i="1" u="none" strike="noStrike" kern="1200" cap="none" spc="0" normalizeH="0" baseline="0" noProof="0" smtClean="0">
                                            <a:ln>
                                              <a:noFill/>
                                            </a:ln>
                                            <a:solidFill>
                                              <a:srgbClr val="525051"/>
                                            </a:solidFill>
                                            <a:effectLst/>
                                            <a:uLnTx/>
                                            <a:uFillTx/>
                                            <a:latin typeface="Cambria Math" panose="02040503050406030204" pitchFamily="18" charset="0"/>
                                            <a:ea typeface="+mn-ea"/>
                                            <a:cs typeface="+mn-cs"/>
                                          </a:rPr>
                                        </m:ctrlPr>
                                      </m:dPr>
                                      <m:e>
                                        <m:r>
                                          <m:rPr>
                                            <m:sty m:val="p"/>
                                          </m:rPr>
                                          <a:rPr kumimoji="0" lang="en-US" sz="1800" b="0" i="0" u="none" strike="noStrike" kern="1200" cap="none" spc="0" normalizeH="0" baseline="0" noProof="0">
                                            <a:ln>
                                              <a:noFill/>
                                            </a:ln>
                                            <a:solidFill>
                                              <a:srgbClr val="525051"/>
                                            </a:solidFill>
                                            <a:effectLst/>
                                            <a:uLnTx/>
                                            <a:uFillTx/>
                                            <a:latin typeface="Cambria Math" panose="02040503050406030204" pitchFamily="18" charset="0"/>
                                            <a:ea typeface="+mn-ea"/>
                                            <a:cs typeface="+mn-cs"/>
                                          </a:rPr>
                                          <m:t>cos</m:t>
                                        </m:r>
                                        <m:r>
                                          <a:rPr kumimoji="0" lang="en-US" sz="1800" b="0" i="1" u="none" strike="noStrike" kern="1200" cap="none" spc="0" normalizeH="0" baseline="0" noProof="0">
                                            <a:ln>
                                              <a:noFill/>
                                            </a:ln>
                                            <a:solidFill>
                                              <a:srgbClr val="525051"/>
                                            </a:solidFill>
                                            <a:effectLst/>
                                            <a:uLnTx/>
                                            <a:uFillTx/>
                                            <a:latin typeface="Cambria Math" panose="02040503050406030204" pitchFamily="18" charset="0"/>
                                            <a:ea typeface="+mn-ea"/>
                                            <a:cs typeface="+mn-cs"/>
                                          </a:rPr>
                                          <m:t>⁡(</m:t>
                                        </m:r>
                                        <m:sSub>
                                          <m:sSubPr>
                                            <m:ctrlPr>
                                              <a:rPr kumimoji="0" lang="en-US" sz="1800" b="0" i="1" u="none" strike="noStrike" kern="1200" cap="none" spc="0" normalizeH="0" baseline="0" noProof="0" smtClean="0">
                                                <a:ln>
                                                  <a:noFill/>
                                                </a:ln>
                                                <a:solidFill>
                                                  <a:srgbClr val="525051"/>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srgbClr val="525051"/>
                                                </a:solidFill>
                                                <a:effectLst/>
                                                <a:uLnTx/>
                                                <a:uFillTx/>
                                                <a:latin typeface="Cambria Math" panose="02040503050406030204" pitchFamily="18" charset="0"/>
                                                <a:ea typeface="+mn-ea"/>
                                                <a:cs typeface="+mn-cs"/>
                                              </a:rPr>
                                              <m:t>𝑦</m:t>
                                            </m:r>
                                          </m:e>
                                          <m:sub>
                                            <m:sSup>
                                              <m:sSupPr>
                                                <m:ctrlPr>
                                                  <a:rPr kumimoji="0" lang="en-US" sz="1800" b="0" i="1" u="none" strike="noStrike" kern="1200" cap="none" spc="0" normalizeH="0" baseline="0" noProof="0" smtClean="0">
                                                    <a:ln>
                                                      <a:noFill/>
                                                    </a:ln>
                                                    <a:solidFill>
                                                      <a:srgbClr val="525051"/>
                                                    </a:solidFill>
                                                    <a:effectLst/>
                                                    <a:uLnTx/>
                                                    <a:uFillTx/>
                                                    <a:latin typeface="Cambria Math" panose="02040503050406030204" pitchFamily="18" charset="0"/>
                                                    <a:ea typeface="+mn-ea"/>
                                                    <a:cs typeface="+mn-cs"/>
                                                  </a:rPr>
                                                </m:ctrlPr>
                                              </m:sSupPr>
                                              <m:e>
                                                <m:r>
                                                  <a:rPr kumimoji="0" lang="en-US" sz="1800" b="0" i="1" u="none" strike="noStrike" kern="1200" cap="none" spc="0" normalizeH="0" baseline="0" noProof="0" smtClean="0">
                                                    <a:ln>
                                                      <a:noFill/>
                                                    </a:ln>
                                                    <a:solidFill>
                                                      <a:srgbClr val="525051"/>
                                                    </a:solidFill>
                                                    <a:effectLst/>
                                                    <a:uLnTx/>
                                                    <a:uFillTx/>
                                                    <a:latin typeface="Cambria Math" panose="02040503050406030204" pitchFamily="18" charset="0"/>
                                                    <a:ea typeface="+mn-ea"/>
                                                    <a:cs typeface="+mn-cs"/>
                                                  </a:rPr>
                                                  <m:t>𝑅</m:t>
                                                </m:r>
                                              </m:e>
                                              <m:sup>
                                                <m:r>
                                                  <a:rPr kumimoji="0" lang="en-US" sz="1800" b="0" i="1" u="none" strike="noStrike" kern="1200" cap="none" spc="0" normalizeH="0" baseline="0" noProof="0" smtClean="0">
                                                    <a:ln>
                                                      <a:noFill/>
                                                    </a:ln>
                                                    <a:solidFill>
                                                      <a:srgbClr val="525051"/>
                                                    </a:solidFill>
                                                    <a:effectLst/>
                                                    <a:uLnTx/>
                                                    <a:uFillTx/>
                                                    <a:latin typeface="Cambria Math" panose="02040503050406030204" pitchFamily="18" charset="0"/>
                                                    <a:ea typeface="+mn-ea"/>
                                                    <a:cs typeface="+mn-cs"/>
                                                  </a:rPr>
                                                  <m:t>′</m:t>
                                                </m:r>
                                              </m:sup>
                                            </m:sSup>
                                          </m:sub>
                                        </m:sSub>
                                        <m:r>
                                          <a:rPr kumimoji="0" lang="en-US" sz="1800" b="0" i="1" u="none" strike="noStrike" kern="1200" cap="none" spc="0" normalizeH="0" baseline="0" noProof="0">
                                            <a:ln>
                                              <a:noFill/>
                                            </a:ln>
                                            <a:solidFill>
                                              <a:srgbClr val="525051"/>
                                            </a:solidFill>
                                            <a:effectLst/>
                                            <a:uLnTx/>
                                            <a:uFillTx/>
                                            <a:latin typeface="Cambria Math" panose="02040503050406030204" pitchFamily="18" charset="0"/>
                                            <a:ea typeface="+mn-ea"/>
                                            <a:cs typeface="+mn-cs"/>
                                          </a:rPr>
                                          <m:t>,</m:t>
                                        </m:r>
                                        <m:sSub>
                                          <m:sSubPr>
                                            <m:ctrlPr>
                                              <a:rPr kumimoji="0" lang="en-US" sz="1800" b="0" i="1" u="none" strike="noStrike" kern="1200" cap="none" spc="0" normalizeH="0" baseline="0" noProof="0">
                                                <a:ln>
                                                  <a:noFill/>
                                                </a:ln>
                                                <a:solidFill>
                                                  <a:srgbClr val="525051"/>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a:ln>
                                                  <a:noFill/>
                                                </a:ln>
                                                <a:solidFill>
                                                  <a:srgbClr val="525051"/>
                                                </a:solidFill>
                                                <a:effectLst/>
                                                <a:uLnTx/>
                                                <a:uFillTx/>
                                                <a:latin typeface="Cambria Math" panose="02040503050406030204" pitchFamily="18" charset="0"/>
                                                <a:ea typeface="+mn-ea"/>
                                                <a:cs typeface="+mn-cs"/>
                                              </a:rPr>
                                              <m:t>𝑦</m:t>
                                            </m:r>
                                          </m:e>
                                          <m:sub>
                                            <m:r>
                                              <a:rPr kumimoji="0" lang="en-US" sz="1800" b="0" i="1" u="none" strike="noStrike" kern="1200" cap="none" spc="0" normalizeH="0" baseline="0" noProof="0">
                                                <a:ln>
                                                  <a:noFill/>
                                                </a:ln>
                                                <a:solidFill>
                                                  <a:srgbClr val="525051"/>
                                                </a:solidFill>
                                                <a:effectLst/>
                                                <a:uLnTx/>
                                                <a:uFillTx/>
                                                <a:latin typeface="Cambria Math" panose="02040503050406030204" pitchFamily="18" charset="0"/>
                                                <a:ea typeface="+mn-ea"/>
                                                <a:cs typeface="+mn-cs"/>
                                              </a:rPr>
                                              <m:t>𝑃</m:t>
                                            </m:r>
                                          </m:sub>
                                        </m:sSub>
                                        <m:r>
                                          <a:rPr kumimoji="0" lang="en-US" sz="1800" b="0" i="1" u="none" strike="noStrike" kern="1200" cap="none" spc="0" normalizeH="0" baseline="0" noProof="0">
                                            <a:ln>
                                              <a:noFill/>
                                            </a:ln>
                                            <a:solidFill>
                                              <a:srgbClr val="525051"/>
                                            </a:solidFill>
                                            <a:effectLst/>
                                            <a:uLnTx/>
                                            <a:uFillTx/>
                                            <a:latin typeface="Cambria Math" panose="02040503050406030204" pitchFamily="18" charset="0"/>
                                            <a:ea typeface="+mn-ea"/>
                                            <a:cs typeface="+mn-cs"/>
                                          </a:rPr>
                                          <m:t>)</m:t>
                                        </m:r>
                                      </m:e>
                                    </m:d>
                                  </m:e>
                                </m:func>
                              </m:e>
                            </m:nary>
                          </m:den>
                        </m:f>
                      </m:oMath>
                    </m:oMathPara>
                  </a14:m>
                  <a:endParaRPr kumimoji="0" lang="en-US" sz="1800" b="0" i="0" u="none" strike="noStrike" kern="1200" cap="none" spc="0" normalizeH="0" baseline="0" noProof="0" dirty="0" err="1">
                    <a:ln>
                      <a:noFill/>
                    </a:ln>
                    <a:solidFill>
                      <a:srgbClr val="525051"/>
                    </a:solidFill>
                    <a:effectLst/>
                    <a:uLnTx/>
                    <a:uFillTx/>
                    <a:latin typeface="Segoe" pitchFamily="34" charset="0"/>
                    <a:ea typeface="+mn-ea"/>
                    <a:cs typeface="+mn-cs"/>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31352222" y="11067380"/>
                  <a:ext cx="3552154" cy="701539"/>
                </a:xfrm>
                <a:prstGeom prst="rect">
                  <a:avLst/>
                </a:prstGeom>
                <a:blipFill rotWithShape="0">
                  <a:blip r:embed="rId4"/>
                  <a:stretch>
                    <a:fillRect/>
                  </a:stretch>
                </a:blipFill>
              </p:spPr>
              <p:txBody>
                <a:bodyPr/>
                <a:lstStyle/>
                <a:p>
                  <a:r>
                    <a:rPr lang="en-US">
                      <a:noFill/>
                    </a:rPr>
                    <a:t> </a:t>
                  </a:r>
                </a:p>
              </p:txBody>
            </p:sp>
          </mc:Fallback>
        </mc:AlternateContent>
        <p:sp>
          <p:nvSpPr>
            <p:cNvPr id="6" name="Oval 5"/>
            <p:cNvSpPr/>
            <p:nvPr/>
          </p:nvSpPr>
          <p:spPr bwMode="auto">
            <a:xfrm>
              <a:off x="34904376" y="11665792"/>
              <a:ext cx="404244" cy="400257"/>
            </a:xfrm>
            <a:prstGeom prst="ellipse">
              <a:avLst/>
            </a:prstGeom>
            <a:gradFill>
              <a:gsLst>
                <a:gs pos="0">
                  <a:srgbClr val="0070C0"/>
                </a:gs>
                <a:gs pos="50000">
                  <a:srgbClr val="0070C0"/>
                </a:gs>
                <a:gs pos="100000">
                  <a:srgbClr val="0070C0"/>
                </a:gs>
              </a:gsLst>
            </a:gradFill>
            <a:ln>
              <a:solidFill>
                <a:srgbClr val="00B0F0"/>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lvl="0" indent="0" algn="ctr" defTabSz="1096963" rtl="0" eaLnBrk="1" fontAlgn="base" latinLnBrk="0" hangingPunct="1">
                <a:lnSpc>
                  <a:spcPct val="100000"/>
                </a:lnSpc>
                <a:spcBef>
                  <a:spcPct val="0"/>
                </a:spcBef>
                <a:spcAft>
                  <a:spcPct val="0"/>
                </a:spcAft>
                <a:buClrTx/>
                <a:buSzTx/>
                <a:buFontTx/>
                <a:buNone/>
                <a:tabLst/>
                <a:defRPr/>
              </a:pPr>
              <a:endParaRPr kumimoji="0" lang="en-US" sz="2900" b="0" i="0" u="none" strike="noStrike" kern="1200" cap="none" spc="0" normalizeH="0" baseline="0" noProof="0" dirty="0">
                <a:ln>
                  <a:noFill/>
                </a:ln>
                <a:solidFill>
                  <a:srgbClr val="525051"/>
                </a:solidFill>
                <a:effectLst/>
                <a:uLnTx/>
                <a:uFillTx/>
                <a:latin typeface="Segoe" pitchFamily="34" charset="0"/>
                <a:ea typeface="+mn-ea"/>
                <a:cs typeface="+mn-cs"/>
              </a:endParaRPr>
            </a:p>
          </p:txBody>
        </p:sp>
        <p:cxnSp>
          <p:nvCxnSpPr>
            <p:cNvPr id="7" name="Straight Arrow Connector 6"/>
            <p:cNvCxnSpPr>
              <a:stCxn id="44" idx="0"/>
              <a:endCxn id="6" idx="4"/>
            </p:cNvCxnSpPr>
            <p:nvPr/>
          </p:nvCxnSpPr>
          <p:spPr bwMode="auto">
            <a:xfrm flipV="1">
              <a:off x="33334734" y="12066049"/>
              <a:ext cx="1771764" cy="675503"/>
            </a:xfrm>
            <a:prstGeom prst="straightConnector1">
              <a:avLst/>
            </a:prstGeom>
            <a:ln w="19050">
              <a:solidFill>
                <a:srgbClr val="00339A"/>
              </a:solidFill>
              <a:headEnd type="none" w="med" len="med"/>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Rectangle 7"/>
                <p:cNvSpPr/>
                <p:nvPr/>
              </p:nvSpPr>
              <p:spPr>
                <a:xfrm>
                  <a:off x="32541148" y="12221185"/>
                  <a:ext cx="1289391" cy="468205"/>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2400" b="0" i="1" u="none" strike="noStrike" kern="1200" cap="none" spc="0" normalizeH="0" baseline="0" noProof="0" smtClean="0">
                                <a:ln>
                                  <a:noFill/>
                                </a:ln>
                                <a:solidFill>
                                  <a:srgbClr val="525051"/>
                                </a:solidFill>
                                <a:effectLst/>
                                <a:uLnTx/>
                                <a:uFillTx/>
                                <a:latin typeface="Cambria Math" panose="02040503050406030204" pitchFamily="18" charset="0"/>
                                <a:ea typeface="+mn-ea"/>
                                <a:cs typeface="+mn-cs"/>
                              </a:rPr>
                            </m:ctrlPr>
                          </m:sSubPr>
                          <m:e>
                            <m:r>
                              <a:rPr kumimoji="0" lang="en-US" sz="2400" b="0" i="1" u="none" strike="noStrike" kern="1200" cap="none" spc="0" normalizeH="0" baseline="0" noProof="0" smtClean="0">
                                <a:ln>
                                  <a:noFill/>
                                </a:ln>
                                <a:solidFill>
                                  <a:srgbClr val="525051"/>
                                </a:solidFill>
                                <a:effectLst/>
                                <a:uLnTx/>
                                <a:uFillTx/>
                                <a:latin typeface="Cambria Math" panose="02040503050406030204" pitchFamily="18" charset="0"/>
                                <a:ea typeface="+mn-ea"/>
                                <a:cs typeface="+mn-cs"/>
                              </a:rPr>
                              <m:t>𝑦</m:t>
                            </m:r>
                          </m:e>
                          <m:sub>
                            <m:r>
                              <a:rPr kumimoji="0" lang="en-US" sz="2400" b="0" i="1" u="none" strike="noStrike" kern="1200" cap="none" spc="0" normalizeH="0" baseline="0" noProof="0" smtClean="0">
                                <a:ln>
                                  <a:noFill/>
                                </a:ln>
                                <a:solidFill>
                                  <a:srgbClr val="525051"/>
                                </a:solidFill>
                                <a:effectLst/>
                                <a:uLnTx/>
                                <a:uFillTx/>
                                <a:latin typeface="Cambria Math" panose="02040503050406030204" pitchFamily="18" charset="0"/>
                                <a:ea typeface="+mn-ea"/>
                                <a:cs typeface="+mn-cs"/>
                              </a:rPr>
                              <m:t>𝑃</m:t>
                            </m:r>
                          </m:sub>
                        </m:sSub>
                        <m:r>
                          <a:rPr kumimoji="0" lang="en-US" sz="2400" b="0" i="1" u="none" strike="noStrike" kern="1200" cap="none" spc="0" normalizeH="0" baseline="0" noProof="0" smtClean="0">
                            <a:ln>
                              <a:noFill/>
                            </a:ln>
                            <a:solidFill>
                              <a:srgbClr val="525051"/>
                            </a:solidFill>
                            <a:effectLst/>
                            <a:uLnTx/>
                            <a:uFillTx/>
                            <a:latin typeface="Cambria Math" panose="02040503050406030204" pitchFamily="18" charset="0"/>
                            <a:ea typeface="+mn-ea"/>
                            <a:cs typeface="+mn-cs"/>
                          </a:rPr>
                          <m:t>∈</m:t>
                        </m:r>
                        <m:sSup>
                          <m:sSupPr>
                            <m:ctrlPr>
                              <a:rPr kumimoji="0" lang="en-US" sz="2400" b="0" i="1" u="none" strike="noStrike" kern="1200" cap="none" spc="0" normalizeH="0" baseline="0" noProof="0" smtClean="0">
                                <a:ln>
                                  <a:noFill/>
                                </a:ln>
                                <a:solidFill>
                                  <a:srgbClr val="525051"/>
                                </a:solidFill>
                                <a:effectLst/>
                                <a:uLnTx/>
                                <a:uFillTx/>
                                <a:latin typeface="Cambria Math" panose="02040503050406030204" pitchFamily="18" charset="0"/>
                                <a:ea typeface="+mn-ea"/>
                                <a:cs typeface="+mn-cs"/>
                              </a:rPr>
                            </m:ctrlPr>
                          </m:sSupPr>
                          <m:e>
                            <m:r>
                              <m:rPr>
                                <m:sty m:val="p"/>
                              </m:rPr>
                              <a:rPr kumimoji="0" lang="en-US" sz="2400" b="0" i="0" u="none" strike="noStrike" kern="1200" cap="none" spc="0" normalizeH="0" baseline="0" noProof="0" smtClean="0">
                                <a:ln>
                                  <a:noFill/>
                                </a:ln>
                                <a:solidFill>
                                  <a:srgbClr val="525051"/>
                                </a:solidFill>
                                <a:effectLst/>
                                <a:uLnTx/>
                                <a:uFillTx/>
                                <a:latin typeface="Cambria Math" panose="02040503050406030204" pitchFamily="18" charset="0"/>
                                <a:ea typeface="+mn-ea"/>
                                <a:cs typeface="+mn-cs"/>
                              </a:rPr>
                              <m:t>R</m:t>
                            </m:r>
                          </m:e>
                          <m:sup>
                            <m:r>
                              <a:rPr kumimoji="0" lang="en-US" sz="2400" b="0" i="1" u="none" strike="noStrike" kern="1200" cap="none" spc="0" normalizeH="0" baseline="0" noProof="0" smtClean="0">
                                <a:ln>
                                  <a:noFill/>
                                </a:ln>
                                <a:solidFill>
                                  <a:srgbClr val="525051"/>
                                </a:solidFill>
                                <a:effectLst/>
                                <a:uLnTx/>
                                <a:uFillTx/>
                                <a:latin typeface="Cambria Math" panose="02040503050406030204" pitchFamily="18" charset="0"/>
                                <a:ea typeface="+mn-ea"/>
                                <a:cs typeface="+mn-cs"/>
                              </a:rPr>
                              <m:t>𝑘</m:t>
                            </m:r>
                          </m:sup>
                        </m:sSup>
                      </m:oMath>
                    </m:oMathPara>
                  </a14:m>
                  <a:endParaRPr kumimoji="0" lang="en-US" sz="2400" b="0" i="0" u="none" strike="noStrike" kern="1200" cap="none" spc="0" normalizeH="0" baseline="0" noProof="0" dirty="0">
                    <a:ln>
                      <a:noFill/>
                    </a:ln>
                    <a:solidFill>
                      <a:srgbClr val="525051"/>
                    </a:solidFill>
                    <a:effectLst/>
                    <a:uLnTx/>
                    <a:uFillTx/>
                    <a:latin typeface="Segoe UI"/>
                    <a:ea typeface="+mn-ea"/>
                    <a:cs typeface="+mn-cs"/>
                  </a:endParaRPr>
                </a:p>
              </p:txBody>
            </p:sp>
          </mc:Choice>
          <mc:Fallback xmlns="">
            <p:sp>
              <p:nvSpPr>
                <p:cNvPr id="42" name="Rectangle 41"/>
                <p:cNvSpPr>
                  <a:spLocks noRot="1" noChangeAspect="1" noMove="1" noResize="1" noEditPoints="1" noAdjustHandles="1" noChangeArrowheads="1" noChangeShapeType="1" noTextEdit="1"/>
                </p:cNvSpPr>
                <p:nvPr/>
              </p:nvSpPr>
              <p:spPr>
                <a:xfrm>
                  <a:off x="32541148" y="12221185"/>
                  <a:ext cx="1289391" cy="468205"/>
                </a:xfrm>
                <a:prstGeom prst="rect">
                  <a:avLst/>
                </a:prstGeom>
                <a:blipFill rotWithShape="0">
                  <a:blip r:embed="rId19"/>
                  <a:stretch>
                    <a:fillRect b="-10526"/>
                  </a:stretch>
                </a:blipFill>
              </p:spPr>
              <p:txBody>
                <a:bodyPr/>
                <a:lstStyle/>
                <a:p>
                  <a:r>
                    <a:rPr lang="en-US">
                      <a:noFill/>
                    </a:rPr>
                    <a:t> </a:t>
                  </a:r>
                </a:p>
              </p:txBody>
            </p:sp>
          </mc:Fallback>
        </mc:AlternateContent>
        <p:cxnSp>
          <p:nvCxnSpPr>
            <p:cNvPr id="9" name="Straight Arrow Connector 8"/>
            <p:cNvCxnSpPr>
              <a:stCxn id="26" idx="0"/>
              <a:endCxn id="6" idx="4"/>
            </p:cNvCxnSpPr>
            <p:nvPr/>
          </p:nvCxnSpPr>
          <p:spPr bwMode="auto">
            <a:xfrm flipH="1" flipV="1">
              <a:off x="35106498" y="12066049"/>
              <a:ext cx="1809261" cy="675503"/>
            </a:xfrm>
            <a:prstGeom prst="straightConnector1">
              <a:avLst/>
            </a:prstGeom>
            <a:ln w="19050">
              <a:solidFill>
                <a:srgbClr val="00339A"/>
              </a:solidFill>
              <a:headEnd type="none" w="med" len="med"/>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Rectangle 9"/>
                <p:cNvSpPr/>
                <p:nvPr/>
              </p:nvSpPr>
              <p:spPr>
                <a:xfrm>
                  <a:off x="36717700" y="12221185"/>
                  <a:ext cx="1289391" cy="468205"/>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2400" b="0" i="1" u="none" strike="noStrike" kern="1200" cap="none" spc="0" normalizeH="0" baseline="0" noProof="0" smtClean="0">
                                <a:ln>
                                  <a:noFill/>
                                </a:ln>
                                <a:solidFill>
                                  <a:srgbClr val="525051"/>
                                </a:solidFill>
                                <a:effectLst/>
                                <a:uLnTx/>
                                <a:uFillTx/>
                                <a:latin typeface="Cambria Math" panose="02040503050406030204" pitchFamily="18" charset="0"/>
                                <a:ea typeface="+mn-ea"/>
                                <a:cs typeface="+mn-cs"/>
                              </a:rPr>
                            </m:ctrlPr>
                          </m:sSubPr>
                          <m:e>
                            <m:r>
                              <a:rPr kumimoji="0" lang="en-US" sz="2400" b="0" i="1" u="none" strike="noStrike" kern="1200" cap="none" spc="0" normalizeH="0" baseline="0" noProof="0" smtClean="0">
                                <a:ln>
                                  <a:noFill/>
                                </a:ln>
                                <a:solidFill>
                                  <a:srgbClr val="525051"/>
                                </a:solidFill>
                                <a:effectLst/>
                                <a:uLnTx/>
                                <a:uFillTx/>
                                <a:latin typeface="Cambria Math" panose="02040503050406030204" pitchFamily="18" charset="0"/>
                                <a:ea typeface="+mn-ea"/>
                                <a:cs typeface="+mn-cs"/>
                              </a:rPr>
                              <m:t>𝑦</m:t>
                            </m:r>
                          </m:e>
                          <m:sub>
                            <m:r>
                              <a:rPr kumimoji="0" lang="en-US" sz="2400" b="0" i="1" u="none" strike="noStrike" kern="1200" cap="none" spc="0" normalizeH="0" baseline="0" noProof="0" smtClean="0">
                                <a:ln>
                                  <a:noFill/>
                                </a:ln>
                                <a:solidFill>
                                  <a:srgbClr val="525051"/>
                                </a:solidFill>
                                <a:effectLst/>
                                <a:uLnTx/>
                                <a:uFillTx/>
                                <a:latin typeface="Cambria Math" panose="02040503050406030204" pitchFamily="18" charset="0"/>
                                <a:ea typeface="+mn-ea"/>
                                <a:cs typeface="+mn-cs"/>
                              </a:rPr>
                              <m:t>𝑅</m:t>
                            </m:r>
                          </m:sub>
                        </m:sSub>
                        <m:r>
                          <a:rPr kumimoji="0" lang="en-US" sz="2400" b="0" i="1" u="none" strike="noStrike" kern="1200" cap="none" spc="0" normalizeH="0" baseline="0" noProof="0" smtClean="0">
                            <a:ln>
                              <a:noFill/>
                            </a:ln>
                            <a:solidFill>
                              <a:srgbClr val="525051"/>
                            </a:solidFill>
                            <a:effectLst/>
                            <a:uLnTx/>
                            <a:uFillTx/>
                            <a:latin typeface="Cambria Math" panose="02040503050406030204" pitchFamily="18" charset="0"/>
                            <a:ea typeface="+mn-ea"/>
                            <a:cs typeface="+mn-cs"/>
                          </a:rPr>
                          <m:t>∈</m:t>
                        </m:r>
                        <m:sSup>
                          <m:sSupPr>
                            <m:ctrlPr>
                              <a:rPr kumimoji="0" lang="en-US" sz="2400" b="0" i="1" u="none" strike="noStrike" kern="1200" cap="none" spc="0" normalizeH="0" baseline="0" noProof="0" smtClean="0">
                                <a:ln>
                                  <a:noFill/>
                                </a:ln>
                                <a:solidFill>
                                  <a:srgbClr val="525051"/>
                                </a:solidFill>
                                <a:effectLst/>
                                <a:uLnTx/>
                                <a:uFillTx/>
                                <a:latin typeface="Cambria Math" panose="02040503050406030204" pitchFamily="18" charset="0"/>
                                <a:ea typeface="+mn-ea"/>
                                <a:cs typeface="+mn-cs"/>
                              </a:rPr>
                            </m:ctrlPr>
                          </m:sSupPr>
                          <m:e>
                            <m:r>
                              <m:rPr>
                                <m:sty m:val="p"/>
                              </m:rPr>
                              <a:rPr kumimoji="0" lang="en-US" sz="2400" b="0" i="0" u="none" strike="noStrike" kern="1200" cap="none" spc="0" normalizeH="0" baseline="0" noProof="0" smtClean="0">
                                <a:ln>
                                  <a:noFill/>
                                </a:ln>
                                <a:solidFill>
                                  <a:srgbClr val="525051"/>
                                </a:solidFill>
                                <a:effectLst/>
                                <a:uLnTx/>
                                <a:uFillTx/>
                                <a:latin typeface="Cambria Math" panose="02040503050406030204" pitchFamily="18" charset="0"/>
                                <a:ea typeface="+mn-ea"/>
                                <a:cs typeface="+mn-cs"/>
                              </a:rPr>
                              <m:t>R</m:t>
                            </m:r>
                          </m:e>
                          <m:sup>
                            <m:r>
                              <a:rPr kumimoji="0" lang="en-US" sz="2400" b="0" i="1" u="none" strike="noStrike" kern="1200" cap="none" spc="0" normalizeH="0" baseline="0" noProof="0" smtClean="0">
                                <a:ln>
                                  <a:noFill/>
                                </a:ln>
                                <a:solidFill>
                                  <a:srgbClr val="525051"/>
                                </a:solidFill>
                                <a:effectLst/>
                                <a:uLnTx/>
                                <a:uFillTx/>
                                <a:latin typeface="Cambria Math" panose="02040503050406030204" pitchFamily="18" charset="0"/>
                                <a:ea typeface="+mn-ea"/>
                                <a:cs typeface="+mn-cs"/>
                              </a:rPr>
                              <m:t>𝑘</m:t>
                            </m:r>
                          </m:sup>
                        </m:sSup>
                      </m:oMath>
                    </m:oMathPara>
                  </a14:m>
                  <a:endParaRPr kumimoji="0" lang="en-US" sz="2400" b="0" i="0" u="none" strike="noStrike" kern="1200" cap="none" spc="0" normalizeH="0" baseline="0" noProof="0" dirty="0">
                    <a:ln>
                      <a:noFill/>
                    </a:ln>
                    <a:solidFill>
                      <a:srgbClr val="525051"/>
                    </a:solidFill>
                    <a:effectLst/>
                    <a:uLnTx/>
                    <a:uFillTx/>
                    <a:latin typeface="Segoe UI"/>
                    <a:ea typeface="+mn-ea"/>
                    <a:cs typeface="+mn-cs"/>
                  </a:endParaRPr>
                </a:p>
              </p:txBody>
            </p:sp>
          </mc:Choice>
          <mc:Fallback xmlns="">
            <p:sp>
              <p:nvSpPr>
                <p:cNvPr id="71" name="Rectangle 70"/>
                <p:cNvSpPr>
                  <a:spLocks noRot="1" noChangeAspect="1" noMove="1" noResize="1" noEditPoints="1" noAdjustHandles="1" noChangeArrowheads="1" noChangeShapeType="1" noTextEdit="1"/>
                </p:cNvSpPr>
                <p:nvPr/>
              </p:nvSpPr>
              <p:spPr>
                <a:xfrm>
                  <a:off x="36717700" y="12221185"/>
                  <a:ext cx="1289391" cy="468205"/>
                </a:xfrm>
                <a:prstGeom prst="rect">
                  <a:avLst/>
                </a:prstGeom>
                <a:blipFill rotWithShape="0">
                  <a:blip r:embed="rId20"/>
                  <a:stretch>
                    <a:fillRect b="-10526"/>
                  </a:stretch>
                </a:blipFill>
              </p:spPr>
              <p:txBody>
                <a:bodyPr/>
                <a:lstStyle/>
                <a:p>
                  <a:r>
                    <a:rPr lang="en-US">
                      <a:noFill/>
                    </a:rPr>
                    <a:t> </a:t>
                  </a:r>
                </a:p>
              </p:txBody>
            </p:sp>
          </mc:Fallback>
        </mc:AlternateContent>
        <p:grpSp>
          <p:nvGrpSpPr>
            <p:cNvPr id="11" name="Group 10"/>
            <p:cNvGrpSpPr/>
            <p:nvPr/>
          </p:nvGrpSpPr>
          <p:grpSpPr>
            <a:xfrm>
              <a:off x="31243905" y="12741552"/>
              <a:ext cx="4181658" cy="1983401"/>
              <a:chOff x="31243905" y="12741552"/>
              <a:chExt cx="4181658" cy="1983401"/>
            </a:xfrm>
          </p:grpSpPr>
          <p:grpSp>
            <p:nvGrpSpPr>
              <p:cNvPr id="31" name="Group 30"/>
              <p:cNvGrpSpPr/>
              <p:nvPr/>
            </p:nvGrpSpPr>
            <p:grpSpPr>
              <a:xfrm>
                <a:off x="32596522" y="12741552"/>
                <a:ext cx="1485414" cy="1382373"/>
                <a:chOff x="33066508" y="12295868"/>
                <a:chExt cx="1485414" cy="1382373"/>
              </a:xfrm>
            </p:grpSpPr>
            <p:grpSp>
              <p:nvGrpSpPr>
                <p:cNvPr id="33" name="Group 32"/>
                <p:cNvGrpSpPr/>
                <p:nvPr/>
              </p:nvGrpSpPr>
              <p:grpSpPr>
                <a:xfrm>
                  <a:off x="33327675" y="12295868"/>
                  <a:ext cx="954090" cy="381000"/>
                  <a:chOff x="32878710" y="12370470"/>
                  <a:chExt cx="954090" cy="381000"/>
                </a:xfrm>
              </p:grpSpPr>
              <p:sp>
                <p:nvSpPr>
                  <p:cNvPr id="44" name="Rounded Rectangle 43"/>
                  <p:cNvSpPr/>
                  <p:nvPr/>
                </p:nvSpPr>
                <p:spPr>
                  <a:xfrm>
                    <a:off x="32878710" y="12370470"/>
                    <a:ext cx="954090" cy="381000"/>
                  </a:xfrm>
                  <a:prstGeom prst="roundRect">
                    <a:avLst/>
                  </a:prstGeom>
                  <a:noFill/>
                  <a:ln w="25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6000" b="0" i="0" u="none" strike="noStrike" kern="1200" cap="none" spc="0" normalizeH="0" baseline="0" noProof="0" dirty="0" err="1">
                      <a:ln>
                        <a:noFill/>
                      </a:ln>
                      <a:solidFill>
                        <a:srgbClr val="FFFFFF"/>
                      </a:solidFill>
                      <a:effectLst/>
                      <a:uLnTx/>
                      <a:uFillTx/>
                      <a:latin typeface="Segoe UI"/>
                      <a:ea typeface="+mn-ea"/>
                      <a:cs typeface="+mn-cs"/>
                    </a:endParaRPr>
                  </a:p>
                </p:txBody>
              </p:sp>
              <p:sp>
                <p:nvSpPr>
                  <p:cNvPr id="45" name="Oval 44"/>
                  <p:cNvSpPr/>
                  <p:nvPr/>
                </p:nvSpPr>
                <p:spPr bwMode="auto">
                  <a:xfrm>
                    <a:off x="32931100" y="12477749"/>
                    <a:ext cx="177800" cy="166443"/>
                  </a:xfrm>
                  <a:prstGeom prst="ellipse">
                    <a:avLst/>
                  </a:prstGeom>
                  <a:gradFill>
                    <a:gsLst>
                      <a:gs pos="0">
                        <a:srgbClr val="0070C0"/>
                      </a:gs>
                      <a:gs pos="50000">
                        <a:srgbClr val="0070C0"/>
                      </a:gs>
                      <a:gs pos="100000">
                        <a:srgbClr val="0070C0"/>
                      </a:gs>
                    </a:gsLst>
                  </a:gradFill>
                  <a:ln>
                    <a:solidFill>
                      <a:srgbClr val="00B0F0"/>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lvl="0" indent="0" algn="ctr" defTabSz="1096963" rtl="0" eaLnBrk="1" fontAlgn="base" latinLnBrk="0" hangingPunct="1">
                      <a:lnSpc>
                        <a:spcPct val="100000"/>
                      </a:lnSpc>
                      <a:spcBef>
                        <a:spcPct val="0"/>
                      </a:spcBef>
                      <a:spcAft>
                        <a:spcPct val="0"/>
                      </a:spcAft>
                      <a:buClrTx/>
                      <a:buSzTx/>
                      <a:buFontTx/>
                      <a:buNone/>
                      <a:tabLst/>
                      <a:defRPr/>
                    </a:pPr>
                    <a:endParaRPr kumimoji="0" lang="en-US" sz="2900" b="0" i="0" u="none" strike="noStrike" kern="1200" cap="none" spc="0" normalizeH="0" baseline="0" noProof="0" dirty="0">
                      <a:ln>
                        <a:noFill/>
                      </a:ln>
                      <a:solidFill>
                        <a:srgbClr val="525051"/>
                      </a:solidFill>
                      <a:effectLst/>
                      <a:uLnTx/>
                      <a:uFillTx/>
                      <a:latin typeface="Segoe" pitchFamily="34" charset="0"/>
                      <a:ea typeface="+mn-ea"/>
                      <a:cs typeface="+mn-cs"/>
                    </a:endParaRPr>
                  </a:p>
                </p:txBody>
              </p:sp>
              <p:sp>
                <p:nvSpPr>
                  <p:cNvPr id="46" name="Oval 45"/>
                  <p:cNvSpPr/>
                  <p:nvPr/>
                </p:nvSpPr>
                <p:spPr bwMode="auto">
                  <a:xfrm>
                    <a:off x="33152022" y="12477749"/>
                    <a:ext cx="177800" cy="166443"/>
                  </a:xfrm>
                  <a:prstGeom prst="ellipse">
                    <a:avLst/>
                  </a:prstGeom>
                  <a:gradFill>
                    <a:gsLst>
                      <a:gs pos="0">
                        <a:srgbClr val="0070C0"/>
                      </a:gs>
                      <a:gs pos="50000">
                        <a:srgbClr val="0070C0"/>
                      </a:gs>
                      <a:gs pos="100000">
                        <a:srgbClr val="0070C0"/>
                      </a:gs>
                    </a:gsLst>
                  </a:gradFill>
                  <a:ln>
                    <a:solidFill>
                      <a:srgbClr val="00B0F0"/>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lvl="0" indent="0" algn="ctr" defTabSz="1096963" rtl="0" eaLnBrk="1" fontAlgn="base" latinLnBrk="0" hangingPunct="1">
                      <a:lnSpc>
                        <a:spcPct val="100000"/>
                      </a:lnSpc>
                      <a:spcBef>
                        <a:spcPct val="0"/>
                      </a:spcBef>
                      <a:spcAft>
                        <a:spcPct val="0"/>
                      </a:spcAft>
                      <a:buClrTx/>
                      <a:buSzTx/>
                      <a:buFontTx/>
                      <a:buNone/>
                      <a:tabLst/>
                      <a:defRPr/>
                    </a:pPr>
                    <a:endParaRPr kumimoji="0" lang="en-US" sz="2900" b="0" i="0" u="none" strike="noStrike" kern="1200" cap="none" spc="0" normalizeH="0" baseline="0" noProof="0" dirty="0">
                      <a:ln>
                        <a:noFill/>
                      </a:ln>
                      <a:solidFill>
                        <a:srgbClr val="525051"/>
                      </a:solidFill>
                      <a:effectLst/>
                      <a:uLnTx/>
                      <a:uFillTx/>
                      <a:latin typeface="Segoe" pitchFamily="34" charset="0"/>
                      <a:ea typeface="+mn-ea"/>
                      <a:cs typeface="+mn-cs"/>
                    </a:endParaRPr>
                  </a:p>
                </p:txBody>
              </p:sp>
              <p:sp>
                <p:nvSpPr>
                  <p:cNvPr id="47" name="Oval 46"/>
                  <p:cNvSpPr/>
                  <p:nvPr/>
                </p:nvSpPr>
                <p:spPr bwMode="auto">
                  <a:xfrm>
                    <a:off x="33371470" y="12477749"/>
                    <a:ext cx="177800" cy="166443"/>
                  </a:xfrm>
                  <a:prstGeom prst="ellipse">
                    <a:avLst/>
                  </a:prstGeom>
                  <a:gradFill>
                    <a:gsLst>
                      <a:gs pos="0">
                        <a:srgbClr val="0070C0"/>
                      </a:gs>
                      <a:gs pos="50000">
                        <a:srgbClr val="0070C0"/>
                      </a:gs>
                      <a:gs pos="100000">
                        <a:srgbClr val="0070C0"/>
                      </a:gs>
                    </a:gsLst>
                  </a:gradFill>
                  <a:ln>
                    <a:solidFill>
                      <a:srgbClr val="00B0F0"/>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lvl="0" indent="0" algn="ctr" defTabSz="1096963" rtl="0" eaLnBrk="1" fontAlgn="base" latinLnBrk="0" hangingPunct="1">
                      <a:lnSpc>
                        <a:spcPct val="100000"/>
                      </a:lnSpc>
                      <a:spcBef>
                        <a:spcPct val="0"/>
                      </a:spcBef>
                      <a:spcAft>
                        <a:spcPct val="0"/>
                      </a:spcAft>
                      <a:buClrTx/>
                      <a:buSzTx/>
                      <a:buFontTx/>
                      <a:buNone/>
                      <a:tabLst/>
                      <a:defRPr/>
                    </a:pPr>
                    <a:endParaRPr kumimoji="0" lang="en-US" sz="2900" b="0" i="0" u="none" strike="noStrike" kern="1200" cap="none" spc="0" normalizeH="0" baseline="0" noProof="0" dirty="0">
                      <a:ln>
                        <a:noFill/>
                      </a:ln>
                      <a:solidFill>
                        <a:srgbClr val="525051"/>
                      </a:solidFill>
                      <a:effectLst/>
                      <a:uLnTx/>
                      <a:uFillTx/>
                      <a:latin typeface="Segoe" pitchFamily="34" charset="0"/>
                      <a:ea typeface="+mn-ea"/>
                      <a:cs typeface="+mn-cs"/>
                    </a:endParaRPr>
                  </a:p>
                </p:txBody>
              </p:sp>
              <p:sp>
                <p:nvSpPr>
                  <p:cNvPr id="48" name="Oval 47"/>
                  <p:cNvSpPr/>
                  <p:nvPr/>
                </p:nvSpPr>
                <p:spPr bwMode="auto">
                  <a:xfrm>
                    <a:off x="33586492" y="12477749"/>
                    <a:ext cx="177800" cy="166443"/>
                  </a:xfrm>
                  <a:prstGeom prst="ellipse">
                    <a:avLst/>
                  </a:prstGeom>
                  <a:gradFill>
                    <a:gsLst>
                      <a:gs pos="0">
                        <a:srgbClr val="0070C0"/>
                      </a:gs>
                      <a:gs pos="50000">
                        <a:srgbClr val="0070C0"/>
                      </a:gs>
                      <a:gs pos="100000">
                        <a:srgbClr val="0070C0"/>
                      </a:gs>
                    </a:gsLst>
                  </a:gradFill>
                  <a:ln>
                    <a:solidFill>
                      <a:srgbClr val="00B0F0"/>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lvl="0" indent="0" algn="ctr" defTabSz="1096963" rtl="0" eaLnBrk="1" fontAlgn="base" latinLnBrk="0" hangingPunct="1">
                      <a:lnSpc>
                        <a:spcPct val="100000"/>
                      </a:lnSpc>
                      <a:spcBef>
                        <a:spcPct val="0"/>
                      </a:spcBef>
                      <a:spcAft>
                        <a:spcPct val="0"/>
                      </a:spcAft>
                      <a:buClrTx/>
                      <a:buSzTx/>
                      <a:buFontTx/>
                      <a:buNone/>
                      <a:tabLst/>
                      <a:defRPr/>
                    </a:pPr>
                    <a:endParaRPr kumimoji="0" lang="en-US" sz="2900" b="0" i="0" u="none" strike="noStrike" kern="1200" cap="none" spc="0" normalizeH="0" baseline="0" noProof="0" dirty="0">
                      <a:ln>
                        <a:noFill/>
                      </a:ln>
                      <a:solidFill>
                        <a:srgbClr val="525051"/>
                      </a:solidFill>
                      <a:effectLst/>
                      <a:uLnTx/>
                      <a:uFillTx/>
                      <a:latin typeface="Segoe" pitchFamily="34" charset="0"/>
                      <a:ea typeface="+mn-ea"/>
                      <a:cs typeface="+mn-cs"/>
                    </a:endParaRPr>
                  </a:p>
                </p:txBody>
              </p:sp>
            </p:grpSp>
            <p:cxnSp>
              <p:nvCxnSpPr>
                <p:cNvPr id="34" name="Straight Connector 33"/>
                <p:cNvCxnSpPr/>
                <p:nvPr/>
              </p:nvCxnSpPr>
              <p:spPr>
                <a:xfrm flipH="1">
                  <a:off x="33066508" y="12682964"/>
                  <a:ext cx="300840" cy="637547"/>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34243052" y="12682964"/>
                  <a:ext cx="299880" cy="634551"/>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nvGrpSpPr>
                <p:cNvPr id="36" name="Group 35"/>
                <p:cNvGrpSpPr/>
                <p:nvPr/>
              </p:nvGrpSpPr>
              <p:grpSpPr>
                <a:xfrm>
                  <a:off x="33066508" y="13297241"/>
                  <a:ext cx="1485414" cy="381000"/>
                  <a:chOff x="33066508" y="13297241"/>
                  <a:chExt cx="1485414" cy="381000"/>
                </a:xfrm>
              </p:grpSpPr>
              <p:sp>
                <p:nvSpPr>
                  <p:cNvPr id="37" name="Rounded Rectangle 36"/>
                  <p:cNvSpPr/>
                  <p:nvPr/>
                </p:nvSpPr>
                <p:spPr>
                  <a:xfrm>
                    <a:off x="33066508" y="13297241"/>
                    <a:ext cx="1485414" cy="381000"/>
                  </a:xfrm>
                  <a:prstGeom prst="roundRect">
                    <a:avLst/>
                  </a:prstGeom>
                  <a:noFill/>
                  <a:ln w="25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6000" b="0" i="0" u="none" strike="noStrike" kern="1200" cap="none" spc="0" normalizeH="0" baseline="0" noProof="0" dirty="0" err="1">
                      <a:ln>
                        <a:noFill/>
                      </a:ln>
                      <a:solidFill>
                        <a:srgbClr val="FFFFFF"/>
                      </a:solidFill>
                      <a:effectLst/>
                      <a:uLnTx/>
                      <a:uFillTx/>
                      <a:latin typeface="Segoe UI"/>
                      <a:ea typeface="+mn-ea"/>
                      <a:cs typeface="+mn-cs"/>
                    </a:endParaRPr>
                  </a:p>
                </p:txBody>
              </p:sp>
              <p:sp>
                <p:nvSpPr>
                  <p:cNvPr id="38" name="Oval 37"/>
                  <p:cNvSpPr/>
                  <p:nvPr/>
                </p:nvSpPr>
                <p:spPr bwMode="auto">
                  <a:xfrm>
                    <a:off x="33124254" y="13401523"/>
                    <a:ext cx="177800" cy="166443"/>
                  </a:xfrm>
                  <a:prstGeom prst="ellipse">
                    <a:avLst/>
                  </a:prstGeom>
                  <a:gradFill>
                    <a:gsLst>
                      <a:gs pos="0">
                        <a:srgbClr val="0070C0"/>
                      </a:gs>
                      <a:gs pos="50000">
                        <a:srgbClr val="0070C0"/>
                      </a:gs>
                      <a:gs pos="100000">
                        <a:srgbClr val="0070C0"/>
                      </a:gs>
                    </a:gsLst>
                  </a:gradFill>
                  <a:ln>
                    <a:solidFill>
                      <a:srgbClr val="00B0F0"/>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lvl="0" indent="0" algn="ctr" defTabSz="1096963" rtl="0" eaLnBrk="1" fontAlgn="base" latinLnBrk="0" hangingPunct="1">
                      <a:lnSpc>
                        <a:spcPct val="100000"/>
                      </a:lnSpc>
                      <a:spcBef>
                        <a:spcPct val="0"/>
                      </a:spcBef>
                      <a:spcAft>
                        <a:spcPct val="0"/>
                      </a:spcAft>
                      <a:buClrTx/>
                      <a:buSzTx/>
                      <a:buFontTx/>
                      <a:buNone/>
                      <a:tabLst/>
                      <a:defRPr/>
                    </a:pPr>
                    <a:endParaRPr kumimoji="0" lang="en-US" sz="2900" b="0" i="0" u="none" strike="noStrike" kern="1200" cap="none" spc="0" normalizeH="0" baseline="0" noProof="0" dirty="0">
                      <a:ln>
                        <a:noFill/>
                      </a:ln>
                      <a:solidFill>
                        <a:srgbClr val="525051"/>
                      </a:solidFill>
                      <a:effectLst/>
                      <a:uLnTx/>
                      <a:uFillTx/>
                      <a:latin typeface="Segoe" pitchFamily="34" charset="0"/>
                      <a:ea typeface="+mn-ea"/>
                      <a:cs typeface="+mn-cs"/>
                    </a:endParaRPr>
                  </a:p>
                </p:txBody>
              </p:sp>
              <p:sp>
                <p:nvSpPr>
                  <p:cNvPr id="39" name="Oval 38"/>
                  <p:cNvSpPr/>
                  <p:nvPr/>
                </p:nvSpPr>
                <p:spPr bwMode="auto">
                  <a:xfrm>
                    <a:off x="33360748" y="13401523"/>
                    <a:ext cx="177800" cy="166443"/>
                  </a:xfrm>
                  <a:prstGeom prst="ellipse">
                    <a:avLst/>
                  </a:prstGeom>
                  <a:gradFill>
                    <a:gsLst>
                      <a:gs pos="0">
                        <a:srgbClr val="0070C0"/>
                      </a:gs>
                      <a:gs pos="50000">
                        <a:srgbClr val="0070C0"/>
                      </a:gs>
                      <a:gs pos="100000">
                        <a:srgbClr val="0070C0"/>
                      </a:gs>
                    </a:gsLst>
                  </a:gradFill>
                  <a:ln>
                    <a:solidFill>
                      <a:srgbClr val="00B0F0"/>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lvl="0" indent="0" algn="ctr" defTabSz="1096963" rtl="0" eaLnBrk="1" fontAlgn="base" latinLnBrk="0" hangingPunct="1">
                      <a:lnSpc>
                        <a:spcPct val="100000"/>
                      </a:lnSpc>
                      <a:spcBef>
                        <a:spcPct val="0"/>
                      </a:spcBef>
                      <a:spcAft>
                        <a:spcPct val="0"/>
                      </a:spcAft>
                      <a:buClrTx/>
                      <a:buSzTx/>
                      <a:buFontTx/>
                      <a:buNone/>
                      <a:tabLst/>
                      <a:defRPr/>
                    </a:pPr>
                    <a:endParaRPr kumimoji="0" lang="en-US" sz="2900" b="0" i="0" u="none" strike="noStrike" kern="1200" cap="none" spc="0" normalizeH="0" baseline="0" noProof="0" dirty="0">
                      <a:ln>
                        <a:noFill/>
                      </a:ln>
                      <a:solidFill>
                        <a:srgbClr val="525051"/>
                      </a:solidFill>
                      <a:effectLst/>
                      <a:uLnTx/>
                      <a:uFillTx/>
                      <a:latin typeface="Segoe" pitchFamily="34" charset="0"/>
                      <a:ea typeface="+mn-ea"/>
                      <a:cs typeface="+mn-cs"/>
                    </a:endParaRPr>
                  </a:p>
                </p:txBody>
              </p:sp>
              <p:sp>
                <p:nvSpPr>
                  <p:cNvPr id="40" name="Oval 39"/>
                  <p:cNvSpPr/>
                  <p:nvPr/>
                </p:nvSpPr>
                <p:spPr bwMode="auto">
                  <a:xfrm>
                    <a:off x="33597242" y="13401523"/>
                    <a:ext cx="177800" cy="166443"/>
                  </a:xfrm>
                  <a:prstGeom prst="ellipse">
                    <a:avLst/>
                  </a:prstGeom>
                  <a:gradFill>
                    <a:gsLst>
                      <a:gs pos="0">
                        <a:srgbClr val="0070C0"/>
                      </a:gs>
                      <a:gs pos="50000">
                        <a:srgbClr val="0070C0"/>
                      </a:gs>
                      <a:gs pos="100000">
                        <a:srgbClr val="0070C0"/>
                      </a:gs>
                    </a:gsLst>
                  </a:gradFill>
                  <a:ln>
                    <a:solidFill>
                      <a:srgbClr val="00B0F0"/>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lvl="0" indent="0" algn="ctr" defTabSz="1096963" rtl="0" eaLnBrk="1" fontAlgn="base" latinLnBrk="0" hangingPunct="1">
                      <a:lnSpc>
                        <a:spcPct val="100000"/>
                      </a:lnSpc>
                      <a:spcBef>
                        <a:spcPct val="0"/>
                      </a:spcBef>
                      <a:spcAft>
                        <a:spcPct val="0"/>
                      </a:spcAft>
                      <a:buClrTx/>
                      <a:buSzTx/>
                      <a:buFontTx/>
                      <a:buNone/>
                      <a:tabLst/>
                      <a:defRPr/>
                    </a:pPr>
                    <a:endParaRPr kumimoji="0" lang="en-US" sz="2900" b="0" i="0" u="none" strike="noStrike" kern="1200" cap="none" spc="0" normalizeH="0" baseline="0" noProof="0" dirty="0">
                      <a:ln>
                        <a:noFill/>
                      </a:ln>
                      <a:solidFill>
                        <a:srgbClr val="525051"/>
                      </a:solidFill>
                      <a:effectLst/>
                      <a:uLnTx/>
                      <a:uFillTx/>
                      <a:latin typeface="Segoe" pitchFamily="34" charset="0"/>
                      <a:ea typeface="+mn-ea"/>
                      <a:cs typeface="+mn-cs"/>
                    </a:endParaRPr>
                  </a:p>
                </p:txBody>
              </p:sp>
              <p:sp>
                <p:nvSpPr>
                  <p:cNvPr id="41" name="Oval 40"/>
                  <p:cNvSpPr/>
                  <p:nvPr/>
                </p:nvSpPr>
                <p:spPr bwMode="auto">
                  <a:xfrm>
                    <a:off x="33830199" y="13401523"/>
                    <a:ext cx="177800" cy="166443"/>
                  </a:xfrm>
                  <a:prstGeom prst="ellipse">
                    <a:avLst/>
                  </a:prstGeom>
                  <a:gradFill>
                    <a:gsLst>
                      <a:gs pos="0">
                        <a:srgbClr val="0070C0"/>
                      </a:gs>
                      <a:gs pos="50000">
                        <a:srgbClr val="0070C0"/>
                      </a:gs>
                      <a:gs pos="100000">
                        <a:srgbClr val="0070C0"/>
                      </a:gs>
                    </a:gsLst>
                  </a:gradFill>
                  <a:ln>
                    <a:solidFill>
                      <a:srgbClr val="00B0F0"/>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lvl="0" indent="0" algn="ctr" defTabSz="1096963" rtl="0" eaLnBrk="1" fontAlgn="base" latinLnBrk="0" hangingPunct="1">
                      <a:lnSpc>
                        <a:spcPct val="100000"/>
                      </a:lnSpc>
                      <a:spcBef>
                        <a:spcPct val="0"/>
                      </a:spcBef>
                      <a:spcAft>
                        <a:spcPct val="0"/>
                      </a:spcAft>
                      <a:buClrTx/>
                      <a:buSzTx/>
                      <a:buFontTx/>
                      <a:buNone/>
                      <a:tabLst/>
                      <a:defRPr/>
                    </a:pPr>
                    <a:endParaRPr kumimoji="0" lang="en-US" sz="2900" b="0" i="0" u="none" strike="noStrike" kern="1200" cap="none" spc="0" normalizeH="0" baseline="0" noProof="0" dirty="0">
                      <a:ln>
                        <a:noFill/>
                      </a:ln>
                      <a:solidFill>
                        <a:srgbClr val="525051"/>
                      </a:solidFill>
                      <a:effectLst/>
                      <a:uLnTx/>
                      <a:uFillTx/>
                      <a:latin typeface="Segoe" pitchFamily="34" charset="0"/>
                      <a:ea typeface="+mn-ea"/>
                      <a:cs typeface="+mn-cs"/>
                    </a:endParaRPr>
                  </a:p>
                </p:txBody>
              </p:sp>
              <p:sp>
                <p:nvSpPr>
                  <p:cNvPr id="42" name="Oval 41"/>
                  <p:cNvSpPr/>
                  <p:nvPr/>
                </p:nvSpPr>
                <p:spPr bwMode="auto">
                  <a:xfrm>
                    <a:off x="34068378" y="13401523"/>
                    <a:ext cx="177800" cy="166443"/>
                  </a:xfrm>
                  <a:prstGeom prst="ellipse">
                    <a:avLst/>
                  </a:prstGeom>
                  <a:gradFill>
                    <a:gsLst>
                      <a:gs pos="0">
                        <a:srgbClr val="0070C0"/>
                      </a:gs>
                      <a:gs pos="50000">
                        <a:srgbClr val="0070C0"/>
                      </a:gs>
                      <a:gs pos="100000">
                        <a:srgbClr val="0070C0"/>
                      </a:gs>
                    </a:gsLst>
                  </a:gradFill>
                  <a:ln>
                    <a:solidFill>
                      <a:srgbClr val="00B0F0"/>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lvl="0" indent="0" algn="ctr" defTabSz="1096963" rtl="0" eaLnBrk="1" fontAlgn="base" latinLnBrk="0" hangingPunct="1">
                      <a:lnSpc>
                        <a:spcPct val="100000"/>
                      </a:lnSpc>
                      <a:spcBef>
                        <a:spcPct val="0"/>
                      </a:spcBef>
                      <a:spcAft>
                        <a:spcPct val="0"/>
                      </a:spcAft>
                      <a:buClrTx/>
                      <a:buSzTx/>
                      <a:buFontTx/>
                      <a:buNone/>
                      <a:tabLst/>
                      <a:defRPr/>
                    </a:pPr>
                    <a:endParaRPr kumimoji="0" lang="en-US" sz="2900" b="0" i="0" u="none" strike="noStrike" kern="1200" cap="none" spc="0" normalizeH="0" baseline="0" noProof="0" dirty="0">
                      <a:ln>
                        <a:noFill/>
                      </a:ln>
                      <a:solidFill>
                        <a:srgbClr val="525051"/>
                      </a:solidFill>
                      <a:effectLst/>
                      <a:uLnTx/>
                      <a:uFillTx/>
                      <a:latin typeface="Segoe" pitchFamily="34" charset="0"/>
                      <a:ea typeface="+mn-ea"/>
                      <a:cs typeface="+mn-cs"/>
                    </a:endParaRPr>
                  </a:p>
                </p:txBody>
              </p:sp>
              <p:sp>
                <p:nvSpPr>
                  <p:cNvPr id="43" name="Oval 42"/>
                  <p:cNvSpPr/>
                  <p:nvPr/>
                </p:nvSpPr>
                <p:spPr bwMode="auto">
                  <a:xfrm>
                    <a:off x="34301335" y="13401523"/>
                    <a:ext cx="177800" cy="166443"/>
                  </a:xfrm>
                  <a:prstGeom prst="ellipse">
                    <a:avLst/>
                  </a:prstGeom>
                  <a:gradFill>
                    <a:gsLst>
                      <a:gs pos="0">
                        <a:srgbClr val="0070C0"/>
                      </a:gs>
                      <a:gs pos="50000">
                        <a:srgbClr val="0070C0"/>
                      </a:gs>
                      <a:gs pos="100000">
                        <a:srgbClr val="0070C0"/>
                      </a:gs>
                    </a:gsLst>
                  </a:gradFill>
                  <a:ln>
                    <a:solidFill>
                      <a:srgbClr val="00B0F0"/>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lvl="0" indent="0" algn="ctr" defTabSz="1096963" rtl="0" eaLnBrk="1" fontAlgn="base" latinLnBrk="0" hangingPunct="1">
                      <a:lnSpc>
                        <a:spcPct val="100000"/>
                      </a:lnSpc>
                      <a:spcBef>
                        <a:spcPct val="0"/>
                      </a:spcBef>
                      <a:spcAft>
                        <a:spcPct val="0"/>
                      </a:spcAft>
                      <a:buClrTx/>
                      <a:buSzTx/>
                      <a:buFontTx/>
                      <a:buNone/>
                      <a:tabLst/>
                      <a:defRPr/>
                    </a:pPr>
                    <a:endParaRPr kumimoji="0" lang="en-US" sz="2900" b="0" i="0" u="none" strike="noStrike" kern="1200" cap="none" spc="0" normalizeH="0" baseline="0" noProof="0" dirty="0">
                      <a:ln>
                        <a:noFill/>
                      </a:ln>
                      <a:solidFill>
                        <a:srgbClr val="525051"/>
                      </a:solidFill>
                      <a:effectLst/>
                      <a:uLnTx/>
                      <a:uFillTx/>
                      <a:latin typeface="Segoe" pitchFamily="34" charset="0"/>
                      <a:ea typeface="+mn-ea"/>
                      <a:cs typeface="+mn-cs"/>
                    </a:endParaRPr>
                  </a:p>
                </p:txBody>
              </p:sp>
            </p:grpSp>
          </p:grpSp>
          <mc:AlternateContent xmlns:mc="http://schemas.openxmlformats.org/markup-compatibility/2006" xmlns:a14="http://schemas.microsoft.com/office/drawing/2010/main">
            <mc:Choice Requires="a14">
              <p:sp>
                <p:nvSpPr>
                  <p:cNvPr id="32" name="TextBox 31"/>
                  <p:cNvSpPr txBox="1"/>
                  <p:nvPr/>
                </p:nvSpPr>
                <p:spPr>
                  <a:xfrm>
                    <a:off x="31243905" y="14140178"/>
                    <a:ext cx="4181658" cy="584775"/>
                  </a:xfrm>
                  <a:prstGeom prst="rect">
                    <a:avLst/>
                  </a:prstGeom>
                  <a:noFill/>
                </p:spPr>
                <p:txBody>
                  <a:bodyPr wrap="square" rtlCol="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525051"/>
                        </a:solidFill>
                        <a:effectLst/>
                        <a:uLnTx/>
                        <a:uFillTx/>
                        <a:latin typeface="Times New Roman" panose="02020603050405020304" pitchFamily="18" charset="0"/>
                        <a:ea typeface="+mn-ea"/>
                        <a:cs typeface="Times New Roman" panose="02020603050405020304" pitchFamily="18" charset="0"/>
                      </a:rPr>
                      <a:t>who voiced meg on</a:t>
                    </a:r>
                    <a:r>
                      <a:rPr kumimoji="0" lang="en-US" sz="3200" b="0" i="0" u="none" strike="noStrike" kern="1200" cap="none" spc="0" normalizeH="0" baseline="0" noProof="0" dirty="0">
                        <a:ln>
                          <a:noFill/>
                        </a:ln>
                        <a:solidFill>
                          <a:srgbClr val="525051"/>
                        </a:solidFill>
                        <a:effectLst/>
                        <a:uLnTx/>
                        <a:uFillTx/>
                        <a:latin typeface="Segoe UI Light"/>
                        <a:ea typeface="+mn-ea"/>
                        <a:cs typeface="+mn-cs"/>
                      </a:rPr>
                      <a:t> </a:t>
                    </a:r>
                    <a14:m>
                      <m:oMath xmlns:m="http://schemas.openxmlformats.org/officeDocument/2006/math">
                        <m:d>
                          <m:dPr>
                            <m:begChr m:val="⟨"/>
                            <m:endChr m:val="⟩"/>
                            <m:ctrlPr>
                              <a:rPr kumimoji="0" lang="en-US" sz="3200" b="0" i="1" u="none" strike="noStrike" kern="1200" cap="none" spc="0" normalizeH="0" baseline="0" noProof="0" smtClean="0">
                                <a:ln>
                                  <a:noFill/>
                                </a:ln>
                                <a:solidFill>
                                  <a:srgbClr val="525051"/>
                                </a:solidFill>
                                <a:effectLst/>
                                <a:uLnTx/>
                                <a:uFillTx/>
                                <a:latin typeface="Cambria Math" panose="02040503050406030204" pitchFamily="18" charset="0"/>
                                <a:ea typeface="+mn-ea"/>
                                <a:cs typeface="+mn-cs"/>
                              </a:rPr>
                            </m:ctrlPr>
                          </m:dPr>
                          <m:e>
                            <m:r>
                              <a:rPr kumimoji="0" lang="en-US" sz="3200" b="0" i="1" u="none" strike="noStrike" kern="1200" cap="none" spc="0" normalizeH="0" baseline="0" noProof="0" smtClean="0">
                                <a:ln>
                                  <a:noFill/>
                                </a:ln>
                                <a:solidFill>
                                  <a:srgbClr val="525051"/>
                                </a:solidFill>
                                <a:effectLst/>
                                <a:uLnTx/>
                                <a:uFillTx/>
                                <a:latin typeface="Cambria Math" panose="02040503050406030204" pitchFamily="18" charset="0"/>
                                <a:ea typeface="+mn-ea"/>
                                <a:cs typeface="+mn-cs"/>
                              </a:rPr>
                              <m:t>𝑒</m:t>
                            </m:r>
                          </m:e>
                        </m:d>
                      </m:oMath>
                    </a14:m>
                    <a:r>
                      <a:rPr kumimoji="0" lang="en-US" sz="3200" b="0" i="0" u="none" strike="noStrike" kern="1200" cap="none" spc="0" normalizeH="0" baseline="0" noProof="0" dirty="0">
                        <a:ln>
                          <a:noFill/>
                        </a:ln>
                        <a:solidFill>
                          <a:srgbClr val="525051"/>
                        </a:solidFill>
                        <a:effectLst/>
                        <a:uLnTx/>
                        <a:uFillTx/>
                        <a:latin typeface="Segoe UI Light"/>
                        <a:ea typeface="+mn-ea"/>
                        <a:cs typeface="+mn-cs"/>
                      </a:rPr>
                      <a:t> </a:t>
                    </a:r>
                    <a:endParaRPr kumimoji="0" lang="en-US" sz="2800" b="0" i="0" u="none" strike="noStrike" kern="1200" cap="none" spc="0" normalizeH="0" baseline="0" noProof="0" dirty="0">
                      <a:ln>
                        <a:noFill/>
                      </a:ln>
                      <a:solidFill>
                        <a:srgbClr val="525051"/>
                      </a:solidFill>
                      <a:effectLst/>
                      <a:uLnTx/>
                      <a:uFillTx/>
                      <a:latin typeface="Segoe UI"/>
                      <a:ea typeface="+mn-ea"/>
                      <a:cs typeface="+mn-cs"/>
                    </a:endParaRPr>
                  </a:p>
                </p:txBody>
              </p:sp>
            </mc:Choice>
            <mc:Fallback xmlns="">
              <p:sp>
                <p:nvSpPr>
                  <p:cNvPr id="32" name="TextBox 31"/>
                  <p:cNvSpPr txBox="1">
                    <a:spLocks noRot="1" noChangeAspect="1" noMove="1" noResize="1" noEditPoints="1" noAdjustHandles="1" noChangeArrowheads="1" noChangeShapeType="1" noTextEdit="1"/>
                  </p:cNvSpPr>
                  <p:nvPr/>
                </p:nvSpPr>
                <p:spPr>
                  <a:xfrm>
                    <a:off x="31243905" y="14140178"/>
                    <a:ext cx="4181658" cy="584775"/>
                  </a:xfrm>
                  <a:prstGeom prst="rect">
                    <a:avLst/>
                  </a:prstGeom>
                  <a:blipFill rotWithShape="0">
                    <a:blip r:embed="rId21"/>
                    <a:stretch>
                      <a:fillRect l="-1458" t="-14583" b="-32292"/>
                    </a:stretch>
                  </a:blipFill>
                </p:spPr>
                <p:txBody>
                  <a:bodyPr/>
                  <a:lstStyle/>
                  <a:p>
                    <a:r>
                      <a:rPr lang="en-US">
                        <a:noFill/>
                      </a:rPr>
                      <a:t> </a:t>
                    </a:r>
                  </a:p>
                </p:txBody>
              </p:sp>
            </mc:Fallback>
          </mc:AlternateContent>
        </p:grpSp>
        <p:grpSp>
          <p:nvGrpSpPr>
            <p:cNvPr id="12" name="Group 11"/>
            <p:cNvGrpSpPr/>
            <p:nvPr/>
          </p:nvGrpSpPr>
          <p:grpSpPr>
            <a:xfrm>
              <a:off x="35573550" y="12741552"/>
              <a:ext cx="2588653" cy="1983401"/>
              <a:chOff x="35573550" y="12741552"/>
              <a:chExt cx="2588653" cy="1983401"/>
            </a:xfrm>
          </p:grpSpPr>
          <p:grpSp>
            <p:nvGrpSpPr>
              <p:cNvPr id="13" name="Group 12"/>
              <p:cNvGrpSpPr/>
              <p:nvPr/>
            </p:nvGrpSpPr>
            <p:grpSpPr>
              <a:xfrm>
                <a:off x="36177547" y="12741552"/>
                <a:ext cx="1485414" cy="1382373"/>
                <a:chOff x="33066508" y="12295868"/>
                <a:chExt cx="1485414" cy="1382373"/>
              </a:xfrm>
            </p:grpSpPr>
            <p:grpSp>
              <p:nvGrpSpPr>
                <p:cNvPr id="15" name="Group 14"/>
                <p:cNvGrpSpPr/>
                <p:nvPr/>
              </p:nvGrpSpPr>
              <p:grpSpPr>
                <a:xfrm>
                  <a:off x="33327675" y="12295868"/>
                  <a:ext cx="954090" cy="381000"/>
                  <a:chOff x="32878710" y="12370470"/>
                  <a:chExt cx="954090" cy="381000"/>
                </a:xfrm>
              </p:grpSpPr>
              <p:sp>
                <p:nvSpPr>
                  <p:cNvPr id="26" name="Rounded Rectangle 25"/>
                  <p:cNvSpPr/>
                  <p:nvPr/>
                </p:nvSpPr>
                <p:spPr>
                  <a:xfrm>
                    <a:off x="32878710" y="12370470"/>
                    <a:ext cx="954090" cy="381000"/>
                  </a:xfrm>
                  <a:prstGeom prst="roundRect">
                    <a:avLst/>
                  </a:prstGeom>
                  <a:noFill/>
                  <a:ln w="25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6000" b="0" i="0" u="none" strike="noStrike" kern="1200" cap="none" spc="0" normalizeH="0" baseline="0" noProof="0" dirty="0" err="1">
                      <a:ln>
                        <a:noFill/>
                      </a:ln>
                      <a:solidFill>
                        <a:srgbClr val="FFFFFF"/>
                      </a:solidFill>
                      <a:effectLst/>
                      <a:uLnTx/>
                      <a:uFillTx/>
                      <a:latin typeface="Segoe UI"/>
                      <a:ea typeface="+mn-ea"/>
                      <a:cs typeface="+mn-cs"/>
                    </a:endParaRPr>
                  </a:p>
                </p:txBody>
              </p:sp>
              <p:sp>
                <p:nvSpPr>
                  <p:cNvPr id="27" name="Oval 26"/>
                  <p:cNvSpPr/>
                  <p:nvPr/>
                </p:nvSpPr>
                <p:spPr bwMode="auto">
                  <a:xfrm>
                    <a:off x="32931100" y="12477749"/>
                    <a:ext cx="177800" cy="166443"/>
                  </a:xfrm>
                  <a:prstGeom prst="ellipse">
                    <a:avLst/>
                  </a:prstGeom>
                  <a:gradFill>
                    <a:gsLst>
                      <a:gs pos="0">
                        <a:srgbClr val="0070C0"/>
                      </a:gs>
                      <a:gs pos="50000">
                        <a:srgbClr val="0070C0"/>
                      </a:gs>
                      <a:gs pos="100000">
                        <a:srgbClr val="0070C0"/>
                      </a:gs>
                    </a:gsLst>
                  </a:gradFill>
                  <a:ln>
                    <a:solidFill>
                      <a:srgbClr val="00B0F0"/>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lvl="0" indent="0" algn="ctr" defTabSz="1096963" rtl="0" eaLnBrk="1" fontAlgn="base" latinLnBrk="0" hangingPunct="1">
                      <a:lnSpc>
                        <a:spcPct val="100000"/>
                      </a:lnSpc>
                      <a:spcBef>
                        <a:spcPct val="0"/>
                      </a:spcBef>
                      <a:spcAft>
                        <a:spcPct val="0"/>
                      </a:spcAft>
                      <a:buClrTx/>
                      <a:buSzTx/>
                      <a:buFontTx/>
                      <a:buNone/>
                      <a:tabLst/>
                      <a:defRPr/>
                    </a:pPr>
                    <a:endParaRPr kumimoji="0" lang="en-US" sz="2900" b="0" i="0" u="none" strike="noStrike" kern="1200" cap="none" spc="0" normalizeH="0" baseline="0" noProof="0" dirty="0">
                      <a:ln>
                        <a:noFill/>
                      </a:ln>
                      <a:solidFill>
                        <a:srgbClr val="525051"/>
                      </a:solidFill>
                      <a:effectLst/>
                      <a:uLnTx/>
                      <a:uFillTx/>
                      <a:latin typeface="Segoe" pitchFamily="34" charset="0"/>
                      <a:ea typeface="+mn-ea"/>
                      <a:cs typeface="+mn-cs"/>
                    </a:endParaRPr>
                  </a:p>
                </p:txBody>
              </p:sp>
              <p:sp>
                <p:nvSpPr>
                  <p:cNvPr id="28" name="Oval 27"/>
                  <p:cNvSpPr/>
                  <p:nvPr/>
                </p:nvSpPr>
                <p:spPr bwMode="auto">
                  <a:xfrm>
                    <a:off x="33152022" y="12477749"/>
                    <a:ext cx="177800" cy="166443"/>
                  </a:xfrm>
                  <a:prstGeom prst="ellipse">
                    <a:avLst/>
                  </a:prstGeom>
                  <a:gradFill>
                    <a:gsLst>
                      <a:gs pos="0">
                        <a:srgbClr val="0070C0"/>
                      </a:gs>
                      <a:gs pos="50000">
                        <a:srgbClr val="0070C0"/>
                      </a:gs>
                      <a:gs pos="100000">
                        <a:srgbClr val="0070C0"/>
                      </a:gs>
                    </a:gsLst>
                  </a:gradFill>
                  <a:ln>
                    <a:solidFill>
                      <a:srgbClr val="00B0F0"/>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lvl="0" indent="0" algn="ctr" defTabSz="1096963" rtl="0" eaLnBrk="1" fontAlgn="base" latinLnBrk="0" hangingPunct="1">
                      <a:lnSpc>
                        <a:spcPct val="100000"/>
                      </a:lnSpc>
                      <a:spcBef>
                        <a:spcPct val="0"/>
                      </a:spcBef>
                      <a:spcAft>
                        <a:spcPct val="0"/>
                      </a:spcAft>
                      <a:buClrTx/>
                      <a:buSzTx/>
                      <a:buFontTx/>
                      <a:buNone/>
                      <a:tabLst/>
                      <a:defRPr/>
                    </a:pPr>
                    <a:endParaRPr kumimoji="0" lang="en-US" sz="2900" b="0" i="0" u="none" strike="noStrike" kern="1200" cap="none" spc="0" normalizeH="0" baseline="0" noProof="0" dirty="0">
                      <a:ln>
                        <a:noFill/>
                      </a:ln>
                      <a:solidFill>
                        <a:srgbClr val="525051"/>
                      </a:solidFill>
                      <a:effectLst/>
                      <a:uLnTx/>
                      <a:uFillTx/>
                      <a:latin typeface="Segoe" pitchFamily="34" charset="0"/>
                      <a:ea typeface="+mn-ea"/>
                      <a:cs typeface="+mn-cs"/>
                    </a:endParaRPr>
                  </a:p>
                </p:txBody>
              </p:sp>
              <p:sp>
                <p:nvSpPr>
                  <p:cNvPr id="29" name="Oval 28"/>
                  <p:cNvSpPr/>
                  <p:nvPr/>
                </p:nvSpPr>
                <p:spPr bwMode="auto">
                  <a:xfrm>
                    <a:off x="33371470" y="12477749"/>
                    <a:ext cx="177800" cy="166443"/>
                  </a:xfrm>
                  <a:prstGeom prst="ellipse">
                    <a:avLst/>
                  </a:prstGeom>
                  <a:gradFill>
                    <a:gsLst>
                      <a:gs pos="0">
                        <a:srgbClr val="0070C0"/>
                      </a:gs>
                      <a:gs pos="50000">
                        <a:srgbClr val="0070C0"/>
                      </a:gs>
                      <a:gs pos="100000">
                        <a:srgbClr val="0070C0"/>
                      </a:gs>
                    </a:gsLst>
                  </a:gradFill>
                  <a:ln>
                    <a:solidFill>
                      <a:srgbClr val="00B0F0"/>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lvl="0" indent="0" algn="ctr" defTabSz="1096963" rtl="0" eaLnBrk="1" fontAlgn="base" latinLnBrk="0" hangingPunct="1">
                      <a:lnSpc>
                        <a:spcPct val="100000"/>
                      </a:lnSpc>
                      <a:spcBef>
                        <a:spcPct val="0"/>
                      </a:spcBef>
                      <a:spcAft>
                        <a:spcPct val="0"/>
                      </a:spcAft>
                      <a:buClrTx/>
                      <a:buSzTx/>
                      <a:buFontTx/>
                      <a:buNone/>
                      <a:tabLst/>
                      <a:defRPr/>
                    </a:pPr>
                    <a:endParaRPr kumimoji="0" lang="en-US" sz="2900" b="0" i="0" u="none" strike="noStrike" kern="1200" cap="none" spc="0" normalizeH="0" baseline="0" noProof="0" dirty="0">
                      <a:ln>
                        <a:noFill/>
                      </a:ln>
                      <a:solidFill>
                        <a:srgbClr val="525051"/>
                      </a:solidFill>
                      <a:effectLst/>
                      <a:uLnTx/>
                      <a:uFillTx/>
                      <a:latin typeface="Segoe" pitchFamily="34" charset="0"/>
                      <a:ea typeface="+mn-ea"/>
                      <a:cs typeface="+mn-cs"/>
                    </a:endParaRPr>
                  </a:p>
                </p:txBody>
              </p:sp>
              <p:sp>
                <p:nvSpPr>
                  <p:cNvPr id="30" name="Oval 29"/>
                  <p:cNvSpPr/>
                  <p:nvPr/>
                </p:nvSpPr>
                <p:spPr bwMode="auto">
                  <a:xfrm>
                    <a:off x="33586492" y="12477749"/>
                    <a:ext cx="177800" cy="166443"/>
                  </a:xfrm>
                  <a:prstGeom prst="ellipse">
                    <a:avLst/>
                  </a:prstGeom>
                  <a:gradFill>
                    <a:gsLst>
                      <a:gs pos="0">
                        <a:srgbClr val="0070C0"/>
                      </a:gs>
                      <a:gs pos="50000">
                        <a:srgbClr val="0070C0"/>
                      </a:gs>
                      <a:gs pos="100000">
                        <a:srgbClr val="0070C0"/>
                      </a:gs>
                    </a:gsLst>
                  </a:gradFill>
                  <a:ln>
                    <a:solidFill>
                      <a:srgbClr val="00B0F0"/>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lvl="0" indent="0" algn="ctr" defTabSz="1096963" rtl="0" eaLnBrk="1" fontAlgn="base" latinLnBrk="0" hangingPunct="1">
                      <a:lnSpc>
                        <a:spcPct val="100000"/>
                      </a:lnSpc>
                      <a:spcBef>
                        <a:spcPct val="0"/>
                      </a:spcBef>
                      <a:spcAft>
                        <a:spcPct val="0"/>
                      </a:spcAft>
                      <a:buClrTx/>
                      <a:buSzTx/>
                      <a:buFontTx/>
                      <a:buNone/>
                      <a:tabLst/>
                      <a:defRPr/>
                    </a:pPr>
                    <a:endParaRPr kumimoji="0" lang="en-US" sz="2900" b="0" i="0" u="none" strike="noStrike" kern="1200" cap="none" spc="0" normalizeH="0" baseline="0" noProof="0" dirty="0">
                      <a:ln>
                        <a:noFill/>
                      </a:ln>
                      <a:solidFill>
                        <a:srgbClr val="525051"/>
                      </a:solidFill>
                      <a:effectLst/>
                      <a:uLnTx/>
                      <a:uFillTx/>
                      <a:latin typeface="Segoe" pitchFamily="34" charset="0"/>
                      <a:ea typeface="+mn-ea"/>
                      <a:cs typeface="+mn-cs"/>
                    </a:endParaRPr>
                  </a:p>
                </p:txBody>
              </p:sp>
            </p:grpSp>
            <p:cxnSp>
              <p:nvCxnSpPr>
                <p:cNvPr id="16" name="Straight Connector 15"/>
                <p:cNvCxnSpPr/>
                <p:nvPr/>
              </p:nvCxnSpPr>
              <p:spPr>
                <a:xfrm flipH="1">
                  <a:off x="33066508" y="12682964"/>
                  <a:ext cx="300840" cy="637547"/>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34243052" y="12682964"/>
                  <a:ext cx="299880" cy="634551"/>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nvGrpSpPr>
                <p:cNvPr id="18" name="Group 17"/>
                <p:cNvGrpSpPr/>
                <p:nvPr/>
              </p:nvGrpSpPr>
              <p:grpSpPr>
                <a:xfrm>
                  <a:off x="33066508" y="13297241"/>
                  <a:ext cx="1485414" cy="381000"/>
                  <a:chOff x="33066508" y="13297241"/>
                  <a:chExt cx="1485414" cy="381000"/>
                </a:xfrm>
              </p:grpSpPr>
              <p:sp>
                <p:nvSpPr>
                  <p:cNvPr id="19" name="Rounded Rectangle 18"/>
                  <p:cNvSpPr/>
                  <p:nvPr/>
                </p:nvSpPr>
                <p:spPr>
                  <a:xfrm>
                    <a:off x="33066508" y="13297241"/>
                    <a:ext cx="1485414" cy="381000"/>
                  </a:xfrm>
                  <a:prstGeom prst="roundRect">
                    <a:avLst/>
                  </a:prstGeom>
                  <a:noFill/>
                  <a:ln w="25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6000" b="0" i="0" u="none" strike="noStrike" kern="1200" cap="none" spc="0" normalizeH="0" baseline="0" noProof="0" dirty="0" err="1">
                      <a:ln>
                        <a:noFill/>
                      </a:ln>
                      <a:solidFill>
                        <a:srgbClr val="FFFFFF"/>
                      </a:solidFill>
                      <a:effectLst/>
                      <a:uLnTx/>
                      <a:uFillTx/>
                      <a:latin typeface="Segoe UI"/>
                      <a:ea typeface="+mn-ea"/>
                      <a:cs typeface="+mn-cs"/>
                    </a:endParaRPr>
                  </a:p>
                </p:txBody>
              </p:sp>
              <p:sp>
                <p:nvSpPr>
                  <p:cNvPr id="20" name="Oval 19"/>
                  <p:cNvSpPr/>
                  <p:nvPr/>
                </p:nvSpPr>
                <p:spPr bwMode="auto">
                  <a:xfrm>
                    <a:off x="33124254" y="13401523"/>
                    <a:ext cx="177800" cy="166443"/>
                  </a:xfrm>
                  <a:prstGeom prst="ellipse">
                    <a:avLst/>
                  </a:prstGeom>
                  <a:gradFill>
                    <a:gsLst>
                      <a:gs pos="0">
                        <a:srgbClr val="0070C0"/>
                      </a:gs>
                      <a:gs pos="50000">
                        <a:srgbClr val="0070C0"/>
                      </a:gs>
                      <a:gs pos="100000">
                        <a:srgbClr val="0070C0"/>
                      </a:gs>
                    </a:gsLst>
                  </a:gradFill>
                  <a:ln>
                    <a:solidFill>
                      <a:srgbClr val="00B0F0"/>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lvl="0" indent="0" algn="ctr" defTabSz="1096963" rtl="0" eaLnBrk="1" fontAlgn="base" latinLnBrk="0" hangingPunct="1">
                      <a:lnSpc>
                        <a:spcPct val="100000"/>
                      </a:lnSpc>
                      <a:spcBef>
                        <a:spcPct val="0"/>
                      </a:spcBef>
                      <a:spcAft>
                        <a:spcPct val="0"/>
                      </a:spcAft>
                      <a:buClrTx/>
                      <a:buSzTx/>
                      <a:buFontTx/>
                      <a:buNone/>
                      <a:tabLst/>
                      <a:defRPr/>
                    </a:pPr>
                    <a:endParaRPr kumimoji="0" lang="en-US" sz="2900" b="0" i="0" u="none" strike="noStrike" kern="1200" cap="none" spc="0" normalizeH="0" baseline="0" noProof="0" dirty="0">
                      <a:ln>
                        <a:noFill/>
                      </a:ln>
                      <a:solidFill>
                        <a:srgbClr val="525051"/>
                      </a:solidFill>
                      <a:effectLst/>
                      <a:uLnTx/>
                      <a:uFillTx/>
                      <a:latin typeface="Segoe" pitchFamily="34" charset="0"/>
                      <a:ea typeface="+mn-ea"/>
                      <a:cs typeface="+mn-cs"/>
                    </a:endParaRPr>
                  </a:p>
                </p:txBody>
              </p:sp>
              <p:sp>
                <p:nvSpPr>
                  <p:cNvPr id="21" name="Oval 20"/>
                  <p:cNvSpPr/>
                  <p:nvPr/>
                </p:nvSpPr>
                <p:spPr bwMode="auto">
                  <a:xfrm>
                    <a:off x="33360748" y="13401523"/>
                    <a:ext cx="177800" cy="166443"/>
                  </a:xfrm>
                  <a:prstGeom prst="ellipse">
                    <a:avLst/>
                  </a:prstGeom>
                  <a:gradFill>
                    <a:gsLst>
                      <a:gs pos="0">
                        <a:srgbClr val="0070C0"/>
                      </a:gs>
                      <a:gs pos="50000">
                        <a:srgbClr val="0070C0"/>
                      </a:gs>
                      <a:gs pos="100000">
                        <a:srgbClr val="0070C0"/>
                      </a:gs>
                    </a:gsLst>
                  </a:gradFill>
                  <a:ln>
                    <a:solidFill>
                      <a:srgbClr val="00B0F0"/>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lvl="0" indent="0" algn="ctr" defTabSz="1096963" rtl="0" eaLnBrk="1" fontAlgn="base" latinLnBrk="0" hangingPunct="1">
                      <a:lnSpc>
                        <a:spcPct val="100000"/>
                      </a:lnSpc>
                      <a:spcBef>
                        <a:spcPct val="0"/>
                      </a:spcBef>
                      <a:spcAft>
                        <a:spcPct val="0"/>
                      </a:spcAft>
                      <a:buClrTx/>
                      <a:buSzTx/>
                      <a:buFontTx/>
                      <a:buNone/>
                      <a:tabLst/>
                      <a:defRPr/>
                    </a:pPr>
                    <a:endParaRPr kumimoji="0" lang="en-US" sz="2900" b="0" i="0" u="none" strike="noStrike" kern="1200" cap="none" spc="0" normalizeH="0" baseline="0" noProof="0" dirty="0">
                      <a:ln>
                        <a:noFill/>
                      </a:ln>
                      <a:solidFill>
                        <a:srgbClr val="525051"/>
                      </a:solidFill>
                      <a:effectLst/>
                      <a:uLnTx/>
                      <a:uFillTx/>
                      <a:latin typeface="Segoe" pitchFamily="34" charset="0"/>
                      <a:ea typeface="+mn-ea"/>
                      <a:cs typeface="+mn-cs"/>
                    </a:endParaRPr>
                  </a:p>
                </p:txBody>
              </p:sp>
              <p:sp>
                <p:nvSpPr>
                  <p:cNvPr id="22" name="Oval 21"/>
                  <p:cNvSpPr/>
                  <p:nvPr/>
                </p:nvSpPr>
                <p:spPr bwMode="auto">
                  <a:xfrm>
                    <a:off x="33597242" y="13401523"/>
                    <a:ext cx="177800" cy="166443"/>
                  </a:xfrm>
                  <a:prstGeom prst="ellipse">
                    <a:avLst/>
                  </a:prstGeom>
                  <a:gradFill>
                    <a:gsLst>
                      <a:gs pos="0">
                        <a:srgbClr val="0070C0"/>
                      </a:gs>
                      <a:gs pos="50000">
                        <a:srgbClr val="0070C0"/>
                      </a:gs>
                      <a:gs pos="100000">
                        <a:srgbClr val="0070C0"/>
                      </a:gs>
                    </a:gsLst>
                  </a:gradFill>
                  <a:ln>
                    <a:solidFill>
                      <a:srgbClr val="00B0F0"/>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lvl="0" indent="0" algn="ctr" defTabSz="1096963" rtl="0" eaLnBrk="1" fontAlgn="base" latinLnBrk="0" hangingPunct="1">
                      <a:lnSpc>
                        <a:spcPct val="100000"/>
                      </a:lnSpc>
                      <a:spcBef>
                        <a:spcPct val="0"/>
                      </a:spcBef>
                      <a:spcAft>
                        <a:spcPct val="0"/>
                      </a:spcAft>
                      <a:buClrTx/>
                      <a:buSzTx/>
                      <a:buFontTx/>
                      <a:buNone/>
                      <a:tabLst/>
                      <a:defRPr/>
                    </a:pPr>
                    <a:endParaRPr kumimoji="0" lang="en-US" sz="2900" b="0" i="0" u="none" strike="noStrike" kern="1200" cap="none" spc="0" normalizeH="0" baseline="0" noProof="0" dirty="0">
                      <a:ln>
                        <a:noFill/>
                      </a:ln>
                      <a:solidFill>
                        <a:srgbClr val="525051"/>
                      </a:solidFill>
                      <a:effectLst/>
                      <a:uLnTx/>
                      <a:uFillTx/>
                      <a:latin typeface="Segoe" pitchFamily="34" charset="0"/>
                      <a:ea typeface="+mn-ea"/>
                      <a:cs typeface="+mn-cs"/>
                    </a:endParaRPr>
                  </a:p>
                </p:txBody>
              </p:sp>
              <p:sp>
                <p:nvSpPr>
                  <p:cNvPr id="23" name="Oval 22"/>
                  <p:cNvSpPr/>
                  <p:nvPr/>
                </p:nvSpPr>
                <p:spPr bwMode="auto">
                  <a:xfrm>
                    <a:off x="33830199" y="13401523"/>
                    <a:ext cx="177800" cy="166443"/>
                  </a:xfrm>
                  <a:prstGeom prst="ellipse">
                    <a:avLst/>
                  </a:prstGeom>
                  <a:gradFill>
                    <a:gsLst>
                      <a:gs pos="0">
                        <a:srgbClr val="0070C0"/>
                      </a:gs>
                      <a:gs pos="50000">
                        <a:srgbClr val="0070C0"/>
                      </a:gs>
                      <a:gs pos="100000">
                        <a:srgbClr val="0070C0"/>
                      </a:gs>
                    </a:gsLst>
                  </a:gradFill>
                  <a:ln>
                    <a:solidFill>
                      <a:srgbClr val="00B0F0"/>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lvl="0" indent="0" algn="ctr" defTabSz="1096963" rtl="0" eaLnBrk="1" fontAlgn="base" latinLnBrk="0" hangingPunct="1">
                      <a:lnSpc>
                        <a:spcPct val="100000"/>
                      </a:lnSpc>
                      <a:spcBef>
                        <a:spcPct val="0"/>
                      </a:spcBef>
                      <a:spcAft>
                        <a:spcPct val="0"/>
                      </a:spcAft>
                      <a:buClrTx/>
                      <a:buSzTx/>
                      <a:buFontTx/>
                      <a:buNone/>
                      <a:tabLst/>
                      <a:defRPr/>
                    </a:pPr>
                    <a:endParaRPr kumimoji="0" lang="en-US" sz="2900" b="0" i="0" u="none" strike="noStrike" kern="1200" cap="none" spc="0" normalizeH="0" baseline="0" noProof="0" dirty="0">
                      <a:ln>
                        <a:noFill/>
                      </a:ln>
                      <a:solidFill>
                        <a:srgbClr val="525051"/>
                      </a:solidFill>
                      <a:effectLst/>
                      <a:uLnTx/>
                      <a:uFillTx/>
                      <a:latin typeface="Segoe" pitchFamily="34" charset="0"/>
                      <a:ea typeface="+mn-ea"/>
                      <a:cs typeface="+mn-cs"/>
                    </a:endParaRPr>
                  </a:p>
                </p:txBody>
              </p:sp>
              <p:sp>
                <p:nvSpPr>
                  <p:cNvPr id="24" name="Oval 23"/>
                  <p:cNvSpPr/>
                  <p:nvPr/>
                </p:nvSpPr>
                <p:spPr bwMode="auto">
                  <a:xfrm>
                    <a:off x="34068378" y="13401523"/>
                    <a:ext cx="177800" cy="166443"/>
                  </a:xfrm>
                  <a:prstGeom prst="ellipse">
                    <a:avLst/>
                  </a:prstGeom>
                  <a:gradFill>
                    <a:gsLst>
                      <a:gs pos="0">
                        <a:srgbClr val="0070C0"/>
                      </a:gs>
                      <a:gs pos="50000">
                        <a:srgbClr val="0070C0"/>
                      </a:gs>
                      <a:gs pos="100000">
                        <a:srgbClr val="0070C0"/>
                      </a:gs>
                    </a:gsLst>
                  </a:gradFill>
                  <a:ln>
                    <a:solidFill>
                      <a:srgbClr val="00B0F0"/>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lvl="0" indent="0" algn="ctr" defTabSz="1096963" rtl="0" eaLnBrk="1" fontAlgn="base" latinLnBrk="0" hangingPunct="1">
                      <a:lnSpc>
                        <a:spcPct val="100000"/>
                      </a:lnSpc>
                      <a:spcBef>
                        <a:spcPct val="0"/>
                      </a:spcBef>
                      <a:spcAft>
                        <a:spcPct val="0"/>
                      </a:spcAft>
                      <a:buClrTx/>
                      <a:buSzTx/>
                      <a:buFontTx/>
                      <a:buNone/>
                      <a:tabLst/>
                      <a:defRPr/>
                    </a:pPr>
                    <a:endParaRPr kumimoji="0" lang="en-US" sz="2900" b="0" i="0" u="none" strike="noStrike" kern="1200" cap="none" spc="0" normalizeH="0" baseline="0" noProof="0" dirty="0">
                      <a:ln>
                        <a:noFill/>
                      </a:ln>
                      <a:solidFill>
                        <a:srgbClr val="525051"/>
                      </a:solidFill>
                      <a:effectLst/>
                      <a:uLnTx/>
                      <a:uFillTx/>
                      <a:latin typeface="Segoe" pitchFamily="34" charset="0"/>
                      <a:ea typeface="+mn-ea"/>
                      <a:cs typeface="+mn-cs"/>
                    </a:endParaRPr>
                  </a:p>
                </p:txBody>
              </p:sp>
              <p:sp>
                <p:nvSpPr>
                  <p:cNvPr id="25" name="Oval 24"/>
                  <p:cNvSpPr/>
                  <p:nvPr/>
                </p:nvSpPr>
                <p:spPr bwMode="auto">
                  <a:xfrm>
                    <a:off x="34301335" y="13401523"/>
                    <a:ext cx="177800" cy="166443"/>
                  </a:xfrm>
                  <a:prstGeom prst="ellipse">
                    <a:avLst/>
                  </a:prstGeom>
                  <a:gradFill>
                    <a:gsLst>
                      <a:gs pos="0">
                        <a:srgbClr val="0070C0"/>
                      </a:gs>
                      <a:gs pos="50000">
                        <a:srgbClr val="0070C0"/>
                      </a:gs>
                      <a:gs pos="100000">
                        <a:srgbClr val="0070C0"/>
                      </a:gs>
                    </a:gsLst>
                  </a:gradFill>
                  <a:ln>
                    <a:solidFill>
                      <a:srgbClr val="00B0F0"/>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lvl="0" indent="0" algn="ctr" defTabSz="1096963" rtl="0" eaLnBrk="1" fontAlgn="base" latinLnBrk="0" hangingPunct="1">
                      <a:lnSpc>
                        <a:spcPct val="100000"/>
                      </a:lnSpc>
                      <a:spcBef>
                        <a:spcPct val="0"/>
                      </a:spcBef>
                      <a:spcAft>
                        <a:spcPct val="0"/>
                      </a:spcAft>
                      <a:buClrTx/>
                      <a:buSzTx/>
                      <a:buFontTx/>
                      <a:buNone/>
                      <a:tabLst/>
                      <a:defRPr/>
                    </a:pPr>
                    <a:endParaRPr kumimoji="0" lang="en-US" sz="2900" b="0" i="0" u="none" strike="noStrike" kern="1200" cap="none" spc="0" normalizeH="0" baseline="0" noProof="0" dirty="0">
                      <a:ln>
                        <a:noFill/>
                      </a:ln>
                      <a:solidFill>
                        <a:srgbClr val="525051"/>
                      </a:solidFill>
                      <a:effectLst/>
                      <a:uLnTx/>
                      <a:uFillTx/>
                      <a:latin typeface="Segoe" pitchFamily="34" charset="0"/>
                      <a:ea typeface="+mn-ea"/>
                      <a:cs typeface="+mn-cs"/>
                    </a:endParaRPr>
                  </a:p>
                </p:txBody>
              </p:sp>
            </p:grpSp>
          </p:grpSp>
          <mc:AlternateContent xmlns:mc="http://schemas.openxmlformats.org/markup-compatibility/2006" xmlns:a14="http://schemas.microsoft.com/office/drawing/2010/main">
            <mc:Choice Requires="a14">
              <p:sp>
                <p:nvSpPr>
                  <p:cNvPr id="14" name="TextBox 13"/>
                  <p:cNvSpPr txBox="1"/>
                  <p:nvPr/>
                </p:nvSpPr>
                <p:spPr>
                  <a:xfrm>
                    <a:off x="35573550" y="14140178"/>
                    <a:ext cx="2588653" cy="584775"/>
                  </a:xfrm>
                  <a:prstGeom prst="rect">
                    <a:avLst/>
                  </a:prstGeom>
                  <a:noFill/>
                </p:spPr>
                <p:txBody>
                  <a:bodyPr wrap="squar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nor/>
                            </m:rPr>
                            <a:rPr kumimoji="0" lang="en-US" sz="3200" b="0" i="0" u="none" strike="noStrike" kern="1200" cap="none" spc="0" normalizeH="0" baseline="0" noProof="0" dirty="0">
                              <a:ln>
                                <a:noFill/>
                              </a:ln>
                              <a:solidFill>
                                <a:srgbClr val="7030A0"/>
                              </a:solidFill>
                              <a:effectLst/>
                              <a:uLnTx/>
                              <a:uFillTx/>
                              <a:latin typeface="Courier New" panose="02070309020205020404" pitchFamily="49" charset="0"/>
                              <a:ea typeface="+mn-ea"/>
                              <a:cs typeface="Courier New" panose="02070309020205020404" pitchFamily="49" charset="0"/>
                            </a:rPr>
                            <m:t>cast</m:t>
                          </m:r>
                          <m:r>
                            <m:rPr>
                              <m:nor/>
                            </m:rPr>
                            <a:rPr kumimoji="0" lang="en-US" sz="3200" b="0" i="0" u="none" strike="noStrike" kern="1200" cap="none" spc="0" normalizeH="0" baseline="0" noProof="0" dirty="0">
                              <a:ln>
                                <a:noFill/>
                              </a:ln>
                              <a:solidFill>
                                <a:srgbClr val="7030A0"/>
                              </a:solidFill>
                              <a:effectLst/>
                              <a:uLnTx/>
                              <a:uFillTx/>
                              <a:latin typeface="Courier New" panose="02070309020205020404" pitchFamily="49" charset="0"/>
                              <a:ea typeface="+mn-ea"/>
                              <a:cs typeface="Courier New" panose="02070309020205020404" pitchFamily="49" charset="0"/>
                            </a:rPr>
                            <m:t>−</m:t>
                          </m:r>
                          <m:r>
                            <m:rPr>
                              <m:nor/>
                            </m:rPr>
                            <a:rPr kumimoji="0" lang="en-US" sz="3200" b="0" i="0" u="none" strike="noStrike" kern="1200" cap="none" spc="0" normalizeH="0" baseline="0" noProof="0" dirty="0">
                              <a:ln>
                                <a:noFill/>
                              </a:ln>
                              <a:solidFill>
                                <a:srgbClr val="7030A0"/>
                              </a:solidFill>
                              <a:effectLst/>
                              <a:uLnTx/>
                              <a:uFillTx/>
                              <a:latin typeface="Courier New" panose="02070309020205020404" pitchFamily="49" charset="0"/>
                              <a:ea typeface="+mn-ea"/>
                              <a:cs typeface="Courier New" panose="02070309020205020404" pitchFamily="49" charset="0"/>
                            </a:rPr>
                            <m:t>actor</m:t>
                          </m:r>
                        </m:oMath>
                      </m:oMathPara>
                    </a14:m>
                    <a:endParaRPr kumimoji="0" lang="en-US" sz="3200" b="0" i="0" u="none" strike="noStrike" kern="1200" cap="none" spc="0" normalizeH="0" baseline="0" noProof="0" dirty="0">
                      <a:ln>
                        <a:noFill/>
                      </a:ln>
                      <a:solidFill>
                        <a:srgbClr val="525051"/>
                      </a:solidFill>
                      <a:effectLst/>
                      <a:uLnTx/>
                      <a:uFillTx/>
                      <a:latin typeface="Segoe UI"/>
                      <a:ea typeface="+mn-ea"/>
                      <a:cs typeface="+mn-cs"/>
                    </a:endParaRPr>
                  </a:p>
                </p:txBody>
              </p:sp>
            </mc:Choice>
            <mc:Fallback xmlns="">
              <p:sp>
                <p:nvSpPr>
                  <p:cNvPr id="14" name="TextBox 13"/>
                  <p:cNvSpPr txBox="1">
                    <a:spLocks noRot="1" noChangeAspect="1" noMove="1" noResize="1" noEditPoints="1" noAdjustHandles="1" noChangeArrowheads="1" noChangeShapeType="1" noTextEdit="1"/>
                  </p:cNvSpPr>
                  <p:nvPr/>
                </p:nvSpPr>
                <p:spPr>
                  <a:xfrm>
                    <a:off x="35573550" y="14140178"/>
                    <a:ext cx="2588653" cy="584775"/>
                  </a:xfrm>
                  <a:prstGeom prst="rect">
                    <a:avLst/>
                  </a:prstGeom>
                  <a:blipFill rotWithShape="0">
                    <a:blip r:embed="rId22"/>
                    <a:stretch>
                      <a:fillRect/>
                    </a:stretch>
                  </a:blipFill>
                </p:spPr>
                <p:txBody>
                  <a:bodyPr/>
                  <a:lstStyle/>
                  <a:p>
                    <a:r>
                      <a:rPr lang="en-US">
                        <a:noFill/>
                      </a:rPr>
                      <a:t> </a:t>
                    </a:r>
                  </a:p>
                </p:txBody>
              </p:sp>
            </mc:Fallback>
          </mc:AlternateContent>
        </p:grpSp>
      </p:grpSp>
      <p:pic>
        <p:nvPicPr>
          <p:cNvPr id="49" name="Picture 48"/>
          <p:cNvPicPr>
            <a:picLocks noChangeAspect="1"/>
          </p:cNvPicPr>
          <p:nvPr/>
        </p:nvPicPr>
        <p:blipFill>
          <a:blip r:embed="rId23"/>
          <a:stretch>
            <a:fillRect/>
          </a:stretch>
        </p:blipFill>
        <p:spPr>
          <a:xfrm>
            <a:off x="8106301" y="3038632"/>
            <a:ext cx="3712182" cy="3776126"/>
          </a:xfrm>
          <a:prstGeom prst="rect">
            <a:avLst/>
          </a:prstGeom>
        </p:spPr>
      </p:pic>
      <p:sp>
        <p:nvSpPr>
          <p:cNvPr id="50" name="Right Brace 49"/>
          <p:cNvSpPr/>
          <p:nvPr/>
        </p:nvSpPr>
        <p:spPr>
          <a:xfrm rot="10800000">
            <a:off x="7514387" y="2961446"/>
            <a:ext cx="546224" cy="3773089"/>
          </a:xfrm>
          <a:prstGeom prst="rightBrace">
            <a:avLst>
              <a:gd name="adj1" fmla="val 8333"/>
              <a:gd name="adj2" fmla="val 36164"/>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25051"/>
              </a:solidFill>
              <a:effectLst/>
              <a:uLnTx/>
              <a:uFillTx/>
              <a:latin typeface="Segoe UI"/>
              <a:ea typeface="+mn-ea"/>
              <a:cs typeface="+mn-cs"/>
            </a:endParaRPr>
          </a:p>
        </p:txBody>
      </p:sp>
    </p:spTree>
    <p:extLst>
      <p:ext uri="{BB962C8B-B14F-4D97-AF65-F5344CB8AC3E}">
        <p14:creationId xmlns:p14="http://schemas.microsoft.com/office/powerpoint/2010/main" val="17758825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Augment Constraints</a:t>
            </a:r>
          </a:p>
        </p:txBody>
      </p:sp>
      <mc:AlternateContent xmlns:mc="http://schemas.openxmlformats.org/markup-compatibility/2006" xmlns:a14="http://schemas.microsoft.com/office/drawing/2010/main">
        <mc:Choice Requires="a14">
          <p:sp>
            <p:nvSpPr>
              <p:cNvPr id="3" name="Content Placeholder 2"/>
              <p:cNvSpPr>
                <a:spLocks noGrp="1"/>
              </p:cNvSpPr>
              <p:nvPr>
                <p:ph sz="quarter" idx="10"/>
              </p:nvPr>
            </p:nvSpPr>
            <p:spPr>
              <a:xfrm>
                <a:off x="274638" y="1214438"/>
                <a:ext cx="11887200" cy="5484578"/>
              </a:xfrm>
            </p:spPr>
            <p:txBody>
              <a:bodyPr/>
              <a:lstStyle/>
              <a:p>
                <a:r>
                  <a:rPr lang="en-US" dirty="0">
                    <a:solidFill>
                      <a:srgbClr val="306CB2"/>
                    </a:solidFill>
                    <a:latin typeface="Times New Roman" panose="02020603050405020304" pitchFamily="18" charset="0"/>
                    <a:cs typeface="Times New Roman" panose="02020603050405020304" pitchFamily="18" charset="0"/>
                  </a:rPr>
                  <a:t>Who</a:t>
                </a:r>
                <a:r>
                  <a:rPr lang="en-US" dirty="0">
                    <a:latin typeface="Times New Roman" panose="02020603050405020304" pitchFamily="18" charset="0"/>
                    <a:cs typeface="Times New Roman" panose="02020603050405020304" pitchFamily="18" charset="0"/>
                  </a:rPr>
                  <a:t> first </a:t>
                </a:r>
                <a:r>
                  <a:rPr lang="en-US" dirty="0">
                    <a:solidFill>
                      <a:srgbClr val="00B050"/>
                    </a:solidFill>
                    <a:latin typeface="Times New Roman" panose="02020603050405020304" pitchFamily="18" charset="0"/>
                    <a:cs typeface="Times New Roman" panose="02020603050405020304" pitchFamily="18" charset="0"/>
                  </a:rPr>
                  <a:t>voiced </a:t>
                </a:r>
                <a:r>
                  <a:rPr lang="en-US" dirty="0">
                    <a:latin typeface="Times New Roman" panose="02020603050405020304" pitchFamily="18" charset="0"/>
                    <a:cs typeface="Times New Roman" panose="02020603050405020304" pitchFamily="18" charset="0"/>
                  </a:rPr>
                  <a:t>Meg on </a:t>
                </a:r>
                <a:r>
                  <a:rPr lang="en-US" dirty="0">
                    <a:solidFill>
                      <a:srgbClr val="C00000"/>
                    </a:solidFill>
                    <a:latin typeface="Times New Roman" panose="02020603050405020304" pitchFamily="18" charset="0"/>
                    <a:cs typeface="Times New Roman" panose="02020603050405020304" pitchFamily="18" charset="0"/>
                  </a:rPr>
                  <a:t>Family Guy</a:t>
                </a:r>
                <a:r>
                  <a:rPr lang="en-US" dirty="0">
                    <a:latin typeface="Times New Roman" panose="02020603050405020304" pitchFamily="18" charset="0"/>
                    <a:cs typeface="Times New Roman" panose="02020603050405020304" pitchFamily="18" charset="0"/>
                  </a:rPr>
                  <a:t>?</a:t>
                </a:r>
                <a:endParaRPr lang="en-US" dirty="0"/>
              </a:p>
              <a:p>
                <a:endParaRPr lang="en-US" dirty="0"/>
              </a:p>
              <a:p>
                <a:endParaRPr lang="en-US" dirty="0"/>
              </a:p>
              <a:p>
                <a:pPr marL="0" indent="0">
                  <a:buNone/>
                </a:pPr>
                <a:r>
                  <a:rPr lang="en-US" dirty="0"/>
                  <a:t> 	</a:t>
                </a:r>
                <a14:m>
                  <m:oMath xmlns:m="http://schemas.openxmlformats.org/officeDocument/2006/math">
                    <m:r>
                      <a:rPr lang="en-US" i="1">
                        <a:latin typeface="Cambria Math" panose="02040503050406030204" pitchFamily="18" charset="0"/>
                      </a:rPr>
                      <m:t>𝜆</m:t>
                    </m:r>
                    <m:r>
                      <a:rPr lang="en-US" i="1">
                        <a:latin typeface="Cambria Math" panose="02040503050406030204" pitchFamily="18" charset="0"/>
                      </a:rPr>
                      <m:t>𝑥</m:t>
                    </m:r>
                    <m:r>
                      <a:rPr lang="en-US" i="1">
                        <a:latin typeface="Cambria Math" panose="02040503050406030204" pitchFamily="18" charset="0"/>
                      </a:rPr>
                      <m:t>. ∃</m:t>
                    </m:r>
                    <m:r>
                      <a:rPr lang="en-US" i="1">
                        <a:latin typeface="Cambria Math" panose="02040503050406030204" pitchFamily="18" charset="0"/>
                      </a:rPr>
                      <m:t>𝑦</m:t>
                    </m:r>
                    <m:r>
                      <a:rPr lang="en-US" i="1">
                        <a:latin typeface="Cambria Math" panose="02040503050406030204" pitchFamily="18" charset="0"/>
                      </a:rPr>
                      <m:t>. </m:t>
                    </m:r>
                    <m:r>
                      <m:rPr>
                        <m:sty m:val="p"/>
                      </m:rPr>
                      <a:rPr lang="en-US" smtClean="0">
                        <a:solidFill>
                          <a:srgbClr val="00B050"/>
                        </a:solidFill>
                        <a:latin typeface="Cambria Math" panose="02040503050406030204" pitchFamily="18" charset="0"/>
                      </a:rPr>
                      <m:t>cast</m:t>
                    </m:r>
                    <m:d>
                      <m:dPr>
                        <m:ctrlPr>
                          <a:rPr lang="en-US" i="1">
                            <a:latin typeface="Cambria Math" panose="02040503050406030204" pitchFamily="18" charset="0"/>
                          </a:rPr>
                        </m:ctrlPr>
                      </m:dPr>
                      <m:e>
                        <m:r>
                          <m:rPr>
                            <m:nor/>
                          </m:rPr>
                          <a:rPr lang="en-US" smtClean="0">
                            <a:solidFill>
                              <a:srgbClr val="C00000"/>
                            </a:solidFill>
                            <a:latin typeface="Cambria Math" panose="02040503050406030204" pitchFamily="18" charset="0"/>
                          </a:rPr>
                          <m:t>FamilyGuy</m:t>
                        </m:r>
                        <m:r>
                          <a:rPr lang="en-US" i="1">
                            <a:latin typeface="Cambria Math" panose="02040503050406030204" pitchFamily="18" charset="0"/>
                          </a:rPr>
                          <m:t>, </m:t>
                        </m:r>
                        <m:r>
                          <a:rPr lang="en-US" i="1" smtClean="0">
                            <a:solidFill>
                              <a:srgbClr val="7030A0"/>
                            </a:solidFill>
                            <a:latin typeface="Cambria Math" panose="02040503050406030204" pitchFamily="18" charset="0"/>
                          </a:rPr>
                          <m:t>𝑦</m:t>
                        </m:r>
                      </m:e>
                    </m:d>
                    <m:r>
                      <a:rPr lang="en-US" i="1">
                        <a:latin typeface="Cambria Math" panose="02040503050406030204" pitchFamily="18" charset="0"/>
                      </a:rPr>
                      <m:t>∧</m:t>
                    </m:r>
                    <m:r>
                      <m:rPr>
                        <m:sty m:val="p"/>
                      </m:rPr>
                      <a:rPr lang="en-US" smtClean="0">
                        <a:solidFill>
                          <a:srgbClr val="00B050"/>
                        </a:solidFill>
                        <a:latin typeface="Cambria Math" panose="02040503050406030204" pitchFamily="18" charset="0"/>
                      </a:rPr>
                      <m:t>actor</m:t>
                    </m:r>
                    <m:d>
                      <m:dPr>
                        <m:ctrlPr>
                          <a:rPr lang="en-US" i="1">
                            <a:latin typeface="Cambria Math" panose="02040503050406030204" pitchFamily="18" charset="0"/>
                          </a:rPr>
                        </m:ctrlPr>
                      </m:dPr>
                      <m:e>
                        <m:r>
                          <a:rPr lang="en-US" i="1" smtClean="0">
                            <a:solidFill>
                              <a:srgbClr val="7030A0"/>
                            </a:solidFill>
                            <a:latin typeface="Cambria Math" panose="02040503050406030204" pitchFamily="18" charset="0"/>
                          </a:rPr>
                          <m:t>𝑦</m:t>
                        </m:r>
                        <m:r>
                          <a:rPr lang="en-US" i="1">
                            <a:latin typeface="Cambria Math" panose="02040503050406030204" pitchFamily="18" charset="0"/>
                          </a:rPr>
                          <m:t>,</m:t>
                        </m:r>
                        <m:r>
                          <a:rPr lang="en-US" i="1" smtClean="0">
                            <a:solidFill>
                              <a:srgbClr val="306CB2"/>
                            </a:solidFill>
                            <a:latin typeface="Cambria Math" panose="02040503050406030204" pitchFamily="18" charset="0"/>
                          </a:rPr>
                          <m:t>𝑥</m:t>
                        </m:r>
                      </m:e>
                    </m:d>
                  </m:oMath>
                </a14:m>
                <a:endParaRPr lang="en-US" dirty="0"/>
              </a:p>
              <a:p>
                <a:pPr lvl="8"/>
                <a:endParaRPr lang="en-US" sz="1000" dirty="0">
                  <a:solidFill>
                    <a:srgbClr val="306CB2"/>
                  </a:solidFill>
                  <a:latin typeface="Times New Roman" panose="02020603050405020304" pitchFamily="18" charset="0"/>
                  <a:cs typeface="Times New Roman" panose="02020603050405020304" pitchFamily="18" charset="0"/>
                </a:endParaRPr>
              </a:p>
              <a:p>
                <a:r>
                  <a:rPr lang="en-US" dirty="0">
                    <a:solidFill>
                      <a:schemeClr val="tx1"/>
                    </a:solidFill>
                    <a:cs typeface="Times New Roman" panose="02020603050405020304" pitchFamily="18" charset="0"/>
                  </a:rPr>
                  <a:t>One or more constraint nodes can be added to </a:t>
                </a:r>
                <a14:m>
                  <m:oMath xmlns:m="http://schemas.openxmlformats.org/officeDocument/2006/math">
                    <m:r>
                      <a:rPr lang="en-US" b="0" i="1" smtClean="0">
                        <a:solidFill>
                          <a:srgbClr val="7030A0"/>
                        </a:solidFill>
                        <a:latin typeface="Cambria Math" panose="02040503050406030204" pitchFamily="18" charset="0"/>
                        <a:cs typeface="Times New Roman" panose="02020603050405020304" pitchFamily="18" charset="0"/>
                      </a:rPr>
                      <m:t>𝑦</m:t>
                    </m:r>
                  </m:oMath>
                </a14:m>
                <a:r>
                  <a:rPr lang="en-US" dirty="0">
                    <a:solidFill>
                      <a:schemeClr val="tx1"/>
                    </a:solidFill>
                    <a:cs typeface="Times New Roman" panose="02020603050405020304" pitchFamily="18" charset="0"/>
                  </a:rPr>
                  <a:t> or </a:t>
                </a:r>
                <a14:m>
                  <m:oMath xmlns:m="http://schemas.openxmlformats.org/officeDocument/2006/math">
                    <m:r>
                      <a:rPr lang="en-US" b="0" i="1" smtClean="0">
                        <a:solidFill>
                          <a:srgbClr val="0070C0"/>
                        </a:solidFill>
                        <a:latin typeface="Cambria Math" panose="02040503050406030204" pitchFamily="18" charset="0"/>
                        <a:cs typeface="Times New Roman" panose="02020603050405020304" pitchFamily="18" charset="0"/>
                      </a:rPr>
                      <m:t>𝑥</m:t>
                    </m:r>
                  </m:oMath>
                </a14:m>
                <a:endParaRPr lang="en-US" dirty="0">
                  <a:solidFill>
                    <a:schemeClr val="tx1"/>
                  </a:solidFill>
                </a:endParaRPr>
              </a:p>
              <a:p>
                <a:pPr lvl="1"/>
                <a14:m>
                  <m:oMath xmlns:m="http://schemas.openxmlformats.org/officeDocument/2006/math">
                    <m:r>
                      <a:rPr lang="en-US" i="1">
                        <a:solidFill>
                          <a:srgbClr val="7030A0"/>
                        </a:solidFill>
                        <a:latin typeface="Cambria Math" panose="02040503050406030204" pitchFamily="18" charset="0"/>
                        <a:cs typeface="Times New Roman" panose="02020603050405020304" pitchFamily="18" charset="0"/>
                      </a:rPr>
                      <m:t>𝑦</m:t>
                    </m:r>
                    <m:r>
                      <a:rPr lang="en-US" i="1">
                        <a:solidFill>
                          <a:srgbClr val="7030A0"/>
                        </a:solidFill>
                        <a:latin typeface="Cambria Math" panose="02040503050406030204" pitchFamily="18" charset="0"/>
                        <a:cs typeface="Times New Roman" panose="02020603050405020304" pitchFamily="18" charset="0"/>
                      </a:rPr>
                      <m:t> </m:t>
                    </m:r>
                  </m:oMath>
                </a14:m>
                <a:r>
                  <a:rPr lang="en-US" dirty="0">
                    <a:solidFill>
                      <a:schemeClr val="tx1"/>
                    </a:solidFill>
                  </a:rPr>
                  <a:t>: Additional property of this event (e.g., </a:t>
                </a:r>
                <a14:m>
                  <m:oMath xmlns:m="http://schemas.openxmlformats.org/officeDocument/2006/math">
                    <m:r>
                      <m:rPr>
                        <m:sty m:val="p"/>
                      </m:rPr>
                      <a:rPr lang="en-US" b="0" i="0" smtClean="0">
                        <a:solidFill>
                          <a:srgbClr val="00B050"/>
                        </a:solidFill>
                        <a:latin typeface="Cambria Math" panose="02040503050406030204" pitchFamily="18" charset="0"/>
                      </a:rPr>
                      <m:t>character</m:t>
                    </m:r>
                    <m:d>
                      <m:dPr>
                        <m:ctrlPr>
                          <a:rPr lang="en-US" i="1">
                            <a:latin typeface="Cambria Math" panose="02040503050406030204" pitchFamily="18" charset="0"/>
                          </a:rPr>
                        </m:ctrlPr>
                      </m:dPr>
                      <m:e>
                        <m:r>
                          <a:rPr lang="en-US" i="1">
                            <a:solidFill>
                              <a:srgbClr val="7030A0"/>
                            </a:solidFill>
                            <a:latin typeface="Cambria Math" panose="02040503050406030204" pitchFamily="18" charset="0"/>
                          </a:rPr>
                          <m:t>𝑦</m:t>
                        </m:r>
                        <m:r>
                          <a:rPr lang="en-US" i="1">
                            <a:latin typeface="Cambria Math" panose="02040503050406030204" pitchFamily="18" charset="0"/>
                          </a:rPr>
                          <m:t>,</m:t>
                        </m:r>
                        <m:r>
                          <m:rPr>
                            <m:nor/>
                          </m:rPr>
                          <a:rPr lang="en-US" b="0" i="0" smtClean="0">
                            <a:solidFill>
                              <a:srgbClr val="306CB2"/>
                            </a:solidFill>
                            <a:latin typeface="Cambria Math" panose="02040503050406030204" pitchFamily="18" charset="0"/>
                          </a:rPr>
                          <m:t>MegGriffin</m:t>
                        </m:r>
                      </m:e>
                    </m:d>
                  </m:oMath>
                </a14:m>
                <a:r>
                  <a:rPr lang="en-US" dirty="0">
                    <a:solidFill>
                      <a:schemeClr val="tx1"/>
                    </a:solidFill>
                  </a:rPr>
                  <a:t>)</a:t>
                </a:r>
              </a:p>
              <a:p>
                <a:pPr lvl="1"/>
                <a14:m>
                  <m:oMath xmlns:m="http://schemas.openxmlformats.org/officeDocument/2006/math">
                    <m:r>
                      <a:rPr lang="en-US" i="1">
                        <a:solidFill>
                          <a:srgbClr val="0070C0"/>
                        </a:solidFill>
                        <a:latin typeface="Cambria Math" panose="02040503050406030204" pitchFamily="18" charset="0"/>
                        <a:cs typeface="Times New Roman" panose="02020603050405020304" pitchFamily="18" charset="0"/>
                      </a:rPr>
                      <m:t>𝑥</m:t>
                    </m:r>
                    <m:r>
                      <a:rPr lang="en-US" i="1">
                        <a:solidFill>
                          <a:srgbClr val="0070C0"/>
                        </a:solidFill>
                        <a:latin typeface="Cambria Math" panose="02040503050406030204" pitchFamily="18" charset="0"/>
                        <a:cs typeface="Times New Roman" panose="02020603050405020304" pitchFamily="18" charset="0"/>
                      </a:rPr>
                      <m:t> </m:t>
                    </m:r>
                  </m:oMath>
                </a14:m>
                <a:r>
                  <a:rPr lang="en-US" dirty="0">
                    <a:solidFill>
                      <a:schemeClr val="tx1"/>
                    </a:solidFill>
                  </a:rPr>
                  <a:t>: Additional property of the answer entity (e.g., </a:t>
                </a:r>
                <a:r>
                  <a:rPr lang="en-US" dirty="0">
                    <a:solidFill>
                      <a:srgbClr val="306CB2"/>
                    </a:solidFill>
                  </a:rPr>
                  <a:t>gender</a:t>
                </a:r>
                <a:r>
                  <a:rPr lang="en-US" dirty="0">
                    <a:solidFill>
                      <a:schemeClr val="tx1"/>
                    </a:solidFill>
                  </a:rPr>
                  <a:t>)</a:t>
                </a:r>
              </a:p>
              <a:p>
                <a:pPr lvl="8"/>
                <a:endParaRPr lang="en-US" sz="800" dirty="0">
                  <a:solidFill>
                    <a:schemeClr val="tx1"/>
                  </a:solidFill>
                </a:endParaRPr>
              </a:p>
              <a:p>
                <a:r>
                  <a:rPr lang="en-US" dirty="0"/>
                  <a:t>Only subset of constraint nodes are considered</a:t>
                </a:r>
              </a:p>
              <a:p>
                <a:pPr lvl="1"/>
                <a:r>
                  <a:rPr lang="en-US" dirty="0"/>
                  <a:t>e.g., entities detected in the question</a:t>
                </a:r>
              </a:p>
            </p:txBody>
          </p:sp>
        </mc:Choice>
        <mc:Fallback xmlns="">
          <p:sp>
            <p:nvSpPr>
              <p:cNvPr id="3" name="Content Placeholder 2"/>
              <p:cNvSpPr>
                <a:spLocks noGrp="1" noRot="1" noChangeAspect="1" noMove="1" noResize="1" noEditPoints="1" noAdjustHandles="1" noChangeArrowheads="1" noChangeShapeType="1" noTextEdit="1"/>
              </p:cNvSpPr>
              <p:nvPr>
                <p:ph sz="quarter" idx="10"/>
              </p:nvPr>
            </p:nvSpPr>
            <p:spPr>
              <a:xfrm>
                <a:off x="274638" y="1214438"/>
                <a:ext cx="11887200" cy="5484578"/>
              </a:xfrm>
              <a:blipFill>
                <a:blip r:embed="rId3"/>
                <a:stretch>
                  <a:fillRect l="-718" t="-1889"/>
                </a:stretch>
              </a:blipFill>
            </p:spPr>
            <p:txBody>
              <a:bodyPr/>
              <a:lstStyle/>
              <a:p>
                <a:r>
                  <a:rPr lang="en-US">
                    <a:noFill/>
                  </a:rPr>
                  <a:t> </a:t>
                </a:r>
              </a:p>
            </p:txBody>
          </p:sp>
        </mc:Fallback>
      </mc:AlternateContent>
      <p:pic>
        <p:nvPicPr>
          <p:cNvPr id="4" name="Picture 3"/>
          <p:cNvPicPr>
            <a:picLocks noChangeAspect="1"/>
          </p:cNvPicPr>
          <p:nvPr/>
        </p:nvPicPr>
        <p:blipFill>
          <a:blip r:embed="rId4"/>
          <a:stretch>
            <a:fillRect/>
          </a:stretch>
        </p:blipFill>
        <p:spPr>
          <a:xfrm>
            <a:off x="8480738" y="242739"/>
            <a:ext cx="3910661" cy="2431910"/>
          </a:xfrm>
          <a:prstGeom prst="rect">
            <a:avLst/>
          </a:prstGeom>
        </p:spPr>
      </p:pic>
      <p:pic>
        <p:nvPicPr>
          <p:cNvPr id="5" name="Picture 4"/>
          <p:cNvPicPr>
            <a:picLocks noChangeAspect="1"/>
          </p:cNvPicPr>
          <p:nvPr/>
        </p:nvPicPr>
        <p:blipFill>
          <a:blip r:embed="rId5"/>
          <a:stretch>
            <a:fillRect/>
          </a:stretch>
        </p:blipFill>
        <p:spPr>
          <a:xfrm>
            <a:off x="1301938" y="1826839"/>
            <a:ext cx="5840146" cy="1109544"/>
          </a:xfrm>
          <a:prstGeom prst="rect">
            <a:avLst/>
          </a:prstGeom>
        </p:spPr>
      </p:pic>
    </p:spTree>
    <p:extLst>
      <p:ext uri="{BB962C8B-B14F-4D97-AF65-F5344CB8AC3E}">
        <p14:creationId xmlns:p14="http://schemas.microsoft.com/office/powerpoint/2010/main" val="25742930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9" end="9"/>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r>
                  <a:rPr lang="en-US" dirty="0"/>
                  <a:t>Learning Reward Function </a:t>
                </a:r>
                <a14:m>
                  <m:oMath xmlns:m="http://schemas.openxmlformats.org/officeDocument/2006/math">
                    <m:r>
                      <a:rPr lang="en-US" i="1">
                        <a:latin typeface="Cambria Math" panose="02040503050406030204" pitchFamily="18" charset="0"/>
                      </a:rPr>
                      <m:t>𝛾</m:t>
                    </m:r>
                  </m:oMath>
                </a14:m>
                <a:endParaRPr lang="en-US"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0">
                <a:blip r:embed="rId3"/>
                <a:stretch>
                  <a:fillRect/>
                </a:stretch>
              </a:blipFill>
            </p:spPr>
            <p:txBody>
              <a:bodyPr/>
              <a:lstStyle/>
              <a:p>
                <a:r>
                  <a:rPr lang="en-US">
                    <a:noFill/>
                  </a:rPr>
                  <a:t> </a:t>
                </a:r>
              </a:p>
            </p:txBody>
          </p:sp>
        </mc:Fallback>
      </mc:AlternateContent>
      <p:sp>
        <p:nvSpPr>
          <p:cNvPr id="3" name="Content Placeholder 2"/>
          <p:cNvSpPr>
            <a:spLocks noGrp="1"/>
          </p:cNvSpPr>
          <p:nvPr>
            <p:ph sz="quarter" idx="10"/>
          </p:nvPr>
        </p:nvSpPr>
        <p:spPr>
          <a:xfrm>
            <a:off x="274638" y="1214438"/>
            <a:ext cx="11887200" cy="1292662"/>
          </a:xfrm>
        </p:spPr>
        <p:txBody>
          <a:bodyPr/>
          <a:lstStyle/>
          <a:p>
            <a:r>
              <a:rPr lang="en-US" dirty="0"/>
              <a:t>Judge whether a query graph is a correct semantic parse</a:t>
            </a:r>
          </a:p>
          <a:p>
            <a:r>
              <a:rPr lang="en-US" dirty="0"/>
              <a:t>Log-linear model with pairwise ranking objective </a:t>
            </a:r>
            <a:r>
              <a:rPr lang="en-US" sz="3200" dirty="0"/>
              <a:t>[Burges 10]</a:t>
            </a:r>
            <a:endParaRPr lang="en-US" dirty="0"/>
          </a:p>
        </p:txBody>
      </p:sp>
      <p:sp>
        <p:nvSpPr>
          <p:cNvPr id="4" name="Rectangle 3"/>
          <p:cNvSpPr/>
          <p:nvPr/>
        </p:nvSpPr>
        <p:spPr>
          <a:xfrm>
            <a:off x="2344345" y="2778310"/>
            <a:ext cx="7747785" cy="646331"/>
          </a:xfrm>
          <a:prstGeom prst="rect">
            <a:avLst/>
          </a:prstGeom>
        </p:spPr>
        <p:txBody>
          <a:bodyPr wrap="squar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306CB2"/>
                </a:solidFill>
                <a:effectLst/>
                <a:uLnTx/>
                <a:uFillTx/>
                <a:latin typeface="Times New Roman" panose="02020603050405020304" pitchFamily="18" charset="0"/>
                <a:ea typeface="+mn-ea"/>
                <a:cs typeface="Times New Roman" panose="02020603050405020304" pitchFamily="18" charset="0"/>
              </a:rPr>
              <a:t>Who</a:t>
            </a:r>
            <a:r>
              <a:rPr kumimoji="0" lang="en-US" sz="3600" b="0" i="0" u="none" strike="noStrike" kern="1200" cap="none" spc="0" normalizeH="0" baseline="0" noProof="0" dirty="0">
                <a:ln>
                  <a:noFill/>
                </a:ln>
                <a:solidFill>
                  <a:srgbClr val="525051"/>
                </a:solidFill>
                <a:effectLst/>
                <a:uLnTx/>
                <a:uFillTx/>
                <a:latin typeface="Times New Roman" panose="02020603050405020304" pitchFamily="18" charset="0"/>
                <a:ea typeface="+mn-ea"/>
                <a:cs typeface="Times New Roman" panose="02020603050405020304" pitchFamily="18" charset="0"/>
              </a:rPr>
              <a:t> first voiced Meg on </a:t>
            </a:r>
            <a:r>
              <a:rPr kumimoji="0" lang="en-US" sz="3600" b="0" i="0" u="none" strike="noStrike" kern="1200" cap="none" spc="0" normalizeH="0" baseline="0" noProof="0" dirty="0">
                <a:ln>
                  <a:noFill/>
                </a:ln>
                <a:solidFill>
                  <a:srgbClr val="C00000"/>
                </a:solidFill>
                <a:effectLst/>
                <a:uLnTx/>
                <a:uFillTx/>
                <a:latin typeface="Times New Roman" panose="02020603050405020304" pitchFamily="18" charset="0"/>
                <a:ea typeface="+mn-ea"/>
                <a:cs typeface="Times New Roman" panose="02020603050405020304" pitchFamily="18" charset="0"/>
              </a:rPr>
              <a:t>Family Guy</a:t>
            </a:r>
            <a:r>
              <a:rPr kumimoji="0" lang="en-US" sz="3600" b="0" i="0" u="none" strike="noStrike" kern="1200" cap="none" spc="0" normalizeH="0" baseline="0" noProof="0" dirty="0">
                <a:ln>
                  <a:noFill/>
                </a:ln>
                <a:solidFill>
                  <a:srgbClr val="525051"/>
                </a:solidFill>
                <a:effectLst/>
                <a:uLnTx/>
                <a:uFillTx/>
                <a:latin typeface="Times New Roman" panose="02020603050405020304" pitchFamily="18" charset="0"/>
                <a:ea typeface="+mn-ea"/>
                <a:cs typeface="Times New Roman" panose="02020603050405020304" pitchFamily="18" charset="0"/>
              </a:rPr>
              <a:t>?</a:t>
            </a:r>
            <a:endParaRPr kumimoji="0" lang="en-US" sz="3600" b="0" i="0" u="none" strike="noStrike" kern="1200" cap="none" spc="0" normalizeH="0" baseline="0" noProof="0" dirty="0">
              <a:ln>
                <a:noFill/>
              </a:ln>
              <a:solidFill>
                <a:srgbClr val="525051"/>
              </a:solidFill>
              <a:effectLst/>
              <a:uLnTx/>
              <a:uFillTx/>
              <a:latin typeface="Segoe UI"/>
              <a:ea typeface="+mn-ea"/>
              <a:cs typeface="+mn-cs"/>
            </a:endParaRPr>
          </a:p>
        </p:txBody>
      </p:sp>
      <p:grpSp>
        <p:nvGrpSpPr>
          <p:cNvPr id="10" name="Group 9"/>
          <p:cNvGrpSpPr/>
          <p:nvPr/>
        </p:nvGrpSpPr>
        <p:grpSpPr>
          <a:xfrm>
            <a:off x="763718" y="3854284"/>
            <a:ext cx="6722772" cy="1203406"/>
            <a:chOff x="274320" y="3893973"/>
            <a:chExt cx="6722772" cy="1203406"/>
          </a:xfrm>
        </p:grpSpPr>
        <mc:AlternateContent xmlns:mc="http://schemas.openxmlformats.org/markup-compatibility/2006" xmlns:a14="http://schemas.microsoft.com/office/drawing/2010/main">
          <mc:Choice Requires="a14">
            <p:sp>
              <p:nvSpPr>
                <p:cNvPr id="7" name="TextBox 6"/>
                <p:cNvSpPr txBox="1"/>
                <p:nvPr/>
              </p:nvSpPr>
              <p:spPr>
                <a:xfrm>
                  <a:off x="274320" y="3893973"/>
                  <a:ext cx="6722772" cy="1203406"/>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14:m>
                    <m:oMathPara xmlns:m="http://schemas.openxmlformats.org/officeDocument/2006/math">
                      <m:oMathParaPr>
                        <m:jc m:val="centerGroup"/>
                      </m:oMathParaPr>
                      <m:oMath xmlns:m="http://schemas.openxmlformats.org/officeDocument/2006/math">
                        <m:r>
                          <a:rPr kumimoji="0" lang="en-US" sz="6000" b="0" i="1" u="none" strike="noStrike" kern="1200" cap="none" spc="0" normalizeH="0" baseline="0" noProof="0" smtClean="0">
                            <a:ln>
                              <a:noFill/>
                            </a:ln>
                            <a:gradFill>
                              <a:gsLst>
                                <a:gs pos="2917">
                                  <a:srgbClr val="525051"/>
                                </a:gs>
                                <a:gs pos="30000">
                                  <a:srgbClr val="525051"/>
                                </a:gs>
                              </a:gsLst>
                              <a:lin ang="5400000" scaled="0"/>
                            </a:gradFill>
                            <a:effectLst/>
                            <a:uLnTx/>
                            <a:uFillTx/>
                            <a:latin typeface="Cambria Math" panose="02040503050406030204" pitchFamily="18" charset="0"/>
                            <a:ea typeface="+mn-ea"/>
                            <a:cs typeface="+mn-cs"/>
                          </a:rPr>
                          <m:t>𝛾</m:t>
                        </m:r>
                        <m:d>
                          <m:dPr>
                            <m:ctrlPr>
                              <a:rPr kumimoji="0" lang="en-US" sz="6000" b="0" i="1" u="none" strike="noStrike" kern="1200" cap="none" spc="0" normalizeH="0" baseline="0" noProof="0" smtClean="0">
                                <a:ln>
                                  <a:noFill/>
                                </a:ln>
                                <a:gradFill>
                                  <a:gsLst>
                                    <a:gs pos="2917">
                                      <a:srgbClr val="525051"/>
                                    </a:gs>
                                    <a:gs pos="30000">
                                      <a:srgbClr val="525051"/>
                                    </a:gs>
                                  </a:gsLst>
                                  <a:lin ang="5400000" scaled="0"/>
                                </a:gradFill>
                                <a:effectLst/>
                                <a:uLnTx/>
                                <a:uFillTx/>
                                <a:latin typeface="Cambria Math" panose="02040503050406030204" pitchFamily="18" charset="0"/>
                                <a:ea typeface="+mn-ea"/>
                                <a:cs typeface="+mn-cs"/>
                              </a:rPr>
                            </m:ctrlPr>
                          </m:dPr>
                          <m:e>
                            <m:r>
                              <a:rPr kumimoji="0" lang="en-US" sz="6000" b="0" i="1" u="none" strike="noStrike" kern="1200" cap="none" spc="0" normalizeH="0" baseline="0" noProof="0" smtClean="0">
                                <a:ln>
                                  <a:noFill/>
                                </a:ln>
                                <a:gradFill>
                                  <a:gsLst>
                                    <a:gs pos="2917">
                                      <a:srgbClr val="525051"/>
                                    </a:gs>
                                    <a:gs pos="30000">
                                      <a:srgbClr val="525051"/>
                                    </a:gs>
                                  </a:gsLst>
                                  <a:lin ang="5400000" scaled="0"/>
                                </a:gradFill>
                                <a:effectLst/>
                                <a:uLnTx/>
                                <a:uFillTx/>
                                <a:latin typeface="Cambria Math" panose="02040503050406030204" pitchFamily="18" charset="0"/>
                                <a:ea typeface="+mn-ea"/>
                                <a:cs typeface="+mn-cs"/>
                              </a:rPr>
                              <m:t>                                </m:t>
                            </m:r>
                          </m:e>
                        </m:d>
                      </m:oMath>
                    </m:oMathPara>
                  </a14:m>
                  <a:endParaRPr kumimoji="0" lang="en-US" sz="6000" b="0" i="0" u="none" strike="noStrike" kern="1200" cap="none" spc="0" normalizeH="0" baseline="0" noProof="0" dirty="0" err="1">
                    <a:ln>
                      <a:noFill/>
                    </a:ln>
                    <a:gradFill>
                      <a:gsLst>
                        <a:gs pos="2917">
                          <a:srgbClr val="525051"/>
                        </a:gs>
                        <a:gs pos="30000">
                          <a:srgbClr val="525051"/>
                        </a:gs>
                      </a:gsLst>
                      <a:lin ang="5400000" scaled="0"/>
                    </a:gradFill>
                    <a:effectLst/>
                    <a:uLnTx/>
                    <a:uFillTx/>
                    <a:latin typeface="Segoe UI"/>
                    <a:ea typeface="+mn-ea"/>
                    <a:cs typeface="+mn-cs"/>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274320" y="3893973"/>
                  <a:ext cx="6722772" cy="1203406"/>
                </a:xfrm>
                <a:prstGeom prst="rect">
                  <a:avLst/>
                </a:prstGeom>
                <a:blipFill rotWithShape="0">
                  <a:blip r:embed="rId4"/>
                  <a:stretch>
                    <a:fillRect/>
                  </a:stretch>
                </a:blipFill>
              </p:spPr>
              <p:txBody>
                <a:bodyPr/>
                <a:lstStyle/>
                <a:p>
                  <a:r>
                    <a:rPr lang="en-US">
                      <a:noFill/>
                    </a:rPr>
                    <a:t> </a:t>
                  </a:r>
                </a:p>
              </p:txBody>
            </p:sp>
          </mc:Fallback>
        </mc:AlternateContent>
        <p:pic>
          <p:nvPicPr>
            <p:cNvPr id="8" name="Picture 7"/>
            <p:cNvPicPr>
              <a:picLocks noChangeAspect="1"/>
            </p:cNvPicPr>
            <p:nvPr/>
          </p:nvPicPr>
          <p:blipFill>
            <a:blip r:embed="rId5"/>
            <a:stretch>
              <a:fillRect/>
            </a:stretch>
          </p:blipFill>
          <p:spPr>
            <a:xfrm>
              <a:off x="1198171" y="3923101"/>
              <a:ext cx="5241266" cy="995766"/>
            </a:xfrm>
            <a:prstGeom prst="rect">
              <a:avLst/>
            </a:prstGeom>
          </p:spPr>
        </p:pic>
      </p:grpSp>
      <p:grpSp>
        <p:nvGrpSpPr>
          <p:cNvPr id="12" name="Group 11"/>
          <p:cNvGrpSpPr/>
          <p:nvPr/>
        </p:nvGrpSpPr>
        <p:grpSpPr>
          <a:xfrm>
            <a:off x="5216334" y="5086818"/>
            <a:ext cx="6722772" cy="1203406"/>
            <a:chOff x="5332244" y="5540724"/>
            <a:chExt cx="6722772" cy="1203406"/>
          </a:xfrm>
        </p:grpSpPr>
        <p:pic>
          <p:nvPicPr>
            <p:cNvPr id="6" name="Picture 5"/>
            <p:cNvPicPr>
              <a:picLocks noChangeAspect="1"/>
            </p:cNvPicPr>
            <p:nvPr/>
          </p:nvPicPr>
          <p:blipFill>
            <a:blip r:embed="rId6"/>
            <a:stretch>
              <a:fillRect/>
            </a:stretch>
          </p:blipFill>
          <p:spPr>
            <a:xfrm>
              <a:off x="6336406" y="5540724"/>
              <a:ext cx="5074276" cy="964040"/>
            </a:xfrm>
            <a:prstGeom prst="rect">
              <a:avLst/>
            </a:prstGeom>
          </p:spPr>
        </p:pic>
        <mc:AlternateContent xmlns:mc="http://schemas.openxmlformats.org/markup-compatibility/2006" xmlns:a14="http://schemas.microsoft.com/office/drawing/2010/main">
          <mc:Choice Requires="a14">
            <p:sp>
              <p:nvSpPr>
                <p:cNvPr id="11" name="TextBox 10"/>
                <p:cNvSpPr txBox="1"/>
                <p:nvPr/>
              </p:nvSpPr>
              <p:spPr>
                <a:xfrm>
                  <a:off x="5332244" y="5540724"/>
                  <a:ext cx="6722772" cy="1203406"/>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14:m>
                    <m:oMathPara xmlns:m="http://schemas.openxmlformats.org/officeDocument/2006/math">
                      <m:oMathParaPr>
                        <m:jc m:val="centerGroup"/>
                      </m:oMathParaPr>
                      <m:oMath xmlns:m="http://schemas.openxmlformats.org/officeDocument/2006/math">
                        <m:r>
                          <a:rPr kumimoji="0" lang="en-US" sz="6000" b="0" i="1" u="none" strike="noStrike" kern="1200" cap="none" spc="0" normalizeH="0" baseline="0" noProof="0" smtClean="0">
                            <a:ln>
                              <a:noFill/>
                            </a:ln>
                            <a:gradFill>
                              <a:gsLst>
                                <a:gs pos="2917">
                                  <a:srgbClr val="525051"/>
                                </a:gs>
                                <a:gs pos="30000">
                                  <a:srgbClr val="525051"/>
                                </a:gs>
                              </a:gsLst>
                              <a:lin ang="5400000" scaled="0"/>
                            </a:gradFill>
                            <a:effectLst/>
                            <a:uLnTx/>
                            <a:uFillTx/>
                            <a:latin typeface="Cambria Math" panose="02040503050406030204" pitchFamily="18" charset="0"/>
                            <a:ea typeface="+mn-ea"/>
                            <a:cs typeface="+mn-cs"/>
                          </a:rPr>
                          <m:t>𝛾</m:t>
                        </m:r>
                        <m:d>
                          <m:dPr>
                            <m:ctrlPr>
                              <a:rPr kumimoji="0" lang="en-US" sz="6000" b="0" i="1" u="none" strike="noStrike" kern="1200" cap="none" spc="0" normalizeH="0" baseline="0" noProof="0" smtClean="0">
                                <a:ln>
                                  <a:noFill/>
                                </a:ln>
                                <a:gradFill>
                                  <a:gsLst>
                                    <a:gs pos="2917">
                                      <a:srgbClr val="525051"/>
                                    </a:gs>
                                    <a:gs pos="30000">
                                      <a:srgbClr val="525051"/>
                                    </a:gs>
                                  </a:gsLst>
                                  <a:lin ang="5400000" scaled="0"/>
                                </a:gradFill>
                                <a:effectLst/>
                                <a:uLnTx/>
                                <a:uFillTx/>
                                <a:latin typeface="Cambria Math" panose="02040503050406030204" pitchFamily="18" charset="0"/>
                                <a:ea typeface="+mn-ea"/>
                                <a:cs typeface="+mn-cs"/>
                              </a:rPr>
                            </m:ctrlPr>
                          </m:dPr>
                          <m:e>
                            <m:r>
                              <a:rPr kumimoji="0" lang="en-US" sz="6000" b="0" i="1" u="none" strike="noStrike" kern="1200" cap="none" spc="0" normalizeH="0" baseline="0" noProof="0" smtClean="0">
                                <a:ln>
                                  <a:noFill/>
                                </a:ln>
                                <a:gradFill>
                                  <a:gsLst>
                                    <a:gs pos="2917">
                                      <a:srgbClr val="525051"/>
                                    </a:gs>
                                    <a:gs pos="30000">
                                      <a:srgbClr val="525051"/>
                                    </a:gs>
                                  </a:gsLst>
                                  <a:lin ang="5400000" scaled="0"/>
                                </a:gradFill>
                                <a:effectLst/>
                                <a:uLnTx/>
                                <a:uFillTx/>
                                <a:latin typeface="Cambria Math" panose="02040503050406030204" pitchFamily="18" charset="0"/>
                                <a:ea typeface="+mn-ea"/>
                                <a:cs typeface="+mn-cs"/>
                              </a:rPr>
                              <m:t>                               </m:t>
                            </m:r>
                          </m:e>
                        </m:d>
                      </m:oMath>
                    </m:oMathPara>
                  </a14:m>
                  <a:endParaRPr kumimoji="0" lang="en-US" sz="6000" b="0" i="0" u="none" strike="noStrike" kern="1200" cap="none" spc="0" normalizeH="0" baseline="0" noProof="0" dirty="0" err="1">
                    <a:ln>
                      <a:noFill/>
                    </a:ln>
                    <a:gradFill>
                      <a:gsLst>
                        <a:gs pos="2917">
                          <a:srgbClr val="525051"/>
                        </a:gs>
                        <a:gs pos="30000">
                          <a:srgbClr val="525051"/>
                        </a:gs>
                      </a:gsLst>
                      <a:lin ang="5400000" scaled="0"/>
                    </a:gradFill>
                    <a:effectLst/>
                    <a:uLnTx/>
                    <a:uFillTx/>
                    <a:latin typeface="Segoe UI"/>
                    <a:ea typeface="+mn-ea"/>
                    <a:cs typeface="+mn-cs"/>
                  </a:endParaRPr>
                </a:p>
              </p:txBody>
            </p:sp>
          </mc:Choice>
          <mc:Fallback xmlns="">
            <p:sp>
              <p:nvSpPr>
                <p:cNvPr id="11" name="TextBox 10"/>
                <p:cNvSpPr txBox="1">
                  <a:spLocks noRot="1" noChangeAspect="1" noMove="1" noResize="1" noEditPoints="1" noAdjustHandles="1" noChangeArrowheads="1" noChangeShapeType="1" noTextEdit="1"/>
                </p:cNvSpPr>
                <p:nvPr/>
              </p:nvSpPr>
              <p:spPr>
                <a:xfrm>
                  <a:off x="5332244" y="5540724"/>
                  <a:ext cx="6722772" cy="1203406"/>
                </a:xfrm>
                <a:prstGeom prst="rect">
                  <a:avLst/>
                </a:prstGeom>
                <a:blipFill rotWithShape="0">
                  <a:blip r:embed="rId7"/>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13" name="TextBox 12"/>
              <p:cNvSpPr txBox="1"/>
              <p:nvPr/>
            </p:nvSpPr>
            <p:spPr>
              <a:xfrm>
                <a:off x="4366133" y="5115946"/>
                <a:ext cx="1352282" cy="1203406"/>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14:m>
                  <m:oMathPara xmlns:m="http://schemas.openxmlformats.org/officeDocument/2006/math">
                    <m:oMathParaPr>
                      <m:jc m:val="centerGroup"/>
                    </m:oMathParaPr>
                    <m:oMath xmlns:m="http://schemas.openxmlformats.org/officeDocument/2006/math">
                      <m:r>
                        <a:rPr kumimoji="0" lang="en-US" sz="6000" b="0" i="1" u="none" strike="noStrike" kern="1200" cap="none" spc="0" normalizeH="0" baseline="0" noProof="0" dirty="0" smtClean="0">
                          <a:ln>
                            <a:noFill/>
                          </a:ln>
                          <a:gradFill>
                            <a:gsLst>
                              <a:gs pos="2917">
                                <a:srgbClr val="525051"/>
                              </a:gs>
                              <a:gs pos="30000">
                                <a:srgbClr val="525051"/>
                              </a:gs>
                            </a:gsLst>
                            <a:lin ang="5400000" scaled="0"/>
                          </a:gradFill>
                          <a:effectLst/>
                          <a:uLnTx/>
                          <a:uFillTx/>
                          <a:latin typeface="Cambria Math" panose="02040503050406030204" pitchFamily="18" charset="0"/>
                          <a:ea typeface="+mn-ea"/>
                          <a:cs typeface="+mn-cs"/>
                        </a:rPr>
                        <m:t>&gt;</m:t>
                      </m:r>
                    </m:oMath>
                  </m:oMathPara>
                </a14:m>
                <a:endParaRPr kumimoji="0" lang="en-US" sz="6000" b="0" i="0" u="none" strike="noStrike" kern="1200" cap="none" spc="0" normalizeH="0" baseline="0" noProof="0" dirty="0">
                  <a:ln>
                    <a:noFill/>
                  </a:ln>
                  <a:gradFill>
                    <a:gsLst>
                      <a:gs pos="2917">
                        <a:srgbClr val="525051"/>
                      </a:gs>
                      <a:gs pos="30000">
                        <a:srgbClr val="525051"/>
                      </a:gs>
                    </a:gsLst>
                    <a:lin ang="5400000" scaled="0"/>
                  </a:gradFill>
                  <a:effectLst/>
                  <a:uLnTx/>
                  <a:uFillTx/>
                  <a:latin typeface="Segoe UI"/>
                  <a:ea typeface="+mn-ea"/>
                  <a:cs typeface="+mn-cs"/>
                </a:endParaRPr>
              </a:p>
            </p:txBody>
          </p:sp>
        </mc:Choice>
        <mc:Fallback xmlns="">
          <p:sp>
            <p:nvSpPr>
              <p:cNvPr id="13" name="TextBox 12"/>
              <p:cNvSpPr txBox="1">
                <a:spLocks noRot="1" noChangeAspect="1" noMove="1" noResize="1" noEditPoints="1" noAdjustHandles="1" noChangeArrowheads="1" noChangeShapeType="1" noTextEdit="1"/>
              </p:cNvSpPr>
              <p:nvPr/>
            </p:nvSpPr>
            <p:spPr>
              <a:xfrm>
                <a:off x="4366133" y="5115946"/>
                <a:ext cx="1352282" cy="1203406"/>
              </a:xfrm>
              <a:prstGeom prst="rect">
                <a:avLst/>
              </a:prstGeom>
              <a:blipFill rotWithShape="0">
                <a:blip r:embed="rId8"/>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308183864"/>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Visual Question Answering </a:t>
            </a:r>
            <a:r>
              <a:rPr lang="en-US" sz="3600" dirty="0"/>
              <a:t>[Agrawal et al.]</a:t>
            </a:r>
            <a:r>
              <a:rPr lang="en-US" dirty="0"/>
              <a:t> </a:t>
            </a:r>
          </a:p>
        </p:txBody>
      </p:sp>
      <p:pic>
        <p:nvPicPr>
          <p:cNvPr id="4" name="Picture 3"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74444" y="1214472"/>
            <a:ext cx="7025456" cy="5600000"/>
          </a:xfrm>
          <a:prstGeom prst="rect">
            <a:avLst/>
          </a:prstGeom>
        </p:spPr>
      </p:pic>
    </p:spTree>
    <p:extLst>
      <p:ext uri="{BB962C8B-B14F-4D97-AF65-F5344CB8AC3E}">
        <p14:creationId xmlns:p14="http://schemas.microsoft.com/office/powerpoint/2010/main" val="1859947243"/>
      </p:ext>
    </p:extLst>
  </p:cSld>
  <p:clrMapOvr>
    <a:masterClrMapping/>
  </p:clrMapOvr>
  <p:transition>
    <p:fade/>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TextBox 6"/>
              <p:cNvSpPr txBox="1"/>
              <p:nvPr/>
            </p:nvSpPr>
            <p:spPr>
              <a:xfrm>
                <a:off x="763718" y="3854284"/>
                <a:ext cx="6722772" cy="1203406"/>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14:m>
                  <m:oMathPara xmlns:m="http://schemas.openxmlformats.org/officeDocument/2006/math">
                    <m:oMathParaPr>
                      <m:jc m:val="centerGroup"/>
                    </m:oMathParaPr>
                    <m:oMath xmlns:m="http://schemas.openxmlformats.org/officeDocument/2006/math">
                      <m:r>
                        <a:rPr kumimoji="0" lang="en-US" sz="6000" b="0" i="1" u="none" strike="noStrike" kern="1200" cap="none" spc="0" normalizeH="0" baseline="0" noProof="0" smtClean="0">
                          <a:ln>
                            <a:noFill/>
                          </a:ln>
                          <a:gradFill>
                            <a:gsLst>
                              <a:gs pos="2917">
                                <a:srgbClr val="525051"/>
                              </a:gs>
                              <a:gs pos="30000">
                                <a:srgbClr val="525051"/>
                              </a:gs>
                            </a:gsLst>
                            <a:lin ang="5400000" scaled="0"/>
                          </a:gradFill>
                          <a:effectLst/>
                          <a:uLnTx/>
                          <a:uFillTx/>
                          <a:latin typeface="Cambria Math" panose="02040503050406030204" pitchFamily="18" charset="0"/>
                          <a:ea typeface="+mn-ea"/>
                          <a:cs typeface="+mn-cs"/>
                        </a:rPr>
                        <m:t>𝛾</m:t>
                      </m:r>
                      <m:d>
                        <m:dPr>
                          <m:ctrlPr>
                            <a:rPr kumimoji="0" lang="en-US" sz="6000" b="0" i="1" u="none" strike="noStrike" kern="1200" cap="none" spc="0" normalizeH="0" baseline="0" noProof="0" smtClean="0">
                              <a:ln>
                                <a:noFill/>
                              </a:ln>
                              <a:gradFill>
                                <a:gsLst>
                                  <a:gs pos="2917">
                                    <a:srgbClr val="525051"/>
                                  </a:gs>
                                  <a:gs pos="30000">
                                    <a:srgbClr val="525051"/>
                                  </a:gs>
                                </a:gsLst>
                                <a:lin ang="5400000" scaled="0"/>
                              </a:gradFill>
                              <a:effectLst/>
                              <a:uLnTx/>
                              <a:uFillTx/>
                              <a:latin typeface="Cambria Math" panose="02040503050406030204" pitchFamily="18" charset="0"/>
                              <a:ea typeface="+mn-ea"/>
                              <a:cs typeface="+mn-cs"/>
                            </a:rPr>
                          </m:ctrlPr>
                        </m:dPr>
                        <m:e>
                          <m:r>
                            <a:rPr kumimoji="0" lang="en-US" sz="6000" b="0" i="1" u="none" strike="noStrike" kern="1200" cap="none" spc="0" normalizeH="0" baseline="0" noProof="0" smtClean="0">
                              <a:ln>
                                <a:noFill/>
                              </a:ln>
                              <a:gradFill>
                                <a:gsLst>
                                  <a:gs pos="2917">
                                    <a:srgbClr val="525051"/>
                                  </a:gs>
                                  <a:gs pos="30000">
                                    <a:srgbClr val="525051"/>
                                  </a:gs>
                                </a:gsLst>
                                <a:lin ang="5400000" scaled="0"/>
                              </a:gradFill>
                              <a:effectLst/>
                              <a:uLnTx/>
                              <a:uFillTx/>
                              <a:latin typeface="Cambria Math" panose="02040503050406030204" pitchFamily="18" charset="0"/>
                              <a:ea typeface="+mn-ea"/>
                              <a:cs typeface="+mn-cs"/>
                            </a:rPr>
                            <m:t>                                  </m:t>
                          </m:r>
                        </m:e>
                      </m:d>
                    </m:oMath>
                  </m:oMathPara>
                </a14:m>
                <a:endParaRPr kumimoji="0" lang="en-US" sz="6000" b="0" i="0" u="none" strike="noStrike" kern="1200" cap="none" spc="0" normalizeH="0" baseline="0" noProof="0" dirty="0" err="1">
                  <a:ln>
                    <a:noFill/>
                  </a:ln>
                  <a:gradFill>
                    <a:gsLst>
                      <a:gs pos="2917">
                        <a:srgbClr val="525051"/>
                      </a:gs>
                      <a:gs pos="30000">
                        <a:srgbClr val="525051"/>
                      </a:gs>
                    </a:gsLst>
                    <a:lin ang="5400000" scaled="0"/>
                  </a:gradFill>
                  <a:effectLst/>
                  <a:uLnTx/>
                  <a:uFillTx/>
                  <a:latin typeface="Segoe UI"/>
                  <a:ea typeface="+mn-ea"/>
                  <a:cs typeface="+mn-cs"/>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763718" y="3854284"/>
                <a:ext cx="6722772" cy="1203406"/>
              </a:xfrm>
              <a:prstGeom prst="rect">
                <a:avLst/>
              </a:prstGeom>
              <a:blipFill rotWithShape="0">
                <a:blip r:embed="rId3"/>
                <a:stretch>
                  <a:fillRect r="-26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p:cNvSpPr txBox="1"/>
              <p:nvPr/>
            </p:nvSpPr>
            <p:spPr>
              <a:xfrm>
                <a:off x="5216334" y="5086818"/>
                <a:ext cx="6722772" cy="1203406"/>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14:m>
                  <m:oMathPara xmlns:m="http://schemas.openxmlformats.org/officeDocument/2006/math">
                    <m:oMathParaPr>
                      <m:jc m:val="centerGroup"/>
                    </m:oMathParaPr>
                    <m:oMath xmlns:m="http://schemas.openxmlformats.org/officeDocument/2006/math">
                      <m:r>
                        <a:rPr kumimoji="0" lang="en-US" sz="6000" b="0" i="1" u="none" strike="noStrike" kern="1200" cap="none" spc="0" normalizeH="0" baseline="0" noProof="0" smtClean="0">
                          <a:ln>
                            <a:noFill/>
                          </a:ln>
                          <a:gradFill>
                            <a:gsLst>
                              <a:gs pos="2917">
                                <a:srgbClr val="525051"/>
                              </a:gs>
                              <a:gs pos="30000">
                                <a:srgbClr val="525051"/>
                              </a:gs>
                            </a:gsLst>
                            <a:lin ang="5400000" scaled="0"/>
                          </a:gradFill>
                          <a:effectLst/>
                          <a:uLnTx/>
                          <a:uFillTx/>
                          <a:latin typeface="Cambria Math" panose="02040503050406030204" pitchFamily="18" charset="0"/>
                          <a:ea typeface="+mn-ea"/>
                          <a:cs typeface="+mn-cs"/>
                        </a:rPr>
                        <m:t>𝛾</m:t>
                      </m:r>
                      <m:d>
                        <m:dPr>
                          <m:ctrlPr>
                            <a:rPr kumimoji="0" lang="en-US" sz="6000" b="0" i="1" u="none" strike="noStrike" kern="1200" cap="none" spc="0" normalizeH="0" baseline="0" noProof="0" smtClean="0">
                              <a:ln>
                                <a:noFill/>
                              </a:ln>
                              <a:gradFill>
                                <a:gsLst>
                                  <a:gs pos="2917">
                                    <a:srgbClr val="525051"/>
                                  </a:gs>
                                  <a:gs pos="30000">
                                    <a:srgbClr val="525051"/>
                                  </a:gs>
                                </a:gsLst>
                                <a:lin ang="5400000" scaled="0"/>
                              </a:gradFill>
                              <a:effectLst/>
                              <a:uLnTx/>
                              <a:uFillTx/>
                              <a:latin typeface="Cambria Math" panose="02040503050406030204" pitchFamily="18" charset="0"/>
                              <a:ea typeface="+mn-ea"/>
                              <a:cs typeface="+mn-cs"/>
                            </a:rPr>
                          </m:ctrlPr>
                        </m:dPr>
                        <m:e>
                          <m:r>
                            <a:rPr kumimoji="0" lang="en-US" sz="6000" b="0" i="1" u="none" strike="noStrike" kern="1200" cap="none" spc="0" normalizeH="0" baseline="0" noProof="0" smtClean="0">
                              <a:ln>
                                <a:noFill/>
                              </a:ln>
                              <a:gradFill>
                                <a:gsLst>
                                  <a:gs pos="2917">
                                    <a:srgbClr val="525051"/>
                                  </a:gs>
                                  <a:gs pos="30000">
                                    <a:srgbClr val="525051"/>
                                  </a:gs>
                                </a:gsLst>
                                <a:lin ang="5400000" scaled="0"/>
                              </a:gradFill>
                              <a:effectLst/>
                              <a:uLnTx/>
                              <a:uFillTx/>
                              <a:latin typeface="Cambria Math" panose="02040503050406030204" pitchFamily="18" charset="0"/>
                              <a:ea typeface="+mn-ea"/>
                              <a:cs typeface="+mn-cs"/>
                            </a:rPr>
                            <m:t>                               </m:t>
                          </m:r>
                        </m:e>
                      </m:d>
                    </m:oMath>
                  </m:oMathPara>
                </a14:m>
                <a:endParaRPr kumimoji="0" lang="en-US" sz="6000" b="0" i="0" u="none" strike="noStrike" kern="1200" cap="none" spc="0" normalizeH="0" baseline="0" noProof="0" dirty="0" err="1">
                  <a:ln>
                    <a:noFill/>
                  </a:ln>
                  <a:gradFill>
                    <a:gsLst>
                      <a:gs pos="2917">
                        <a:srgbClr val="525051"/>
                      </a:gs>
                      <a:gs pos="30000">
                        <a:srgbClr val="525051"/>
                      </a:gs>
                    </a:gsLst>
                    <a:lin ang="5400000" scaled="0"/>
                  </a:gradFill>
                  <a:effectLst/>
                  <a:uLnTx/>
                  <a:uFillTx/>
                  <a:latin typeface="Segoe UI"/>
                  <a:ea typeface="+mn-ea"/>
                  <a:cs typeface="+mn-cs"/>
                </a:endParaRPr>
              </a:p>
            </p:txBody>
          </p:sp>
        </mc:Choice>
        <mc:Fallback xmlns="">
          <p:sp>
            <p:nvSpPr>
              <p:cNvPr id="11" name="TextBox 10"/>
              <p:cNvSpPr txBox="1">
                <a:spLocks noRot="1" noChangeAspect="1" noMove="1" noResize="1" noEditPoints="1" noAdjustHandles="1" noChangeArrowheads="1" noChangeShapeType="1" noTextEdit="1"/>
              </p:cNvSpPr>
              <p:nvPr/>
            </p:nvSpPr>
            <p:spPr>
              <a:xfrm>
                <a:off x="5216334" y="5086818"/>
                <a:ext cx="6722772" cy="1203406"/>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r>
                  <a:rPr lang="en-US" dirty="0"/>
                  <a:t>Learning Reward Function </a:t>
                </a:r>
                <a14:m>
                  <m:oMath xmlns:m="http://schemas.openxmlformats.org/officeDocument/2006/math">
                    <m:r>
                      <a:rPr lang="en-US" b="0" i="1" smtClean="0">
                        <a:latin typeface="Cambria Math" panose="02040503050406030204" pitchFamily="18" charset="0"/>
                      </a:rPr>
                      <m:t>𝛾</m:t>
                    </m:r>
                  </m:oMath>
                </a14:m>
                <a:endParaRPr lang="en-US"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0">
                <a:blip r:embed="rId5"/>
                <a:stretch>
                  <a:fillRect/>
                </a:stretch>
              </a:blipFill>
            </p:spPr>
            <p:txBody>
              <a:bodyPr/>
              <a:lstStyle/>
              <a:p>
                <a:r>
                  <a:rPr lang="en-US">
                    <a:noFill/>
                  </a:rPr>
                  <a:t> </a:t>
                </a:r>
              </a:p>
            </p:txBody>
          </p:sp>
        </mc:Fallback>
      </mc:AlternateContent>
      <p:sp>
        <p:nvSpPr>
          <p:cNvPr id="3" name="Content Placeholder 2"/>
          <p:cNvSpPr>
            <a:spLocks noGrp="1"/>
          </p:cNvSpPr>
          <p:nvPr>
            <p:ph sz="quarter" idx="10"/>
          </p:nvPr>
        </p:nvSpPr>
        <p:spPr>
          <a:xfrm>
            <a:off x="274638" y="1214438"/>
            <a:ext cx="11887200" cy="1292662"/>
          </a:xfrm>
        </p:spPr>
        <p:txBody>
          <a:bodyPr/>
          <a:lstStyle/>
          <a:p>
            <a:r>
              <a:rPr lang="en-US" dirty="0"/>
              <a:t>Judge whether a query graph is a correct semantic parse</a:t>
            </a:r>
          </a:p>
          <a:p>
            <a:r>
              <a:rPr lang="en-US" dirty="0"/>
              <a:t>Log-linear model with pairwise ranking objective </a:t>
            </a:r>
            <a:r>
              <a:rPr lang="en-US" sz="3200" dirty="0"/>
              <a:t>[Burges 10]</a:t>
            </a:r>
            <a:endParaRPr lang="en-US" dirty="0"/>
          </a:p>
        </p:txBody>
      </p:sp>
      <p:sp>
        <p:nvSpPr>
          <p:cNvPr id="4" name="Rectangle 3"/>
          <p:cNvSpPr/>
          <p:nvPr/>
        </p:nvSpPr>
        <p:spPr>
          <a:xfrm>
            <a:off x="2344345" y="2778310"/>
            <a:ext cx="7747785" cy="646331"/>
          </a:xfrm>
          <a:prstGeom prst="rect">
            <a:avLst/>
          </a:prstGeom>
        </p:spPr>
        <p:txBody>
          <a:bodyPr wrap="squar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306CB2"/>
                </a:solidFill>
                <a:effectLst/>
                <a:uLnTx/>
                <a:uFillTx/>
                <a:latin typeface="Times New Roman" panose="02020603050405020304" pitchFamily="18" charset="0"/>
                <a:ea typeface="+mn-ea"/>
                <a:cs typeface="Times New Roman" panose="02020603050405020304" pitchFamily="18" charset="0"/>
              </a:rPr>
              <a:t>Who</a:t>
            </a:r>
            <a:r>
              <a:rPr kumimoji="0" lang="en-US" sz="3600" b="0" i="0" u="none" strike="noStrike" kern="1200" cap="none" spc="0" normalizeH="0" baseline="0" noProof="0" dirty="0">
                <a:ln>
                  <a:noFill/>
                </a:ln>
                <a:solidFill>
                  <a:srgbClr val="525051"/>
                </a:solidFill>
                <a:effectLst/>
                <a:uLnTx/>
                <a:uFillTx/>
                <a:latin typeface="Times New Roman" panose="02020603050405020304" pitchFamily="18" charset="0"/>
                <a:ea typeface="+mn-ea"/>
                <a:cs typeface="Times New Roman" panose="02020603050405020304" pitchFamily="18" charset="0"/>
              </a:rPr>
              <a:t> first voiced Meg on </a:t>
            </a:r>
            <a:r>
              <a:rPr kumimoji="0" lang="en-US" sz="3600" b="0" i="0" u="none" strike="noStrike" kern="1200" cap="none" spc="0" normalizeH="0" baseline="0" noProof="0" dirty="0">
                <a:ln>
                  <a:noFill/>
                </a:ln>
                <a:solidFill>
                  <a:srgbClr val="C00000"/>
                </a:solidFill>
                <a:effectLst/>
                <a:uLnTx/>
                <a:uFillTx/>
                <a:latin typeface="Times New Roman" panose="02020603050405020304" pitchFamily="18" charset="0"/>
                <a:ea typeface="+mn-ea"/>
                <a:cs typeface="Times New Roman" panose="02020603050405020304" pitchFamily="18" charset="0"/>
              </a:rPr>
              <a:t>Family Guy</a:t>
            </a:r>
            <a:r>
              <a:rPr kumimoji="0" lang="en-US" sz="3600" b="0" i="0" u="none" strike="noStrike" kern="1200" cap="none" spc="0" normalizeH="0" baseline="0" noProof="0" dirty="0">
                <a:ln>
                  <a:noFill/>
                </a:ln>
                <a:solidFill>
                  <a:srgbClr val="525051"/>
                </a:solidFill>
                <a:effectLst/>
                <a:uLnTx/>
                <a:uFillTx/>
                <a:latin typeface="Times New Roman" panose="02020603050405020304" pitchFamily="18" charset="0"/>
                <a:ea typeface="+mn-ea"/>
                <a:cs typeface="Times New Roman" panose="02020603050405020304" pitchFamily="18" charset="0"/>
              </a:rPr>
              <a:t>?</a:t>
            </a:r>
            <a:endParaRPr kumimoji="0" lang="en-US" sz="3600" b="0" i="0" u="none" strike="noStrike" kern="1200" cap="none" spc="0" normalizeH="0" baseline="0" noProof="0" dirty="0">
              <a:ln>
                <a:noFill/>
              </a:ln>
              <a:solidFill>
                <a:srgbClr val="525051"/>
              </a:solidFill>
              <a:effectLst/>
              <a:uLnTx/>
              <a:uFillTx/>
              <a:latin typeface="Segoe UI"/>
              <a:ea typeface="+mn-ea"/>
              <a:cs typeface="+mn-cs"/>
            </a:endParaRPr>
          </a:p>
        </p:txBody>
      </p:sp>
      <p:pic>
        <p:nvPicPr>
          <p:cNvPr id="8" name="Picture 7"/>
          <p:cNvPicPr>
            <a:picLocks noChangeAspect="1"/>
          </p:cNvPicPr>
          <p:nvPr/>
        </p:nvPicPr>
        <p:blipFill>
          <a:blip r:embed="rId6"/>
          <a:stretch>
            <a:fillRect/>
          </a:stretch>
        </p:blipFill>
        <p:spPr>
          <a:xfrm>
            <a:off x="6092144" y="5143654"/>
            <a:ext cx="5241266" cy="995766"/>
          </a:xfrm>
          <a:prstGeom prst="rect">
            <a:avLst/>
          </a:prstGeom>
        </p:spPr>
      </p:pic>
      <mc:AlternateContent xmlns:mc="http://schemas.openxmlformats.org/markup-compatibility/2006" xmlns:a14="http://schemas.microsoft.com/office/drawing/2010/main">
        <mc:Choice Requires="a14">
          <p:sp>
            <p:nvSpPr>
              <p:cNvPr id="13" name="TextBox 12"/>
              <p:cNvSpPr txBox="1"/>
              <p:nvPr/>
            </p:nvSpPr>
            <p:spPr>
              <a:xfrm>
                <a:off x="4366133" y="5115946"/>
                <a:ext cx="1352282" cy="1203406"/>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14:m>
                  <m:oMathPara xmlns:m="http://schemas.openxmlformats.org/officeDocument/2006/math">
                    <m:oMathParaPr>
                      <m:jc m:val="centerGroup"/>
                    </m:oMathParaPr>
                    <m:oMath xmlns:m="http://schemas.openxmlformats.org/officeDocument/2006/math">
                      <m:r>
                        <a:rPr kumimoji="0" lang="en-US" sz="6000" b="0" i="1" u="none" strike="noStrike" kern="1200" cap="none" spc="0" normalizeH="0" baseline="0" noProof="0" dirty="0" smtClean="0">
                          <a:ln>
                            <a:noFill/>
                          </a:ln>
                          <a:gradFill>
                            <a:gsLst>
                              <a:gs pos="2917">
                                <a:srgbClr val="525051"/>
                              </a:gs>
                              <a:gs pos="30000">
                                <a:srgbClr val="525051"/>
                              </a:gs>
                            </a:gsLst>
                            <a:lin ang="5400000" scaled="0"/>
                          </a:gradFill>
                          <a:effectLst/>
                          <a:uLnTx/>
                          <a:uFillTx/>
                          <a:latin typeface="Cambria Math" panose="02040503050406030204" pitchFamily="18" charset="0"/>
                          <a:ea typeface="+mn-ea"/>
                          <a:cs typeface="+mn-cs"/>
                        </a:rPr>
                        <m:t>&gt;</m:t>
                      </m:r>
                    </m:oMath>
                  </m:oMathPara>
                </a14:m>
                <a:endParaRPr kumimoji="0" lang="en-US" sz="6000" b="0" i="0" u="none" strike="noStrike" kern="1200" cap="none" spc="0" normalizeH="0" baseline="0" noProof="0" dirty="0">
                  <a:ln>
                    <a:noFill/>
                  </a:ln>
                  <a:gradFill>
                    <a:gsLst>
                      <a:gs pos="2917">
                        <a:srgbClr val="525051"/>
                      </a:gs>
                      <a:gs pos="30000">
                        <a:srgbClr val="525051"/>
                      </a:gs>
                    </a:gsLst>
                    <a:lin ang="5400000" scaled="0"/>
                  </a:gradFill>
                  <a:effectLst/>
                  <a:uLnTx/>
                  <a:uFillTx/>
                  <a:latin typeface="Segoe UI"/>
                  <a:ea typeface="+mn-ea"/>
                  <a:cs typeface="+mn-cs"/>
                </a:endParaRPr>
              </a:p>
            </p:txBody>
          </p:sp>
        </mc:Choice>
        <mc:Fallback xmlns="">
          <p:sp>
            <p:nvSpPr>
              <p:cNvPr id="13" name="TextBox 12"/>
              <p:cNvSpPr txBox="1">
                <a:spLocks noRot="1" noChangeAspect="1" noMove="1" noResize="1" noEditPoints="1" noAdjustHandles="1" noChangeArrowheads="1" noChangeShapeType="1" noTextEdit="1"/>
              </p:cNvSpPr>
              <p:nvPr/>
            </p:nvSpPr>
            <p:spPr>
              <a:xfrm>
                <a:off x="4366133" y="5115946"/>
                <a:ext cx="1352282" cy="1203406"/>
              </a:xfrm>
              <a:prstGeom prst="rect">
                <a:avLst/>
              </a:prstGeom>
              <a:blipFill rotWithShape="0">
                <a:blip r:embed="rId7"/>
                <a:stretch>
                  <a:fillRect/>
                </a:stretch>
              </a:blipFill>
            </p:spPr>
            <p:txBody>
              <a:bodyPr/>
              <a:lstStyle/>
              <a:p>
                <a:r>
                  <a:rPr lang="en-US">
                    <a:noFill/>
                  </a:rPr>
                  <a:t> </a:t>
                </a:r>
              </a:p>
            </p:txBody>
          </p:sp>
        </mc:Fallback>
      </mc:AlternateContent>
      <p:pic>
        <p:nvPicPr>
          <p:cNvPr id="5" name="Picture 4"/>
          <p:cNvPicPr>
            <a:picLocks noChangeAspect="1"/>
          </p:cNvPicPr>
          <p:nvPr/>
        </p:nvPicPr>
        <p:blipFill>
          <a:blip r:embed="rId8"/>
          <a:stretch>
            <a:fillRect/>
          </a:stretch>
        </p:blipFill>
        <p:spPr>
          <a:xfrm>
            <a:off x="1759869" y="3593160"/>
            <a:ext cx="5593986" cy="1550494"/>
          </a:xfrm>
          <a:prstGeom prst="rect">
            <a:avLst/>
          </a:prstGeom>
        </p:spPr>
      </p:pic>
    </p:spTree>
    <p:extLst>
      <p:ext uri="{BB962C8B-B14F-4D97-AF65-F5344CB8AC3E}">
        <p14:creationId xmlns:p14="http://schemas.microsoft.com/office/powerpoint/2010/main" val="427187755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left)">
                                      <p:cBhvr>
                                        <p:cTn id="10" dur="500"/>
                                        <p:tgtEl>
                                          <p:spTgt spid="11"/>
                                        </p:tgtEl>
                                      </p:cBhvr>
                                    </p:animEffect>
                                  </p:childTnLst>
                                </p:cTn>
                              </p:par>
                              <p:par>
                                <p:cTn id="11" presetID="22" presetClass="entr" presetSubtype="8"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ipe(left)">
                                      <p:cBhvr>
                                        <p:cTn id="13" dur="500"/>
                                        <p:tgtEl>
                                          <p:spTgt spid="8"/>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wipe(left)">
                                      <p:cBhvr>
                                        <p:cTn id="16" dur="500"/>
                                        <p:tgtEl>
                                          <p:spTgt spid="13"/>
                                        </p:tgtEl>
                                      </p:cBhvr>
                                    </p:animEffect>
                                  </p:childTnLst>
                                </p:cTn>
                              </p:par>
                              <p:par>
                                <p:cTn id="17" presetID="22" presetClass="entr" presetSubtype="8" fill="hold"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wipe(left)">
                                      <p:cBhvr>
                                        <p:cTn id="1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1" grpId="0"/>
      <p:bldP spid="13" grpId="0"/>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Learning Reward Function – Features</a:t>
            </a:r>
          </a:p>
        </p:txBody>
      </p:sp>
      <mc:AlternateContent xmlns:mc="http://schemas.openxmlformats.org/markup-compatibility/2006" xmlns:a14="http://schemas.microsoft.com/office/drawing/2010/main">
        <mc:Choice Requires="a14">
          <p:sp>
            <p:nvSpPr>
              <p:cNvPr id="3" name="Content Placeholder 2"/>
              <p:cNvSpPr>
                <a:spLocks noGrp="1"/>
              </p:cNvSpPr>
              <p:nvPr>
                <p:ph sz="quarter" idx="10"/>
              </p:nvPr>
            </p:nvSpPr>
            <p:spPr>
              <a:xfrm>
                <a:off x="274320" y="1558344"/>
                <a:ext cx="11887200" cy="5330388"/>
              </a:xfrm>
            </p:spPr>
            <p:txBody>
              <a:bodyPr/>
              <a:lstStyle/>
              <a:p>
                <a:r>
                  <a:rPr lang="en-US" dirty="0"/>
                  <a:t>Topic Entity</a:t>
                </a:r>
              </a:p>
              <a:p>
                <a:pPr lvl="1"/>
                <a:r>
                  <a:rPr lang="en-US" dirty="0"/>
                  <a:t>Entity linking scores</a:t>
                </a:r>
              </a:p>
              <a:p>
                <a:r>
                  <a:rPr lang="en-US" dirty="0"/>
                  <a:t>Core Inferential Chain</a:t>
                </a:r>
              </a:p>
              <a:p>
                <a:pPr lvl="1"/>
                <a:r>
                  <a:rPr lang="en-US" dirty="0"/>
                  <a:t>Relation matching scores (NN models)</a:t>
                </a:r>
                <a:endParaRPr lang="en-US" sz="3200" dirty="0"/>
              </a:p>
              <a:p>
                <a:r>
                  <a:rPr lang="en-US" dirty="0"/>
                  <a:t>Constraints: </a:t>
                </a:r>
                <a:r>
                  <a:rPr lang="en-US" sz="3200" dirty="0"/>
                  <a:t>Keyword and entity matching</a:t>
                </a:r>
                <a:endParaRPr lang="en-US" dirty="0"/>
              </a:p>
              <a:p>
                <a:pPr lvl="1"/>
                <a:r>
                  <a:rPr lang="en-US" dirty="0" err="1"/>
                  <a:t>ConstraintEntityWord</a:t>
                </a:r>
                <a:r>
                  <a:rPr lang="en-US" dirty="0"/>
                  <a:t>(“Meg Griffin”, </a:t>
                </a:r>
                <a14:m>
                  <m:oMath xmlns:m="http://schemas.openxmlformats.org/officeDocument/2006/math">
                    <m:r>
                      <a:rPr lang="en-US" i="1" dirty="0" smtClean="0">
                        <a:latin typeface="Cambria Math" panose="02040503050406030204" pitchFamily="18" charset="0"/>
                      </a:rPr>
                      <m:t>𝑞</m:t>
                    </m:r>
                  </m:oMath>
                </a14:m>
                <a:r>
                  <a:rPr lang="en-US" dirty="0"/>
                  <a:t>) = 0.5</a:t>
                </a:r>
              </a:p>
              <a:p>
                <a:pPr lvl="1"/>
                <a:r>
                  <a:rPr lang="en-US" dirty="0" err="1"/>
                  <a:t>ConstraintEntityInQuestion</a:t>
                </a:r>
                <a:r>
                  <a:rPr lang="en-US" dirty="0"/>
                  <a:t>(“Meg Griffin”, </a:t>
                </a:r>
                <a14:m>
                  <m:oMath xmlns:m="http://schemas.openxmlformats.org/officeDocument/2006/math">
                    <m:r>
                      <a:rPr lang="en-US" i="1" dirty="0">
                        <a:latin typeface="Cambria Math" panose="02040503050406030204" pitchFamily="18" charset="0"/>
                      </a:rPr>
                      <m:t>𝑞</m:t>
                    </m:r>
                  </m:oMath>
                </a14:m>
                <a:r>
                  <a:rPr lang="en-US" dirty="0"/>
                  <a:t>) = 1</a:t>
                </a:r>
              </a:p>
              <a:p>
                <a:r>
                  <a:rPr lang="en-US" dirty="0"/>
                  <a:t>Overall</a:t>
                </a:r>
              </a:p>
              <a:p>
                <a:pPr lvl="1"/>
                <a:r>
                  <a:rPr lang="en-US" dirty="0" err="1"/>
                  <a:t>NumNodes</a:t>
                </a:r>
                <a:r>
                  <a:rPr lang="en-US" dirty="0"/>
                  <a:t>(</a:t>
                </a:r>
                <a14:m>
                  <m:oMath xmlns:m="http://schemas.openxmlformats.org/officeDocument/2006/math">
                    <m:r>
                      <a:rPr lang="en-US" i="1" dirty="0" smtClean="0">
                        <a:latin typeface="Cambria Math" panose="02040503050406030204" pitchFamily="18" charset="0"/>
                      </a:rPr>
                      <m:t>𝑠</m:t>
                    </m:r>
                  </m:oMath>
                </a14:m>
                <a:r>
                  <a:rPr lang="en-US" dirty="0"/>
                  <a:t>) = 5</a:t>
                </a:r>
              </a:p>
              <a:p>
                <a:pPr lvl="1"/>
                <a:r>
                  <a:rPr lang="en-US" dirty="0" err="1"/>
                  <a:t>NumAnswers</a:t>
                </a:r>
                <a:r>
                  <a:rPr lang="en-US" dirty="0"/>
                  <a:t>(</a:t>
                </a:r>
                <a14:m>
                  <m:oMath xmlns:m="http://schemas.openxmlformats.org/officeDocument/2006/math">
                    <m:r>
                      <a:rPr lang="en-US" i="1" dirty="0">
                        <a:latin typeface="Cambria Math" panose="02040503050406030204" pitchFamily="18" charset="0"/>
                      </a:rPr>
                      <m:t>𝑠</m:t>
                    </m:r>
                  </m:oMath>
                </a14:m>
                <a:r>
                  <a:rPr lang="en-US" dirty="0"/>
                  <a:t>) = 1</a:t>
                </a:r>
              </a:p>
            </p:txBody>
          </p:sp>
        </mc:Choice>
        <mc:Fallback xmlns="">
          <p:sp>
            <p:nvSpPr>
              <p:cNvPr id="3" name="Content Placeholder 2"/>
              <p:cNvSpPr>
                <a:spLocks noGrp="1" noRot="1" noChangeAspect="1" noMove="1" noResize="1" noEditPoints="1" noAdjustHandles="1" noChangeArrowheads="1" noChangeShapeType="1" noTextEdit="1"/>
              </p:cNvSpPr>
              <p:nvPr>
                <p:ph sz="quarter" idx="10"/>
              </p:nvPr>
            </p:nvSpPr>
            <p:spPr>
              <a:xfrm>
                <a:off x="274320" y="1558344"/>
                <a:ext cx="11887200" cy="5330388"/>
              </a:xfrm>
              <a:blipFill rotWithShape="0">
                <a:blip r:embed="rId3"/>
                <a:stretch>
                  <a:fillRect/>
                </a:stretch>
              </a:blipFill>
            </p:spPr>
            <p:txBody>
              <a:bodyPr/>
              <a:lstStyle/>
              <a:p>
                <a:r>
                  <a:rPr lang="en-US">
                    <a:noFill/>
                  </a:rPr>
                  <a:t> </a:t>
                </a:r>
              </a:p>
            </p:txBody>
          </p:sp>
        </mc:Fallback>
      </mc:AlternateContent>
      <p:grpSp>
        <p:nvGrpSpPr>
          <p:cNvPr id="8" name="Group 7"/>
          <p:cNvGrpSpPr/>
          <p:nvPr/>
        </p:nvGrpSpPr>
        <p:grpSpPr>
          <a:xfrm>
            <a:off x="5026626" y="1216635"/>
            <a:ext cx="7263684" cy="2082274"/>
            <a:chOff x="4897836" y="1216635"/>
            <a:chExt cx="7263684" cy="2082274"/>
          </a:xfrm>
        </p:grpSpPr>
        <mc:AlternateContent xmlns:mc="http://schemas.openxmlformats.org/markup-compatibility/2006" xmlns:a14="http://schemas.microsoft.com/office/drawing/2010/main">
          <mc:Choice Requires="a14">
            <p:sp>
              <p:nvSpPr>
                <p:cNvPr id="4" name="Rectangle 3"/>
                <p:cNvSpPr/>
                <p:nvPr/>
              </p:nvSpPr>
              <p:spPr>
                <a:xfrm>
                  <a:off x="4897836" y="1216635"/>
                  <a:ext cx="7263684" cy="633571"/>
                </a:xfrm>
                <a:prstGeom prst="rect">
                  <a:avLst/>
                </a:prstGeom>
              </p:spPr>
              <p:txBody>
                <a:bodyPr wrap="square">
                  <a:spAutoFit/>
                </a:bodyPr>
                <a:lstStyle/>
                <a:p>
                  <a14:m>
                    <m:oMath xmlns:m="http://schemas.openxmlformats.org/officeDocument/2006/math">
                      <m:r>
                        <a:rPr lang="en-US" sz="3600" i="1" dirty="0" smtClean="0">
                          <a:solidFill>
                            <a:schemeClr val="tx1"/>
                          </a:solidFill>
                          <a:latin typeface="Cambria Math" panose="02040503050406030204" pitchFamily="18" charset="0"/>
                          <a:cs typeface="Times New Roman" panose="02020603050405020304" pitchFamily="18" charset="0"/>
                        </a:rPr>
                        <m:t>𝑞</m:t>
                      </m:r>
                      <m:r>
                        <a:rPr lang="en-US" sz="3600" i="1" dirty="0" smtClean="0">
                          <a:solidFill>
                            <a:schemeClr val="tx1"/>
                          </a:solidFill>
                          <a:latin typeface="Cambria Math" panose="02040503050406030204" pitchFamily="18" charset="0"/>
                          <a:cs typeface="Times New Roman" panose="02020603050405020304" pitchFamily="18" charset="0"/>
                        </a:rPr>
                        <m:t>=</m:t>
                      </m:r>
                    </m:oMath>
                  </a14:m>
                  <a:r>
                    <a:rPr lang="en-US" sz="3200" dirty="0">
                      <a:solidFill>
                        <a:srgbClr val="306CB2"/>
                      </a:solidFill>
                      <a:latin typeface="Times New Roman" panose="02020603050405020304" pitchFamily="18" charset="0"/>
                      <a:cs typeface="Times New Roman" panose="02020603050405020304" pitchFamily="18" charset="0"/>
                    </a:rPr>
                    <a:t>Who</a:t>
                  </a:r>
                  <a:r>
                    <a:rPr lang="en-US" sz="3200" dirty="0">
                      <a:latin typeface="Times New Roman" panose="02020603050405020304" pitchFamily="18" charset="0"/>
                      <a:cs typeface="Times New Roman" panose="02020603050405020304" pitchFamily="18" charset="0"/>
                    </a:rPr>
                    <a:t> first voiced Meg on </a:t>
                  </a:r>
                  <a:r>
                    <a:rPr lang="en-US" sz="3200" dirty="0">
                      <a:solidFill>
                        <a:srgbClr val="C00000"/>
                      </a:solidFill>
                      <a:latin typeface="Times New Roman" panose="02020603050405020304" pitchFamily="18" charset="0"/>
                      <a:cs typeface="Times New Roman" panose="02020603050405020304" pitchFamily="18" charset="0"/>
                    </a:rPr>
                    <a:t>Family Guy</a:t>
                  </a:r>
                  <a:r>
                    <a:rPr lang="en-US" sz="3200" dirty="0">
                      <a:latin typeface="Times New Roman" panose="02020603050405020304" pitchFamily="18" charset="0"/>
                      <a:cs typeface="Times New Roman" panose="02020603050405020304" pitchFamily="18" charset="0"/>
                    </a:rPr>
                    <a:t>?</a:t>
                  </a:r>
                  <a:endParaRPr lang="en-US" sz="3200" dirty="0"/>
                </a:p>
              </p:txBody>
            </p:sp>
          </mc:Choice>
          <mc:Fallback xmlns="">
            <p:sp>
              <p:nvSpPr>
                <p:cNvPr id="4" name="Rectangle 3"/>
                <p:cNvSpPr>
                  <a:spLocks noRot="1" noChangeAspect="1" noMove="1" noResize="1" noEditPoints="1" noAdjustHandles="1" noChangeArrowheads="1" noChangeShapeType="1" noTextEdit="1"/>
                </p:cNvSpPr>
                <p:nvPr/>
              </p:nvSpPr>
              <p:spPr>
                <a:xfrm>
                  <a:off x="4897836" y="1216635"/>
                  <a:ext cx="7263684" cy="633571"/>
                </a:xfrm>
                <a:prstGeom prst="rect">
                  <a:avLst/>
                </a:prstGeom>
                <a:blipFill rotWithShape="0">
                  <a:blip r:embed="rId4"/>
                  <a:stretch>
                    <a:fillRect t="-6731" r="-1511" b="-28846"/>
                  </a:stretch>
                </a:blipFill>
              </p:spPr>
              <p:txBody>
                <a:bodyPr/>
                <a:lstStyle/>
                <a:p>
                  <a:r>
                    <a:rPr lang="en-US">
                      <a:noFill/>
                    </a:rPr>
                    <a:t> </a:t>
                  </a:r>
                </a:p>
              </p:txBody>
            </p:sp>
          </mc:Fallback>
        </mc:AlternateContent>
        <p:grpSp>
          <p:nvGrpSpPr>
            <p:cNvPr id="7" name="Group 6"/>
            <p:cNvGrpSpPr/>
            <p:nvPr/>
          </p:nvGrpSpPr>
          <p:grpSpPr>
            <a:xfrm>
              <a:off x="6398089" y="1927319"/>
              <a:ext cx="5763431" cy="1371590"/>
              <a:chOff x="6348180" y="2166710"/>
              <a:chExt cx="5763431" cy="1371590"/>
            </a:xfrm>
          </p:grpSpPr>
          <p:pic>
            <p:nvPicPr>
              <p:cNvPr id="5" name="Picture 4"/>
              <p:cNvPicPr>
                <a:picLocks noChangeAspect="1"/>
              </p:cNvPicPr>
              <p:nvPr/>
            </p:nvPicPr>
            <p:blipFill>
              <a:blip r:embed="rId5"/>
              <a:stretch>
                <a:fillRect/>
              </a:stretch>
            </p:blipFill>
            <p:spPr>
              <a:xfrm>
                <a:off x="7355059" y="2166710"/>
                <a:ext cx="4756552" cy="1371590"/>
              </a:xfrm>
              <a:prstGeom prst="rect">
                <a:avLst/>
              </a:prstGeom>
            </p:spPr>
          </p:pic>
          <mc:AlternateContent xmlns:mc="http://schemas.openxmlformats.org/markup-compatibility/2006" xmlns:a14="http://schemas.microsoft.com/office/drawing/2010/main">
            <mc:Choice Requires="a14">
              <p:sp>
                <p:nvSpPr>
                  <p:cNvPr id="6" name="Rectangle 5"/>
                  <p:cNvSpPr/>
                  <p:nvPr/>
                </p:nvSpPr>
                <p:spPr>
                  <a:xfrm>
                    <a:off x="6348180" y="2400550"/>
                    <a:ext cx="1006879"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600" b="0" i="1" dirty="0" smtClean="0">
                              <a:latin typeface="Cambria Math" panose="02040503050406030204" pitchFamily="18" charset="0"/>
                              <a:cs typeface="Times New Roman" panose="02020603050405020304" pitchFamily="18" charset="0"/>
                            </a:rPr>
                            <m:t>𝑠</m:t>
                          </m:r>
                          <m:r>
                            <a:rPr lang="en-US" sz="3600" i="1" dirty="0">
                              <a:latin typeface="Cambria Math" panose="02040503050406030204" pitchFamily="18" charset="0"/>
                              <a:cs typeface="Times New Roman" panose="02020603050405020304" pitchFamily="18" charset="0"/>
                            </a:rPr>
                            <m:t>=</m:t>
                          </m:r>
                        </m:oMath>
                      </m:oMathPara>
                    </a14:m>
                    <a:endParaRPr lang="en-US" sz="3600" dirty="0"/>
                  </a:p>
                </p:txBody>
              </p:sp>
            </mc:Choice>
            <mc:Fallback xmlns="">
              <p:sp>
                <p:nvSpPr>
                  <p:cNvPr id="6" name="Rectangle 5"/>
                  <p:cNvSpPr>
                    <a:spLocks noRot="1" noChangeAspect="1" noMove="1" noResize="1" noEditPoints="1" noAdjustHandles="1" noChangeArrowheads="1" noChangeShapeType="1" noTextEdit="1"/>
                  </p:cNvSpPr>
                  <p:nvPr/>
                </p:nvSpPr>
                <p:spPr>
                  <a:xfrm>
                    <a:off x="6348180" y="2400550"/>
                    <a:ext cx="1006879" cy="646331"/>
                  </a:xfrm>
                  <a:prstGeom prst="rect">
                    <a:avLst/>
                  </a:prstGeom>
                  <a:blipFill rotWithShape="0">
                    <a:blip r:embed="rId6"/>
                    <a:stretch>
                      <a:fillRect/>
                    </a:stretch>
                  </a:blipFill>
                </p:spPr>
                <p:txBody>
                  <a:bodyPr/>
                  <a:lstStyle/>
                  <a:p>
                    <a:r>
                      <a:rPr lang="en-US">
                        <a:noFill/>
                      </a:rPr>
                      <a:t> </a:t>
                    </a:r>
                  </a:p>
                </p:txBody>
              </p:sp>
            </mc:Fallback>
          </mc:AlternateContent>
        </p:grpSp>
      </p:grpSp>
    </p:spTree>
    <p:extLst>
      <p:ext uri="{BB962C8B-B14F-4D97-AF65-F5344CB8AC3E}">
        <p14:creationId xmlns:p14="http://schemas.microsoft.com/office/powerpoint/2010/main" val="147071457"/>
      </p:ext>
    </p:extLst>
  </p:cSld>
  <p:clrMapOvr>
    <a:masterClrMapping/>
  </p:clrMapOvr>
  <p:transition>
    <p:fade/>
  </p:transition>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6684" y="1841679"/>
            <a:ext cx="11887200" cy="4237150"/>
          </a:xfrm>
        </p:spPr>
        <p:txBody>
          <a:bodyPr/>
          <a:lstStyle/>
          <a:p>
            <a:r>
              <a:rPr lang="en-US" sz="3200" dirty="0"/>
              <a:t>Language mismatch</a:t>
            </a:r>
          </a:p>
          <a:p>
            <a:pPr lvl="1"/>
            <a:r>
              <a:rPr lang="en-US" dirty="0"/>
              <a:t>Advanced entity linking </a:t>
            </a:r>
            <a:r>
              <a:rPr lang="en-US" sz="2000" dirty="0"/>
              <a:t>[Yang &amp; Chang, ACL-15]</a:t>
            </a:r>
            <a:endParaRPr lang="en-US" dirty="0"/>
          </a:p>
          <a:p>
            <a:pPr lvl="1"/>
            <a:r>
              <a:rPr lang="en-US" dirty="0"/>
              <a:t>Relation matching via deep convolutional NN </a:t>
            </a:r>
            <a:r>
              <a:rPr lang="en-US" sz="2000" dirty="0"/>
              <a:t>[Shen et al., CIKM-14]</a:t>
            </a:r>
            <a:endParaRPr lang="en-US" dirty="0"/>
          </a:p>
          <a:p>
            <a:r>
              <a:rPr lang="en-US" sz="3200" dirty="0"/>
              <a:t>Large search space</a:t>
            </a:r>
          </a:p>
          <a:p>
            <a:pPr lvl="1"/>
            <a:r>
              <a:rPr lang="en-US" dirty="0"/>
              <a:t>Representation power of a parse controlled by staged search actions</a:t>
            </a:r>
          </a:p>
          <a:p>
            <a:pPr lvl="1"/>
            <a:r>
              <a:rPr lang="en-US" dirty="0"/>
              <a:t>Grounding partially the question during search</a:t>
            </a:r>
          </a:p>
          <a:p>
            <a:r>
              <a:rPr lang="en-US" sz="3200" dirty="0"/>
              <a:t>Compositionality</a:t>
            </a:r>
            <a:endParaRPr lang="en-US" sz="3200" dirty="0">
              <a:solidFill>
                <a:srgbClr val="7030A0"/>
              </a:solidFill>
              <a:cs typeface="Times New Roman" panose="02020603050405020304" pitchFamily="18" charset="0"/>
            </a:endParaRPr>
          </a:p>
          <a:p>
            <a:pPr lvl="1"/>
            <a:r>
              <a:rPr lang="en-US" dirty="0"/>
              <a:t>Possible combinations limited by local subgraphs</a:t>
            </a:r>
          </a:p>
        </p:txBody>
      </p:sp>
      <p:sp>
        <p:nvSpPr>
          <p:cNvPr id="3" name="Title 2"/>
          <p:cNvSpPr>
            <a:spLocks noGrp="1"/>
          </p:cNvSpPr>
          <p:nvPr>
            <p:ph type="title"/>
          </p:nvPr>
        </p:nvSpPr>
        <p:spPr>
          <a:xfrm>
            <a:off x="274320" y="296897"/>
            <a:ext cx="11889564" cy="1544782"/>
          </a:xfrm>
        </p:spPr>
        <p:txBody>
          <a:bodyPr/>
          <a:lstStyle/>
          <a:p>
            <a:r>
              <a:rPr lang="en-US" dirty="0"/>
              <a:t>Staged Query Graph Generation</a:t>
            </a:r>
            <a:br>
              <a:rPr lang="en-US" dirty="0"/>
            </a:br>
            <a:r>
              <a:rPr lang="en-US" sz="4000" dirty="0">
                <a:solidFill>
                  <a:srgbClr val="0070C0"/>
                </a:solidFill>
              </a:rPr>
              <a:t>Addresses Key Challenges</a:t>
            </a:r>
          </a:p>
        </p:txBody>
      </p:sp>
    </p:spTree>
    <p:extLst>
      <p:ext uri="{BB962C8B-B14F-4D97-AF65-F5344CB8AC3E}">
        <p14:creationId xmlns:p14="http://schemas.microsoft.com/office/powerpoint/2010/main" val="3583102451"/>
      </p:ext>
    </p:extLst>
  </p:cSld>
  <p:clrMapOvr>
    <a:masterClrMapping/>
  </p:clrMapOvr>
  <p:transition>
    <p:fade/>
  </p:transition>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320" y="301752"/>
            <a:ext cx="10724938" cy="785168"/>
          </a:xfrm>
        </p:spPr>
        <p:txBody>
          <a:bodyPr>
            <a:normAutofit fontScale="90000"/>
          </a:bodyPr>
          <a:lstStyle/>
          <a:p>
            <a:r>
              <a:rPr lang="en-US" sz="5300" dirty="0"/>
              <a:t>Information Extraction </a:t>
            </a:r>
            <a:r>
              <a:rPr lang="en-US" sz="3672" dirty="0"/>
              <a:t>[Yao &amp; Van Durme, ACL-2014]</a:t>
            </a:r>
            <a:r>
              <a:rPr lang="en-US" dirty="0"/>
              <a:t> </a:t>
            </a:r>
          </a:p>
        </p:txBody>
      </p:sp>
      <p:pic>
        <p:nvPicPr>
          <p:cNvPr id="6" name="Content Placeholder 5" descr="Screen Clipping"/>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454962" y="2109303"/>
            <a:ext cx="3860551" cy="3607555"/>
          </a:xfrm>
        </p:spPr>
      </p:pic>
      <p:sp>
        <p:nvSpPr>
          <p:cNvPr id="8" name="Rectangle 7"/>
          <p:cNvSpPr/>
          <p:nvPr/>
        </p:nvSpPr>
        <p:spPr>
          <a:xfrm>
            <a:off x="271337" y="3954238"/>
            <a:ext cx="1464187" cy="21822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9" name="TextBox 8"/>
          <p:cNvSpPr txBox="1"/>
          <p:nvPr/>
        </p:nvSpPr>
        <p:spPr>
          <a:xfrm>
            <a:off x="546455" y="1207983"/>
            <a:ext cx="9041589" cy="523220"/>
          </a:xfrm>
          <a:prstGeom prst="rect">
            <a:avLst/>
          </a:prstGeom>
          <a:noFill/>
        </p:spPr>
        <p:txBody>
          <a:bodyPr wrap="square" rtlCol="0">
            <a:spAutoFit/>
          </a:bodyPr>
          <a:lstStyle/>
          <a:p>
            <a:pPr marL="349724" indent="-349724">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“What is the name of Justin Bieber brother?”</a:t>
            </a:r>
          </a:p>
        </p:txBody>
      </p:sp>
      <p:pic>
        <p:nvPicPr>
          <p:cNvPr id="10" name="Picture 9"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49069" y="1999033"/>
            <a:ext cx="5926744" cy="3828094"/>
          </a:xfrm>
          <a:prstGeom prst="rect">
            <a:avLst/>
          </a:prstGeom>
        </p:spPr>
      </p:pic>
      <p:sp>
        <p:nvSpPr>
          <p:cNvPr id="11" name="TextBox 10"/>
          <p:cNvSpPr txBox="1"/>
          <p:nvPr/>
        </p:nvSpPr>
        <p:spPr>
          <a:xfrm>
            <a:off x="546454" y="6362004"/>
            <a:ext cx="11890021" cy="523220"/>
          </a:xfrm>
          <a:prstGeom prst="rect">
            <a:avLst/>
          </a:prstGeom>
          <a:noFill/>
        </p:spPr>
        <p:txBody>
          <a:bodyPr wrap="square" rtlCol="0">
            <a:spAutoFit/>
          </a:bodyPr>
          <a:lstStyle/>
          <a:p>
            <a:pPr marL="349724" indent="-349724">
              <a:buFont typeface="Arial" panose="020B0604020202020204" pitchFamily="34" charset="0"/>
              <a:buChar char="•"/>
            </a:pPr>
            <a:r>
              <a:rPr lang="en-US" sz="2800" dirty="0">
                <a:cs typeface="Times New Roman" panose="02020603050405020304" pitchFamily="18" charset="0"/>
              </a:rPr>
              <a:t>Create lots of features; learn an “answer” classifier (L1-regularized LR)</a:t>
            </a:r>
          </a:p>
        </p:txBody>
      </p:sp>
      <p:sp>
        <p:nvSpPr>
          <p:cNvPr id="12" name="TextBox 11"/>
          <p:cNvSpPr txBox="1"/>
          <p:nvPr/>
        </p:nvSpPr>
        <p:spPr>
          <a:xfrm>
            <a:off x="3432613" y="5817239"/>
            <a:ext cx="3592715" cy="544765"/>
          </a:xfrm>
          <a:prstGeom prst="rect">
            <a:avLst/>
          </a:prstGeom>
          <a:noFill/>
        </p:spPr>
        <p:txBody>
          <a:bodyPr wrap="none" lIns="182880" tIns="146304" rIns="182880" bIns="146304" rtlCol="0">
            <a:spAutoFit/>
          </a:bodyPr>
          <a:lstStyle/>
          <a:p>
            <a:pPr algn="r">
              <a:lnSpc>
                <a:spcPct val="90000"/>
              </a:lnSpc>
              <a:spcAft>
                <a:spcPts val="600"/>
              </a:spcAft>
            </a:pPr>
            <a:r>
              <a:rPr lang="en-US" i="1" dirty="0">
                <a:gradFill>
                  <a:gsLst>
                    <a:gs pos="2917">
                      <a:schemeClr val="tx1"/>
                    </a:gs>
                    <a:gs pos="30000">
                      <a:schemeClr val="tx1"/>
                    </a:gs>
                  </a:gsLst>
                  <a:lin ang="5400000" scaled="0"/>
                </a:gradFill>
                <a:latin typeface="Times New Roman" panose="02020603050405020304" pitchFamily="18" charset="0"/>
                <a:cs typeface="Times New Roman" panose="02020603050405020304" pitchFamily="18" charset="0"/>
              </a:rPr>
              <a:t>Fig.1 of [Yao &amp; Van Durme, 2014]</a:t>
            </a:r>
          </a:p>
        </p:txBody>
      </p:sp>
    </p:spTree>
    <p:extLst>
      <p:ext uri="{BB962C8B-B14F-4D97-AF65-F5344CB8AC3E}">
        <p14:creationId xmlns:p14="http://schemas.microsoft.com/office/powerpoint/2010/main" val="3763292626"/>
      </p:ext>
    </p:extLst>
  </p:cSld>
  <p:clrMapOvr>
    <a:masterClrMapping/>
  </p:clrMapOvr>
  <p:transition>
    <p:fade/>
  </p:transition>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Embeddings </a:t>
            </a:r>
            <a:r>
              <a:rPr lang="en-US" sz="3672" dirty="0"/>
              <a:t>[</a:t>
            </a:r>
            <a:r>
              <a:rPr lang="en-US" sz="3672" dirty="0" err="1"/>
              <a:t>Bordes</a:t>
            </a:r>
            <a:r>
              <a:rPr lang="en-US" sz="3672" dirty="0"/>
              <a:t> et al., EMNLP-2014]</a:t>
            </a:r>
          </a:p>
        </p:txBody>
      </p:sp>
      <p:pic>
        <p:nvPicPr>
          <p:cNvPr id="4" name="Content Placeholder 3" descr="Screen Clipping"/>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844177" y="1378881"/>
            <a:ext cx="11081124" cy="5055808"/>
          </a:xfrm>
        </p:spPr>
      </p:pic>
      <p:sp>
        <p:nvSpPr>
          <p:cNvPr id="5" name="TextBox 4"/>
          <p:cNvSpPr txBox="1"/>
          <p:nvPr/>
        </p:nvSpPr>
        <p:spPr>
          <a:xfrm>
            <a:off x="8625981" y="6434689"/>
            <a:ext cx="3079434" cy="544765"/>
          </a:xfrm>
          <a:prstGeom prst="rect">
            <a:avLst/>
          </a:prstGeom>
          <a:noFill/>
        </p:spPr>
        <p:txBody>
          <a:bodyPr wrap="none" lIns="182880" tIns="146304" rIns="182880" bIns="146304" rtlCol="0">
            <a:spAutoFit/>
          </a:bodyPr>
          <a:lstStyle/>
          <a:p>
            <a:pPr algn="r">
              <a:lnSpc>
                <a:spcPct val="90000"/>
              </a:lnSpc>
              <a:spcAft>
                <a:spcPts val="600"/>
              </a:spcAft>
            </a:pPr>
            <a:r>
              <a:rPr lang="en-US" i="1" dirty="0">
                <a:gradFill>
                  <a:gsLst>
                    <a:gs pos="2917">
                      <a:schemeClr val="tx1"/>
                    </a:gs>
                    <a:gs pos="30000">
                      <a:schemeClr val="tx1"/>
                    </a:gs>
                  </a:gsLst>
                  <a:lin ang="5400000" scaled="0"/>
                </a:gradFill>
                <a:latin typeface="Times New Roman" panose="02020603050405020304" pitchFamily="18" charset="0"/>
                <a:cs typeface="Times New Roman" panose="02020603050405020304" pitchFamily="18" charset="0"/>
              </a:rPr>
              <a:t>Fig.1 of [</a:t>
            </a:r>
            <a:r>
              <a:rPr lang="en-US" i="1" dirty="0" err="1">
                <a:gradFill>
                  <a:gsLst>
                    <a:gs pos="2917">
                      <a:schemeClr val="tx1"/>
                    </a:gs>
                    <a:gs pos="30000">
                      <a:schemeClr val="tx1"/>
                    </a:gs>
                  </a:gsLst>
                  <a:lin ang="5400000" scaled="0"/>
                </a:gradFill>
                <a:latin typeface="Times New Roman" panose="02020603050405020304" pitchFamily="18" charset="0"/>
                <a:cs typeface="Times New Roman" panose="02020603050405020304" pitchFamily="18" charset="0"/>
              </a:rPr>
              <a:t>Bordes</a:t>
            </a:r>
            <a:r>
              <a:rPr lang="en-US" i="1" dirty="0">
                <a:gradFill>
                  <a:gsLst>
                    <a:gs pos="2917">
                      <a:schemeClr val="tx1"/>
                    </a:gs>
                    <a:gs pos="30000">
                      <a:schemeClr val="tx1"/>
                    </a:gs>
                  </a:gsLst>
                  <a:lin ang="5400000" scaled="0"/>
                </a:gradFill>
                <a:latin typeface="Times New Roman" panose="02020603050405020304" pitchFamily="18" charset="0"/>
                <a:cs typeface="Times New Roman" panose="02020603050405020304" pitchFamily="18" charset="0"/>
              </a:rPr>
              <a:t> et al., 2014]</a:t>
            </a:r>
          </a:p>
        </p:txBody>
      </p:sp>
    </p:spTree>
    <p:extLst>
      <p:ext uri="{BB962C8B-B14F-4D97-AF65-F5344CB8AC3E}">
        <p14:creationId xmlns:p14="http://schemas.microsoft.com/office/powerpoint/2010/main" val="2232332942"/>
      </p:ext>
    </p:extLst>
  </p:cSld>
  <p:clrMapOvr>
    <a:masterClrMapping/>
  </p:clrMapOvr>
  <p:transition>
    <p:fade/>
  </p:transition>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Experiments &amp; Implementation Details</a:t>
            </a:r>
          </a:p>
        </p:txBody>
      </p:sp>
      <p:sp>
        <p:nvSpPr>
          <p:cNvPr id="3" name="Content Placeholder 2"/>
          <p:cNvSpPr>
            <a:spLocks noGrp="1"/>
          </p:cNvSpPr>
          <p:nvPr>
            <p:ph sz="quarter" idx="10"/>
          </p:nvPr>
        </p:nvSpPr>
        <p:spPr>
          <a:xfrm>
            <a:off x="274320" y="1455738"/>
            <a:ext cx="11887200" cy="2850011"/>
          </a:xfrm>
        </p:spPr>
        <p:txBody>
          <a:bodyPr/>
          <a:lstStyle/>
          <a:p>
            <a:r>
              <a:rPr lang="en-US" dirty="0">
                <a:solidFill>
                  <a:srgbClr val="0070C0"/>
                </a:solidFill>
              </a:rPr>
              <a:t>Data &amp; evaluation metric</a:t>
            </a:r>
          </a:p>
          <a:p>
            <a:pPr lvl="1"/>
            <a:r>
              <a:rPr lang="en-US" dirty="0" err="1">
                <a:solidFill>
                  <a:schemeClr val="tx1"/>
                </a:solidFill>
              </a:rPr>
              <a:t>WebQuestions</a:t>
            </a:r>
            <a:r>
              <a:rPr lang="en-US" dirty="0">
                <a:solidFill>
                  <a:schemeClr val="tx1"/>
                </a:solidFill>
              </a:rPr>
              <a:t> [Berant et al., EMNLP-13] dataset</a:t>
            </a:r>
          </a:p>
          <a:p>
            <a:pPr lvl="1"/>
            <a:r>
              <a:rPr lang="en-US" dirty="0">
                <a:solidFill>
                  <a:schemeClr val="tx1"/>
                </a:solidFill>
              </a:rPr>
              <a:t>Pairs of questions and answers</a:t>
            </a:r>
          </a:p>
          <a:p>
            <a:r>
              <a:rPr lang="en-US" dirty="0">
                <a:solidFill>
                  <a:srgbClr val="0070C0"/>
                </a:solidFill>
              </a:rPr>
              <a:t>Creating training data from Q/A pairs</a:t>
            </a:r>
          </a:p>
          <a:p>
            <a:r>
              <a:rPr lang="en-US" dirty="0">
                <a:solidFill>
                  <a:srgbClr val="0070C0"/>
                </a:solidFill>
              </a:rPr>
              <a:t>Results &amp; analysis</a:t>
            </a:r>
          </a:p>
        </p:txBody>
      </p:sp>
    </p:spTree>
    <p:extLst>
      <p:ext uri="{BB962C8B-B14F-4D97-AF65-F5344CB8AC3E}">
        <p14:creationId xmlns:p14="http://schemas.microsoft.com/office/powerpoint/2010/main" val="3325892636"/>
      </p:ext>
    </p:extLst>
  </p:cSld>
  <p:clrMapOvr>
    <a:masterClrMapping/>
  </p:clrMapOvr>
  <p:transition>
    <p:fade/>
  </p:transition>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WebQuestions</a:t>
            </a:r>
            <a:r>
              <a:rPr lang="en-US" dirty="0"/>
              <a:t> Dataset </a:t>
            </a:r>
            <a:r>
              <a:rPr lang="en-US" sz="3200" dirty="0"/>
              <a:t>[Berant+ 13]</a:t>
            </a:r>
            <a:endParaRPr lang="en-US" sz="4800" dirty="0"/>
          </a:p>
        </p:txBody>
      </p:sp>
      <mc:AlternateContent xmlns:mc="http://schemas.openxmlformats.org/markup-compatibility/2006" xmlns:a14="http://schemas.microsoft.com/office/drawing/2010/main">
        <mc:Choice Requires="a14">
          <p:sp>
            <p:nvSpPr>
              <p:cNvPr id="3" name="Content Placeholder 2"/>
              <p:cNvSpPr>
                <a:spLocks noGrp="1"/>
              </p:cNvSpPr>
              <p:nvPr>
                <p:ph idx="4294967295"/>
              </p:nvPr>
            </p:nvSpPr>
            <p:spPr>
              <a:xfrm>
                <a:off x="412124" y="1481070"/>
                <a:ext cx="11526591" cy="5151549"/>
              </a:xfrm>
              <a:prstGeom prst="rect">
                <a:avLst/>
              </a:prstGeom>
            </p:spPr>
            <p:txBody>
              <a:bodyPr>
                <a:noAutofit/>
              </a:bodyPr>
              <a:lstStyle/>
              <a:p>
                <a:r>
                  <a:rPr lang="en-US" sz="2800" i="1" dirty="0">
                    <a:solidFill>
                      <a:srgbClr val="00B050"/>
                    </a:solidFill>
                  </a:rPr>
                  <a:t>What character did Natalie Portman play in Star Wars? </a:t>
                </a:r>
                <a:r>
                  <a:rPr lang="en-US" sz="2800" i="1" dirty="0"/>
                  <a:t>⇒ </a:t>
                </a:r>
                <a:r>
                  <a:rPr lang="en-US" sz="2800" dirty="0">
                    <a:solidFill>
                      <a:srgbClr val="0070C0"/>
                    </a:solidFill>
                  </a:rPr>
                  <a:t>Padme Amidala</a:t>
                </a:r>
              </a:p>
              <a:p>
                <a:r>
                  <a:rPr lang="en-US" sz="2800" i="1" dirty="0">
                    <a:solidFill>
                      <a:srgbClr val="00B050"/>
                    </a:solidFill>
                  </a:rPr>
                  <a:t>What currency do you use in Costa Rica? </a:t>
                </a:r>
                <a:r>
                  <a:rPr lang="en-US" sz="2800" i="1" dirty="0"/>
                  <a:t>⇒ </a:t>
                </a:r>
                <a:r>
                  <a:rPr lang="en-US" sz="2800" dirty="0">
                    <a:solidFill>
                      <a:srgbClr val="0070C0"/>
                    </a:solidFill>
                  </a:rPr>
                  <a:t>Costa Rican colon</a:t>
                </a:r>
              </a:p>
              <a:p>
                <a:r>
                  <a:rPr lang="en-US" sz="2800" i="1" dirty="0">
                    <a:solidFill>
                      <a:srgbClr val="00B050"/>
                    </a:solidFill>
                  </a:rPr>
                  <a:t>What did Obama study in school?</a:t>
                </a:r>
                <a:r>
                  <a:rPr lang="en-US" sz="2800" i="1" dirty="0"/>
                  <a:t> ⇒ </a:t>
                </a:r>
                <a:r>
                  <a:rPr lang="en-US" sz="2800" dirty="0">
                    <a:solidFill>
                      <a:srgbClr val="0070C0"/>
                    </a:solidFill>
                  </a:rPr>
                  <a:t>political science</a:t>
                </a:r>
              </a:p>
              <a:p>
                <a:r>
                  <a:rPr lang="en-US" sz="2800" i="1" dirty="0">
                    <a:solidFill>
                      <a:srgbClr val="00B050"/>
                    </a:solidFill>
                  </a:rPr>
                  <a:t>What do Michelle Obama do for a living? </a:t>
                </a:r>
                <a:r>
                  <a:rPr lang="en-US" sz="2800" i="1" dirty="0"/>
                  <a:t>⇒ </a:t>
                </a:r>
                <a:r>
                  <a:rPr lang="en-US" sz="2800" dirty="0">
                    <a:solidFill>
                      <a:srgbClr val="0070C0"/>
                    </a:solidFill>
                  </a:rPr>
                  <a:t>writer, lawyer</a:t>
                </a:r>
              </a:p>
              <a:p>
                <a:r>
                  <a:rPr lang="en-US" sz="2800" i="1" dirty="0">
                    <a:solidFill>
                      <a:srgbClr val="00B050"/>
                    </a:solidFill>
                  </a:rPr>
                  <a:t>What killed Sammy Davis Jr? </a:t>
                </a:r>
                <a:r>
                  <a:rPr lang="en-US" sz="2800" i="1" dirty="0"/>
                  <a:t>⇒ </a:t>
                </a:r>
                <a:r>
                  <a:rPr lang="en-US" sz="2800" dirty="0">
                    <a:solidFill>
                      <a:srgbClr val="0070C0"/>
                    </a:solidFill>
                  </a:rPr>
                  <a:t>throat cancer</a:t>
                </a:r>
                <a:endParaRPr lang="en-US" sz="2800" dirty="0"/>
              </a:p>
              <a:p>
                <a:pPr lvl="8"/>
                <a:endParaRPr lang="en-US" dirty="0"/>
              </a:p>
              <a:p>
                <a:r>
                  <a:rPr lang="en-US" sz="2800" dirty="0"/>
                  <a:t>5,810 questions crawled from Google Suggest API and answered using Amazon </a:t>
                </a:r>
                <a:r>
                  <a:rPr lang="en-US" sz="2800" dirty="0" err="1"/>
                  <a:t>MTurk</a:t>
                </a:r>
                <a:endParaRPr lang="en-US" sz="2800" dirty="0"/>
              </a:p>
              <a:p>
                <a:pPr lvl="1"/>
                <a:r>
                  <a:rPr lang="en-US" sz="2800" dirty="0"/>
                  <a:t>3,778 training, 2,032 testing</a:t>
                </a:r>
              </a:p>
              <a:p>
                <a:pPr lvl="1"/>
                <a:r>
                  <a:rPr lang="en-US" sz="2800" dirty="0"/>
                  <a:t>A question may have multiple answers </a:t>
                </a:r>
                <a14:m>
                  <m:oMath xmlns:m="http://schemas.openxmlformats.org/officeDocument/2006/math">
                    <m:r>
                      <a:rPr lang="en-US" sz="2800" i="1">
                        <a:latin typeface="Cambria Math" panose="02040503050406030204" pitchFamily="18" charset="0"/>
                      </a:rPr>
                      <m:t>→</m:t>
                    </m:r>
                  </m:oMath>
                </a14:m>
                <a:r>
                  <a:rPr lang="en-US" sz="2800" dirty="0"/>
                  <a:t> using Avg. F1 (</a:t>
                </a:r>
                <a14:m>
                  <m:oMath xmlns:m="http://schemas.openxmlformats.org/officeDocument/2006/math">
                    <m:r>
                      <a:rPr lang="en-US" sz="2800" i="1">
                        <a:latin typeface="Cambria Math" panose="02040503050406030204" pitchFamily="18" charset="0"/>
                      </a:rPr>
                      <m:t>~</m:t>
                    </m:r>
                  </m:oMath>
                </a14:m>
                <a:r>
                  <a:rPr lang="en-US" sz="2800" dirty="0"/>
                  <a:t>accuracy)</a:t>
                </a:r>
              </a:p>
            </p:txBody>
          </p:sp>
        </mc:Choice>
        <mc:Fallback xmlns="">
          <p:sp>
            <p:nvSpPr>
              <p:cNvPr id="3" name="Content Placeholder 2"/>
              <p:cNvSpPr>
                <a:spLocks noGrp="1" noRot="1" noChangeAspect="1" noMove="1" noResize="1" noEditPoints="1" noAdjustHandles="1" noChangeArrowheads="1" noChangeShapeType="1" noTextEdit="1"/>
              </p:cNvSpPr>
              <p:nvPr>
                <p:ph idx="4294967295"/>
              </p:nvPr>
            </p:nvSpPr>
            <p:spPr>
              <a:xfrm>
                <a:off x="412124" y="1481070"/>
                <a:ext cx="11526591" cy="5151549"/>
              </a:xfrm>
              <a:prstGeom prst="rect">
                <a:avLst/>
              </a:prstGeom>
              <a:blipFill rotWithShape="0">
                <a:blip r:embed="rId3"/>
                <a:stretch>
                  <a:fillRect l="-317" t="-1183" r="-529"/>
                </a:stretch>
              </a:blipFill>
            </p:spPr>
            <p:txBody>
              <a:bodyPr/>
              <a:lstStyle/>
              <a:p>
                <a:r>
                  <a:rPr lang="en-US">
                    <a:noFill/>
                  </a:rPr>
                  <a:t> </a:t>
                </a:r>
              </a:p>
            </p:txBody>
          </p:sp>
        </mc:Fallback>
      </mc:AlternateContent>
      <p:sp>
        <p:nvSpPr>
          <p:cNvPr id="4" name="TextBox 3"/>
          <p:cNvSpPr txBox="1"/>
          <p:nvPr/>
        </p:nvSpPr>
        <p:spPr>
          <a:xfrm>
            <a:off x="8718997" y="3426713"/>
            <a:ext cx="3444888" cy="461665"/>
          </a:xfrm>
          <a:prstGeom prst="rect">
            <a:avLst/>
          </a:prstGeom>
          <a:noFill/>
        </p:spPr>
        <p:txBody>
          <a:bodyPr wrap="square" rtlCol="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525051"/>
                </a:solidFill>
                <a:effectLst/>
                <a:uLnTx/>
                <a:uFillTx/>
                <a:latin typeface="Segoe UI"/>
                <a:ea typeface="+mn-ea"/>
                <a:cs typeface="+mn-cs"/>
              </a:rPr>
              <a:t>[Examples from </a:t>
            </a:r>
            <a:r>
              <a:rPr kumimoji="0" lang="en-US" sz="2400" b="0" i="0" u="none" strike="noStrike" kern="1200" cap="none" spc="0" normalizeH="0" baseline="0" noProof="0" dirty="0">
                <a:ln>
                  <a:noFill/>
                </a:ln>
                <a:solidFill>
                  <a:srgbClr val="525051"/>
                </a:solidFill>
                <a:effectLst/>
                <a:uLnTx/>
                <a:uFillTx/>
                <a:latin typeface="Segoe UI"/>
                <a:ea typeface="+mn-ea"/>
                <a:cs typeface="+mn-cs"/>
                <a:hlinkClick r:id="rId4"/>
              </a:rPr>
              <a:t>Berant</a:t>
            </a:r>
            <a:r>
              <a:rPr kumimoji="0" lang="en-US" sz="2400" b="0" i="0" u="none" strike="noStrike" kern="1200" cap="none" spc="0" normalizeH="0" baseline="0" noProof="0" dirty="0">
                <a:ln>
                  <a:noFill/>
                </a:ln>
                <a:solidFill>
                  <a:srgbClr val="525051"/>
                </a:solidFill>
                <a:effectLst/>
                <a:uLnTx/>
                <a:uFillTx/>
                <a:latin typeface="Segoe UI"/>
                <a:ea typeface="+mn-ea"/>
                <a:cs typeface="+mn-cs"/>
              </a:rPr>
              <a:t>]</a:t>
            </a:r>
          </a:p>
        </p:txBody>
      </p:sp>
    </p:spTree>
    <p:extLst>
      <p:ext uri="{BB962C8B-B14F-4D97-AF65-F5344CB8AC3E}">
        <p14:creationId xmlns:p14="http://schemas.microsoft.com/office/powerpoint/2010/main" val="3493997771"/>
      </p:ext>
    </p:extLst>
  </p:cSld>
  <p:clrMapOvr>
    <a:masterClrMapping/>
  </p:clrMapOvr>
  <p:transition>
    <p:fade/>
  </p:transition>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Creating Training Data from Q/A Pairs</a:t>
            </a:r>
          </a:p>
        </p:txBody>
      </p:sp>
      <mc:AlternateContent xmlns:mc="http://schemas.openxmlformats.org/markup-compatibility/2006" xmlns:a14="http://schemas.microsoft.com/office/drawing/2010/main">
        <mc:Choice Requires="a14">
          <p:sp>
            <p:nvSpPr>
              <p:cNvPr id="3" name="Content Placeholder 2"/>
              <p:cNvSpPr>
                <a:spLocks noGrp="1"/>
              </p:cNvSpPr>
              <p:nvPr>
                <p:ph sz="quarter" idx="10"/>
              </p:nvPr>
            </p:nvSpPr>
            <p:spPr>
              <a:xfrm>
                <a:off x="274637" y="1094704"/>
                <a:ext cx="12063323" cy="1815921"/>
              </a:xfrm>
            </p:spPr>
            <p:txBody>
              <a:bodyPr/>
              <a:lstStyle/>
              <a:p>
                <a:pPr marL="0" indent="0">
                  <a:buNone/>
                </a:pPr>
                <a:r>
                  <a:rPr lang="en-US" sz="4400" dirty="0">
                    <a:solidFill>
                      <a:srgbClr val="306CB2"/>
                    </a:solidFill>
                  </a:rPr>
                  <a:t>Relation Matching </a:t>
                </a:r>
                <a:r>
                  <a:rPr lang="en-US" sz="4000" dirty="0">
                    <a:solidFill>
                      <a:srgbClr val="306CB2"/>
                    </a:solidFill>
                  </a:rPr>
                  <a:t>(Identifying Core Inferential Chain)</a:t>
                </a:r>
              </a:p>
              <a:p>
                <a:pPr lvl="1"/>
                <a:r>
                  <a:rPr lang="en-US" dirty="0"/>
                  <a:t>List all the length 1 &amp; 2 paths from any potential topic entity</a:t>
                </a:r>
              </a:p>
              <a:p>
                <a:pPr lvl="1"/>
                <a:r>
                  <a:rPr lang="en-US" dirty="0"/>
                  <a:t>Treat any inferential chain resulting in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1</m:t>
                        </m:r>
                      </m:sub>
                    </m:sSub>
                    <m:r>
                      <a:rPr lang="en-US" b="0" i="1" smtClean="0">
                        <a:latin typeface="Cambria Math" panose="02040503050406030204" pitchFamily="18" charset="0"/>
                      </a:rPr>
                      <m:t>≥0.5</m:t>
                    </m:r>
                  </m:oMath>
                </a14:m>
                <a:r>
                  <a:rPr lang="en-US" dirty="0"/>
                  <a:t> to create positive pairs</a:t>
                </a:r>
              </a:p>
            </p:txBody>
          </p:sp>
        </mc:Choice>
        <mc:Fallback xmlns="">
          <p:sp>
            <p:nvSpPr>
              <p:cNvPr id="3" name="Content Placeholder 2"/>
              <p:cNvSpPr>
                <a:spLocks noGrp="1" noRot="1" noChangeAspect="1" noMove="1" noResize="1" noEditPoints="1" noAdjustHandles="1" noChangeArrowheads="1" noChangeShapeType="1" noTextEdit="1"/>
              </p:cNvSpPr>
              <p:nvPr>
                <p:ph sz="quarter" idx="10"/>
              </p:nvPr>
            </p:nvSpPr>
            <p:spPr>
              <a:xfrm>
                <a:off x="274637" y="1094704"/>
                <a:ext cx="12063323" cy="1815921"/>
              </a:xfrm>
              <a:blipFill rotWithShape="0">
                <a:blip r:embed="rId3"/>
                <a:stretch>
                  <a:fillRect l="-1566" t="-8081"/>
                </a:stretch>
              </a:blipFill>
            </p:spPr>
            <p:txBody>
              <a:bodyPr/>
              <a:lstStyle/>
              <a:p>
                <a:r>
                  <a:rPr lang="en-US">
                    <a:noFill/>
                  </a:rPr>
                  <a:t> </a:t>
                </a:r>
              </a:p>
            </p:txBody>
          </p:sp>
        </mc:Fallback>
      </mc:AlternateContent>
      <p:graphicFrame>
        <p:nvGraphicFramePr>
          <p:cNvPr id="4" name="Table 3"/>
          <p:cNvGraphicFramePr>
            <a:graphicFrameLocks noGrp="1"/>
          </p:cNvGraphicFramePr>
          <p:nvPr>
            <p:extLst/>
          </p:nvPr>
        </p:nvGraphicFramePr>
        <p:xfrm>
          <a:off x="523517" y="3142445"/>
          <a:ext cx="11505350" cy="3576472"/>
        </p:xfrm>
        <a:graphic>
          <a:graphicData uri="http://schemas.openxmlformats.org/drawingml/2006/table">
            <a:tbl>
              <a:tblPr firstRow="1" bandRow="1">
                <a:tableStyleId>{5C22544A-7EE6-4342-B048-85BDC9FD1C3A}</a:tableStyleId>
              </a:tblPr>
              <a:tblGrid>
                <a:gridCol w="5752675">
                  <a:extLst>
                    <a:ext uri="{9D8B030D-6E8A-4147-A177-3AD203B41FA5}">
                      <a16:colId xmlns:a16="http://schemas.microsoft.com/office/drawing/2014/main" val="20000"/>
                    </a:ext>
                  </a:extLst>
                </a:gridCol>
                <a:gridCol w="5752675">
                  <a:extLst>
                    <a:ext uri="{9D8B030D-6E8A-4147-A177-3AD203B41FA5}">
                      <a16:colId xmlns:a16="http://schemas.microsoft.com/office/drawing/2014/main" val="20001"/>
                    </a:ext>
                  </a:extLst>
                </a:gridCol>
              </a:tblGrid>
              <a:tr h="467512">
                <a:tc>
                  <a:txBody>
                    <a:bodyPr/>
                    <a:lstStyle/>
                    <a:p>
                      <a:r>
                        <a:rPr lang="en-US" sz="2400" dirty="0"/>
                        <a:t>Pattern</a:t>
                      </a:r>
                    </a:p>
                  </a:txBody>
                  <a:tcPr/>
                </a:tc>
                <a:tc>
                  <a:txBody>
                    <a:bodyPr/>
                    <a:lstStyle/>
                    <a:p>
                      <a:r>
                        <a:rPr lang="en-US" sz="2400" dirty="0"/>
                        <a:t>Inferential Chain</a:t>
                      </a:r>
                    </a:p>
                  </a:txBody>
                  <a:tcPr/>
                </a:tc>
                <a:extLst>
                  <a:ext uri="{0D108BD9-81ED-4DB2-BD59-A6C34878D82A}">
                    <a16:rowId xmlns:a16="http://schemas.microsoft.com/office/drawing/2014/main" val="10000"/>
                  </a:ext>
                </a:extLst>
              </a:tr>
              <a:tr h="421845">
                <a:tc>
                  <a:txBody>
                    <a:bodyPr/>
                    <a:lstStyle/>
                    <a:p>
                      <a:r>
                        <a:rPr lang="en-US" sz="2400" dirty="0"/>
                        <a:t>what was &lt;e&gt; known for</a:t>
                      </a:r>
                    </a:p>
                  </a:txBody>
                  <a:tcPr/>
                </a:tc>
                <a:tc>
                  <a:txBody>
                    <a:bodyPr/>
                    <a:lstStyle/>
                    <a:p>
                      <a:r>
                        <a:rPr lang="en-US" sz="2400" dirty="0" err="1"/>
                        <a:t>people.person.profession</a:t>
                      </a:r>
                      <a:endParaRPr lang="en-US" sz="2400" dirty="0"/>
                    </a:p>
                  </a:txBody>
                  <a:tcPr/>
                </a:tc>
                <a:extLst>
                  <a:ext uri="{0D108BD9-81ED-4DB2-BD59-A6C34878D82A}">
                    <a16:rowId xmlns:a16="http://schemas.microsoft.com/office/drawing/2014/main" val="10001"/>
                  </a:ext>
                </a:extLst>
              </a:tr>
              <a:tr h="421845">
                <a:tc>
                  <a:txBody>
                    <a:bodyPr/>
                    <a:lstStyle/>
                    <a:p>
                      <a:r>
                        <a:rPr lang="en-US" sz="2400" dirty="0"/>
                        <a:t>what kind of government does &lt;e&gt; have </a:t>
                      </a:r>
                    </a:p>
                  </a:txBody>
                  <a:tcPr/>
                </a:tc>
                <a:tc>
                  <a:txBody>
                    <a:bodyPr/>
                    <a:lstStyle/>
                    <a:p>
                      <a:r>
                        <a:rPr lang="en-US" sz="2400" dirty="0" err="1"/>
                        <a:t>location.country.form_of_government</a:t>
                      </a:r>
                      <a:endParaRPr lang="en-US" sz="2400" dirty="0"/>
                    </a:p>
                  </a:txBody>
                  <a:tcPr/>
                </a:tc>
                <a:extLst>
                  <a:ext uri="{0D108BD9-81ED-4DB2-BD59-A6C34878D82A}">
                    <a16:rowId xmlns:a16="http://schemas.microsoft.com/office/drawing/2014/main" val="10002"/>
                  </a:ext>
                </a:extLst>
              </a:tr>
              <a:tr h="421845">
                <a:tc>
                  <a:txBody>
                    <a:bodyPr/>
                    <a:lstStyle/>
                    <a:p>
                      <a:r>
                        <a:rPr lang="en-US" sz="2400" dirty="0"/>
                        <a:t>what year were the &lt;e&gt; established</a:t>
                      </a:r>
                    </a:p>
                  </a:txBody>
                  <a:tcPr/>
                </a:tc>
                <a:tc>
                  <a:txBody>
                    <a:bodyPr/>
                    <a:lstStyle/>
                    <a:p>
                      <a:r>
                        <a:rPr lang="en-US" sz="2400" dirty="0" err="1"/>
                        <a:t>sports.sports_team.founded</a:t>
                      </a:r>
                      <a:endParaRPr lang="en-US" sz="2400" dirty="0"/>
                    </a:p>
                  </a:txBody>
                  <a:tcPr/>
                </a:tc>
                <a:extLst>
                  <a:ext uri="{0D108BD9-81ED-4DB2-BD59-A6C34878D82A}">
                    <a16:rowId xmlns:a16="http://schemas.microsoft.com/office/drawing/2014/main" val="10003"/>
                  </a:ext>
                </a:extLst>
              </a:tr>
              <a:tr h="421845">
                <a:tc>
                  <a:txBody>
                    <a:bodyPr/>
                    <a:lstStyle/>
                    <a:p>
                      <a:r>
                        <a:rPr lang="en-US" sz="2400" dirty="0"/>
                        <a:t>what city was &lt;e&gt; born in</a:t>
                      </a:r>
                    </a:p>
                  </a:txBody>
                  <a:tcPr/>
                </a:tc>
                <a:tc>
                  <a:txBody>
                    <a:bodyPr/>
                    <a:lstStyle/>
                    <a:p>
                      <a:r>
                        <a:rPr lang="en-US" sz="2400" dirty="0" err="1"/>
                        <a:t>people.person.place_of_birth</a:t>
                      </a:r>
                      <a:endParaRPr lang="en-US" sz="2400" dirty="0"/>
                    </a:p>
                  </a:txBody>
                  <a:tcPr/>
                </a:tc>
                <a:extLst>
                  <a:ext uri="{0D108BD9-81ED-4DB2-BD59-A6C34878D82A}">
                    <a16:rowId xmlns:a16="http://schemas.microsoft.com/office/drawing/2014/main" val="10004"/>
                  </a:ext>
                </a:extLst>
              </a:tr>
              <a:tr h="421845">
                <a:tc>
                  <a:txBody>
                    <a:bodyPr/>
                    <a:lstStyle/>
                    <a:p>
                      <a:r>
                        <a:rPr lang="en-US" sz="2400" dirty="0"/>
                        <a:t>what did &lt;e&gt; die from</a:t>
                      </a:r>
                    </a:p>
                  </a:txBody>
                  <a:tcPr/>
                </a:tc>
                <a:tc>
                  <a:txBody>
                    <a:bodyPr/>
                    <a:lstStyle/>
                    <a:p>
                      <a:r>
                        <a:rPr lang="en-US" sz="2400" dirty="0" err="1"/>
                        <a:t>people.deceased_person.cause_of_death</a:t>
                      </a:r>
                      <a:endParaRPr lang="en-US" sz="2400" dirty="0"/>
                    </a:p>
                  </a:txBody>
                  <a:tcPr/>
                </a:tc>
                <a:extLst>
                  <a:ext uri="{0D108BD9-81ED-4DB2-BD59-A6C34878D82A}">
                    <a16:rowId xmlns:a16="http://schemas.microsoft.com/office/drawing/2014/main" val="10005"/>
                  </a:ext>
                </a:extLst>
              </a:tr>
              <a:tr h="421845">
                <a:tc>
                  <a:txBody>
                    <a:bodyPr/>
                    <a:lstStyle/>
                    <a:p>
                      <a:r>
                        <a:rPr lang="en-US" sz="2400" dirty="0"/>
                        <a:t>who married &lt;e&gt;</a:t>
                      </a:r>
                    </a:p>
                  </a:txBody>
                  <a:tcPr/>
                </a:tc>
                <a:tc>
                  <a:txBody>
                    <a:bodyPr/>
                    <a:lstStyle/>
                    <a:p>
                      <a:r>
                        <a:rPr lang="en-US" sz="2400" dirty="0" err="1"/>
                        <a:t>people.person.spouse_s</a:t>
                      </a:r>
                      <a:r>
                        <a:rPr lang="en-US" sz="2400" dirty="0"/>
                        <a:t> </a:t>
                      </a:r>
                      <a:r>
                        <a:rPr lang="en-US" sz="2400" dirty="0" err="1"/>
                        <a:t>people.marriage.spouse</a:t>
                      </a:r>
                      <a:endParaRPr lang="en-US" sz="2400" dirty="0"/>
                    </a:p>
                  </a:txBody>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4407803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a:xfrm>
                <a:off x="274320" y="296897"/>
                <a:ext cx="11889564" cy="1725085"/>
              </a:xfrm>
            </p:spPr>
            <p:txBody>
              <a:bodyPr/>
              <a:lstStyle/>
              <a:p>
                <a:r>
                  <a:rPr lang="en-US" dirty="0"/>
                  <a:t>Creating Training Data from Q/A Pairs</a:t>
                </a:r>
                <a:br>
                  <a:rPr lang="en-US" dirty="0"/>
                </a:br>
                <a:r>
                  <a:rPr lang="en-US" sz="4400" dirty="0">
                    <a:solidFill>
                      <a:srgbClr val="306CB2"/>
                    </a:solidFill>
                  </a:rPr>
                  <a:t>Reward Function </a:t>
                </a:r>
                <a14:m>
                  <m:oMath xmlns:m="http://schemas.openxmlformats.org/officeDocument/2006/math">
                    <m:r>
                      <a:rPr lang="en-US" sz="4400" i="1">
                        <a:solidFill>
                          <a:srgbClr val="306CB2"/>
                        </a:solidFill>
                        <a:latin typeface="Cambria Math" panose="02040503050406030204" pitchFamily="18" charset="0"/>
                      </a:rPr>
                      <m:t>𝛾</m:t>
                    </m:r>
                  </m:oMath>
                </a14:m>
                <a:br>
                  <a:rPr lang="en-US" dirty="0"/>
                </a:br>
                <a:br>
                  <a:rPr lang="en-US" dirty="0"/>
                </a:br>
                <a:endParaRPr lang="en-US"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274320" y="296897"/>
                <a:ext cx="11889564" cy="1725085"/>
              </a:xfrm>
              <a:blipFill rotWithShape="0">
                <a:blip r:embed="rId3"/>
                <a:stretch>
                  <a:fillRect l="-1590" b="-282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p:cNvSpPr>
                <a:spLocks noGrp="1"/>
              </p:cNvSpPr>
              <p:nvPr>
                <p:ph sz="quarter" idx="10"/>
              </p:nvPr>
            </p:nvSpPr>
            <p:spPr>
              <a:xfrm>
                <a:off x="274638" y="2021982"/>
                <a:ext cx="11887200" cy="3348609"/>
              </a:xfrm>
            </p:spPr>
            <p:txBody>
              <a:bodyPr/>
              <a:lstStyle/>
              <a:p>
                <a:r>
                  <a:rPr lang="en-US" dirty="0"/>
                  <a:t>Apply the same best-first search procedure to training data</a:t>
                </a:r>
              </a:p>
              <a:p>
                <a:r>
                  <a:rPr lang="en-US" dirty="0"/>
                  <a:t>Use the </a:t>
                </a:r>
                <a14:m>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𝐹</m:t>
                        </m:r>
                      </m:e>
                      <m:sub>
                        <m:r>
                          <a:rPr lang="en-US" b="0" i="1" dirty="0" smtClean="0">
                            <a:latin typeface="Cambria Math" panose="02040503050406030204" pitchFamily="18" charset="0"/>
                          </a:rPr>
                          <m:t>1</m:t>
                        </m:r>
                      </m:sub>
                    </m:sSub>
                  </m:oMath>
                </a14:m>
                <a:r>
                  <a:rPr lang="en-US" dirty="0"/>
                  <a:t> score of the query graph as the reward function</a:t>
                </a:r>
              </a:p>
              <a:p>
                <a:r>
                  <a:rPr lang="en-US" dirty="0"/>
                  <a:t>For each question, create 4,000 candidate query graphs</a:t>
                </a:r>
              </a:p>
              <a:p>
                <a:pPr lvl="1"/>
                <a:r>
                  <a:rPr lang="en-US" dirty="0"/>
                  <a:t>All positive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&gt;0)</m:t>
                    </m:r>
                  </m:oMath>
                </a14:m>
                <a:r>
                  <a:rPr lang="en-US" dirty="0"/>
                  <a:t> examples</a:t>
                </a:r>
              </a:p>
              <a:p>
                <a:pPr lvl="1"/>
                <a:r>
                  <a:rPr lang="en-US" dirty="0"/>
                  <a:t>Randomly selected negative examples</a:t>
                </a:r>
              </a:p>
            </p:txBody>
          </p:sp>
        </mc:Choice>
        <mc:Fallback xmlns="">
          <p:sp>
            <p:nvSpPr>
              <p:cNvPr id="3" name="Content Placeholder 2"/>
              <p:cNvSpPr>
                <a:spLocks noGrp="1" noRot="1" noChangeAspect="1" noMove="1" noResize="1" noEditPoints="1" noAdjustHandles="1" noChangeArrowheads="1" noChangeShapeType="1" noTextEdit="1"/>
              </p:cNvSpPr>
              <p:nvPr>
                <p:ph sz="quarter" idx="10"/>
              </p:nvPr>
            </p:nvSpPr>
            <p:spPr>
              <a:xfrm>
                <a:off x="274638" y="2021982"/>
                <a:ext cx="11887200" cy="3348609"/>
              </a:xfrm>
              <a:blipFill rotWithShape="0">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717474473"/>
      </p:ext>
    </p:extLst>
  </p:cSld>
  <p:clrMapOvr>
    <a:masterClrMapping/>
  </p:clrMapOvr>
  <p:transition>
    <p:fade/>
  </p:transition>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p:cNvGraphicFramePr>
            <a:graphicFrameLocks noGrp="1"/>
          </p:cNvGraphicFramePr>
          <p:nvPr>
            <p:ph sz="quarter" idx="10"/>
            <p:extLst/>
          </p:nvPr>
        </p:nvGraphicFramePr>
        <p:xfrm>
          <a:off x="484881" y="296214"/>
          <a:ext cx="11466714" cy="6233376"/>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325468028"/>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4320" y="32371"/>
            <a:ext cx="11889564" cy="917575"/>
          </a:xfrm>
        </p:spPr>
        <p:txBody>
          <a:bodyPr/>
          <a:lstStyle/>
          <a:p>
            <a:r>
              <a:rPr lang="en-US" dirty="0"/>
              <a:t>Machine Comprehension Test </a:t>
            </a:r>
            <a:r>
              <a:rPr lang="en-US" sz="4000" dirty="0"/>
              <a:t>[Richardson+ 2013]</a:t>
            </a:r>
            <a:endParaRPr lang="en-US" dirty="0"/>
          </a:p>
        </p:txBody>
      </p:sp>
      <p:sp>
        <p:nvSpPr>
          <p:cNvPr id="4" name="Text Placeholder 3"/>
          <p:cNvSpPr>
            <a:spLocks noGrp="1"/>
          </p:cNvSpPr>
          <p:nvPr>
            <p:ph type="body" sz="quarter" idx="10"/>
          </p:nvPr>
        </p:nvSpPr>
        <p:spPr>
          <a:xfrm>
            <a:off x="274320" y="834137"/>
            <a:ext cx="5486399" cy="6186309"/>
          </a:xfrm>
        </p:spPr>
        <p:txBody>
          <a:bodyPr/>
          <a:lstStyle/>
          <a:p>
            <a:pPr marL="0" indent="0" algn="just">
              <a:buNone/>
              <a:tabLst>
                <a:tab pos="227013" algn="l"/>
              </a:tabLst>
            </a:pPr>
            <a:r>
              <a:rPr lang="en-US" sz="2000" dirty="0">
                <a:solidFill>
                  <a:schemeClr val="tx1"/>
                </a:solidFill>
              </a:rPr>
              <a:t>James the Turtle was always getting in trouble. Sometimes he'd reach into the freezer and empty out all the food. Other times he'd sled on the deck and get a splinter. His aunt Jane tried as hard as she could to keep him out of trouble, but he was sneaky and got into lots of trouble behind her back.</a:t>
            </a:r>
          </a:p>
          <a:p>
            <a:pPr marL="0" indent="0" algn="just">
              <a:buNone/>
              <a:tabLst>
                <a:tab pos="227013" algn="l"/>
              </a:tabLst>
            </a:pPr>
            <a:r>
              <a:rPr lang="en-US" sz="2000" dirty="0">
                <a:solidFill>
                  <a:schemeClr val="tx1"/>
                </a:solidFill>
              </a:rPr>
              <a:t>One day, James thought he would go into town and see what kind of trouble he could get into. He went to the grocery store and pulled all the pudding off the shelves and ate two jars. Then he walked to the fast food restaurant and ordered 15 bags of fries. He didn't pay, and instead headed home.</a:t>
            </a:r>
          </a:p>
          <a:p>
            <a:pPr marL="0" indent="0" algn="just">
              <a:buNone/>
              <a:tabLst>
                <a:tab pos="227013" algn="l"/>
              </a:tabLst>
            </a:pPr>
            <a:r>
              <a:rPr lang="en-US" sz="2000" dirty="0">
                <a:solidFill>
                  <a:schemeClr val="tx1"/>
                </a:solidFill>
              </a:rPr>
              <a:t>His aunt was waiting for him in his room. She told James that she loved him, but he would have to start acting like a well-behaved turtle.</a:t>
            </a:r>
          </a:p>
          <a:p>
            <a:pPr marL="0" indent="0" algn="just">
              <a:buNone/>
              <a:tabLst>
                <a:tab pos="227013" algn="l"/>
              </a:tabLst>
            </a:pPr>
            <a:r>
              <a:rPr lang="en-US" sz="2000" dirty="0">
                <a:solidFill>
                  <a:schemeClr val="tx1"/>
                </a:solidFill>
              </a:rPr>
              <a:t>After about a month, and after getting into lots of trouble, James finally made up his mind to be a better turtle.</a:t>
            </a:r>
          </a:p>
        </p:txBody>
      </p:sp>
      <p:sp>
        <p:nvSpPr>
          <p:cNvPr id="7" name="Text Placeholder 6"/>
          <p:cNvSpPr>
            <a:spLocks noGrp="1"/>
          </p:cNvSpPr>
          <p:nvPr>
            <p:ph type="body" sz="quarter" idx="11"/>
          </p:nvPr>
        </p:nvSpPr>
        <p:spPr>
          <a:xfrm>
            <a:off x="6593305" y="949946"/>
            <a:ext cx="5570579" cy="5047536"/>
          </a:xfrm>
        </p:spPr>
        <p:txBody>
          <a:bodyPr/>
          <a:lstStyle/>
          <a:p>
            <a:pPr marL="0" indent="0">
              <a:buNone/>
              <a:tabLst>
                <a:tab pos="227013" algn="l"/>
              </a:tabLst>
            </a:pPr>
            <a:r>
              <a:rPr lang="en-US" sz="2000" dirty="0">
                <a:solidFill>
                  <a:schemeClr val="tx1"/>
                </a:solidFill>
              </a:rPr>
              <a:t>1) What is the name of the trouble making turtle?</a:t>
            </a:r>
          </a:p>
          <a:p>
            <a:pPr marL="0" indent="0">
              <a:buNone/>
              <a:tabLst>
                <a:tab pos="227013" algn="l"/>
              </a:tabLst>
            </a:pPr>
            <a:r>
              <a:rPr lang="en-US" sz="2000" dirty="0">
                <a:solidFill>
                  <a:schemeClr val="tx1"/>
                </a:solidFill>
              </a:rPr>
              <a:t>	A) Fries</a:t>
            </a:r>
          </a:p>
          <a:p>
            <a:pPr marL="0" indent="0">
              <a:buNone/>
              <a:tabLst>
                <a:tab pos="227013" algn="l"/>
              </a:tabLst>
            </a:pPr>
            <a:r>
              <a:rPr lang="en-US" sz="2000" dirty="0">
                <a:solidFill>
                  <a:schemeClr val="tx1"/>
                </a:solidFill>
              </a:rPr>
              <a:t>	B) Pudding</a:t>
            </a:r>
          </a:p>
          <a:p>
            <a:pPr marL="0" indent="0">
              <a:buNone/>
              <a:tabLst>
                <a:tab pos="227013" algn="l"/>
              </a:tabLst>
            </a:pPr>
            <a:r>
              <a:rPr lang="en-US" sz="2000" dirty="0">
                <a:solidFill>
                  <a:schemeClr val="tx1"/>
                </a:solidFill>
              </a:rPr>
              <a:t>	C) James</a:t>
            </a:r>
          </a:p>
          <a:p>
            <a:pPr marL="0" indent="0">
              <a:buNone/>
              <a:tabLst>
                <a:tab pos="227013" algn="l"/>
              </a:tabLst>
            </a:pPr>
            <a:r>
              <a:rPr lang="en-US" sz="2000" dirty="0">
                <a:solidFill>
                  <a:schemeClr val="tx1"/>
                </a:solidFill>
              </a:rPr>
              <a:t>	D) Jane</a:t>
            </a:r>
          </a:p>
          <a:p>
            <a:pPr marL="0" indent="0">
              <a:buNone/>
              <a:tabLst>
                <a:tab pos="227013" algn="l"/>
              </a:tabLst>
            </a:pPr>
            <a:r>
              <a:rPr lang="en-US" sz="2000" dirty="0">
                <a:solidFill>
                  <a:schemeClr val="tx1"/>
                </a:solidFill>
              </a:rPr>
              <a:t> </a:t>
            </a:r>
          </a:p>
          <a:p>
            <a:pPr marL="0" indent="0">
              <a:buNone/>
              <a:tabLst>
                <a:tab pos="227013" algn="l"/>
              </a:tabLst>
            </a:pPr>
            <a:r>
              <a:rPr lang="en-US" sz="2000" dirty="0">
                <a:solidFill>
                  <a:schemeClr val="tx1"/>
                </a:solidFill>
              </a:rPr>
              <a:t>2) What did James pull off of the shelves in the 	grocery store?</a:t>
            </a:r>
          </a:p>
          <a:p>
            <a:pPr marL="0" indent="0">
              <a:buNone/>
              <a:tabLst>
                <a:tab pos="227013" algn="l"/>
              </a:tabLst>
            </a:pPr>
            <a:r>
              <a:rPr lang="en-US" sz="2000" dirty="0">
                <a:solidFill>
                  <a:schemeClr val="tx1"/>
                </a:solidFill>
              </a:rPr>
              <a:t>	A) pudding</a:t>
            </a:r>
          </a:p>
          <a:p>
            <a:pPr marL="0" indent="0">
              <a:buNone/>
              <a:tabLst>
                <a:tab pos="227013" algn="l"/>
              </a:tabLst>
            </a:pPr>
            <a:r>
              <a:rPr lang="en-US" sz="2000" dirty="0">
                <a:solidFill>
                  <a:schemeClr val="tx1"/>
                </a:solidFill>
              </a:rPr>
              <a:t>	B) fries</a:t>
            </a:r>
          </a:p>
          <a:p>
            <a:pPr marL="0" indent="0">
              <a:buNone/>
              <a:tabLst>
                <a:tab pos="227013" algn="l"/>
              </a:tabLst>
            </a:pPr>
            <a:r>
              <a:rPr lang="en-US" sz="2000" dirty="0">
                <a:solidFill>
                  <a:schemeClr val="tx1"/>
                </a:solidFill>
              </a:rPr>
              <a:t>	C) food</a:t>
            </a:r>
          </a:p>
          <a:p>
            <a:pPr marL="0" indent="0">
              <a:buNone/>
              <a:tabLst>
                <a:tab pos="227013" algn="l"/>
              </a:tabLst>
            </a:pPr>
            <a:r>
              <a:rPr lang="en-US" sz="2000" dirty="0">
                <a:solidFill>
                  <a:schemeClr val="tx1"/>
                </a:solidFill>
              </a:rPr>
              <a:t>	D) splinters </a:t>
            </a:r>
          </a:p>
        </p:txBody>
      </p:sp>
      <p:cxnSp>
        <p:nvCxnSpPr>
          <p:cNvPr id="9" name="Straight Connector 8"/>
          <p:cNvCxnSpPr/>
          <p:nvPr/>
        </p:nvCxnSpPr>
        <p:spPr>
          <a:xfrm>
            <a:off x="6121666" y="1029903"/>
            <a:ext cx="0" cy="5486400"/>
          </a:xfrm>
          <a:prstGeom prst="line">
            <a:avLst/>
          </a:prstGeom>
          <a:ln>
            <a:solidFill>
              <a:srgbClr val="0070C0"/>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92212147"/>
      </p:ext>
    </p:extLst>
  </p:cSld>
  <p:clrMapOvr>
    <a:masterClrMapping/>
  </p:clrMapOvr>
  <p:transition>
    <p:fade/>
  </p:transition>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Contribution from Entity Linking</a:t>
            </a:r>
          </a:p>
        </p:txBody>
      </p:sp>
      <p:sp>
        <p:nvSpPr>
          <p:cNvPr id="3" name="Content Placeholder 2"/>
          <p:cNvSpPr>
            <a:spLocks noGrp="1"/>
          </p:cNvSpPr>
          <p:nvPr>
            <p:ph sz="quarter" idx="10"/>
          </p:nvPr>
        </p:nvSpPr>
        <p:spPr>
          <a:xfrm>
            <a:off x="276684" y="1600803"/>
            <a:ext cx="11887200" cy="683264"/>
          </a:xfrm>
        </p:spPr>
        <p:txBody>
          <a:bodyPr/>
          <a:lstStyle/>
          <a:p>
            <a:r>
              <a:rPr lang="en-US" dirty="0"/>
              <a:t>Statistics of entity linking results on training set questions </a:t>
            </a:r>
          </a:p>
        </p:txBody>
      </p:sp>
      <p:graphicFrame>
        <p:nvGraphicFramePr>
          <p:cNvPr id="4" name="Table 3"/>
          <p:cNvGraphicFramePr>
            <a:graphicFrameLocks noGrp="1"/>
          </p:cNvGraphicFramePr>
          <p:nvPr>
            <p:extLst/>
          </p:nvPr>
        </p:nvGraphicFramePr>
        <p:xfrm>
          <a:off x="786905" y="2536642"/>
          <a:ext cx="10571163" cy="1554480"/>
        </p:xfrm>
        <a:graphic>
          <a:graphicData uri="http://schemas.openxmlformats.org/drawingml/2006/table">
            <a:tbl>
              <a:tblPr firstRow="1" bandRow="1">
                <a:tableStyleId>{21E4AEA4-8DFA-4A89-87EB-49C32662AFE0}</a:tableStyleId>
              </a:tblPr>
              <a:tblGrid>
                <a:gridCol w="3839337">
                  <a:extLst>
                    <a:ext uri="{9D8B030D-6E8A-4147-A177-3AD203B41FA5}">
                      <a16:colId xmlns:a16="http://schemas.microsoft.com/office/drawing/2014/main" val="20000"/>
                    </a:ext>
                  </a:extLst>
                </a:gridCol>
                <a:gridCol w="1725930">
                  <a:extLst>
                    <a:ext uri="{9D8B030D-6E8A-4147-A177-3AD203B41FA5}">
                      <a16:colId xmlns:a16="http://schemas.microsoft.com/office/drawing/2014/main" val="20001"/>
                    </a:ext>
                  </a:extLst>
                </a:gridCol>
                <a:gridCol w="2684653">
                  <a:extLst>
                    <a:ext uri="{9D8B030D-6E8A-4147-A177-3AD203B41FA5}">
                      <a16:colId xmlns:a16="http://schemas.microsoft.com/office/drawing/2014/main" val="20002"/>
                    </a:ext>
                  </a:extLst>
                </a:gridCol>
                <a:gridCol w="2321243">
                  <a:extLst>
                    <a:ext uri="{9D8B030D-6E8A-4147-A177-3AD203B41FA5}">
                      <a16:colId xmlns:a16="http://schemas.microsoft.com/office/drawing/2014/main" val="20003"/>
                    </a:ext>
                  </a:extLst>
                </a:gridCol>
              </a:tblGrid>
              <a:tr h="370840">
                <a:tc>
                  <a:txBody>
                    <a:bodyPr/>
                    <a:lstStyle/>
                    <a:p>
                      <a:r>
                        <a:rPr lang="en-US" sz="2800" dirty="0"/>
                        <a:t>Method</a:t>
                      </a:r>
                    </a:p>
                  </a:txBody>
                  <a:tcPr/>
                </a:tc>
                <a:tc>
                  <a:txBody>
                    <a:bodyPr/>
                    <a:lstStyle/>
                    <a:p>
                      <a:r>
                        <a:rPr lang="en-US" sz="2800" dirty="0"/>
                        <a:t>#Entities</a:t>
                      </a:r>
                    </a:p>
                  </a:txBody>
                  <a:tcPr/>
                </a:tc>
                <a:tc>
                  <a:txBody>
                    <a:bodyPr/>
                    <a:lstStyle/>
                    <a:p>
                      <a:r>
                        <a:rPr lang="en-US" sz="2800" dirty="0"/>
                        <a:t>Covered Ques.</a:t>
                      </a:r>
                    </a:p>
                  </a:txBody>
                  <a:tcPr/>
                </a:tc>
                <a:tc>
                  <a:txBody>
                    <a:bodyPr/>
                    <a:lstStyle/>
                    <a:p>
                      <a:r>
                        <a:rPr lang="en-US" sz="2800" dirty="0"/>
                        <a:t>Labeled Ent.</a:t>
                      </a:r>
                    </a:p>
                  </a:txBody>
                  <a:tcPr/>
                </a:tc>
                <a:extLst>
                  <a:ext uri="{0D108BD9-81ED-4DB2-BD59-A6C34878D82A}">
                    <a16:rowId xmlns:a16="http://schemas.microsoft.com/office/drawing/2014/main" val="10000"/>
                  </a:ext>
                </a:extLst>
              </a:tr>
              <a:tr h="370840">
                <a:tc>
                  <a:txBody>
                    <a:bodyPr/>
                    <a:lstStyle/>
                    <a:p>
                      <a:r>
                        <a:rPr lang="en-US" sz="2800" dirty="0"/>
                        <a:t>Freebase API</a:t>
                      </a:r>
                    </a:p>
                  </a:txBody>
                  <a:tcPr/>
                </a:tc>
                <a:tc>
                  <a:txBody>
                    <a:bodyPr/>
                    <a:lstStyle/>
                    <a:p>
                      <a:r>
                        <a:rPr lang="en-US" sz="2800" dirty="0"/>
                        <a:t>19,485</a:t>
                      </a:r>
                    </a:p>
                  </a:txBody>
                  <a:tcPr/>
                </a:tc>
                <a:tc>
                  <a:txBody>
                    <a:bodyPr/>
                    <a:lstStyle/>
                    <a:p>
                      <a:r>
                        <a:rPr lang="en-US" sz="2800" dirty="0"/>
                        <a:t>98.8%</a:t>
                      </a:r>
                    </a:p>
                  </a:txBody>
                  <a:tcPr/>
                </a:tc>
                <a:tc>
                  <a:txBody>
                    <a:bodyPr/>
                    <a:lstStyle/>
                    <a:p>
                      <a:r>
                        <a:rPr lang="en-US" sz="2800" dirty="0"/>
                        <a:t>81.2%</a:t>
                      </a:r>
                    </a:p>
                  </a:txBody>
                  <a:tcPr/>
                </a:tc>
                <a:extLst>
                  <a:ext uri="{0D108BD9-81ED-4DB2-BD59-A6C34878D82A}">
                    <a16:rowId xmlns:a16="http://schemas.microsoft.com/office/drawing/2014/main" val="10001"/>
                  </a:ext>
                </a:extLst>
              </a:tr>
              <a:tr h="370840">
                <a:tc>
                  <a:txBody>
                    <a:bodyPr/>
                    <a:lstStyle/>
                    <a:p>
                      <a:r>
                        <a:rPr lang="en-US" sz="2800" dirty="0"/>
                        <a:t>Yang &amp; Chang, ACL-15</a:t>
                      </a:r>
                    </a:p>
                  </a:txBody>
                  <a:tcPr/>
                </a:tc>
                <a:tc>
                  <a:txBody>
                    <a:bodyPr/>
                    <a:lstStyle/>
                    <a:p>
                      <a:r>
                        <a:rPr lang="en-US" sz="2800" dirty="0"/>
                        <a:t>9,147</a:t>
                      </a:r>
                    </a:p>
                  </a:txBody>
                  <a:tcPr/>
                </a:tc>
                <a:tc>
                  <a:txBody>
                    <a:bodyPr/>
                    <a:lstStyle/>
                    <a:p>
                      <a:r>
                        <a:rPr lang="en-US" sz="2800" dirty="0"/>
                        <a:t>99.8%</a:t>
                      </a:r>
                    </a:p>
                  </a:txBody>
                  <a:tcPr/>
                </a:tc>
                <a:tc>
                  <a:txBody>
                    <a:bodyPr/>
                    <a:lstStyle/>
                    <a:p>
                      <a:r>
                        <a:rPr lang="en-US" sz="2800" dirty="0"/>
                        <a:t>87.8%</a:t>
                      </a:r>
                    </a:p>
                  </a:txBody>
                  <a:tcPr/>
                </a:tc>
                <a:extLst>
                  <a:ext uri="{0D108BD9-81ED-4DB2-BD59-A6C34878D82A}">
                    <a16:rowId xmlns:a16="http://schemas.microsoft.com/office/drawing/2014/main" val="10002"/>
                  </a:ext>
                </a:extLst>
              </a:tr>
            </a:tbl>
          </a:graphicData>
        </a:graphic>
      </p:graphicFrame>
      <mc:AlternateContent xmlns:mc="http://schemas.openxmlformats.org/markup-compatibility/2006" xmlns:a14="http://schemas.microsoft.com/office/drawing/2010/main">
        <mc:Choice Requires="a14">
          <p:sp>
            <p:nvSpPr>
              <p:cNvPr id="5" name="Content Placeholder 2"/>
              <p:cNvSpPr txBox="1">
                <a:spLocks/>
              </p:cNvSpPr>
              <p:nvPr/>
            </p:nvSpPr>
            <p:spPr>
              <a:xfrm>
                <a:off x="276684" y="4844134"/>
                <a:ext cx="11887200" cy="683264"/>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8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a:pPr>
                <a14:m>
                  <m:oMath xmlns:m="http://schemas.openxmlformats.org/officeDocument/2006/math">
                    <m:sSub>
                      <m:sSubPr>
                        <m:ctrlPr>
                          <a:rPr kumimoji="0" lang="en-US" sz="3600" b="0" i="1" u="none" strike="noStrike" kern="1200" cap="none" spc="0" normalizeH="0" baseline="0" noProof="0" smtClean="0">
                            <a:ln>
                              <a:noFill/>
                            </a:ln>
                            <a:gradFill>
                              <a:gsLst>
                                <a:gs pos="1250">
                                  <a:srgbClr val="525051"/>
                                </a:gs>
                                <a:gs pos="100000">
                                  <a:srgbClr val="525051"/>
                                </a:gs>
                              </a:gsLst>
                              <a:lin ang="5400000" scaled="0"/>
                            </a:gradFill>
                            <a:effectLst/>
                            <a:uLnTx/>
                            <a:uFillTx/>
                            <a:latin typeface="Cambria Math" panose="02040503050406030204" pitchFamily="18" charset="0"/>
                            <a:ea typeface="+mn-ea"/>
                            <a:cs typeface="+mn-cs"/>
                          </a:rPr>
                        </m:ctrlPr>
                      </m:sSubPr>
                      <m:e>
                        <m:r>
                          <a:rPr kumimoji="0" lang="en-US" sz="3600" b="0" i="1" u="none" strike="noStrike" kern="1200" cap="none" spc="0" normalizeH="0" baseline="0" noProof="0" smtClean="0">
                            <a:ln>
                              <a:noFill/>
                            </a:ln>
                            <a:gradFill>
                              <a:gsLst>
                                <a:gs pos="1250">
                                  <a:srgbClr val="525051"/>
                                </a:gs>
                                <a:gs pos="100000">
                                  <a:srgbClr val="525051"/>
                                </a:gs>
                              </a:gsLst>
                              <a:lin ang="5400000" scaled="0"/>
                            </a:gradFill>
                            <a:effectLst/>
                            <a:uLnTx/>
                            <a:uFillTx/>
                            <a:latin typeface="Cambria Math" panose="02040503050406030204" pitchFamily="18" charset="0"/>
                            <a:ea typeface="+mn-ea"/>
                            <a:cs typeface="+mn-cs"/>
                          </a:rPr>
                          <m:t>𝐹</m:t>
                        </m:r>
                      </m:e>
                      <m:sub>
                        <m:r>
                          <a:rPr kumimoji="0" lang="en-US" sz="3600" b="0" i="1" u="none" strike="noStrike" kern="1200" cap="none" spc="0" normalizeH="0" baseline="0" noProof="0" smtClean="0">
                            <a:ln>
                              <a:noFill/>
                            </a:ln>
                            <a:gradFill>
                              <a:gsLst>
                                <a:gs pos="1250">
                                  <a:srgbClr val="525051"/>
                                </a:gs>
                                <a:gs pos="100000">
                                  <a:srgbClr val="525051"/>
                                </a:gs>
                              </a:gsLst>
                              <a:lin ang="5400000" scaled="0"/>
                            </a:gradFill>
                            <a:effectLst/>
                            <a:uLnTx/>
                            <a:uFillTx/>
                            <a:latin typeface="Cambria Math" panose="02040503050406030204" pitchFamily="18" charset="0"/>
                            <a:ea typeface="+mn-ea"/>
                            <a:cs typeface="+mn-cs"/>
                          </a:rPr>
                          <m:t>1</m:t>
                        </m:r>
                      </m:sub>
                    </m:sSub>
                  </m:oMath>
                </a14:m>
                <a:r>
                  <a:rPr kumimoji="0" lang="en-US" sz="3600" b="0" i="0" u="none" strike="noStrike" kern="1200" cap="none" spc="0" normalizeH="0" baseline="0" noProof="0" dirty="0">
                    <a:ln>
                      <a:noFill/>
                    </a:ln>
                    <a:gradFill>
                      <a:gsLst>
                        <a:gs pos="1250">
                          <a:srgbClr val="525051"/>
                        </a:gs>
                        <a:gs pos="100000">
                          <a:srgbClr val="525051"/>
                        </a:gs>
                      </a:gsLst>
                      <a:lin ang="5400000" scaled="0"/>
                    </a:gradFill>
                    <a:effectLst/>
                    <a:uLnTx/>
                    <a:uFillTx/>
                    <a:latin typeface="Segoe UI Light"/>
                    <a:ea typeface="+mn-ea"/>
                    <a:cs typeface="+mn-cs"/>
                  </a:rPr>
                  <a:t> drops from </a:t>
                </a:r>
                <a:r>
                  <a:rPr kumimoji="0" lang="en-US" sz="3600" b="0" i="0" u="none" strike="noStrike" kern="1200" cap="none" spc="0" normalizeH="0" baseline="0" noProof="0" dirty="0">
                    <a:ln>
                      <a:noFill/>
                    </a:ln>
                    <a:solidFill>
                      <a:srgbClr val="306CB2"/>
                    </a:solidFill>
                    <a:effectLst/>
                    <a:uLnTx/>
                    <a:uFillTx/>
                    <a:latin typeface="Segoe UI Light"/>
                    <a:ea typeface="+mn-ea"/>
                    <a:cs typeface="+mn-cs"/>
                  </a:rPr>
                  <a:t>52.5%</a:t>
                </a:r>
                <a:r>
                  <a:rPr kumimoji="0" lang="en-US" sz="3600" b="0" i="0" u="none" strike="noStrike" kern="1200" cap="none" spc="0" normalizeH="0" baseline="0" noProof="0" dirty="0">
                    <a:ln>
                      <a:noFill/>
                    </a:ln>
                    <a:gradFill>
                      <a:gsLst>
                        <a:gs pos="1250">
                          <a:srgbClr val="525051"/>
                        </a:gs>
                        <a:gs pos="100000">
                          <a:srgbClr val="525051"/>
                        </a:gs>
                      </a:gsLst>
                      <a:lin ang="5400000" scaled="0"/>
                    </a:gradFill>
                    <a:effectLst/>
                    <a:uLnTx/>
                    <a:uFillTx/>
                    <a:latin typeface="Segoe UI Light"/>
                    <a:ea typeface="+mn-ea"/>
                    <a:cs typeface="+mn-cs"/>
                  </a:rPr>
                  <a:t> to </a:t>
                </a:r>
                <a:r>
                  <a:rPr kumimoji="0" lang="en-US" sz="3600" b="0" i="0" u="none" strike="noStrike" kern="1200" cap="none" spc="0" normalizeH="0" baseline="0" noProof="0" dirty="0">
                    <a:ln>
                      <a:noFill/>
                    </a:ln>
                    <a:solidFill>
                      <a:srgbClr val="306CB2"/>
                    </a:solidFill>
                    <a:effectLst/>
                    <a:uLnTx/>
                    <a:uFillTx/>
                    <a:latin typeface="Segoe UI Light"/>
                    <a:ea typeface="+mn-ea"/>
                    <a:cs typeface="+mn-cs"/>
                  </a:rPr>
                  <a:t>48.4%</a:t>
                </a:r>
                <a:r>
                  <a:rPr kumimoji="0" lang="en-US" sz="3600" b="0" i="0" u="none" strike="noStrike" kern="1200" cap="none" spc="0" normalizeH="0" baseline="0" noProof="0" dirty="0">
                    <a:ln>
                      <a:noFill/>
                    </a:ln>
                    <a:gradFill>
                      <a:gsLst>
                        <a:gs pos="1250">
                          <a:srgbClr val="525051"/>
                        </a:gs>
                        <a:gs pos="100000">
                          <a:srgbClr val="525051"/>
                        </a:gs>
                      </a:gsLst>
                      <a:lin ang="5400000" scaled="0"/>
                    </a:gradFill>
                    <a:effectLst/>
                    <a:uLnTx/>
                    <a:uFillTx/>
                    <a:latin typeface="Segoe UI Light"/>
                    <a:ea typeface="+mn-ea"/>
                    <a:cs typeface="+mn-cs"/>
                  </a:rPr>
                  <a:t> when using Freebase API</a:t>
                </a:r>
              </a:p>
            </p:txBody>
          </p:sp>
        </mc:Choice>
        <mc:Fallback xmlns="">
          <p:sp>
            <p:nvSpPr>
              <p:cNvPr id="5" name="Content Placeholder 2"/>
              <p:cNvSpPr txBox="1">
                <a:spLocks noRot="1" noChangeAspect="1" noMove="1" noResize="1" noEditPoints="1" noAdjustHandles="1" noChangeArrowheads="1" noChangeShapeType="1" noTextEdit="1"/>
              </p:cNvSpPr>
              <p:nvPr/>
            </p:nvSpPr>
            <p:spPr>
              <a:xfrm>
                <a:off x="276684" y="4844134"/>
                <a:ext cx="11887200" cy="683264"/>
              </a:xfrm>
              <a:prstGeom prst="rect">
                <a:avLst/>
              </a:prstGeom>
              <a:blipFill rotWithShape="0">
                <a:blip r:embed="rId2"/>
                <a:stretch>
                  <a:fillRect t="-15179" b="-25893"/>
                </a:stretch>
              </a:blipFill>
            </p:spPr>
            <p:txBody>
              <a:bodyPr/>
              <a:lstStyle/>
              <a:p>
                <a:r>
                  <a:rPr lang="en-US">
                    <a:noFill/>
                  </a:rPr>
                  <a:t> </a:t>
                </a:r>
              </a:p>
            </p:txBody>
          </p:sp>
        </mc:Fallback>
      </mc:AlternateContent>
    </p:spTree>
    <p:extLst>
      <p:ext uri="{BB962C8B-B14F-4D97-AF65-F5344CB8AC3E}">
        <p14:creationId xmlns:p14="http://schemas.microsoft.com/office/powerpoint/2010/main" val="717338090"/>
      </p:ext>
    </p:extLst>
  </p:cSld>
  <p:clrMapOvr>
    <a:masterClrMapping/>
  </p:clrMapOvr>
  <p:transition>
    <p:fade/>
  </p:transition>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Contribution from Relation Matching</a:t>
            </a:r>
          </a:p>
        </p:txBody>
      </p:sp>
      <mc:AlternateContent xmlns:mc="http://schemas.openxmlformats.org/markup-compatibility/2006" xmlns:a14="http://schemas.microsoft.com/office/drawing/2010/main">
        <mc:Choice Requires="a14">
          <p:sp>
            <p:nvSpPr>
              <p:cNvPr id="3" name="Content Placeholder 2"/>
              <p:cNvSpPr>
                <a:spLocks noGrp="1"/>
              </p:cNvSpPr>
              <p:nvPr>
                <p:ph sz="quarter" idx="10"/>
              </p:nvPr>
            </p:nvSpPr>
            <p:spPr>
              <a:xfrm>
                <a:off x="274638" y="1468191"/>
                <a:ext cx="11887200" cy="3711785"/>
              </a:xfrm>
            </p:spPr>
            <p:txBody>
              <a:bodyPr/>
              <a:lstStyle/>
              <a:p>
                <a14:m>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𝐹</m:t>
                        </m:r>
                      </m:e>
                      <m:sub>
                        <m:r>
                          <a:rPr lang="en-US" i="1" dirty="0" smtClean="0">
                            <a:latin typeface="Cambria Math" panose="02040503050406030204" pitchFamily="18" charset="0"/>
                          </a:rPr>
                          <m:t>1</m:t>
                        </m:r>
                      </m:sub>
                    </m:sSub>
                  </m:oMath>
                </a14:m>
                <a:r>
                  <a:rPr lang="en-US" dirty="0"/>
                  <a:t> score of query graphs that have only a core inferential chain: </a:t>
                </a:r>
                <a:r>
                  <a:rPr lang="en-US" dirty="0">
                    <a:solidFill>
                      <a:srgbClr val="306CB2"/>
                    </a:solidFill>
                  </a:rPr>
                  <a:t>49.6</a:t>
                </a:r>
                <a:r>
                  <a:rPr lang="en-US" dirty="0"/>
                  <a:t> (vs. </a:t>
                </a:r>
                <a:r>
                  <a:rPr lang="en-US" dirty="0">
                    <a:solidFill>
                      <a:srgbClr val="306CB2"/>
                    </a:solidFill>
                  </a:rPr>
                  <a:t>52.5</a:t>
                </a:r>
                <a:r>
                  <a:rPr lang="en-US" dirty="0"/>
                  <a:t> full system)</a:t>
                </a:r>
              </a:p>
              <a:p>
                <a:pPr lvl="3"/>
                <a:endParaRPr lang="en-US" dirty="0"/>
              </a:p>
              <a:p>
                <a:r>
                  <a:rPr lang="en-US" dirty="0"/>
                  <a:t>Questions from search engine users are short &amp; simple</a:t>
                </a:r>
              </a:p>
              <a:p>
                <a:pPr lvl="1"/>
                <a:r>
                  <a:rPr lang="en-US" dirty="0"/>
                  <a:t>1,888 (50%) training questions can be answered exactly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1</m:t>
                        </m:r>
                      </m:sub>
                    </m:sSub>
                    <m:r>
                      <a:rPr lang="en-US" b="0" i="1" smtClean="0">
                        <a:latin typeface="Cambria Math" panose="02040503050406030204" pitchFamily="18" charset="0"/>
                      </a:rPr>
                      <m:t>=1</m:t>
                    </m:r>
                  </m:oMath>
                </a14:m>
                <a:r>
                  <a:rPr lang="en-US" dirty="0"/>
                  <a:t>)</a:t>
                </a:r>
              </a:p>
              <a:p>
                <a:r>
                  <a:rPr lang="en-US" dirty="0"/>
                  <a:t>Even if the correct parse requires more constraints, the less constrained graph still gets a partial score</a:t>
                </a:r>
              </a:p>
            </p:txBody>
          </p:sp>
        </mc:Choice>
        <mc:Fallback xmlns="">
          <p:sp>
            <p:nvSpPr>
              <p:cNvPr id="3" name="Content Placeholder 2"/>
              <p:cNvSpPr>
                <a:spLocks noGrp="1" noRot="1" noChangeAspect="1" noMove="1" noResize="1" noEditPoints="1" noAdjustHandles="1" noChangeArrowheads="1" noChangeShapeType="1" noTextEdit="1"/>
              </p:cNvSpPr>
              <p:nvPr>
                <p:ph sz="quarter" idx="10"/>
              </p:nvPr>
            </p:nvSpPr>
            <p:spPr>
              <a:xfrm>
                <a:off x="274638" y="1468191"/>
                <a:ext cx="11887200" cy="3711785"/>
              </a:xfrm>
              <a:blipFill rotWithShape="0">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592015170"/>
      </p:ext>
    </p:extLst>
  </p:cSld>
  <p:clrMapOvr>
    <a:masterClrMapping/>
  </p:clrMapOvr>
  <p:transition>
    <p:fade/>
  </p:transition>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Related Work </a:t>
            </a:r>
            <a:r>
              <a:rPr lang="en-US" sz="4400" dirty="0"/>
              <a:t>(After our ACL-15 paper)</a:t>
            </a:r>
            <a:endParaRPr lang="en-US" dirty="0"/>
          </a:p>
        </p:txBody>
      </p:sp>
      <p:sp>
        <p:nvSpPr>
          <p:cNvPr id="3" name="Content Placeholder 2"/>
          <p:cNvSpPr>
            <a:spLocks noGrp="1"/>
          </p:cNvSpPr>
          <p:nvPr>
            <p:ph sz="quarter" idx="10"/>
          </p:nvPr>
        </p:nvSpPr>
        <p:spPr>
          <a:xfrm>
            <a:off x="274638" y="1214438"/>
            <a:ext cx="11887200" cy="5613845"/>
          </a:xfrm>
        </p:spPr>
        <p:txBody>
          <a:bodyPr/>
          <a:lstStyle/>
          <a:p>
            <a:r>
              <a:rPr lang="en-US" sz="3200" dirty="0" err="1"/>
              <a:t>Aqqu</a:t>
            </a:r>
            <a:r>
              <a:rPr lang="en-US" sz="3200" dirty="0"/>
              <a:t> </a:t>
            </a:r>
            <a:r>
              <a:rPr lang="en-US" sz="2800" dirty="0"/>
              <a:t>[Bast &amp; Haussmann, CIKM-2015]</a:t>
            </a:r>
            <a:endParaRPr lang="en-US" sz="3200" dirty="0"/>
          </a:p>
          <a:p>
            <a:pPr lvl="1"/>
            <a:r>
              <a:rPr lang="en-US" dirty="0"/>
              <a:t>SPARQL query templates similar to query graphs in STAGG</a:t>
            </a:r>
          </a:p>
          <a:p>
            <a:r>
              <a:rPr lang="en-US" sz="3200" dirty="0"/>
              <a:t>Transforming Dependency Structures </a:t>
            </a:r>
            <a:r>
              <a:rPr lang="en-US" sz="2800" dirty="0"/>
              <a:t>[Reddy et al., TACL-2016]</a:t>
            </a:r>
            <a:endParaRPr lang="en-US" sz="3200" dirty="0"/>
          </a:p>
          <a:p>
            <a:pPr lvl="8"/>
            <a:endParaRPr lang="en-US" dirty="0"/>
          </a:p>
          <a:p>
            <a:r>
              <a:rPr lang="en-US" sz="3200" dirty="0"/>
              <a:t>Imitation Learning </a:t>
            </a:r>
            <a:r>
              <a:rPr lang="en-US" sz="2800" dirty="0"/>
              <a:t>[Berant &amp; Liang, TACL-2015]</a:t>
            </a:r>
            <a:endParaRPr lang="en-US" sz="3200" dirty="0"/>
          </a:p>
          <a:p>
            <a:r>
              <a:rPr lang="en-US" sz="3200" dirty="0"/>
              <a:t>Factual Memory Networks</a:t>
            </a:r>
            <a:r>
              <a:rPr lang="en-US" dirty="0"/>
              <a:t> </a:t>
            </a:r>
            <a:r>
              <a:rPr lang="en-US" sz="2800" dirty="0"/>
              <a:t>[Jain, NAACL-2016 Student Research Workshop]</a:t>
            </a:r>
            <a:endParaRPr lang="en-US" dirty="0"/>
          </a:p>
          <a:p>
            <a:pPr lvl="8"/>
            <a:endParaRPr lang="en-US" dirty="0"/>
          </a:p>
          <a:p>
            <a:r>
              <a:rPr lang="en-US" sz="3200" dirty="0"/>
              <a:t>Text2KB </a:t>
            </a:r>
            <a:r>
              <a:rPr lang="en-US" sz="2800" dirty="0"/>
              <a:t>[Savenkov &amp; Agichtein, SIGIR-2016]</a:t>
            </a:r>
            <a:endParaRPr lang="en-US" sz="3200" dirty="0"/>
          </a:p>
          <a:p>
            <a:r>
              <a:rPr lang="en-US" sz="3200" dirty="0"/>
              <a:t>Relation Extraction and Textual Evidence</a:t>
            </a:r>
            <a:r>
              <a:rPr lang="en-US" sz="2800" dirty="0"/>
              <a:t> [Xu et al., ACL-2016]</a:t>
            </a:r>
            <a:r>
              <a:rPr lang="en-US" sz="3200" dirty="0"/>
              <a:t> </a:t>
            </a:r>
          </a:p>
          <a:p>
            <a:endParaRPr lang="en-US" dirty="0"/>
          </a:p>
        </p:txBody>
      </p:sp>
    </p:spTree>
    <p:extLst>
      <p:ext uri="{BB962C8B-B14F-4D97-AF65-F5344CB8AC3E}">
        <p14:creationId xmlns:p14="http://schemas.microsoft.com/office/powerpoint/2010/main" val="2548022087"/>
      </p:ext>
    </p:extLst>
  </p:cSld>
  <p:clrMapOvr>
    <a:masterClrMapping/>
  </p:clrMapOvr>
  <p:transition>
    <p:fade/>
  </p:transition>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p:cNvGraphicFramePr>
            <a:graphicFrameLocks noGrp="1"/>
          </p:cNvGraphicFramePr>
          <p:nvPr>
            <p:ph sz="quarter" idx="10"/>
            <p:extLst/>
          </p:nvPr>
        </p:nvGraphicFramePr>
        <p:xfrm>
          <a:off x="484881" y="296214"/>
          <a:ext cx="11466714" cy="6233376"/>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627004651"/>
      </p:ext>
    </p:extLst>
  </p:cSld>
  <p:clrMapOvr>
    <a:masterClrMapping/>
  </p:clrMapOvr>
  <p:transition>
    <p:fade/>
  </p:transition>
</p:sld>
</file>

<file path=ppt/slides/slide1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489578"/>
            <a:ext cx="11887200" cy="4450449"/>
          </a:xfrm>
        </p:spPr>
        <p:txBody>
          <a:bodyPr/>
          <a:lstStyle/>
          <a:p>
            <a:r>
              <a:rPr lang="en-US" dirty="0"/>
              <a:t>A (relatively) clean problem formulation &amp; solution</a:t>
            </a:r>
          </a:p>
          <a:p>
            <a:r>
              <a:rPr lang="en-US" dirty="0"/>
              <a:t>New SOTA result that is substantially higher than previous work</a:t>
            </a:r>
          </a:p>
          <a:p>
            <a:pPr lvl="8"/>
            <a:endParaRPr lang="en-US" dirty="0"/>
          </a:p>
          <a:p>
            <a:r>
              <a:rPr lang="en-US" dirty="0"/>
              <a:t>Next steps</a:t>
            </a:r>
          </a:p>
          <a:p>
            <a:pPr lvl="1"/>
            <a:r>
              <a:rPr lang="en-US" dirty="0"/>
              <a:t>Improve the system accuracy</a:t>
            </a:r>
          </a:p>
          <a:p>
            <a:pPr lvl="2"/>
            <a:r>
              <a:rPr lang="en-US" sz="2600" dirty="0">
                <a:solidFill>
                  <a:schemeClr val="accent1">
                    <a:lumMod val="75000"/>
                  </a:schemeClr>
                </a:solidFill>
              </a:rPr>
              <a:t>Designed a dialog-like labeling UI</a:t>
            </a:r>
          </a:p>
          <a:p>
            <a:pPr lvl="2"/>
            <a:r>
              <a:rPr lang="en-US" sz="2600" dirty="0">
                <a:solidFill>
                  <a:schemeClr val="accent1">
                    <a:lumMod val="75000"/>
                  </a:schemeClr>
                </a:solidFill>
              </a:rPr>
              <a:t>Relabeled </a:t>
            </a:r>
            <a:r>
              <a:rPr lang="en-US" sz="2600" dirty="0" err="1">
                <a:solidFill>
                  <a:schemeClr val="accent1">
                    <a:lumMod val="75000"/>
                  </a:schemeClr>
                </a:solidFill>
              </a:rPr>
              <a:t>WebQuestions</a:t>
            </a:r>
            <a:r>
              <a:rPr lang="en-US" sz="2600" dirty="0">
                <a:solidFill>
                  <a:schemeClr val="accent1">
                    <a:lumMod val="75000"/>
                  </a:schemeClr>
                </a:solidFill>
              </a:rPr>
              <a:t> with full parses &amp; updated answers</a:t>
            </a:r>
          </a:p>
          <a:p>
            <a:pPr lvl="1"/>
            <a:r>
              <a:rPr lang="en-US" dirty="0"/>
              <a:t>Address complicated, highly compositional questions</a:t>
            </a:r>
          </a:p>
          <a:p>
            <a:pPr lvl="1"/>
            <a:r>
              <a:rPr lang="en-US" dirty="0"/>
              <a:t>Develop an end-to-end joint learning framework</a:t>
            </a:r>
          </a:p>
        </p:txBody>
      </p:sp>
      <p:sp>
        <p:nvSpPr>
          <p:cNvPr id="3" name="Title 2"/>
          <p:cNvSpPr>
            <a:spLocks noGrp="1"/>
          </p:cNvSpPr>
          <p:nvPr>
            <p:ph type="title"/>
          </p:nvPr>
        </p:nvSpPr>
        <p:spPr/>
        <p:txBody>
          <a:bodyPr/>
          <a:lstStyle/>
          <a:p>
            <a:r>
              <a:rPr lang="en-US" dirty="0"/>
              <a:t>Reflections on STAGG</a:t>
            </a:r>
          </a:p>
        </p:txBody>
      </p:sp>
      <p:sp>
        <p:nvSpPr>
          <p:cNvPr id="4" name="TextBox 3"/>
          <p:cNvSpPr txBox="1"/>
          <p:nvPr/>
        </p:nvSpPr>
        <p:spPr>
          <a:xfrm>
            <a:off x="5542383" y="3442996"/>
            <a:ext cx="2836507" cy="627864"/>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C00000"/>
                </a:solidFill>
                <a:effectLst/>
                <a:uLnTx/>
                <a:uFillTx/>
                <a:latin typeface="Segoe UI"/>
                <a:ea typeface="+mn-ea"/>
                <a:cs typeface="+mn-cs"/>
              </a:rPr>
              <a:t>(</a:t>
            </a:r>
            <a:r>
              <a:rPr kumimoji="0" lang="en-US" sz="2400" b="0" i="0" u="none" strike="noStrike" kern="1200" cap="none" spc="0" normalizeH="0" baseline="0" noProof="0" dirty="0" err="1">
                <a:ln>
                  <a:noFill/>
                </a:ln>
                <a:solidFill>
                  <a:srgbClr val="C00000"/>
                </a:solidFill>
                <a:effectLst/>
                <a:uLnTx/>
                <a:uFillTx/>
                <a:latin typeface="Segoe UI"/>
                <a:ea typeface="+mn-ea"/>
                <a:cs typeface="+mn-cs"/>
              </a:rPr>
              <a:t>WebQSP</a:t>
            </a:r>
            <a:r>
              <a:rPr kumimoji="0" lang="en-US" sz="2400" b="0" i="0" u="none" strike="noStrike" kern="1200" cap="none" spc="0" normalizeH="0" baseline="0" noProof="0" dirty="0">
                <a:ln>
                  <a:noFill/>
                </a:ln>
                <a:solidFill>
                  <a:srgbClr val="C00000"/>
                </a:solidFill>
                <a:effectLst/>
                <a:uLnTx/>
                <a:uFillTx/>
                <a:latin typeface="Segoe UI"/>
                <a:ea typeface="+mn-ea"/>
                <a:cs typeface="+mn-cs"/>
              </a:rPr>
              <a:t>, ACL-16)</a:t>
            </a:r>
          </a:p>
        </p:txBody>
      </p:sp>
      <p:grpSp>
        <p:nvGrpSpPr>
          <p:cNvPr id="7" name="Group 6"/>
          <p:cNvGrpSpPr/>
          <p:nvPr/>
        </p:nvGrpSpPr>
        <p:grpSpPr>
          <a:xfrm>
            <a:off x="9470571" y="4939512"/>
            <a:ext cx="2691267" cy="781058"/>
            <a:chOff x="9489233" y="4070860"/>
            <a:chExt cx="2691267" cy="781058"/>
          </a:xfrm>
        </p:grpSpPr>
        <p:sp>
          <p:nvSpPr>
            <p:cNvPr id="5" name="Right Brace 4"/>
            <p:cNvSpPr/>
            <p:nvPr/>
          </p:nvSpPr>
          <p:spPr>
            <a:xfrm>
              <a:off x="9489233" y="4070860"/>
              <a:ext cx="289249" cy="781058"/>
            </a:xfrm>
            <a:prstGeom prst="rightBrace">
              <a:avLst/>
            </a:prstGeom>
            <a:ln w="25400">
              <a:solidFill>
                <a:srgbClr val="C00000"/>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25051"/>
                </a:solidFill>
                <a:effectLst/>
                <a:uLnTx/>
                <a:uFillTx/>
                <a:latin typeface="Segoe UI"/>
                <a:ea typeface="+mn-ea"/>
                <a:cs typeface="+mn-cs"/>
              </a:endParaRPr>
            </a:p>
          </p:txBody>
        </p:sp>
        <p:sp>
          <p:nvSpPr>
            <p:cNvPr id="6" name="TextBox 5"/>
            <p:cNvSpPr txBox="1"/>
            <p:nvPr/>
          </p:nvSpPr>
          <p:spPr>
            <a:xfrm>
              <a:off x="9652519" y="4147457"/>
              <a:ext cx="2527981" cy="627864"/>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C00000"/>
                  </a:solidFill>
                  <a:effectLst/>
                  <a:uLnTx/>
                  <a:uFillTx/>
                  <a:latin typeface="Segoe UI"/>
                  <a:ea typeface="+mn-ea"/>
                  <a:cs typeface="+mn-cs"/>
                </a:rPr>
                <a:t>(</a:t>
              </a:r>
              <a:r>
                <a:rPr kumimoji="0" lang="en-US" sz="2400" b="0" i="0" u="none" strike="noStrike" kern="1200" cap="none" spc="0" normalizeH="0" baseline="0" noProof="0" dirty="0" err="1">
                  <a:ln>
                    <a:noFill/>
                  </a:ln>
                  <a:solidFill>
                    <a:srgbClr val="C00000"/>
                  </a:solidFill>
                  <a:effectLst/>
                  <a:uLnTx/>
                  <a:uFillTx/>
                  <a:latin typeface="Segoe UI"/>
                  <a:ea typeface="+mn-ea"/>
                  <a:cs typeface="+mn-cs"/>
                </a:rPr>
                <a:t>DynSP</a:t>
              </a:r>
              <a:r>
                <a:rPr kumimoji="0" lang="en-US" sz="2400" b="0" i="0" u="none" strike="noStrike" kern="1200" cap="none" spc="0" normalizeH="0" baseline="0" noProof="0" dirty="0">
                  <a:ln>
                    <a:noFill/>
                  </a:ln>
                  <a:solidFill>
                    <a:srgbClr val="C00000"/>
                  </a:solidFill>
                  <a:effectLst/>
                  <a:uLnTx/>
                  <a:uFillTx/>
                  <a:latin typeface="Segoe UI"/>
                  <a:ea typeface="+mn-ea"/>
                  <a:cs typeface="+mn-cs"/>
                </a:rPr>
                <a:t>, ACL-17)</a:t>
              </a:r>
            </a:p>
          </p:txBody>
        </p:sp>
      </p:grpSp>
    </p:spTree>
    <p:extLst>
      <p:ext uri="{BB962C8B-B14F-4D97-AF65-F5344CB8AC3E}">
        <p14:creationId xmlns:p14="http://schemas.microsoft.com/office/powerpoint/2010/main" val="16116042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4" end="4"/>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Other Datasets</a:t>
            </a:r>
          </a:p>
        </p:txBody>
      </p:sp>
      <p:sp>
        <p:nvSpPr>
          <p:cNvPr id="3" name="Content Placeholder 2"/>
          <p:cNvSpPr>
            <a:spLocks noGrp="1"/>
          </p:cNvSpPr>
          <p:nvPr>
            <p:ph sz="quarter" idx="10"/>
          </p:nvPr>
        </p:nvSpPr>
        <p:spPr>
          <a:xfrm>
            <a:off x="274638" y="1371600"/>
            <a:ext cx="11887200" cy="5312223"/>
          </a:xfrm>
        </p:spPr>
        <p:txBody>
          <a:bodyPr/>
          <a:lstStyle/>
          <a:p>
            <a:r>
              <a:rPr lang="en-US" dirty="0"/>
              <a:t>Free917 </a:t>
            </a:r>
            <a:r>
              <a:rPr lang="en-US" sz="2800" dirty="0"/>
              <a:t>[Cai &amp; Yates, ACL-13]</a:t>
            </a:r>
            <a:endParaRPr lang="en-US" dirty="0"/>
          </a:p>
          <a:p>
            <a:pPr lvl="1"/>
            <a:r>
              <a:rPr lang="en-US" dirty="0"/>
              <a:t>917 English questions labeled with lambda expressions with predicates &amp; constants defined in Freebase</a:t>
            </a:r>
          </a:p>
          <a:p>
            <a:pPr lvl="8"/>
            <a:endParaRPr lang="en-US" dirty="0"/>
          </a:p>
          <a:p>
            <a:r>
              <a:rPr lang="en-US" dirty="0"/>
              <a:t>Simple Questions </a:t>
            </a:r>
            <a:r>
              <a:rPr lang="en-US" sz="2800" dirty="0"/>
              <a:t>[</a:t>
            </a:r>
            <a:r>
              <a:rPr lang="en-US" sz="2800" dirty="0" err="1"/>
              <a:t>Bordes</a:t>
            </a:r>
            <a:r>
              <a:rPr lang="en-US" sz="2800" dirty="0"/>
              <a:t> et al., arXiv:1506.02075]</a:t>
            </a:r>
            <a:endParaRPr lang="en-US" dirty="0"/>
          </a:p>
          <a:p>
            <a:pPr lvl="1"/>
            <a:r>
              <a:rPr lang="en-US" dirty="0"/>
              <a:t>108,442 questions paired with Freebase triples</a:t>
            </a:r>
          </a:p>
          <a:p>
            <a:pPr lvl="1"/>
            <a:r>
              <a:rPr lang="en-US" dirty="0"/>
              <a:t>Multi-argument relations (CVT) don’t seem to be included</a:t>
            </a:r>
          </a:p>
          <a:p>
            <a:pPr lvl="8"/>
            <a:endParaRPr lang="en-US" dirty="0"/>
          </a:p>
          <a:p>
            <a:r>
              <a:rPr lang="en-US" dirty="0" err="1"/>
              <a:t>WebQuestionsSP</a:t>
            </a:r>
            <a:r>
              <a:rPr lang="en-US" dirty="0"/>
              <a:t> (</a:t>
            </a:r>
            <a:r>
              <a:rPr lang="en-US" dirty="0">
                <a:hlinkClick r:id="rId2"/>
              </a:rPr>
              <a:t>http://aka.ms/WebQSP</a:t>
            </a:r>
            <a:r>
              <a:rPr lang="en-US" dirty="0"/>
              <a:t>) </a:t>
            </a:r>
            <a:r>
              <a:rPr lang="en-US" sz="2800" dirty="0"/>
              <a:t>[Yih et al., ACL-16]</a:t>
            </a:r>
            <a:endParaRPr lang="en-US" dirty="0"/>
          </a:p>
          <a:p>
            <a:pPr lvl="1"/>
            <a:r>
              <a:rPr lang="en-US" dirty="0"/>
              <a:t>Full semantic parses of </a:t>
            </a:r>
            <a:r>
              <a:rPr lang="en-US" dirty="0" err="1"/>
              <a:t>WebQuestions</a:t>
            </a:r>
            <a:r>
              <a:rPr lang="en-US" dirty="0"/>
              <a:t> in SPARQL, along with updated answers and additional entity/relation information</a:t>
            </a:r>
          </a:p>
        </p:txBody>
      </p:sp>
    </p:spTree>
    <p:extLst>
      <p:ext uri="{BB962C8B-B14F-4D97-AF65-F5344CB8AC3E}">
        <p14:creationId xmlns:p14="http://schemas.microsoft.com/office/powerpoint/2010/main" val="2769468370"/>
      </p:ext>
    </p:extLst>
  </p:cSld>
  <p:clrMapOvr>
    <a:masterClrMapping/>
  </p:clrMapOvr>
  <p:transition>
    <p:fade/>
  </p:transition>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4784" y="2075646"/>
            <a:ext cx="11889564" cy="1397433"/>
          </a:xfrm>
        </p:spPr>
        <p:txBody>
          <a:bodyPr/>
          <a:lstStyle/>
          <a:p>
            <a:r>
              <a:rPr lang="en-US" sz="4200" i="1" dirty="0"/>
              <a:t>The Value of Semantic Parse Labeling for Knowledge Base Question Answering</a:t>
            </a:r>
          </a:p>
        </p:txBody>
      </p:sp>
      <p:sp>
        <p:nvSpPr>
          <p:cNvPr id="3" name="Text Placeholder 2"/>
          <p:cNvSpPr>
            <a:spLocks noGrp="1"/>
          </p:cNvSpPr>
          <p:nvPr>
            <p:ph sz="quarter" idx="10"/>
          </p:nvPr>
        </p:nvSpPr>
        <p:spPr>
          <a:xfrm>
            <a:off x="172571" y="3705882"/>
            <a:ext cx="12176354" cy="1791260"/>
          </a:xfrm>
        </p:spPr>
        <p:txBody>
          <a:bodyPr/>
          <a:lstStyle/>
          <a:p>
            <a:pPr marL="0" indent="0" algn="ctr">
              <a:buNone/>
            </a:pPr>
            <a:r>
              <a:rPr lang="en-US" dirty="0"/>
              <a:t>Wen-tau Yih, Matt Richardson, Chris Meek, </a:t>
            </a:r>
            <a:br>
              <a:rPr lang="en-US" dirty="0"/>
            </a:br>
            <a:r>
              <a:rPr lang="en-US" dirty="0"/>
              <a:t>Ming-Wei Chang &amp; Jina Suh.</a:t>
            </a:r>
          </a:p>
          <a:p>
            <a:pPr marL="0" indent="0" algn="ctr">
              <a:buNone/>
            </a:pPr>
            <a:r>
              <a:rPr lang="en-US" dirty="0"/>
              <a:t>ACL-2016, Short Paper</a:t>
            </a:r>
          </a:p>
        </p:txBody>
      </p:sp>
    </p:spTree>
    <p:extLst>
      <p:ext uri="{BB962C8B-B14F-4D97-AF65-F5344CB8AC3E}">
        <p14:creationId xmlns:p14="http://schemas.microsoft.com/office/powerpoint/2010/main" val="2532068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Error Analysis of STAGG</a:t>
            </a:r>
          </a:p>
        </p:txBody>
      </p:sp>
      <p:sp>
        <p:nvSpPr>
          <p:cNvPr id="3" name="Content Placeholder 2"/>
          <p:cNvSpPr>
            <a:spLocks noGrp="1"/>
          </p:cNvSpPr>
          <p:nvPr>
            <p:ph sz="quarter" idx="10"/>
          </p:nvPr>
        </p:nvSpPr>
        <p:spPr>
          <a:xfrm>
            <a:off x="274638" y="1214438"/>
            <a:ext cx="11887200" cy="4912114"/>
          </a:xfrm>
        </p:spPr>
        <p:txBody>
          <a:bodyPr/>
          <a:lstStyle/>
          <a:p>
            <a:pPr marL="0" indent="0">
              <a:buNone/>
            </a:pPr>
            <a:r>
              <a:rPr lang="en-US" dirty="0">
                <a:solidFill>
                  <a:srgbClr val="306CB2"/>
                </a:solidFill>
              </a:rPr>
              <a:t>A random sample of 100 incorrectly answered questions</a:t>
            </a:r>
          </a:p>
          <a:p>
            <a:pPr lvl="8"/>
            <a:endParaRPr lang="en-US" dirty="0"/>
          </a:p>
          <a:p>
            <a:r>
              <a:rPr lang="en-US" dirty="0"/>
              <a:t>Label issues (34%)</a:t>
            </a:r>
          </a:p>
          <a:p>
            <a:pPr lvl="1"/>
            <a:r>
              <a:rPr lang="en-US" dirty="0"/>
              <a:t>Label error (2%)</a:t>
            </a:r>
          </a:p>
          <a:p>
            <a:pPr lvl="1"/>
            <a:r>
              <a:rPr lang="en-US" dirty="0"/>
              <a:t>Incomplete labels (17%, e.g., “What songs did Bob Dylan write?”)</a:t>
            </a:r>
          </a:p>
          <a:p>
            <a:pPr lvl="1"/>
            <a:r>
              <a:rPr lang="en-US" dirty="0"/>
              <a:t>Acceptable answers (15%, e.g., “Time in China” vs. “UTC+8”)</a:t>
            </a:r>
          </a:p>
          <a:p>
            <a:r>
              <a:rPr lang="en-US" dirty="0"/>
              <a:t>Incorrect entity linking (8%)</a:t>
            </a:r>
          </a:p>
          <a:p>
            <a:r>
              <a:rPr lang="en-US" dirty="0"/>
              <a:t>Incorrect inferential chain (35%)</a:t>
            </a:r>
          </a:p>
          <a:p>
            <a:r>
              <a:rPr lang="en-US" dirty="0"/>
              <a:t>Incorrect/Missing constraints (23%)</a:t>
            </a:r>
          </a:p>
        </p:txBody>
      </p:sp>
      <p:sp>
        <p:nvSpPr>
          <p:cNvPr id="4" name="Rectangle 3"/>
          <p:cNvSpPr/>
          <p:nvPr/>
        </p:nvSpPr>
        <p:spPr bwMode="auto">
          <a:xfrm>
            <a:off x="274320" y="2226833"/>
            <a:ext cx="11688184" cy="2022438"/>
          </a:xfrm>
          <a:prstGeom prst="rect">
            <a:avLst/>
          </a:prstGeom>
          <a:noFill/>
          <a:ln w="38100">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1669925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Assumption behind “Answer-only” Labels</a:t>
            </a:r>
          </a:p>
        </p:txBody>
      </p:sp>
      <p:sp>
        <p:nvSpPr>
          <p:cNvPr id="3" name="Content Placeholder 2"/>
          <p:cNvSpPr>
            <a:spLocks noGrp="1"/>
          </p:cNvSpPr>
          <p:nvPr>
            <p:ph sz="quarter" idx="10"/>
          </p:nvPr>
        </p:nvSpPr>
        <p:spPr>
          <a:xfrm>
            <a:off x="274638" y="1322014"/>
            <a:ext cx="11887200" cy="1181862"/>
          </a:xfrm>
        </p:spPr>
        <p:txBody>
          <a:bodyPr/>
          <a:lstStyle/>
          <a:p>
            <a:r>
              <a:rPr lang="en-US" dirty="0"/>
              <a:t>Collecting semantic labels can be a “difficult, time consuming task” </a:t>
            </a:r>
            <a:r>
              <a:rPr lang="en-US" sz="3200" dirty="0"/>
              <a:t>[Clarke et al., 2010]</a:t>
            </a:r>
          </a:p>
        </p:txBody>
      </p:sp>
      <p:sp>
        <p:nvSpPr>
          <p:cNvPr id="4" name="Rectangle 3"/>
          <p:cNvSpPr/>
          <p:nvPr/>
        </p:nvSpPr>
        <p:spPr>
          <a:xfrm>
            <a:off x="1148697" y="2743976"/>
            <a:ext cx="10139081" cy="646331"/>
          </a:xfrm>
          <a:prstGeom prst="rect">
            <a:avLst/>
          </a:prstGeom>
        </p:spPr>
        <p:txBody>
          <a:bodyPr wrap="square">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3600" b="0" i="1" u="none" strike="noStrike" kern="1200" cap="none" spc="0" normalizeH="0" baseline="0" noProof="0" dirty="0">
                <a:ln>
                  <a:noFill/>
                </a:ln>
                <a:solidFill>
                  <a:srgbClr val="00B050"/>
                </a:solidFill>
                <a:effectLst/>
                <a:uLnTx/>
                <a:uFillTx/>
                <a:latin typeface="Times New Roman" panose="02020603050405020304" pitchFamily="18" charset="0"/>
                <a:ea typeface="+mn-ea"/>
                <a:cs typeface="Times New Roman" panose="02020603050405020304" pitchFamily="18" charset="0"/>
              </a:rPr>
              <a:t>Question</a:t>
            </a:r>
            <a:r>
              <a:rPr kumimoji="0" lang="en-US" sz="3600" b="0" i="0" u="none" strike="noStrike" kern="1200" cap="none" spc="0" normalizeH="0" baseline="0" noProof="0" dirty="0">
                <a:ln>
                  <a:noFill/>
                </a:ln>
                <a:solidFill>
                  <a:srgbClr val="00B050"/>
                </a:solidFill>
                <a:effectLst/>
                <a:uLnTx/>
                <a:uFillTx/>
                <a:latin typeface="Times New Roman" panose="02020603050405020304" pitchFamily="18" charset="0"/>
                <a:ea typeface="+mn-ea"/>
                <a:cs typeface="Times New Roman" panose="02020603050405020304" pitchFamily="18" charset="0"/>
              </a:rPr>
              <a:t>:</a:t>
            </a:r>
            <a:r>
              <a:rPr kumimoji="0" lang="en-US" sz="3600" b="0" i="0" u="none" strike="noStrike" kern="1200" cap="none" spc="0" normalizeH="0" baseline="0" noProof="0" dirty="0">
                <a:ln>
                  <a:noFill/>
                </a:ln>
                <a:solidFill>
                  <a:srgbClr val="0070C0"/>
                </a:solidFill>
                <a:effectLst/>
                <a:uLnTx/>
                <a:uFillTx/>
                <a:latin typeface="Times New Roman" panose="02020603050405020304" pitchFamily="18" charset="0"/>
                <a:ea typeface="+mn-ea"/>
                <a:cs typeface="Times New Roman" panose="02020603050405020304" pitchFamily="18" charset="0"/>
              </a:rPr>
              <a:t> Who voiced Meg on Family Guy?</a:t>
            </a:r>
            <a:endParaRPr kumimoji="0" lang="en-US" sz="3600" b="0" i="0" u="none" strike="noStrike" kern="1200" cap="none" spc="0" normalizeH="0" baseline="0" noProof="0" dirty="0">
              <a:ln>
                <a:noFill/>
              </a:ln>
              <a:solidFill>
                <a:srgbClr val="0070C0"/>
              </a:solidFill>
              <a:effectLst/>
              <a:uLnTx/>
              <a:uFillTx/>
              <a:latin typeface="Segoe UI"/>
              <a:ea typeface="+mn-ea"/>
              <a:cs typeface="+mn-cs"/>
            </a:endParaRPr>
          </a:p>
        </p:txBody>
      </p:sp>
      <p:grpSp>
        <p:nvGrpSpPr>
          <p:cNvPr id="15" name="Group 14"/>
          <p:cNvGrpSpPr/>
          <p:nvPr/>
        </p:nvGrpSpPr>
        <p:grpSpPr>
          <a:xfrm>
            <a:off x="293781" y="3455411"/>
            <a:ext cx="7087589" cy="3385597"/>
            <a:chOff x="293781" y="3455411"/>
            <a:chExt cx="7087589" cy="3385597"/>
          </a:xfrm>
        </p:grpSpPr>
        <p:pic>
          <p:nvPicPr>
            <p:cNvPr id="5" name="Picture 4" descr="Screen Clipping"/>
            <p:cNvPicPr>
              <a:picLocks noChangeAspect="1"/>
            </p:cNvPicPr>
            <p:nvPr/>
          </p:nvPicPr>
          <p:blipFill>
            <a:blip r:embed="rId3"/>
            <a:stretch>
              <a:fillRect/>
            </a:stretch>
          </p:blipFill>
          <p:spPr>
            <a:xfrm>
              <a:off x="293781" y="4106951"/>
              <a:ext cx="7087589" cy="2734057"/>
            </a:xfrm>
            <a:prstGeom prst="rect">
              <a:avLst/>
            </a:prstGeom>
          </p:spPr>
        </p:pic>
        <p:sp>
          <p:nvSpPr>
            <p:cNvPr id="6" name="Rectangle 5"/>
            <p:cNvSpPr/>
            <p:nvPr/>
          </p:nvSpPr>
          <p:spPr>
            <a:xfrm>
              <a:off x="293781" y="3455411"/>
              <a:ext cx="7087589" cy="646331"/>
            </a:xfrm>
            <a:prstGeom prst="rect">
              <a:avLst/>
            </a:prstGeom>
          </p:spPr>
          <p:txBody>
            <a:bodyPr wrap="squar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3600" b="0" i="1" u="none" strike="noStrike" kern="1200" cap="none" spc="0" normalizeH="0" baseline="0" noProof="0" dirty="0">
                  <a:ln>
                    <a:noFill/>
                  </a:ln>
                  <a:solidFill>
                    <a:srgbClr val="C00000"/>
                  </a:solidFill>
                  <a:effectLst/>
                  <a:uLnTx/>
                  <a:uFillTx/>
                  <a:latin typeface="Times New Roman" panose="02020603050405020304" pitchFamily="18" charset="0"/>
                  <a:ea typeface="+mn-ea"/>
                  <a:cs typeface="Times New Roman" panose="02020603050405020304" pitchFamily="18" charset="0"/>
                </a:rPr>
                <a:t>Parse</a:t>
              </a:r>
              <a:r>
                <a:rPr kumimoji="0" lang="en-US" sz="3600" b="0" i="0" u="none" strike="noStrike" kern="1200" cap="none" spc="0" normalizeH="0" baseline="0" noProof="0" dirty="0">
                  <a:ln>
                    <a:noFill/>
                  </a:ln>
                  <a:solidFill>
                    <a:srgbClr val="C00000"/>
                  </a:solidFill>
                  <a:effectLst/>
                  <a:uLnTx/>
                  <a:uFillTx/>
                  <a:latin typeface="Times New Roman" panose="02020603050405020304" pitchFamily="18" charset="0"/>
                  <a:ea typeface="+mn-ea"/>
                  <a:cs typeface="Times New Roman" panose="02020603050405020304" pitchFamily="18" charset="0"/>
                </a:rPr>
                <a:t>:</a:t>
              </a:r>
              <a:endParaRPr kumimoji="0" lang="en-US" sz="3600" b="0" i="0" u="none" strike="noStrike" kern="1200" cap="none" spc="0" normalizeH="0" baseline="0" noProof="0" dirty="0">
                <a:ln>
                  <a:noFill/>
                </a:ln>
                <a:solidFill>
                  <a:srgbClr val="C00000"/>
                </a:solidFill>
                <a:effectLst/>
                <a:uLnTx/>
                <a:uFillTx/>
                <a:latin typeface="Segoe UI"/>
                <a:ea typeface="+mn-ea"/>
                <a:cs typeface="+mn-cs"/>
              </a:endParaRPr>
            </a:p>
          </p:txBody>
        </p:sp>
      </p:grpSp>
      <p:grpSp>
        <p:nvGrpSpPr>
          <p:cNvPr id="14" name="Group 13"/>
          <p:cNvGrpSpPr/>
          <p:nvPr/>
        </p:nvGrpSpPr>
        <p:grpSpPr>
          <a:xfrm>
            <a:off x="7947212" y="3455411"/>
            <a:ext cx="4061012" cy="3385597"/>
            <a:chOff x="7947212" y="3455411"/>
            <a:chExt cx="4061012" cy="3385597"/>
          </a:xfrm>
        </p:grpSpPr>
        <p:sp>
          <p:nvSpPr>
            <p:cNvPr id="8" name="TextBox 7"/>
            <p:cNvSpPr txBox="1"/>
            <p:nvPr/>
          </p:nvSpPr>
          <p:spPr>
            <a:xfrm>
              <a:off x="9176952" y="4379102"/>
              <a:ext cx="2729753" cy="683264"/>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800" b="0" i="0" u="none" strike="noStrike" kern="1200" cap="none" spc="0" normalizeH="0" baseline="0" noProof="0" dirty="0">
                  <a:ln>
                    <a:noFill/>
                  </a:ln>
                  <a:gradFill>
                    <a:gsLst>
                      <a:gs pos="2917">
                        <a:srgbClr val="525051"/>
                      </a:gs>
                      <a:gs pos="30000">
                        <a:srgbClr val="525051"/>
                      </a:gs>
                    </a:gsLst>
                    <a:lin ang="5400000" scaled="0"/>
                  </a:gradFill>
                  <a:effectLst/>
                  <a:uLnTx/>
                  <a:uFillTx/>
                  <a:latin typeface="Times New Roman" panose="02020603050405020304" pitchFamily="18" charset="0"/>
                  <a:ea typeface="+mn-ea"/>
                  <a:cs typeface="Times New Roman" panose="02020603050405020304" pitchFamily="18" charset="0"/>
                </a:rPr>
                <a:t>Lacey </a:t>
              </a:r>
              <a:r>
                <a:rPr kumimoji="0" lang="en-US" sz="2800" b="0" i="0" u="none" strike="noStrike" kern="1200" cap="none" spc="0" normalizeH="0" baseline="0" noProof="0" dirty="0" err="1">
                  <a:ln>
                    <a:noFill/>
                  </a:ln>
                  <a:gradFill>
                    <a:gsLst>
                      <a:gs pos="2917">
                        <a:srgbClr val="525051"/>
                      </a:gs>
                      <a:gs pos="30000">
                        <a:srgbClr val="525051"/>
                      </a:gs>
                    </a:gsLst>
                    <a:lin ang="5400000" scaled="0"/>
                  </a:gradFill>
                  <a:effectLst/>
                  <a:uLnTx/>
                  <a:uFillTx/>
                  <a:latin typeface="Times New Roman" panose="02020603050405020304" pitchFamily="18" charset="0"/>
                  <a:ea typeface="+mn-ea"/>
                  <a:cs typeface="Times New Roman" panose="02020603050405020304" pitchFamily="18" charset="0"/>
                </a:rPr>
                <a:t>Chabert</a:t>
              </a:r>
              <a:endParaRPr kumimoji="0" lang="en-US" sz="2800" b="0" i="0" u="none" strike="noStrike" kern="1200" cap="none" spc="0" normalizeH="0" baseline="0" noProof="0" dirty="0">
                <a:ln>
                  <a:noFill/>
                </a:ln>
                <a:gradFill>
                  <a:gsLst>
                    <a:gs pos="2917">
                      <a:srgbClr val="525051"/>
                    </a:gs>
                    <a:gs pos="30000">
                      <a:srgbClr val="525051"/>
                    </a:gs>
                  </a:gsLst>
                  <a:lin ang="5400000" scaled="0"/>
                </a:gradFill>
                <a:effectLst/>
                <a:uLnTx/>
                <a:uFillTx/>
                <a:latin typeface="Times New Roman" panose="02020603050405020304" pitchFamily="18" charset="0"/>
                <a:ea typeface="+mn-ea"/>
                <a:cs typeface="Times New Roman" panose="02020603050405020304" pitchFamily="18" charset="0"/>
              </a:endParaRPr>
            </a:p>
          </p:txBody>
        </p:sp>
        <p:pic>
          <p:nvPicPr>
            <p:cNvPr id="9" name="Picture 8"/>
            <p:cNvPicPr>
              <a:picLocks noChangeAspect="1"/>
            </p:cNvPicPr>
            <p:nvPr/>
          </p:nvPicPr>
          <p:blipFill>
            <a:blip r:embed="rId4"/>
            <a:stretch>
              <a:fillRect/>
            </a:stretch>
          </p:blipFill>
          <p:spPr>
            <a:xfrm>
              <a:off x="8048467" y="4460294"/>
              <a:ext cx="1195720" cy="1195720"/>
            </a:xfrm>
            <a:prstGeom prst="rect">
              <a:avLst/>
            </a:prstGeom>
          </p:spPr>
        </p:pic>
        <p:sp>
          <p:nvSpPr>
            <p:cNvPr id="10" name="TextBox 9"/>
            <p:cNvSpPr txBox="1"/>
            <p:nvPr/>
          </p:nvSpPr>
          <p:spPr>
            <a:xfrm>
              <a:off x="8997552" y="6085524"/>
              <a:ext cx="2729753" cy="683264"/>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800" b="0" i="0" u="none" strike="noStrike" kern="1200" cap="none" spc="0" normalizeH="0" baseline="0" noProof="0" dirty="0">
                  <a:ln>
                    <a:noFill/>
                  </a:ln>
                  <a:gradFill>
                    <a:gsLst>
                      <a:gs pos="2917">
                        <a:srgbClr val="525051"/>
                      </a:gs>
                      <a:gs pos="30000">
                        <a:srgbClr val="525051"/>
                      </a:gs>
                    </a:gsLst>
                    <a:lin ang="5400000" scaled="0"/>
                  </a:gradFill>
                  <a:effectLst/>
                  <a:uLnTx/>
                  <a:uFillTx/>
                  <a:latin typeface="Times New Roman" panose="02020603050405020304" pitchFamily="18" charset="0"/>
                  <a:ea typeface="+mn-ea"/>
                  <a:cs typeface="Times New Roman" panose="02020603050405020304" pitchFamily="18" charset="0"/>
                </a:rPr>
                <a:t>Mila </a:t>
              </a:r>
              <a:r>
                <a:rPr kumimoji="0" lang="en-US" sz="2800" b="0" i="0" u="none" strike="noStrike" kern="1200" cap="none" spc="0" normalizeH="0" baseline="0" noProof="0" dirty="0" err="1">
                  <a:ln>
                    <a:noFill/>
                  </a:ln>
                  <a:gradFill>
                    <a:gsLst>
                      <a:gs pos="2917">
                        <a:srgbClr val="525051"/>
                      </a:gs>
                      <a:gs pos="30000">
                        <a:srgbClr val="525051"/>
                      </a:gs>
                    </a:gsLst>
                    <a:lin ang="5400000" scaled="0"/>
                  </a:gradFill>
                  <a:effectLst/>
                  <a:uLnTx/>
                  <a:uFillTx/>
                  <a:latin typeface="Times New Roman" panose="02020603050405020304" pitchFamily="18" charset="0"/>
                  <a:ea typeface="+mn-ea"/>
                  <a:cs typeface="Times New Roman" panose="02020603050405020304" pitchFamily="18" charset="0"/>
                </a:rPr>
                <a:t>Kunis</a:t>
              </a:r>
              <a:endParaRPr kumimoji="0" lang="en-US" sz="2800" b="0" i="0" u="none" strike="noStrike" kern="1200" cap="none" spc="0" normalizeH="0" baseline="0" noProof="0" dirty="0">
                <a:ln>
                  <a:noFill/>
                </a:ln>
                <a:gradFill>
                  <a:gsLst>
                    <a:gs pos="2917">
                      <a:srgbClr val="525051"/>
                    </a:gs>
                    <a:gs pos="30000">
                      <a:srgbClr val="525051"/>
                    </a:gs>
                  </a:gsLst>
                  <a:lin ang="5400000" scaled="0"/>
                </a:gradFill>
                <a:effectLst/>
                <a:uLnTx/>
                <a:uFillTx/>
                <a:latin typeface="Times New Roman" panose="02020603050405020304" pitchFamily="18" charset="0"/>
                <a:ea typeface="+mn-ea"/>
                <a:cs typeface="Times New Roman" panose="02020603050405020304" pitchFamily="18" charset="0"/>
              </a:endParaRPr>
            </a:p>
          </p:txBody>
        </p:sp>
        <p:pic>
          <p:nvPicPr>
            <p:cNvPr id="11" name="Picture 10"/>
            <p:cNvPicPr>
              <a:picLocks noChangeAspect="1"/>
            </p:cNvPicPr>
            <p:nvPr/>
          </p:nvPicPr>
          <p:blipFill>
            <a:blip r:embed="rId5"/>
            <a:stretch>
              <a:fillRect/>
            </a:stretch>
          </p:blipFill>
          <p:spPr>
            <a:xfrm>
              <a:off x="10928271" y="5316119"/>
              <a:ext cx="978434" cy="1306260"/>
            </a:xfrm>
            <a:prstGeom prst="rect">
              <a:avLst/>
            </a:prstGeom>
          </p:spPr>
        </p:pic>
        <p:sp>
          <p:nvSpPr>
            <p:cNvPr id="12" name="Rectangle 11"/>
            <p:cNvSpPr/>
            <p:nvPr/>
          </p:nvSpPr>
          <p:spPr bwMode="auto">
            <a:xfrm>
              <a:off x="7947212" y="4106950"/>
              <a:ext cx="4061012" cy="2734058"/>
            </a:xfrm>
            <a:prstGeom prst="rect">
              <a:avLst/>
            </a:prstGeom>
            <a:noFill/>
            <a:ln w="28575">
              <a:solidFill>
                <a:srgbClr val="1C3E8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3" name="Rectangle 12"/>
            <p:cNvSpPr/>
            <p:nvPr/>
          </p:nvSpPr>
          <p:spPr>
            <a:xfrm>
              <a:off x="7947212" y="3455411"/>
              <a:ext cx="4061012" cy="646331"/>
            </a:xfrm>
            <a:prstGeom prst="rect">
              <a:avLst/>
            </a:prstGeom>
          </p:spPr>
          <p:txBody>
            <a:bodyPr wrap="squar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3600" b="0" i="1" u="none" strike="noStrike" kern="1200" cap="none" spc="0" normalizeH="0" baseline="0" noProof="0" dirty="0">
                  <a:ln>
                    <a:noFill/>
                  </a:ln>
                  <a:solidFill>
                    <a:srgbClr val="C00000"/>
                  </a:solidFill>
                  <a:effectLst/>
                  <a:uLnTx/>
                  <a:uFillTx/>
                  <a:latin typeface="Times New Roman" panose="02020603050405020304" pitchFamily="18" charset="0"/>
                  <a:ea typeface="+mn-ea"/>
                  <a:cs typeface="Times New Roman" panose="02020603050405020304" pitchFamily="18" charset="0"/>
                </a:rPr>
                <a:t>Answer</a:t>
              </a:r>
              <a:r>
                <a:rPr kumimoji="0" lang="en-US" sz="3600" b="0" i="0" u="none" strike="noStrike" kern="1200" cap="none" spc="0" normalizeH="0" baseline="0" noProof="0" dirty="0">
                  <a:ln>
                    <a:noFill/>
                  </a:ln>
                  <a:solidFill>
                    <a:srgbClr val="C00000"/>
                  </a:solidFill>
                  <a:effectLst/>
                  <a:uLnTx/>
                  <a:uFillTx/>
                  <a:latin typeface="Times New Roman" panose="02020603050405020304" pitchFamily="18" charset="0"/>
                  <a:ea typeface="+mn-ea"/>
                  <a:cs typeface="Times New Roman" panose="02020603050405020304" pitchFamily="18" charset="0"/>
                </a:rPr>
                <a:t>:</a:t>
              </a:r>
              <a:endParaRPr kumimoji="0" lang="en-US" sz="3600" b="0" i="0" u="none" strike="noStrike" kern="1200" cap="none" spc="0" normalizeH="0" baseline="0" noProof="0" dirty="0">
                <a:ln>
                  <a:noFill/>
                </a:ln>
                <a:solidFill>
                  <a:srgbClr val="C00000"/>
                </a:solidFill>
                <a:effectLst/>
                <a:uLnTx/>
                <a:uFillTx/>
                <a:latin typeface="Segoe UI"/>
                <a:ea typeface="+mn-ea"/>
                <a:cs typeface="+mn-cs"/>
              </a:endParaRPr>
            </a:p>
          </p:txBody>
        </p:sp>
      </p:grpSp>
    </p:spTree>
    <p:extLst>
      <p:ext uri="{BB962C8B-B14F-4D97-AF65-F5344CB8AC3E}">
        <p14:creationId xmlns:p14="http://schemas.microsoft.com/office/powerpoint/2010/main" val="31225011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50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100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Evidence Supports “Answer-only” Labels</a:t>
            </a:r>
          </a:p>
        </p:txBody>
      </p:sp>
      <p:sp>
        <p:nvSpPr>
          <p:cNvPr id="3" name="Content Placeholder 2"/>
          <p:cNvSpPr>
            <a:spLocks noGrp="1"/>
          </p:cNvSpPr>
          <p:nvPr>
            <p:ph sz="quarter" idx="10"/>
          </p:nvPr>
        </p:nvSpPr>
        <p:spPr>
          <a:xfrm>
            <a:off x="274638" y="1322014"/>
            <a:ext cx="11887200" cy="1181862"/>
          </a:xfrm>
        </p:spPr>
        <p:txBody>
          <a:bodyPr/>
          <a:lstStyle/>
          <a:p>
            <a:r>
              <a:rPr lang="en-US" dirty="0"/>
              <a:t>Plus, comparable performance can be achieved with labeled answers only </a:t>
            </a:r>
            <a:r>
              <a:rPr lang="en-US" sz="3200" dirty="0"/>
              <a:t>[Liang et al., 2013]</a:t>
            </a:r>
            <a:endParaRPr lang="en-US" dirty="0"/>
          </a:p>
        </p:txBody>
      </p:sp>
      <p:sp>
        <p:nvSpPr>
          <p:cNvPr id="16" name="Rectangle 15"/>
          <p:cNvSpPr/>
          <p:nvPr/>
        </p:nvSpPr>
        <p:spPr>
          <a:xfrm>
            <a:off x="1148697" y="2743976"/>
            <a:ext cx="10139081" cy="646331"/>
          </a:xfrm>
          <a:prstGeom prst="rect">
            <a:avLst/>
          </a:prstGeom>
        </p:spPr>
        <p:txBody>
          <a:bodyPr wrap="square">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3600" b="0" i="1" u="none" strike="noStrike" kern="1200" cap="none" spc="0" normalizeH="0" baseline="0" noProof="0" dirty="0">
                <a:ln>
                  <a:noFill/>
                </a:ln>
                <a:solidFill>
                  <a:srgbClr val="00B050"/>
                </a:solidFill>
                <a:effectLst/>
                <a:uLnTx/>
                <a:uFillTx/>
                <a:latin typeface="Times New Roman" panose="02020603050405020304" pitchFamily="18" charset="0"/>
                <a:ea typeface="+mn-ea"/>
                <a:cs typeface="Times New Roman" panose="02020603050405020304" pitchFamily="18" charset="0"/>
              </a:rPr>
              <a:t>Question</a:t>
            </a:r>
            <a:r>
              <a:rPr kumimoji="0" lang="en-US" sz="3600" b="0" i="0" u="none" strike="noStrike" kern="1200" cap="none" spc="0" normalizeH="0" baseline="0" noProof="0" dirty="0">
                <a:ln>
                  <a:noFill/>
                </a:ln>
                <a:solidFill>
                  <a:srgbClr val="00B050"/>
                </a:solidFill>
                <a:effectLst/>
                <a:uLnTx/>
                <a:uFillTx/>
                <a:latin typeface="Times New Roman" panose="02020603050405020304" pitchFamily="18" charset="0"/>
                <a:ea typeface="+mn-ea"/>
                <a:cs typeface="Times New Roman" panose="02020603050405020304" pitchFamily="18" charset="0"/>
              </a:rPr>
              <a:t>:</a:t>
            </a:r>
            <a:r>
              <a:rPr kumimoji="0" lang="en-US" sz="3600" b="0" i="0" u="none" strike="noStrike" kern="1200" cap="none" spc="0" normalizeH="0" baseline="0" noProof="0" dirty="0">
                <a:ln>
                  <a:noFill/>
                </a:ln>
                <a:solidFill>
                  <a:srgbClr val="0070C0"/>
                </a:solidFill>
                <a:effectLst/>
                <a:uLnTx/>
                <a:uFillTx/>
                <a:latin typeface="Times New Roman" panose="02020603050405020304" pitchFamily="18" charset="0"/>
                <a:ea typeface="+mn-ea"/>
                <a:cs typeface="Times New Roman" panose="02020603050405020304" pitchFamily="18" charset="0"/>
              </a:rPr>
              <a:t> Who voiced Meg on Family Guy?</a:t>
            </a:r>
            <a:endParaRPr kumimoji="0" lang="en-US" sz="3600" b="0" i="0" u="none" strike="noStrike" kern="1200" cap="none" spc="0" normalizeH="0" baseline="0" noProof="0" dirty="0">
              <a:ln>
                <a:noFill/>
              </a:ln>
              <a:solidFill>
                <a:srgbClr val="0070C0"/>
              </a:solidFill>
              <a:effectLst/>
              <a:uLnTx/>
              <a:uFillTx/>
              <a:latin typeface="Segoe UI"/>
              <a:ea typeface="+mn-ea"/>
              <a:cs typeface="+mn-cs"/>
            </a:endParaRPr>
          </a:p>
        </p:txBody>
      </p:sp>
      <p:grpSp>
        <p:nvGrpSpPr>
          <p:cNvPr id="17" name="Group 16"/>
          <p:cNvGrpSpPr/>
          <p:nvPr/>
        </p:nvGrpSpPr>
        <p:grpSpPr>
          <a:xfrm>
            <a:off x="293781" y="3455411"/>
            <a:ext cx="7087589" cy="3385597"/>
            <a:chOff x="293781" y="3455411"/>
            <a:chExt cx="7087589" cy="3385597"/>
          </a:xfrm>
        </p:grpSpPr>
        <p:pic>
          <p:nvPicPr>
            <p:cNvPr id="18" name="Picture 17" descr="Screen Clipping"/>
            <p:cNvPicPr>
              <a:picLocks noChangeAspect="1"/>
            </p:cNvPicPr>
            <p:nvPr/>
          </p:nvPicPr>
          <p:blipFill>
            <a:blip r:embed="rId3"/>
            <a:stretch>
              <a:fillRect/>
            </a:stretch>
          </p:blipFill>
          <p:spPr>
            <a:xfrm>
              <a:off x="293781" y="4106951"/>
              <a:ext cx="7087589" cy="2734057"/>
            </a:xfrm>
            <a:prstGeom prst="rect">
              <a:avLst/>
            </a:prstGeom>
          </p:spPr>
        </p:pic>
        <p:sp>
          <p:nvSpPr>
            <p:cNvPr id="19" name="Rectangle 18"/>
            <p:cNvSpPr/>
            <p:nvPr/>
          </p:nvSpPr>
          <p:spPr>
            <a:xfrm>
              <a:off x="293781" y="3455411"/>
              <a:ext cx="7087589" cy="646331"/>
            </a:xfrm>
            <a:prstGeom prst="rect">
              <a:avLst/>
            </a:prstGeom>
          </p:spPr>
          <p:txBody>
            <a:bodyPr wrap="squar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3600" b="0" i="1" u="none" strike="noStrike" kern="1200" cap="none" spc="0" normalizeH="0" baseline="0" noProof="0" dirty="0">
                  <a:ln>
                    <a:noFill/>
                  </a:ln>
                  <a:solidFill>
                    <a:srgbClr val="C00000"/>
                  </a:solidFill>
                  <a:effectLst/>
                  <a:uLnTx/>
                  <a:uFillTx/>
                  <a:latin typeface="Times New Roman" panose="02020603050405020304" pitchFamily="18" charset="0"/>
                  <a:ea typeface="+mn-ea"/>
                  <a:cs typeface="Times New Roman" panose="02020603050405020304" pitchFamily="18" charset="0"/>
                </a:rPr>
                <a:t>Parse</a:t>
              </a:r>
              <a:r>
                <a:rPr kumimoji="0" lang="en-US" sz="3600" b="0" i="0" u="none" strike="noStrike" kern="1200" cap="none" spc="0" normalizeH="0" baseline="0" noProof="0" dirty="0">
                  <a:ln>
                    <a:noFill/>
                  </a:ln>
                  <a:solidFill>
                    <a:srgbClr val="C00000"/>
                  </a:solidFill>
                  <a:effectLst/>
                  <a:uLnTx/>
                  <a:uFillTx/>
                  <a:latin typeface="Times New Roman" panose="02020603050405020304" pitchFamily="18" charset="0"/>
                  <a:ea typeface="+mn-ea"/>
                  <a:cs typeface="Times New Roman" panose="02020603050405020304" pitchFamily="18" charset="0"/>
                </a:rPr>
                <a:t>:</a:t>
              </a:r>
              <a:endParaRPr kumimoji="0" lang="en-US" sz="3600" b="0" i="0" u="none" strike="noStrike" kern="1200" cap="none" spc="0" normalizeH="0" baseline="0" noProof="0" dirty="0">
                <a:ln>
                  <a:noFill/>
                </a:ln>
                <a:solidFill>
                  <a:srgbClr val="C00000"/>
                </a:solidFill>
                <a:effectLst/>
                <a:uLnTx/>
                <a:uFillTx/>
                <a:latin typeface="Segoe UI"/>
                <a:ea typeface="+mn-ea"/>
                <a:cs typeface="+mn-cs"/>
              </a:endParaRPr>
            </a:p>
          </p:txBody>
        </p:sp>
      </p:grpSp>
      <p:grpSp>
        <p:nvGrpSpPr>
          <p:cNvPr id="20" name="Group 19"/>
          <p:cNvGrpSpPr/>
          <p:nvPr/>
        </p:nvGrpSpPr>
        <p:grpSpPr>
          <a:xfrm>
            <a:off x="7947212" y="3455411"/>
            <a:ext cx="4061012" cy="3385597"/>
            <a:chOff x="7947212" y="3455411"/>
            <a:chExt cx="4061012" cy="3385597"/>
          </a:xfrm>
        </p:grpSpPr>
        <p:sp>
          <p:nvSpPr>
            <p:cNvPr id="21" name="TextBox 20"/>
            <p:cNvSpPr txBox="1"/>
            <p:nvPr/>
          </p:nvSpPr>
          <p:spPr>
            <a:xfrm>
              <a:off x="9176952" y="4379102"/>
              <a:ext cx="2729753" cy="683264"/>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800" b="0" i="0" u="none" strike="noStrike" kern="1200" cap="none" spc="0" normalizeH="0" baseline="0" noProof="0" dirty="0">
                  <a:ln>
                    <a:noFill/>
                  </a:ln>
                  <a:gradFill>
                    <a:gsLst>
                      <a:gs pos="2917">
                        <a:srgbClr val="525051"/>
                      </a:gs>
                      <a:gs pos="30000">
                        <a:srgbClr val="525051"/>
                      </a:gs>
                    </a:gsLst>
                    <a:lin ang="5400000" scaled="0"/>
                  </a:gradFill>
                  <a:effectLst/>
                  <a:uLnTx/>
                  <a:uFillTx/>
                  <a:latin typeface="Times New Roman" panose="02020603050405020304" pitchFamily="18" charset="0"/>
                  <a:ea typeface="+mn-ea"/>
                  <a:cs typeface="Times New Roman" panose="02020603050405020304" pitchFamily="18" charset="0"/>
                </a:rPr>
                <a:t>Lacey </a:t>
              </a:r>
              <a:r>
                <a:rPr kumimoji="0" lang="en-US" sz="2800" b="0" i="0" u="none" strike="noStrike" kern="1200" cap="none" spc="0" normalizeH="0" baseline="0" noProof="0" dirty="0" err="1">
                  <a:ln>
                    <a:noFill/>
                  </a:ln>
                  <a:gradFill>
                    <a:gsLst>
                      <a:gs pos="2917">
                        <a:srgbClr val="525051"/>
                      </a:gs>
                      <a:gs pos="30000">
                        <a:srgbClr val="525051"/>
                      </a:gs>
                    </a:gsLst>
                    <a:lin ang="5400000" scaled="0"/>
                  </a:gradFill>
                  <a:effectLst/>
                  <a:uLnTx/>
                  <a:uFillTx/>
                  <a:latin typeface="Times New Roman" panose="02020603050405020304" pitchFamily="18" charset="0"/>
                  <a:ea typeface="+mn-ea"/>
                  <a:cs typeface="Times New Roman" panose="02020603050405020304" pitchFamily="18" charset="0"/>
                </a:rPr>
                <a:t>Chabert</a:t>
              </a:r>
              <a:endParaRPr kumimoji="0" lang="en-US" sz="2800" b="0" i="0" u="none" strike="noStrike" kern="1200" cap="none" spc="0" normalizeH="0" baseline="0" noProof="0" dirty="0">
                <a:ln>
                  <a:noFill/>
                </a:ln>
                <a:gradFill>
                  <a:gsLst>
                    <a:gs pos="2917">
                      <a:srgbClr val="525051"/>
                    </a:gs>
                    <a:gs pos="30000">
                      <a:srgbClr val="525051"/>
                    </a:gs>
                  </a:gsLst>
                  <a:lin ang="5400000" scaled="0"/>
                </a:gradFill>
                <a:effectLst/>
                <a:uLnTx/>
                <a:uFillTx/>
                <a:latin typeface="Times New Roman" panose="02020603050405020304" pitchFamily="18" charset="0"/>
                <a:ea typeface="+mn-ea"/>
                <a:cs typeface="Times New Roman" panose="02020603050405020304" pitchFamily="18" charset="0"/>
              </a:endParaRPr>
            </a:p>
          </p:txBody>
        </p:sp>
        <p:pic>
          <p:nvPicPr>
            <p:cNvPr id="22" name="Picture 21"/>
            <p:cNvPicPr>
              <a:picLocks noChangeAspect="1"/>
            </p:cNvPicPr>
            <p:nvPr/>
          </p:nvPicPr>
          <p:blipFill>
            <a:blip r:embed="rId4"/>
            <a:stretch>
              <a:fillRect/>
            </a:stretch>
          </p:blipFill>
          <p:spPr>
            <a:xfrm>
              <a:off x="8048467" y="4460294"/>
              <a:ext cx="1195720" cy="1195720"/>
            </a:xfrm>
            <a:prstGeom prst="rect">
              <a:avLst/>
            </a:prstGeom>
          </p:spPr>
        </p:pic>
        <p:sp>
          <p:nvSpPr>
            <p:cNvPr id="23" name="TextBox 22"/>
            <p:cNvSpPr txBox="1"/>
            <p:nvPr/>
          </p:nvSpPr>
          <p:spPr>
            <a:xfrm>
              <a:off x="8997552" y="6085524"/>
              <a:ext cx="2729753" cy="683264"/>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800" b="0" i="0" u="none" strike="noStrike" kern="1200" cap="none" spc="0" normalizeH="0" baseline="0" noProof="0" dirty="0">
                  <a:ln>
                    <a:noFill/>
                  </a:ln>
                  <a:gradFill>
                    <a:gsLst>
                      <a:gs pos="2917">
                        <a:srgbClr val="525051"/>
                      </a:gs>
                      <a:gs pos="30000">
                        <a:srgbClr val="525051"/>
                      </a:gs>
                    </a:gsLst>
                    <a:lin ang="5400000" scaled="0"/>
                  </a:gradFill>
                  <a:effectLst/>
                  <a:uLnTx/>
                  <a:uFillTx/>
                  <a:latin typeface="Times New Roman" panose="02020603050405020304" pitchFamily="18" charset="0"/>
                  <a:ea typeface="+mn-ea"/>
                  <a:cs typeface="Times New Roman" panose="02020603050405020304" pitchFamily="18" charset="0"/>
                </a:rPr>
                <a:t>Mila </a:t>
              </a:r>
              <a:r>
                <a:rPr kumimoji="0" lang="en-US" sz="2800" b="0" i="0" u="none" strike="noStrike" kern="1200" cap="none" spc="0" normalizeH="0" baseline="0" noProof="0" dirty="0" err="1">
                  <a:ln>
                    <a:noFill/>
                  </a:ln>
                  <a:gradFill>
                    <a:gsLst>
                      <a:gs pos="2917">
                        <a:srgbClr val="525051"/>
                      </a:gs>
                      <a:gs pos="30000">
                        <a:srgbClr val="525051"/>
                      </a:gs>
                    </a:gsLst>
                    <a:lin ang="5400000" scaled="0"/>
                  </a:gradFill>
                  <a:effectLst/>
                  <a:uLnTx/>
                  <a:uFillTx/>
                  <a:latin typeface="Times New Roman" panose="02020603050405020304" pitchFamily="18" charset="0"/>
                  <a:ea typeface="+mn-ea"/>
                  <a:cs typeface="Times New Roman" panose="02020603050405020304" pitchFamily="18" charset="0"/>
                </a:rPr>
                <a:t>Kunis</a:t>
              </a:r>
              <a:endParaRPr kumimoji="0" lang="en-US" sz="2800" b="0" i="0" u="none" strike="noStrike" kern="1200" cap="none" spc="0" normalizeH="0" baseline="0" noProof="0" dirty="0">
                <a:ln>
                  <a:noFill/>
                </a:ln>
                <a:gradFill>
                  <a:gsLst>
                    <a:gs pos="2917">
                      <a:srgbClr val="525051"/>
                    </a:gs>
                    <a:gs pos="30000">
                      <a:srgbClr val="525051"/>
                    </a:gs>
                  </a:gsLst>
                  <a:lin ang="5400000" scaled="0"/>
                </a:gradFill>
                <a:effectLst/>
                <a:uLnTx/>
                <a:uFillTx/>
                <a:latin typeface="Times New Roman" panose="02020603050405020304" pitchFamily="18" charset="0"/>
                <a:ea typeface="+mn-ea"/>
                <a:cs typeface="Times New Roman" panose="02020603050405020304" pitchFamily="18" charset="0"/>
              </a:endParaRPr>
            </a:p>
          </p:txBody>
        </p:sp>
        <p:pic>
          <p:nvPicPr>
            <p:cNvPr id="24" name="Picture 23"/>
            <p:cNvPicPr>
              <a:picLocks noChangeAspect="1"/>
            </p:cNvPicPr>
            <p:nvPr/>
          </p:nvPicPr>
          <p:blipFill>
            <a:blip r:embed="rId5"/>
            <a:stretch>
              <a:fillRect/>
            </a:stretch>
          </p:blipFill>
          <p:spPr>
            <a:xfrm>
              <a:off x="10928271" y="5316119"/>
              <a:ext cx="978434" cy="1306260"/>
            </a:xfrm>
            <a:prstGeom prst="rect">
              <a:avLst/>
            </a:prstGeom>
          </p:spPr>
        </p:pic>
        <p:sp>
          <p:nvSpPr>
            <p:cNvPr id="25" name="Rectangle 24"/>
            <p:cNvSpPr/>
            <p:nvPr/>
          </p:nvSpPr>
          <p:spPr bwMode="auto">
            <a:xfrm>
              <a:off x="7947212" y="4106950"/>
              <a:ext cx="4061012" cy="2734058"/>
            </a:xfrm>
            <a:prstGeom prst="rect">
              <a:avLst/>
            </a:prstGeom>
            <a:noFill/>
            <a:ln w="28575">
              <a:solidFill>
                <a:srgbClr val="1C3E8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26" name="Rectangle 25"/>
            <p:cNvSpPr/>
            <p:nvPr/>
          </p:nvSpPr>
          <p:spPr>
            <a:xfrm>
              <a:off x="7947212" y="3455411"/>
              <a:ext cx="4061012" cy="646331"/>
            </a:xfrm>
            <a:prstGeom prst="rect">
              <a:avLst/>
            </a:prstGeom>
          </p:spPr>
          <p:txBody>
            <a:bodyPr wrap="squar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3600" b="0" i="1" u="none" strike="noStrike" kern="1200" cap="none" spc="0" normalizeH="0" baseline="0" noProof="0" dirty="0">
                  <a:ln>
                    <a:noFill/>
                  </a:ln>
                  <a:solidFill>
                    <a:srgbClr val="C00000"/>
                  </a:solidFill>
                  <a:effectLst/>
                  <a:uLnTx/>
                  <a:uFillTx/>
                  <a:latin typeface="Times New Roman" panose="02020603050405020304" pitchFamily="18" charset="0"/>
                  <a:ea typeface="+mn-ea"/>
                  <a:cs typeface="Times New Roman" panose="02020603050405020304" pitchFamily="18" charset="0"/>
                </a:rPr>
                <a:t>Answer</a:t>
              </a:r>
              <a:r>
                <a:rPr kumimoji="0" lang="en-US" sz="3600" b="0" i="0" u="none" strike="noStrike" kern="1200" cap="none" spc="0" normalizeH="0" baseline="0" noProof="0" dirty="0">
                  <a:ln>
                    <a:noFill/>
                  </a:ln>
                  <a:solidFill>
                    <a:srgbClr val="C00000"/>
                  </a:solidFill>
                  <a:effectLst/>
                  <a:uLnTx/>
                  <a:uFillTx/>
                  <a:latin typeface="Times New Roman" panose="02020603050405020304" pitchFamily="18" charset="0"/>
                  <a:ea typeface="+mn-ea"/>
                  <a:cs typeface="Times New Roman" panose="02020603050405020304" pitchFamily="18" charset="0"/>
                </a:rPr>
                <a:t>:</a:t>
              </a:r>
              <a:endParaRPr kumimoji="0" lang="en-US" sz="3600" b="0" i="0" u="none" strike="noStrike" kern="1200" cap="none" spc="0" normalizeH="0" baseline="0" noProof="0" dirty="0">
                <a:ln>
                  <a:noFill/>
                </a:ln>
                <a:solidFill>
                  <a:srgbClr val="C00000"/>
                </a:solidFill>
                <a:effectLst/>
                <a:uLnTx/>
                <a:uFillTx/>
                <a:latin typeface="Segoe UI"/>
                <a:ea typeface="+mn-ea"/>
                <a:cs typeface="+mn-cs"/>
              </a:endParaRPr>
            </a:p>
          </p:txBody>
        </p:sp>
      </p:grpSp>
      <p:sp>
        <p:nvSpPr>
          <p:cNvPr id="7" name="Multiply 6"/>
          <p:cNvSpPr/>
          <p:nvPr/>
        </p:nvSpPr>
        <p:spPr bwMode="auto">
          <a:xfrm>
            <a:off x="1497787" y="3511532"/>
            <a:ext cx="4679576" cy="3924893"/>
          </a:xfrm>
          <a:prstGeom prst="mathMultiply">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7714887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7"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7685" y="279120"/>
            <a:ext cx="11339856" cy="1351952"/>
          </a:xfrm>
        </p:spPr>
        <p:txBody>
          <a:bodyPr>
            <a:normAutofit/>
          </a:bodyPr>
          <a:lstStyle/>
          <a:p>
            <a:r>
              <a:rPr lang="en-US" sz="4080" dirty="0"/>
              <a:t>Challenge of NLP: the Diversity of Natural Language</a:t>
            </a:r>
          </a:p>
        </p:txBody>
      </p:sp>
      <p:sp>
        <p:nvSpPr>
          <p:cNvPr id="4" name="Text Placeholder 3"/>
          <p:cNvSpPr>
            <a:spLocks noGrp="1"/>
          </p:cNvSpPr>
          <p:nvPr>
            <p:ph type="body" idx="1"/>
          </p:nvPr>
        </p:nvSpPr>
        <p:spPr>
          <a:xfrm>
            <a:off x="857388" y="3012165"/>
            <a:ext cx="5260465" cy="404001"/>
          </a:xfrm>
        </p:spPr>
        <p:txBody>
          <a:bodyPr>
            <a:normAutofit fontScale="77500" lnSpcReduction="20000"/>
          </a:bodyPr>
          <a:lstStyle/>
          <a:p>
            <a:r>
              <a:rPr lang="en-US" dirty="0"/>
              <a:t>Ambiguity</a:t>
            </a:r>
          </a:p>
        </p:txBody>
      </p:sp>
      <p:sp>
        <p:nvSpPr>
          <p:cNvPr id="5" name="Content Placeholder 4"/>
          <p:cNvSpPr>
            <a:spLocks noGrp="1"/>
          </p:cNvSpPr>
          <p:nvPr>
            <p:ph sz="half" idx="2"/>
          </p:nvPr>
        </p:nvSpPr>
        <p:spPr>
          <a:xfrm>
            <a:off x="857388" y="3499724"/>
            <a:ext cx="5260465" cy="2607813"/>
          </a:xfrm>
        </p:spPr>
        <p:txBody>
          <a:bodyPr>
            <a:normAutofit/>
          </a:bodyPr>
          <a:lstStyle/>
          <a:p>
            <a:pPr marL="0" indent="0">
              <a:buNone/>
            </a:pPr>
            <a:r>
              <a:rPr lang="en-US" sz="1836" dirty="0"/>
              <a:t>Example: </a:t>
            </a:r>
            <a:r>
              <a:rPr lang="en-US" sz="1836" dirty="0">
                <a:solidFill>
                  <a:schemeClr val="accent1"/>
                </a:solidFill>
              </a:rPr>
              <a:t>I made her duck.</a:t>
            </a:r>
          </a:p>
          <a:p>
            <a:r>
              <a:rPr lang="en-US" sz="1836" i="1" dirty="0"/>
              <a:t>I cooked waterfowl for her.</a:t>
            </a:r>
          </a:p>
          <a:p>
            <a:r>
              <a:rPr lang="en-US" sz="1836" i="1" dirty="0"/>
              <a:t>I cooked waterfowl belonging to her.</a:t>
            </a:r>
          </a:p>
          <a:p>
            <a:r>
              <a:rPr lang="en-US" sz="1836" i="1" dirty="0"/>
              <a:t>I created the plaster duck she owns.</a:t>
            </a:r>
          </a:p>
          <a:p>
            <a:r>
              <a:rPr lang="en-US" sz="1836" i="1" dirty="0"/>
              <a:t>I caused her to quickly lower her head or body.</a:t>
            </a:r>
          </a:p>
          <a:p>
            <a:r>
              <a:rPr lang="en-US" sz="1836" i="1" dirty="0"/>
              <a:t>I waved my magic wand and turned her into undifferentiated waterfowl.</a:t>
            </a:r>
          </a:p>
        </p:txBody>
      </p:sp>
      <p:sp>
        <p:nvSpPr>
          <p:cNvPr id="6" name="Text Placeholder 5"/>
          <p:cNvSpPr>
            <a:spLocks noGrp="1"/>
          </p:cNvSpPr>
          <p:nvPr>
            <p:ph type="body" sz="quarter" idx="3"/>
          </p:nvPr>
        </p:nvSpPr>
        <p:spPr>
          <a:xfrm>
            <a:off x="6295954" y="1714630"/>
            <a:ext cx="5286372" cy="404001"/>
          </a:xfrm>
        </p:spPr>
        <p:txBody>
          <a:bodyPr>
            <a:normAutofit fontScale="77500" lnSpcReduction="20000"/>
          </a:bodyPr>
          <a:lstStyle/>
          <a:p>
            <a:r>
              <a:rPr lang="en-US" dirty="0"/>
              <a:t>Paraphrase</a:t>
            </a:r>
          </a:p>
        </p:txBody>
      </p:sp>
      <p:sp>
        <p:nvSpPr>
          <p:cNvPr id="7" name="Content Placeholder 6"/>
          <p:cNvSpPr>
            <a:spLocks noGrp="1"/>
          </p:cNvSpPr>
          <p:nvPr>
            <p:ph sz="quarter" idx="4"/>
          </p:nvPr>
        </p:nvSpPr>
        <p:spPr>
          <a:xfrm>
            <a:off x="6336500" y="2133837"/>
            <a:ext cx="5775551" cy="3973701"/>
          </a:xfrm>
        </p:spPr>
        <p:txBody>
          <a:bodyPr>
            <a:noAutofit/>
          </a:bodyPr>
          <a:lstStyle/>
          <a:p>
            <a:pPr marL="0" indent="0">
              <a:buNone/>
            </a:pPr>
            <a:r>
              <a:rPr lang="en-US" sz="1836" dirty="0"/>
              <a:t>Example: </a:t>
            </a:r>
            <a:r>
              <a:rPr lang="en-US" sz="1836" dirty="0">
                <a:solidFill>
                  <a:schemeClr val="accent1"/>
                </a:solidFill>
              </a:rPr>
              <a:t>How long is the X river?</a:t>
            </a:r>
          </a:p>
          <a:p>
            <a:r>
              <a:rPr lang="en-US" sz="1836" i="1" dirty="0"/>
              <a:t>The Mississippi River </a:t>
            </a:r>
            <a:r>
              <a:rPr lang="en-US" sz="1836" i="1" dirty="0">
                <a:solidFill>
                  <a:schemeClr val="accent1"/>
                </a:solidFill>
              </a:rPr>
              <a:t>is</a:t>
            </a:r>
            <a:r>
              <a:rPr lang="en-US" sz="1836" i="1" dirty="0"/>
              <a:t> 3,734 km (2,320 mi) </a:t>
            </a:r>
            <a:r>
              <a:rPr lang="en-US" sz="1836" i="1" dirty="0">
                <a:solidFill>
                  <a:schemeClr val="accent1"/>
                </a:solidFill>
              </a:rPr>
              <a:t>long</a:t>
            </a:r>
            <a:r>
              <a:rPr lang="en-US" sz="1836" i="1" dirty="0"/>
              <a:t>.</a:t>
            </a:r>
          </a:p>
          <a:p>
            <a:r>
              <a:rPr lang="en-US" sz="1836" i="1" dirty="0"/>
              <a:t>...is a short river, </a:t>
            </a:r>
            <a:r>
              <a:rPr lang="en-US" sz="1836" i="1" dirty="0">
                <a:solidFill>
                  <a:schemeClr val="accent1"/>
                </a:solidFill>
              </a:rPr>
              <a:t>some</a:t>
            </a:r>
            <a:r>
              <a:rPr lang="en-US" sz="1836" i="1" dirty="0"/>
              <a:t> 4.5 miles (7.2 km) </a:t>
            </a:r>
            <a:r>
              <a:rPr lang="en-US" sz="1836" i="1" dirty="0">
                <a:solidFill>
                  <a:schemeClr val="accent1"/>
                </a:solidFill>
              </a:rPr>
              <a:t>in length</a:t>
            </a:r>
          </a:p>
          <a:p>
            <a:r>
              <a:rPr lang="en-US" sz="1836" i="1" dirty="0"/>
              <a:t>The </a:t>
            </a:r>
            <a:r>
              <a:rPr lang="en-US" sz="1836" i="1" dirty="0">
                <a:solidFill>
                  <a:schemeClr val="accent1"/>
                </a:solidFill>
              </a:rPr>
              <a:t>total length of </a:t>
            </a:r>
            <a:r>
              <a:rPr lang="en-US" sz="1836" i="1" dirty="0"/>
              <a:t>the river </a:t>
            </a:r>
            <a:r>
              <a:rPr lang="en-US" sz="1836" i="1" dirty="0">
                <a:solidFill>
                  <a:schemeClr val="accent1"/>
                </a:solidFill>
              </a:rPr>
              <a:t>is</a:t>
            </a:r>
            <a:r>
              <a:rPr lang="en-US" sz="1836" i="1" dirty="0"/>
              <a:t> 2,145 kilometers.</a:t>
            </a:r>
          </a:p>
          <a:p>
            <a:r>
              <a:rPr lang="en-US" sz="1836" i="1" dirty="0"/>
              <a:t>… at </a:t>
            </a:r>
            <a:r>
              <a:rPr lang="en-US" sz="1836" i="1" dirty="0">
                <a:solidFill>
                  <a:schemeClr val="accent1"/>
                </a:solidFill>
              </a:rPr>
              <a:t>the estimated length of </a:t>
            </a:r>
            <a:r>
              <a:rPr lang="en-US" sz="1836" i="1" dirty="0"/>
              <a:t>5,464 km (3,395 mi)…</a:t>
            </a:r>
          </a:p>
          <a:p>
            <a:r>
              <a:rPr lang="en-US" sz="1836" i="1" dirty="0"/>
              <a:t>… </a:t>
            </a:r>
            <a:r>
              <a:rPr lang="en-US" sz="1836" i="1" dirty="0">
                <a:solidFill>
                  <a:schemeClr val="accent1"/>
                </a:solidFill>
              </a:rPr>
              <a:t>has a meander length of </a:t>
            </a:r>
            <a:r>
              <a:rPr lang="en-US" sz="1836" i="1" dirty="0"/>
              <a:t>444 miles (715 km)…</a:t>
            </a:r>
          </a:p>
          <a:p>
            <a:r>
              <a:rPr lang="en-US" sz="1836" i="1" dirty="0"/>
              <a:t>… Bali’s longest river, </a:t>
            </a:r>
            <a:r>
              <a:rPr lang="en-US" sz="1836" i="1" dirty="0">
                <a:solidFill>
                  <a:schemeClr val="accent1"/>
                </a:solidFill>
              </a:rPr>
              <a:t>measuring approximately </a:t>
            </a:r>
            <a:r>
              <a:rPr lang="en-US" sz="1836" i="1" dirty="0"/>
              <a:t>75 kilometers </a:t>
            </a:r>
            <a:r>
              <a:rPr lang="en-US" sz="1836" i="1" dirty="0">
                <a:solidFill>
                  <a:schemeClr val="accent1"/>
                </a:solidFill>
              </a:rPr>
              <a:t>from source to mouth</a:t>
            </a:r>
            <a:r>
              <a:rPr lang="en-US" sz="1836" i="1" dirty="0"/>
              <a:t>.</a:t>
            </a:r>
          </a:p>
          <a:p>
            <a:r>
              <a:rPr lang="en-US" sz="1836" i="1" dirty="0"/>
              <a:t>The … </a:t>
            </a:r>
            <a:r>
              <a:rPr lang="en-US" sz="1836" i="1" dirty="0">
                <a:solidFill>
                  <a:schemeClr val="accent1"/>
                </a:solidFill>
              </a:rPr>
              <a:t>mainstem is </a:t>
            </a:r>
            <a:r>
              <a:rPr lang="en-US" sz="1836" i="1" dirty="0"/>
              <a:t>2.75 miles (4.43 km) </a:t>
            </a:r>
            <a:r>
              <a:rPr lang="en-US" sz="1836" i="1" dirty="0">
                <a:solidFill>
                  <a:schemeClr val="accent1"/>
                </a:solidFill>
              </a:rPr>
              <a:t>long although total distance from headwater source tributaries to the sea is 14 miles (23 km)</a:t>
            </a:r>
            <a:r>
              <a:rPr lang="en-US" sz="1836" i="1" dirty="0"/>
              <a:t>.</a:t>
            </a:r>
          </a:p>
          <a:p>
            <a:pPr marL="0" indent="0">
              <a:buNone/>
            </a:pPr>
            <a:endParaRPr lang="en-US" sz="1836" dirty="0">
              <a:solidFill>
                <a:schemeClr val="accent1"/>
              </a:solidFill>
            </a:endParaRPr>
          </a:p>
        </p:txBody>
      </p:sp>
      <p:sp>
        <p:nvSpPr>
          <p:cNvPr id="8" name="Rectangle 7"/>
          <p:cNvSpPr/>
          <p:nvPr/>
        </p:nvSpPr>
        <p:spPr>
          <a:xfrm>
            <a:off x="857388" y="1764894"/>
            <a:ext cx="5188978" cy="1246787"/>
          </a:xfrm>
          <a:prstGeom prst="rect">
            <a:avLst/>
          </a:prstGeom>
        </p:spPr>
        <p:txBody>
          <a:bodyPr wrap="square">
            <a:spAutoFit/>
          </a:bodyPr>
          <a:lstStyle/>
          <a:p>
            <a:r>
              <a:rPr lang="en-US" sz="2448" dirty="0">
                <a:solidFill>
                  <a:srgbClr val="C00000"/>
                </a:solidFill>
              </a:rPr>
              <a:t>Many-to-many mapping between </a:t>
            </a:r>
            <a:r>
              <a:rPr lang="en-US" sz="2448" i="1" dirty="0">
                <a:solidFill>
                  <a:srgbClr val="C00000"/>
                </a:solidFill>
              </a:rPr>
              <a:t>symbolic</a:t>
            </a:r>
            <a:r>
              <a:rPr lang="en-US" sz="2448" dirty="0">
                <a:solidFill>
                  <a:srgbClr val="C00000"/>
                </a:solidFill>
              </a:rPr>
              <a:t> language and </a:t>
            </a:r>
            <a:r>
              <a:rPr lang="en-US" sz="2448" i="1" dirty="0">
                <a:solidFill>
                  <a:srgbClr val="C00000"/>
                </a:solidFill>
              </a:rPr>
              <a:t>semantic</a:t>
            </a:r>
            <a:r>
              <a:rPr lang="en-US" sz="2448" dirty="0">
                <a:solidFill>
                  <a:srgbClr val="C00000"/>
                </a:solidFill>
              </a:rPr>
              <a:t> meaning</a:t>
            </a:r>
          </a:p>
        </p:txBody>
      </p:sp>
      <p:sp>
        <p:nvSpPr>
          <p:cNvPr id="9" name="Rectangle 8"/>
          <p:cNvSpPr/>
          <p:nvPr/>
        </p:nvSpPr>
        <p:spPr>
          <a:xfrm>
            <a:off x="882" y="6574402"/>
            <a:ext cx="12392474" cy="318286"/>
          </a:xfrm>
          <a:prstGeom prst="rect">
            <a:avLst/>
          </a:prstGeom>
        </p:spPr>
        <p:txBody>
          <a:bodyPr wrap="square">
            <a:spAutoFit/>
          </a:bodyPr>
          <a:lstStyle/>
          <a:p>
            <a:pPr algn="ctr"/>
            <a:r>
              <a:rPr lang="en-US" sz="1428" dirty="0"/>
              <a:t>[Jurafsky &amp; Martin 10; Dolan 17]</a:t>
            </a:r>
          </a:p>
        </p:txBody>
      </p:sp>
    </p:spTree>
    <p:extLst>
      <p:ext uri="{BB962C8B-B14F-4D97-AF65-F5344CB8AC3E}">
        <p14:creationId xmlns:p14="http://schemas.microsoft.com/office/powerpoint/2010/main" val="583238333"/>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Does the Assumption Really Hold?</a:t>
            </a:r>
          </a:p>
        </p:txBody>
      </p:sp>
      <p:sp>
        <p:nvSpPr>
          <p:cNvPr id="3" name="Content Placeholder 2"/>
          <p:cNvSpPr>
            <a:spLocks noGrp="1"/>
          </p:cNvSpPr>
          <p:nvPr>
            <p:ph sz="quarter" idx="10"/>
          </p:nvPr>
        </p:nvSpPr>
        <p:spPr>
          <a:xfrm>
            <a:off x="274638" y="1276223"/>
            <a:ext cx="11887200" cy="683264"/>
          </a:xfrm>
        </p:spPr>
        <p:txBody>
          <a:bodyPr/>
          <a:lstStyle/>
          <a:p>
            <a:r>
              <a:rPr lang="en-US" dirty="0"/>
              <a:t>For some questions, it is easier to label the parse</a:t>
            </a:r>
          </a:p>
        </p:txBody>
      </p:sp>
      <p:sp>
        <p:nvSpPr>
          <p:cNvPr id="4" name="Rectangle 3"/>
          <p:cNvSpPr/>
          <p:nvPr/>
        </p:nvSpPr>
        <p:spPr>
          <a:xfrm>
            <a:off x="2301822" y="2102869"/>
            <a:ext cx="7453259" cy="584775"/>
          </a:xfrm>
          <a:prstGeom prst="rect">
            <a:avLst/>
          </a:prstGeom>
        </p:spPr>
        <p:txBody>
          <a:bodyPr wrap="none">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3200" b="0" i="1" u="none" strike="noStrike" kern="1200" cap="none" spc="0" normalizeH="0" baseline="0" noProof="0" dirty="0">
                <a:ln>
                  <a:noFill/>
                </a:ln>
                <a:solidFill>
                  <a:srgbClr val="00B050"/>
                </a:solidFill>
                <a:effectLst/>
                <a:uLnTx/>
                <a:uFillTx/>
                <a:latin typeface="Times New Roman" panose="02020603050405020304" pitchFamily="18" charset="0"/>
                <a:ea typeface="+mn-ea"/>
                <a:cs typeface="Times New Roman" panose="02020603050405020304" pitchFamily="18" charset="0"/>
              </a:rPr>
              <a:t>Question</a:t>
            </a:r>
            <a:r>
              <a:rPr kumimoji="0" lang="en-US" sz="3200" b="0" i="0" u="none" strike="noStrike" kern="1200" cap="none" spc="0" normalizeH="0" baseline="0" noProof="0" dirty="0">
                <a:ln>
                  <a:noFill/>
                </a:ln>
                <a:solidFill>
                  <a:srgbClr val="00B050"/>
                </a:solidFill>
                <a:effectLst/>
                <a:uLnTx/>
                <a:uFillTx/>
                <a:latin typeface="Times New Roman" panose="02020603050405020304" pitchFamily="18" charset="0"/>
                <a:ea typeface="+mn-ea"/>
                <a:cs typeface="Times New Roman" panose="02020603050405020304" pitchFamily="18" charset="0"/>
              </a:rPr>
              <a:t>:</a:t>
            </a:r>
            <a:r>
              <a:rPr kumimoji="0" lang="en-US" sz="3200" b="0" i="0" u="none" strike="noStrike" kern="1200" cap="none" spc="0" normalizeH="0" baseline="0" noProof="0" dirty="0">
                <a:ln>
                  <a:noFill/>
                </a:ln>
                <a:solidFill>
                  <a:srgbClr val="0070C0"/>
                </a:solidFill>
                <a:effectLst/>
                <a:uLnTx/>
                <a:uFillTx/>
                <a:latin typeface="Times New Roman" panose="02020603050405020304" pitchFamily="18" charset="0"/>
                <a:ea typeface="+mn-ea"/>
                <a:cs typeface="Times New Roman" panose="02020603050405020304" pitchFamily="18" charset="0"/>
              </a:rPr>
              <a:t> What songs did Bob Dylan write?</a:t>
            </a:r>
            <a:endParaRPr kumimoji="0" lang="en-US" sz="3200" b="0" i="0" u="none" strike="noStrike" kern="1200" cap="none" spc="0" normalizeH="0" baseline="0" noProof="0" dirty="0">
              <a:ln>
                <a:noFill/>
              </a:ln>
              <a:solidFill>
                <a:srgbClr val="0070C0"/>
              </a:solidFill>
              <a:effectLst/>
              <a:uLnTx/>
              <a:uFillTx/>
              <a:latin typeface="Segoe UI"/>
              <a:ea typeface="+mn-ea"/>
              <a:cs typeface="+mn-cs"/>
            </a:endParaRPr>
          </a:p>
        </p:txBody>
      </p:sp>
      <p:grpSp>
        <p:nvGrpSpPr>
          <p:cNvPr id="10" name="Group 9"/>
          <p:cNvGrpSpPr/>
          <p:nvPr/>
        </p:nvGrpSpPr>
        <p:grpSpPr>
          <a:xfrm>
            <a:off x="7306760" y="2983435"/>
            <a:ext cx="4979773" cy="3643128"/>
            <a:chOff x="7059570" y="2518890"/>
            <a:chExt cx="4979773" cy="3643128"/>
          </a:xfrm>
        </p:grpSpPr>
        <p:sp>
          <p:nvSpPr>
            <p:cNvPr id="5" name="TextBox 4"/>
            <p:cNvSpPr txBox="1"/>
            <p:nvPr/>
          </p:nvSpPr>
          <p:spPr>
            <a:xfrm>
              <a:off x="7059570" y="3078097"/>
              <a:ext cx="4979773" cy="3083921"/>
            </a:xfrm>
            <a:prstGeom prst="rect">
              <a:avLst/>
            </a:prstGeom>
            <a:noFill/>
            <a:ln w="25400">
              <a:solidFill>
                <a:srgbClr val="0070C0"/>
              </a:solidFill>
            </a:ln>
          </p:spPr>
          <p:txBody>
            <a:bodyPr wrap="square" lIns="182880" tIns="146304" rIns="182880" bIns="146304" rtlCol="0">
              <a:spAutoFit/>
            </a:bodyPr>
            <a:lstStyle/>
            <a:p>
              <a:pPr marL="342900" marR="0" lvl="0" indent="-342900" algn="l" defTabSz="932742"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400" b="0" i="0" u="none" strike="noStrike" kern="1200" cap="none" spc="0" normalizeH="0" baseline="0" noProof="0" dirty="0">
                  <a:ln>
                    <a:noFill/>
                  </a:ln>
                  <a:gradFill>
                    <a:gsLst>
                      <a:gs pos="2917">
                        <a:srgbClr val="525051"/>
                      </a:gs>
                      <a:gs pos="30000">
                        <a:srgbClr val="525051"/>
                      </a:gs>
                    </a:gsLst>
                    <a:lin ang="5400000" scaled="0"/>
                  </a:gradFill>
                  <a:effectLst/>
                  <a:uLnTx/>
                  <a:uFillTx/>
                  <a:latin typeface="Segoe UI"/>
                  <a:ea typeface="+mn-ea"/>
                  <a:cs typeface="+mn-cs"/>
                </a:rPr>
                <a:t>Abandoned Love</a:t>
              </a:r>
            </a:p>
            <a:p>
              <a:pPr marL="342900" marR="0" lvl="0" indent="-342900" algn="l" defTabSz="932742"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400" b="0" i="0" u="none" strike="noStrike" kern="1200" cap="none" spc="0" normalizeH="0" baseline="0" noProof="0" dirty="0">
                  <a:ln>
                    <a:noFill/>
                  </a:ln>
                  <a:gradFill>
                    <a:gsLst>
                      <a:gs pos="2917">
                        <a:srgbClr val="525051"/>
                      </a:gs>
                      <a:gs pos="30000">
                        <a:srgbClr val="525051"/>
                      </a:gs>
                    </a:gsLst>
                    <a:lin ang="5400000" scaled="0"/>
                  </a:gradFill>
                  <a:effectLst/>
                  <a:uLnTx/>
                  <a:uFillTx/>
                  <a:latin typeface="Segoe UI"/>
                  <a:ea typeface="+mn-ea"/>
                  <a:cs typeface="+mn-cs"/>
                </a:rPr>
                <a:t>Boots of Spanish Leather</a:t>
              </a:r>
            </a:p>
            <a:p>
              <a:pPr marL="342900" marR="0" lvl="0" indent="-342900" algn="l" defTabSz="932742"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400" b="0" i="0" u="none" strike="noStrike" kern="1200" cap="none" spc="0" normalizeH="0" baseline="0" noProof="0" dirty="0">
                  <a:ln>
                    <a:noFill/>
                  </a:ln>
                  <a:gradFill>
                    <a:gsLst>
                      <a:gs pos="2917">
                        <a:srgbClr val="525051"/>
                      </a:gs>
                      <a:gs pos="30000">
                        <a:srgbClr val="525051"/>
                      </a:gs>
                    </a:gsLst>
                    <a:lin ang="5400000" scaled="0"/>
                  </a:gradFill>
                  <a:effectLst/>
                  <a:uLnTx/>
                  <a:uFillTx/>
                  <a:latin typeface="Segoe UI"/>
                  <a:ea typeface="+mn-ea"/>
                  <a:cs typeface="+mn-cs"/>
                </a:rPr>
                <a:t>Bunkhouse Theme</a:t>
              </a:r>
            </a:p>
            <a:p>
              <a:pPr marL="342900" marR="0" lvl="0" indent="-342900" algn="l" defTabSz="932742"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400" b="0" i="0" u="none" strike="noStrike" kern="1200" cap="none" spc="0" normalizeH="0" baseline="0" noProof="0" dirty="0">
                  <a:ln>
                    <a:noFill/>
                  </a:ln>
                  <a:gradFill>
                    <a:gsLst>
                      <a:gs pos="2917">
                        <a:srgbClr val="525051"/>
                      </a:gs>
                      <a:gs pos="30000">
                        <a:srgbClr val="525051"/>
                      </a:gs>
                    </a:gsLst>
                    <a:lin ang="5400000" scaled="0"/>
                  </a:gradFill>
                  <a:effectLst/>
                  <a:uLnTx/>
                  <a:uFillTx/>
                  <a:latin typeface="Segoe UI"/>
                  <a:ea typeface="+mn-ea"/>
                  <a:cs typeface="+mn-cs"/>
                </a:rPr>
                <a:t>Bye and Bye</a:t>
              </a:r>
            </a:p>
            <a:p>
              <a:pPr marL="342900" marR="0" lvl="0" indent="-342900" algn="l" defTabSz="932742"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400" b="0" i="0" u="none" strike="noStrike" kern="1200" cap="none" spc="0" normalizeH="0" baseline="0" noProof="0" dirty="0">
                  <a:ln>
                    <a:noFill/>
                  </a:ln>
                  <a:gradFill>
                    <a:gsLst>
                      <a:gs pos="2917">
                        <a:srgbClr val="525051"/>
                      </a:gs>
                      <a:gs pos="30000">
                        <a:srgbClr val="525051"/>
                      </a:gs>
                    </a:gsLst>
                    <a:lin ang="5400000" scaled="0"/>
                  </a:gradFill>
                  <a:effectLst/>
                  <a:uLnTx/>
                  <a:uFillTx/>
                  <a:latin typeface="Segoe UI"/>
                  <a:ea typeface="+mn-ea"/>
                  <a:cs typeface="+mn-cs"/>
                </a:rPr>
                <a:t>Can't Leave Her Behind</a:t>
              </a:r>
            </a:p>
            <a:p>
              <a:pPr marL="342900" marR="0" lvl="0" indent="-342900" algn="l" defTabSz="932742"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400" b="0" i="0" u="none" strike="noStrike" kern="1200" cap="none" spc="0" normalizeH="0" baseline="0" noProof="0" dirty="0">
                  <a:ln>
                    <a:noFill/>
                  </a:ln>
                  <a:gradFill>
                    <a:gsLst>
                      <a:gs pos="2917">
                        <a:srgbClr val="525051"/>
                      </a:gs>
                      <a:gs pos="30000">
                        <a:srgbClr val="525051"/>
                      </a:gs>
                    </a:gsLst>
                    <a:lin ang="5400000" scaled="0"/>
                  </a:gradFill>
                  <a:effectLst/>
                  <a:uLnTx/>
                  <a:uFillTx/>
                  <a:latin typeface="Segoe UI"/>
                  <a:ea typeface="+mn-ea"/>
                  <a:cs typeface="+mn-cs"/>
                </a:rPr>
                <a:t>Don't Fall Apart on Me Tonight</a:t>
              </a:r>
            </a:p>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525051"/>
                      </a:gs>
                      <a:gs pos="30000">
                        <a:srgbClr val="525051"/>
                      </a:gs>
                    </a:gsLst>
                    <a:lin ang="5400000" scaled="0"/>
                  </a:gradFill>
                  <a:effectLst/>
                  <a:uLnTx/>
                  <a:uFillTx/>
                  <a:latin typeface="Segoe UI"/>
                  <a:ea typeface="+mn-ea"/>
                  <a:cs typeface="+mn-cs"/>
                </a:rPr>
                <a:t>…</a:t>
              </a:r>
            </a:p>
          </p:txBody>
        </p:sp>
        <p:sp>
          <p:nvSpPr>
            <p:cNvPr id="9" name="Rectangle 8"/>
            <p:cNvSpPr/>
            <p:nvPr/>
          </p:nvSpPr>
          <p:spPr>
            <a:xfrm>
              <a:off x="7059570" y="2518890"/>
              <a:ext cx="4061012" cy="646331"/>
            </a:xfrm>
            <a:prstGeom prst="rect">
              <a:avLst/>
            </a:prstGeom>
          </p:spPr>
          <p:txBody>
            <a:bodyPr wrap="squar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3600" b="0" i="1" u="none" strike="noStrike" kern="1200" cap="none" spc="0" normalizeH="0" baseline="0" noProof="0" dirty="0">
                  <a:ln>
                    <a:noFill/>
                  </a:ln>
                  <a:solidFill>
                    <a:srgbClr val="C00000"/>
                  </a:solidFill>
                  <a:effectLst/>
                  <a:uLnTx/>
                  <a:uFillTx/>
                  <a:latin typeface="Times New Roman" panose="02020603050405020304" pitchFamily="18" charset="0"/>
                  <a:ea typeface="+mn-ea"/>
                  <a:cs typeface="Times New Roman" panose="02020603050405020304" pitchFamily="18" charset="0"/>
                </a:rPr>
                <a:t>Answer</a:t>
              </a:r>
              <a:r>
                <a:rPr kumimoji="0" lang="en-US" sz="3600" b="0" i="0" u="none" strike="noStrike" kern="1200" cap="none" spc="0" normalizeH="0" baseline="0" noProof="0" dirty="0">
                  <a:ln>
                    <a:noFill/>
                  </a:ln>
                  <a:solidFill>
                    <a:srgbClr val="C00000"/>
                  </a:solidFill>
                  <a:effectLst/>
                  <a:uLnTx/>
                  <a:uFillTx/>
                  <a:latin typeface="Times New Roman" panose="02020603050405020304" pitchFamily="18" charset="0"/>
                  <a:ea typeface="+mn-ea"/>
                  <a:cs typeface="Times New Roman" panose="02020603050405020304" pitchFamily="18" charset="0"/>
                </a:rPr>
                <a:t>:</a:t>
              </a:r>
              <a:endParaRPr kumimoji="0" lang="en-US" sz="3600" b="0" i="0" u="none" strike="noStrike" kern="1200" cap="none" spc="0" normalizeH="0" baseline="0" noProof="0" dirty="0">
                <a:ln>
                  <a:noFill/>
                </a:ln>
                <a:solidFill>
                  <a:srgbClr val="C00000"/>
                </a:solidFill>
                <a:effectLst/>
                <a:uLnTx/>
                <a:uFillTx/>
                <a:latin typeface="Segoe UI"/>
                <a:ea typeface="+mn-ea"/>
                <a:cs typeface="+mn-cs"/>
              </a:endParaRPr>
            </a:p>
          </p:txBody>
        </p:sp>
      </p:grpSp>
      <p:grpSp>
        <p:nvGrpSpPr>
          <p:cNvPr id="12" name="Group 11"/>
          <p:cNvGrpSpPr/>
          <p:nvPr/>
        </p:nvGrpSpPr>
        <p:grpSpPr>
          <a:xfrm>
            <a:off x="163481" y="2983435"/>
            <a:ext cx="6916194" cy="2730847"/>
            <a:chOff x="121916" y="3165220"/>
            <a:chExt cx="6916194" cy="2730847"/>
          </a:xfrm>
        </p:grpSpPr>
        <p:sp>
          <p:nvSpPr>
            <p:cNvPr id="8" name="TextBox 7"/>
            <p:cNvSpPr txBox="1"/>
            <p:nvPr/>
          </p:nvSpPr>
          <p:spPr>
            <a:xfrm>
              <a:off x="166256" y="3741631"/>
              <a:ext cx="6871854" cy="2154436"/>
            </a:xfrm>
            <a:prstGeom prst="rect">
              <a:avLst/>
            </a:prstGeom>
            <a:noFill/>
            <a:ln w="25400">
              <a:solidFill>
                <a:srgbClr val="0070C0"/>
              </a:solidFill>
            </a:ln>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200" b="0" i="0" u="none" strike="noStrike" kern="1200" cap="none" spc="0" normalizeH="0" baseline="0" noProof="0" dirty="0">
                  <a:ln>
                    <a:noFill/>
                  </a:ln>
                  <a:gradFill>
                    <a:gsLst>
                      <a:gs pos="2917">
                        <a:srgbClr val="525051"/>
                      </a:gs>
                      <a:gs pos="30000">
                        <a:srgbClr val="525051"/>
                      </a:gs>
                    </a:gsLst>
                    <a:lin ang="5400000" scaled="0"/>
                  </a:gradFill>
                  <a:effectLst/>
                  <a:uLnTx/>
                  <a:uFillTx/>
                  <a:latin typeface="Segoe UI"/>
                  <a:ea typeface="+mn-ea"/>
                  <a:cs typeface="+mn-cs"/>
                </a:rPr>
                <a:t>PREFIX ns: &lt;http://rdf.freebase.com/ns/&gt;</a:t>
              </a:r>
            </a:p>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200" b="0" i="0" u="none" strike="noStrike" kern="1200" cap="none" spc="0" normalizeH="0" baseline="0" noProof="0" dirty="0">
                  <a:ln>
                    <a:noFill/>
                  </a:ln>
                  <a:gradFill>
                    <a:gsLst>
                      <a:gs pos="2917">
                        <a:srgbClr val="525051"/>
                      </a:gs>
                      <a:gs pos="30000">
                        <a:srgbClr val="525051"/>
                      </a:gs>
                    </a:gsLst>
                    <a:lin ang="5400000" scaled="0"/>
                  </a:gradFill>
                  <a:effectLst/>
                  <a:uLnTx/>
                  <a:uFillTx/>
                  <a:latin typeface="Segoe UI"/>
                  <a:ea typeface="+mn-ea"/>
                  <a:cs typeface="+mn-cs"/>
                </a:rPr>
                <a:t>SELECT ?x</a:t>
              </a:r>
            </a:p>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200" b="0" i="0" u="none" strike="noStrike" kern="1200" cap="none" spc="0" normalizeH="0" baseline="0" noProof="0" dirty="0">
                  <a:ln>
                    <a:noFill/>
                  </a:ln>
                  <a:gradFill>
                    <a:gsLst>
                      <a:gs pos="2917">
                        <a:srgbClr val="525051"/>
                      </a:gs>
                      <a:gs pos="30000">
                        <a:srgbClr val="525051"/>
                      </a:gs>
                    </a:gsLst>
                    <a:lin ang="5400000" scaled="0"/>
                  </a:gradFill>
                  <a:effectLst/>
                  <a:uLnTx/>
                  <a:uFillTx/>
                  <a:latin typeface="Segoe UI"/>
                  <a:ea typeface="+mn-ea"/>
                  <a:cs typeface="+mn-cs"/>
                </a:rPr>
                <a:t>WHERE {</a:t>
              </a:r>
            </a:p>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200" b="0" i="0" u="none" strike="noStrike" kern="1200" cap="none" spc="0" normalizeH="0" baseline="0" noProof="0" dirty="0">
                  <a:ln>
                    <a:noFill/>
                  </a:ln>
                  <a:gradFill>
                    <a:gsLst>
                      <a:gs pos="2917">
                        <a:srgbClr val="525051"/>
                      </a:gs>
                      <a:gs pos="30000">
                        <a:srgbClr val="525051"/>
                      </a:gs>
                    </a:gsLst>
                    <a:lin ang="5400000" scaled="0"/>
                  </a:gradFill>
                  <a:effectLst/>
                  <a:uLnTx/>
                  <a:uFillTx/>
                  <a:latin typeface="Segoe UI"/>
                  <a:ea typeface="+mn-ea"/>
                  <a:cs typeface="+mn-cs"/>
                </a:rPr>
                <a:t>ns:m.01vrncs </a:t>
              </a:r>
              <a:r>
                <a:rPr kumimoji="0" lang="en-US" sz="2200" b="0" i="0" u="none" strike="noStrike" kern="1200" cap="none" spc="0" normalizeH="0" baseline="0" noProof="0" dirty="0" err="1">
                  <a:ln>
                    <a:noFill/>
                  </a:ln>
                  <a:gradFill>
                    <a:gsLst>
                      <a:gs pos="2917">
                        <a:srgbClr val="525051"/>
                      </a:gs>
                      <a:gs pos="30000">
                        <a:srgbClr val="525051"/>
                      </a:gs>
                    </a:gsLst>
                    <a:lin ang="5400000" scaled="0"/>
                  </a:gradFill>
                  <a:effectLst/>
                  <a:uLnTx/>
                  <a:uFillTx/>
                  <a:latin typeface="Segoe UI"/>
                  <a:ea typeface="+mn-ea"/>
                  <a:cs typeface="+mn-cs"/>
                </a:rPr>
                <a:t>ns:</a:t>
              </a:r>
              <a:r>
                <a:rPr kumimoji="0" lang="en-US" sz="2400" b="0" i="0" u="none" strike="noStrike" kern="1200" cap="none" spc="0" normalizeH="0" baseline="0" noProof="0" dirty="0" err="1">
                  <a:ln>
                    <a:noFill/>
                  </a:ln>
                  <a:solidFill>
                    <a:srgbClr val="FF0000"/>
                  </a:solidFill>
                  <a:effectLst/>
                  <a:uLnTx/>
                  <a:uFillTx/>
                  <a:latin typeface="Segoe UI"/>
                  <a:ea typeface="+mn-ea"/>
                  <a:cs typeface="+mn-cs"/>
                </a:rPr>
                <a:t>music.composer.compositions</a:t>
              </a:r>
              <a:r>
                <a:rPr kumimoji="0" lang="en-US" sz="2200" b="0" i="0" u="none" strike="noStrike" kern="1200" cap="none" spc="0" normalizeH="0" baseline="0" noProof="0" dirty="0">
                  <a:ln>
                    <a:noFill/>
                  </a:ln>
                  <a:solidFill>
                    <a:srgbClr val="525051"/>
                  </a:solidFill>
                  <a:effectLst/>
                  <a:uLnTx/>
                  <a:uFillTx/>
                  <a:latin typeface="Segoe UI"/>
                  <a:ea typeface="+mn-ea"/>
                  <a:cs typeface="+mn-cs"/>
                </a:rPr>
                <a:t> ?x .</a:t>
              </a:r>
            </a:p>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200" b="0" i="0" u="none" strike="noStrike" kern="1200" cap="none" spc="0" normalizeH="0" baseline="0" noProof="0" dirty="0">
                  <a:ln>
                    <a:noFill/>
                  </a:ln>
                  <a:gradFill>
                    <a:gsLst>
                      <a:gs pos="2917">
                        <a:srgbClr val="525051"/>
                      </a:gs>
                      <a:gs pos="30000">
                        <a:srgbClr val="525051"/>
                      </a:gs>
                    </a:gsLst>
                    <a:lin ang="5400000" scaled="0"/>
                  </a:gradFill>
                  <a:effectLst/>
                  <a:uLnTx/>
                  <a:uFillTx/>
                  <a:latin typeface="Segoe UI"/>
                  <a:ea typeface="+mn-ea"/>
                  <a:cs typeface="+mn-cs"/>
                </a:rPr>
                <a:t>}</a:t>
              </a:r>
            </a:p>
          </p:txBody>
        </p:sp>
        <p:sp>
          <p:nvSpPr>
            <p:cNvPr id="11" name="Rectangle 10"/>
            <p:cNvSpPr/>
            <p:nvPr/>
          </p:nvSpPr>
          <p:spPr>
            <a:xfrm>
              <a:off x="121916" y="3165220"/>
              <a:ext cx="6608394" cy="646331"/>
            </a:xfrm>
            <a:prstGeom prst="rect">
              <a:avLst/>
            </a:prstGeom>
          </p:spPr>
          <p:txBody>
            <a:bodyPr wrap="squar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3600" b="0" i="1" u="none" strike="noStrike" kern="1200" cap="none" spc="0" normalizeH="0" baseline="0" noProof="0" dirty="0">
                  <a:ln>
                    <a:noFill/>
                  </a:ln>
                  <a:solidFill>
                    <a:srgbClr val="C00000"/>
                  </a:solidFill>
                  <a:effectLst/>
                  <a:uLnTx/>
                  <a:uFillTx/>
                  <a:latin typeface="Times New Roman" panose="02020603050405020304" pitchFamily="18" charset="0"/>
                  <a:ea typeface="+mn-ea"/>
                  <a:cs typeface="Times New Roman" panose="02020603050405020304" pitchFamily="18" charset="0"/>
                </a:rPr>
                <a:t>Parse</a:t>
              </a:r>
              <a:r>
                <a:rPr kumimoji="0" lang="en-US" sz="3600" b="0" i="0" u="none" strike="noStrike" kern="1200" cap="none" spc="0" normalizeH="0" baseline="0" noProof="0" dirty="0">
                  <a:ln>
                    <a:noFill/>
                  </a:ln>
                  <a:solidFill>
                    <a:srgbClr val="C00000"/>
                  </a:solidFill>
                  <a:effectLst/>
                  <a:uLnTx/>
                  <a:uFillTx/>
                  <a:latin typeface="Times New Roman" panose="02020603050405020304" pitchFamily="18" charset="0"/>
                  <a:ea typeface="+mn-ea"/>
                  <a:cs typeface="Times New Roman" panose="02020603050405020304" pitchFamily="18" charset="0"/>
                </a:rPr>
                <a:t>:</a:t>
              </a:r>
              <a:endParaRPr kumimoji="0" lang="en-US" sz="3600" b="0" i="0" u="none" strike="noStrike" kern="1200" cap="none" spc="0" normalizeH="0" baseline="0" noProof="0" dirty="0">
                <a:ln>
                  <a:noFill/>
                </a:ln>
                <a:solidFill>
                  <a:srgbClr val="C00000"/>
                </a:solidFill>
                <a:effectLst/>
                <a:uLnTx/>
                <a:uFillTx/>
                <a:latin typeface="Segoe UI"/>
                <a:ea typeface="+mn-ea"/>
                <a:cs typeface="+mn-cs"/>
              </a:endParaRPr>
            </a:p>
          </p:txBody>
        </p:sp>
      </p:grpSp>
    </p:spTree>
    <p:extLst>
      <p:ext uri="{BB962C8B-B14F-4D97-AF65-F5344CB8AC3E}">
        <p14:creationId xmlns:p14="http://schemas.microsoft.com/office/powerpoint/2010/main" val="3829080766"/>
      </p:ext>
    </p:extLst>
  </p:cSld>
  <p:clrMapOvr>
    <a:masterClrMapping/>
  </p:clrMapOvr>
  <p:transition>
    <p:fade/>
  </p:transition>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200" dirty="0"/>
              <a:t>Potential Benefits of Having Labeled Parses</a:t>
            </a:r>
          </a:p>
        </p:txBody>
      </p:sp>
      <p:sp>
        <p:nvSpPr>
          <p:cNvPr id="3" name="Content Placeholder 2"/>
          <p:cNvSpPr>
            <a:spLocks noGrp="1"/>
          </p:cNvSpPr>
          <p:nvPr>
            <p:ph sz="quarter" idx="10"/>
          </p:nvPr>
        </p:nvSpPr>
        <p:spPr>
          <a:xfrm>
            <a:off x="274638" y="1396314"/>
            <a:ext cx="11887200" cy="4419671"/>
          </a:xfrm>
        </p:spPr>
        <p:txBody>
          <a:bodyPr/>
          <a:lstStyle/>
          <a:p>
            <a:r>
              <a:rPr lang="en-US" dirty="0"/>
              <a:t>Answers derived from the parses are inherently “</a:t>
            </a:r>
            <a:r>
              <a:rPr lang="en-US" dirty="0">
                <a:solidFill>
                  <a:srgbClr val="C00000"/>
                </a:solidFill>
              </a:rPr>
              <a:t>verified</a:t>
            </a:r>
            <a:r>
              <a:rPr lang="en-US" dirty="0"/>
              <a:t>”</a:t>
            </a:r>
          </a:p>
          <a:p>
            <a:pPr lvl="1"/>
            <a:r>
              <a:rPr lang="en-US" dirty="0"/>
              <a:t>The correctness of the answers should be higher</a:t>
            </a:r>
          </a:p>
          <a:p>
            <a:pPr lvl="1"/>
            <a:r>
              <a:rPr lang="en-US" dirty="0"/>
              <a:t>Labeled “answers” in previous studies are in fact derived from parses</a:t>
            </a:r>
          </a:p>
          <a:p>
            <a:pPr lvl="8"/>
            <a:endParaRPr lang="en-US" dirty="0"/>
          </a:p>
          <a:p>
            <a:r>
              <a:rPr lang="en-US" dirty="0"/>
              <a:t>Labeled parses are invariant to KB changes</a:t>
            </a:r>
          </a:p>
          <a:p>
            <a:pPr lvl="1"/>
            <a:r>
              <a:rPr lang="en-US" dirty="0"/>
              <a:t>When the KB is updated with new facts/events, the answers need to be updated, not the parses</a:t>
            </a:r>
          </a:p>
          <a:p>
            <a:pPr lvl="8"/>
            <a:endParaRPr lang="en-US" dirty="0"/>
          </a:p>
          <a:p>
            <a:r>
              <a:rPr lang="en-US" dirty="0"/>
              <a:t>Models learned from the parses should be more accurate</a:t>
            </a:r>
          </a:p>
        </p:txBody>
      </p:sp>
    </p:spTree>
    <p:extLst>
      <p:ext uri="{BB962C8B-B14F-4D97-AF65-F5344CB8AC3E}">
        <p14:creationId xmlns:p14="http://schemas.microsoft.com/office/powerpoint/2010/main" val="3946169215"/>
      </p:ext>
    </p:extLst>
  </p:cSld>
  <p:clrMapOvr>
    <a:masterClrMapping/>
  </p:clrMapOvr>
  <p:transition>
    <p:fade/>
  </p:transition>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Contributions</a:t>
            </a:r>
          </a:p>
        </p:txBody>
      </p:sp>
      <p:sp>
        <p:nvSpPr>
          <p:cNvPr id="3" name="Content Placeholder 2"/>
          <p:cNvSpPr>
            <a:spLocks noGrp="1"/>
          </p:cNvSpPr>
          <p:nvPr>
            <p:ph sz="quarter" idx="10"/>
          </p:nvPr>
        </p:nvSpPr>
        <p:spPr>
          <a:xfrm>
            <a:off x="274638" y="1498600"/>
            <a:ext cx="11887200" cy="4763374"/>
          </a:xfrm>
        </p:spPr>
        <p:txBody>
          <a:bodyPr/>
          <a:lstStyle/>
          <a:p>
            <a:r>
              <a:rPr lang="en-US" dirty="0"/>
              <a:t>Designed a dialog-like labeling UI that simulates the staged generation process of “query graph”</a:t>
            </a:r>
          </a:p>
          <a:p>
            <a:r>
              <a:rPr lang="en-US" dirty="0"/>
              <a:t>Relabeled </a:t>
            </a:r>
            <a:r>
              <a:rPr lang="en-US" dirty="0" err="1"/>
              <a:t>WebQuestions</a:t>
            </a:r>
            <a:r>
              <a:rPr lang="en-US" dirty="0"/>
              <a:t> with full parses &amp; updated answers – </a:t>
            </a:r>
            <a:r>
              <a:rPr lang="en-US" dirty="0">
                <a:hlinkClick r:id="rId2"/>
              </a:rPr>
              <a:t>http://aka.ms/WebQSP</a:t>
            </a:r>
            <a:endParaRPr lang="en-US" dirty="0"/>
          </a:p>
          <a:p>
            <a:pPr lvl="8"/>
            <a:endParaRPr lang="en-US" dirty="0"/>
          </a:p>
          <a:p>
            <a:r>
              <a:rPr lang="en-US" dirty="0"/>
              <a:t>Findings</a:t>
            </a:r>
          </a:p>
          <a:p>
            <a:pPr lvl="1"/>
            <a:r>
              <a:rPr lang="en-US" dirty="0"/>
              <a:t>Given a good UI, the cost of labeling full parses is comparable to labeling answers</a:t>
            </a:r>
          </a:p>
          <a:p>
            <a:pPr lvl="1"/>
            <a:r>
              <a:rPr lang="en-US" dirty="0"/>
              <a:t>Our model is more accurate when leveraging the full parses in training</a:t>
            </a:r>
          </a:p>
          <a:p>
            <a:pPr lvl="1"/>
            <a:endParaRPr lang="en-US" dirty="0"/>
          </a:p>
        </p:txBody>
      </p:sp>
    </p:spTree>
    <p:extLst>
      <p:ext uri="{BB962C8B-B14F-4D97-AF65-F5344CB8AC3E}">
        <p14:creationId xmlns:p14="http://schemas.microsoft.com/office/powerpoint/2010/main" val="3047601567"/>
      </p:ext>
    </p:extLst>
  </p:cSld>
  <p:clrMapOvr>
    <a:masterClrMapping/>
  </p:clrMapOvr>
  <p:transition>
    <p:fade/>
  </p:transition>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a:t>Tab #1: Select Topic Entity</a:t>
            </a:r>
          </a:p>
        </p:txBody>
      </p:sp>
      <p:pic>
        <p:nvPicPr>
          <p:cNvPr id="4" name="Picture 3" descr="Screen Clipping"/>
          <p:cNvPicPr>
            <a:picLocks noChangeAspect="1"/>
          </p:cNvPicPr>
          <p:nvPr/>
        </p:nvPicPr>
        <p:blipFill>
          <a:blip r:embed="rId2"/>
          <a:stretch>
            <a:fillRect/>
          </a:stretch>
        </p:blipFill>
        <p:spPr>
          <a:xfrm>
            <a:off x="222119" y="2298700"/>
            <a:ext cx="11993966" cy="4378326"/>
          </a:xfrm>
          <a:prstGeom prst="rect">
            <a:avLst/>
          </a:prstGeom>
        </p:spPr>
      </p:pic>
      <p:sp>
        <p:nvSpPr>
          <p:cNvPr id="5" name="TextBox 4"/>
          <p:cNvSpPr txBox="1"/>
          <p:nvPr/>
        </p:nvSpPr>
        <p:spPr>
          <a:xfrm>
            <a:off x="571500" y="1333500"/>
            <a:ext cx="11137900" cy="794064"/>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3600" b="0" i="1" u="none" strike="noStrike" kern="1200" cap="none" spc="0" normalizeH="0" baseline="0" noProof="0" dirty="0">
                <a:ln>
                  <a:noFill/>
                </a:ln>
                <a:solidFill>
                  <a:srgbClr val="00B050"/>
                </a:solidFill>
                <a:effectLst/>
                <a:uLnTx/>
                <a:uFillTx/>
                <a:latin typeface="Times New Roman" panose="02020603050405020304" pitchFamily="18" charset="0"/>
                <a:ea typeface="+mn-ea"/>
                <a:cs typeface="Times New Roman" panose="02020603050405020304" pitchFamily="18" charset="0"/>
              </a:rPr>
              <a:t>Question:</a:t>
            </a:r>
            <a:r>
              <a:rPr kumimoji="0" lang="en-US" sz="3600" b="0" i="0" u="none" strike="noStrike" kern="1200" cap="none" spc="0" normalizeH="0" baseline="0" noProof="0" dirty="0">
                <a:ln>
                  <a:noFill/>
                </a:ln>
                <a:solidFill>
                  <a:srgbClr val="0070C0"/>
                </a:solidFill>
                <a:effectLst/>
                <a:uLnTx/>
                <a:uFillTx/>
                <a:latin typeface="Times New Roman" panose="02020603050405020304" pitchFamily="18" charset="0"/>
                <a:ea typeface="+mn-ea"/>
                <a:cs typeface="Times New Roman" panose="02020603050405020304" pitchFamily="18" charset="0"/>
              </a:rPr>
              <a:t> What kind of currency does Greece have?</a:t>
            </a:r>
          </a:p>
        </p:txBody>
      </p:sp>
    </p:spTree>
    <p:extLst>
      <p:ext uri="{BB962C8B-B14F-4D97-AF65-F5344CB8AC3E}">
        <p14:creationId xmlns:p14="http://schemas.microsoft.com/office/powerpoint/2010/main" val="2899533339"/>
      </p:ext>
    </p:extLst>
  </p:cSld>
  <p:clrMapOvr>
    <a:masterClrMapping/>
  </p:clrMapOvr>
  <p:transition>
    <p:fade/>
  </p:transition>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a:t>Tab #2: Select Main Relation</a:t>
            </a:r>
          </a:p>
        </p:txBody>
      </p:sp>
      <p:pic>
        <p:nvPicPr>
          <p:cNvPr id="4" name="Content Placeholder 3" descr="Screen Clipping"/>
          <p:cNvPicPr>
            <a:picLocks noGrp="1" noChangeAspect="1"/>
          </p:cNvPicPr>
          <p:nvPr>
            <p:ph sz="quarter" idx="10"/>
          </p:nvPr>
        </p:nvPicPr>
        <p:blipFill>
          <a:blip r:embed="rId2"/>
          <a:stretch>
            <a:fillRect/>
          </a:stretch>
        </p:blipFill>
        <p:spPr>
          <a:xfrm>
            <a:off x="571500" y="1808163"/>
            <a:ext cx="11178814" cy="5186362"/>
          </a:xfrm>
        </p:spPr>
      </p:pic>
      <p:sp>
        <p:nvSpPr>
          <p:cNvPr id="5" name="TextBox 4"/>
          <p:cNvSpPr txBox="1"/>
          <p:nvPr/>
        </p:nvSpPr>
        <p:spPr>
          <a:xfrm>
            <a:off x="114300" y="1014099"/>
            <a:ext cx="11137900" cy="794064"/>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3600" b="0" i="1" u="none" strike="noStrike" kern="1200" cap="none" spc="0" normalizeH="0" baseline="0" noProof="0" dirty="0">
                <a:ln>
                  <a:noFill/>
                </a:ln>
                <a:solidFill>
                  <a:srgbClr val="00B050"/>
                </a:solidFill>
                <a:effectLst/>
                <a:uLnTx/>
                <a:uFillTx/>
                <a:latin typeface="Times New Roman" panose="02020603050405020304" pitchFamily="18" charset="0"/>
                <a:ea typeface="+mn-ea"/>
                <a:cs typeface="Times New Roman" panose="02020603050405020304" pitchFamily="18" charset="0"/>
              </a:rPr>
              <a:t>Question:</a:t>
            </a:r>
            <a:r>
              <a:rPr kumimoji="0" lang="en-US" sz="3600" b="0" i="0" u="none" strike="noStrike" kern="1200" cap="none" spc="0" normalizeH="0" baseline="0" noProof="0" dirty="0">
                <a:ln>
                  <a:noFill/>
                </a:ln>
                <a:solidFill>
                  <a:srgbClr val="0070C0"/>
                </a:solidFill>
                <a:effectLst/>
                <a:uLnTx/>
                <a:uFillTx/>
                <a:latin typeface="Times New Roman" panose="02020603050405020304" pitchFamily="18" charset="0"/>
                <a:ea typeface="+mn-ea"/>
                <a:cs typeface="Times New Roman" panose="02020603050405020304" pitchFamily="18" charset="0"/>
              </a:rPr>
              <a:t> What kind of currency does Greece have?</a:t>
            </a:r>
          </a:p>
        </p:txBody>
      </p:sp>
    </p:spTree>
    <p:extLst>
      <p:ext uri="{BB962C8B-B14F-4D97-AF65-F5344CB8AC3E}">
        <p14:creationId xmlns:p14="http://schemas.microsoft.com/office/powerpoint/2010/main" val="365247351"/>
      </p:ext>
    </p:extLst>
  </p:cSld>
  <p:clrMapOvr>
    <a:masterClrMapping/>
  </p:clrMapOvr>
  <p:transition>
    <p:fade/>
  </p:transition>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a:t>Tab #3: Add Filters</a:t>
            </a:r>
          </a:p>
        </p:txBody>
      </p:sp>
      <p:sp>
        <p:nvSpPr>
          <p:cNvPr id="5" name="TextBox 4"/>
          <p:cNvSpPr txBox="1"/>
          <p:nvPr/>
        </p:nvSpPr>
        <p:spPr>
          <a:xfrm>
            <a:off x="114300" y="1014099"/>
            <a:ext cx="11137900" cy="794064"/>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3600" b="0" i="1" u="none" strike="noStrike" kern="1200" cap="none" spc="0" normalizeH="0" baseline="0" noProof="0" dirty="0">
                <a:ln>
                  <a:noFill/>
                </a:ln>
                <a:solidFill>
                  <a:srgbClr val="00B050"/>
                </a:solidFill>
                <a:effectLst/>
                <a:uLnTx/>
                <a:uFillTx/>
                <a:latin typeface="Times New Roman" panose="02020603050405020304" pitchFamily="18" charset="0"/>
                <a:ea typeface="+mn-ea"/>
                <a:cs typeface="Times New Roman" panose="02020603050405020304" pitchFamily="18" charset="0"/>
              </a:rPr>
              <a:t>Question:</a:t>
            </a:r>
            <a:r>
              <a:rPr kumimoji="0" lang="en-US" sz="3600" b="0" i="0" u="none" strike="noStrike" kern="1200" cap="none" spc="0" normalizeH="0" baseline="0" noProof="0" dirty="0">
                <a:ln>
                  <a:noFill/>
                </a:ln>
                <a:solidFill>
                  <a:srgbClr val="0070C0"/>
                </a:solidFill>
                <a:effectLst/>
                <a:uLnTx/>
                <a:uFillTx/>
                <a:latin typeface="Times New Roman" panose="02020603050405020304" pitchFamily="18" charset="0"/>
                <a:ea typeface="+mn-ea"/>
                <a:cs typeface="Times New Roman" panose="02020603050405020304" pitchFamily="18" charset="0"/>
              </a:rPr>
              <a:t> What kind of currency does Greece have?</a:t>
            </a:r>
          </a:p>
        </p:txBody>
      </p:sp>
      <p:pic>
        <p:nvPicPr>
          <p:cNvPr id="6" name="Content Placeholder 5" descr="Screen Clipping"/>
          <p:cNvPicPr>
            <a:picLocks noGrp="1" noChangeAspect="1"/>
          </p:cNvPicPr>
          <p:nvPr>
            <p:ph sz="quarter" idx="10"/>
          </p:nvPr>
        </p:nvPicPr>
        <p:blipFill>
          <a:blip r:embed="rId2"/>
          <a:stretch>
            <a:fillRect/>
          </a:stretch>
        </p:blipFill>
        <p:spPr>
          <a:xfrm>
            <a:off x="274320" y="1808163"/>
            <a:ext cx="11889564" cy="5763168"/>
          </a:xfrm>
        </p:spPr>
      </p:pic>
    </p:spTree>
    <p:extLst>
      <p:ext uri="{BB962C8B-B14F-4D97-AF65-F5344CB8AC3E}">
        <p14:creationId xmlns:p14="http://schemas.microsoft.com/office/powerpoint/2010/main" val="2948938588"/>
      </p:ext>
    </p:extLst>
  </p:cSld>
  <p:clrMapOvr>
    <a:masterClrMapping/>
  </p:clrMapOvr>
  <p:transition>
    <p:fade/>
  </p:transition>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WebQuestionsSP</a:t>
            </a:r>
            <a:r>
              <a:rPr lang="en-US" dirty="0"/>
              <a:t> Statistics</a:t>
            </a:r>
          </a:p>
        </p:txBody>
      </p:sp>
      <p:sp>
        <p:nvSpPr>
          <p:cNvPr id="3" name="Content Placeholder 2"/>
          <p:cNvSpPr>
            <a:spLocks noGrp="1"/>
          </p:cNvSpPr>
          <p:nvPr>
            <p:ph sz="quarter" idx="10"/>
          </p:nvPr>
        </p:nvSpPr>
        <p:spPr>
          <a:xfrm>
            <a:off x="274320" y="1443038"/>
            <a:ext cx="11887200" cy="4142673"/>
          </a:xfrm>
        </p:spPr>
        <p:txBody>
          <a:bodyPr/>
          <a:lstStyle/>
          <a:p>
            <a:pPr fontAlgn="ctr"/>
            <a:r>
              <a:rPr lang="en-US" dirty="0"/>
              <a:t>Parses are not labeled for 1,073 (out of 5,810) questions</a:t>
            </a:r>
          </a:p>
          <a:p>
            <a:pPr lvl="1" fontAlgn="ctr"/>
            <a:r>
              <a:rPr lang="en-US" dirty="0"/>
              <a:t>Ambiguous and without clear intent </a:t>
            </a:r>
            <a:br>
              <a:rPr lang="en-US" dirty="0"/>
            </a:br>
            <a:r>
              <a:rPr lang="en-US" dirty="0"/>
              <a:t>(e.g., </a:t>
            </a:r>
            <a:r>
              <a:rPr lang="en-US" sz="3200" dirty="0">
                <a:latin typeface="Times New Roman" panose="02020603050405020304" pitchFamily="18" charset="0"/>
                <a:cs typeface="Times New Roman" panose="02020603050405020304" pitchFamily="18" charset="0"/>
              </a:rPr>
              <a:t>“</a:t>
            </a:r>
            <a:r>
              <a:rPr lang="en-US" sz="3200" dirty="0">
                <a:solidFill>
                  <a:srgbClr val="0070C0"/>
                </a:solidFill>
                <a:latin typeface="Times New Roman" panose="02020603050405020304" pitchFamily="18" charset="0"/>
                <a:cs typeface="Times New Roman" panose="02020603050405020304" pitchFamily="18" charset="0"/>
              </a:rPr>
              <a:t>Where did Romans go?</a:t>
            </a:r>
            <a:r>
              <a:rPr lang="en-US" sz="3200" dirty="0">
                <a:latin typeface="Times New Roman" panose="02020603050405020304" pitchFamily="18" charset="0"/>
                <a:cs typeface="Times New Roman" panose="02020603050405020304" pitchFamily="18" charset="0"/>
              </a:rPr>
              <a:t>”</a:t>
            </a:r>
            <a:r>
              <a:rPr lang="en-US" dirty="0"/>
              <a:t>)</a:t>
            </a:r>
          </a:p>
          <a:p>
            <a:pPr lvl="1" fontAlgn="ctr"/>
            <a:r>
              <a:rPr lang="en-US" dirty="0"/>
              <a:t>Freebase is not the appropriate information source </a:t>
            </a:r>
            <a:br>
              <a:rPr lang="en-US" dirty="0"/>
            </a:br>
            <a:r>
              <a:rPr lang="en-US" dirty="0"/>
              <a:t>(e.g., </a:t>
            </a:r>
            <a:r>
              <a:rPr lang="en-US" sz="3200" dirty="0">
                <a:latin typeface="Times New Roman" panose="02020603050405020304" pitchFamily="18" charset="0"/>
                <a:cs typeface="Times New Roman" panose="02020603050405020304" pitchFamily="18" charset="0"/>
              </a:rPr>
              <a:t>“</a:t>
            </a:r>
            <a:r>
              <a:rPr lang="en-US" sz="3200" dirty="0">
                <a:solidFill>
                  <a:srgbClr val="0070C0"/>
                </a:solidFill>
                <a:latin typeface="Times New Roman" panose="02020603050405020304" pitchFamily="18" charset="0"/>
                <a:cs typeface="Times New Roman" panose="02020603050405020304" pitchFamily="18" charset="0"/>
              </a:rPr>
              <a:t>Where to watch TV online for free in Canada?</a:t>
            </a:r>
            <a:r>
              <a:rPr lang="en-US" sz="3200" dirty="0">
                <a:latin typeface="Times New Roman" panose="02020603050405020304" pitchFamily="18" charset="0"/>
                <a:cs typeface="Times New Roman" panose="02020603050405020304" pitchFamily="18" charset="0"/>
              </a:rPr>
              <a:t>”</a:t>
            </a:r>
            <a:r>
              <a:rPr lang="en-US" dirty="0"/>
              <a:t>)</a:t>
            </a:r>
          </a:p>
          <a:p>
            <a:pPr lvl="8" fontAlgn="ctr"/>
            <a:endParaRPr lang="en-US" dirty="0"/>
          </a:p>
          <a:p>
            <a:pPr fontAlgn="ctr"/>
            <a:r>
              <a:rPr lang="en-US" dirty="0"/>
              <a:t># Training questions: 3,098 (out of 3,778)</a:t>
            </a:r>
          </a:p>
          <a:p>
            <a:pPr fontAlgn="ctr"/>
            <a:r>
              <a:rPr lang="en-US" dirty="0"/>
              <a:t># Testing questions: 1,639 (out of 2,032)</a:t>
            </a:r>
          </a:p>
        </p:txBody>
      </p:sp>
    </p:spTree>
    <p:extLst>
      <p:ext uri="{BB962C8B-B14F-4D97-AF65-F5344CB8AC3E}">
        <p14:creationId xmlns:p14="http://schemas.microsoft.com/office/powerpoint/2010/main" val="1605399443"/>
      </p:ext>
    </p:extLst>
  </p:cSld>
  <p:clrMapOvr>
    <a:masterClrMapping/>
  </p:clrMapOvr>
  <p:transition>
    <p:fade/>
  </p:transition>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Labeling Cost Analysis</a:t>
            </a:r>
          </a:p>
        </p:txBody>
      </p:sp>
      <p:sp>
        <p:nvSpPr>
          <p:cNvPr id="3" name="Content Placeholder 2"/>
          <p:cNvSpPr>
            <a:spLocks noGrp="1"/>
          </p:cNvSpPr>
          <p:nvPr>
            <p:ph sz="quarter" idx="10"/>
          </p:nvPr>
        </p:nvSpPr>
        <p:spPr>
          <a:xfrm>
            <a:off x="276684" y="1511300"/>
            <a:ext cx="11887200" cy="683264"/>
          </a:xfrm>
        </p:spPr>
        <p:txBody>
          <a:bodyPr/>
          <a:lstStyle/>
          <a:p>
            <a:r>
              <a:rPr lang="en-US" dirty="0"/>
              <a:t>Comparisons done on a sample of 50 questions</a:t>
            </a:r>
          </a:p>
        </p:txBody>
      </p:sp>
      <p:graphicFrame>
        <p:nvGraphicFramePr>
          <p:cNvPr id="4" name="Table 3"/>
          <p:cNvGraphicFramePr>
            <a:graphicFrameLocks noGrp="1"/>
          </p:cNvGraphicFramePr>
          <p:nvPr>
            <p:extLst/>
          </p:nvPr>
        </p:nvGraphicFramePr>
        <p:xfrm>
          <a:off x="1276159" y="2491392"/>
          <a:ext cx="9884157" cy="2649100"/>
        </p:xfrm>
        <a:graphic>
          <a:graphicData uri="http://schemas.openxmlformats.org/drawingml/2006/table">
            <a:tbl>
              <a:tblPr firstRow="1" firstCol="1" bandRow="1">
                <a:tableStyleId>{21E4AEA4-8DFA-4A89-87EB-49C32662AFE0}</a:tableStyleId>
              </a:tblPr>
              <a:tblGrid>
                <a:gridCol w="3524377">
                  <a:extLst>
                    <a:ext uri="{9D8B030D-6E8A-4147-A177-3AD203B41FA5}">
                      <a16:colId xmlns:a16="http://schemas.microsoft.com/office/drawing/2014/main" val="3321592400"/>
                    </a:ext>
                  </a:extLst>
                </a:gridCol>
                <a:gridCol w="1710944">
                  <a:extLst>
                    <a:ext uri="{9D8B030D-6E8A-4147-A177-3AD203B41FA5}">
                      <a16:colId xmlns:a16="http://schemas.microsoft.com/office/drawing/2014/main" val="943391693"/>
                    </a:ext>
                  </a:extLst>
                </a:gridCol>
                <a:gridCol w="1680274">
                  <a:extLst>
                    <a:ext uri="{9D8B030D-6E8A-4147-A177-3AD203B41FA5}">
                      <a16:colId xmlns:a16="http://schemas.microsoft.com/office/drawing/2014/main" val="1094646994"/>
                    </a:ext>
                  </a:extLst>
                </a:gridCol>
                <a:gridCol w="2968562">
                  <a:extLst>
                    <a:ext uri="{9D8B030D-6E8A-4147-A177-3AD203B41FA5}">
                      <a16:colId xmlns:a16="http://schemas.microsoft.com/office/drawing/2014/main" val="444898232"/>
                    </a:ext>
                  </a:extLst>
                </a:gridCol>
              </a:tblGrid>
              <a:tr h="890875">
                <a:tc>
                  <a:txBody>
                    <a:bodyPr/>
                    <a:lstStyle/>
                    <a:p>
                      <a:r>
                        <a:rPr lang="en-US" sz="2800" dirty="0"/>
                        <a:t>Labeling Methods</a:t>
                      </a:r>
                    </a:p>
                  </a:txBody>
                  <a:tcPr/>
                </a:tc>
                <a:tc>
                  <a:txBody>
                    <a:bodyPr/>
                    <a:lstStyle/>
                    <a:p>
                      <a:r>
                        <a:rPr lang="en-US" sz="2800" dirty="0"/>
                        <a:t>Answers</a:t>
                      </a:r>
                    </a:p>
                  </a:txBody>
                  <a:tcPr/>
                </a:tc>
                <a:tc>
                  <a:txBody>
                    <a:bodyPr/>
                    <a:lstStyle/>
                    <a:p>
                      <a:r>
                        <a:rPr lang="en-US" sz="2800" dirty="0"/>
                        <a:t>Answers</a:t>
                      </a:r>
                    </a:p>
                  </a:txBody>
                  <a:tcPr/>
                </a:tc>
                <a:tc>
                  <a:txBody>
                    <a:bodyPr/>
                    <a:lstStyle/>
                    <a:p>
                      <a:r>
                        <a:rPr lang="en-US" sz="2800" dirty="0"/>
                        <a:t>Semantic Parses</a:t>
                      </a:r>
                    </a:p>
                  </a:txBody>
                  <a:tcPr/>
                </a:tc>
                <a:extLst>
                  <a:ext uri="{0D108BD9-81ED-4DB2-BD59-A6C34878D82A}">
                    <a16:rowId xmlns:a16="http://schemas.microsoft.com/office/drawing/2014/main" val="1661109502"/>
                  </a:ext>
                </a:extLst>
              </a:tr>
              <a:tr h="494931">
                <a:tc>
                  <a:txBody>
                    <a:bodyPr/>
                    <a:lstStyle/>
                    <a:p>
                      <a:r>
                        <a:rPr lang="en-US" sz="2800" dirty="0"/>
                        <a:t>Annotator</a:t>
                      </a:r>
                    </a:p>
                  </a:txBody>
                  <a:tcPr/>
                </a:tc>
                <a:tc>
                  <a:txBody>
                    <a:bodyPr/>
                    <a:lstStyle/>
                    <a:p>
                      <a:pPr algn="ctr"/>
                      <a:r>
                        <a:rPr lang="en-US" sz="2800" dirty="0" err="1"/>
                        <a:t>MTurkers</a:t>
                      </a:r>
                      <a:endParaRPr lang="en-US" sz="2800" dirty="0"/>
                    </a:p>
                  </a:txBody>
                  <a:tcPr/>
                </a:tc>
                <a:tc>
                  <a:txBody>
                    <a:bodyPr/>
                    <a:lstStyle/>
                    <a:p>
                      <a:pPr algn="ctr"/>
                      <a:r>
                        <a:rPr lang="en-US" sz="2800" dirty="0"/>
                        <a:t>Experts</a:t>
                      </a:r>
                    </a:p>
                  </a:txBody>
                  <a:tcPr/>
                </a:tc>
                <a:tc>
                  <a:txBody>
                    <a:bodyPr/>
                    <a:lstStyle/>
                    <a:p>
                      <a:pPr algn="ctr"/>
                      <a:r>
                        <a:rPr lang="en-US" sz="2800" dirty="0"/>
                        <a:t>Experts</a:t>
                      </a:r>
                    </a:p>
                  </a:txBody>
                  <a:tcPr/>
                </a:tc>
                <a:extLst>
                  <a:ext uri="{0D108BD9-81ED-4DB2-BD59-A6C34878D82A}">
                    <a16:rowId xmlns:a16="http://schemas.microsoft.com/office/drawing/2014/main" val="3452982447"/>
                  </a:ext>
                </a:extLst>
              </a:tr>
              <a:tr h="630465">
                <a:tc>
                  <a:txBody>
                    <a:bodyPr/>
                    <a:lstStyle/>
                    <a:p>
                      <a:r>
                        <a:rPr lang="en-US" sz="2800" dirty="0" err="1"/>
                        <a:t>Avg</a:t>
                      </a:r>
                      <a:r>
                        <a:rPr lang="en-US" sz="2800" dirty="0"/>
                        <a:t> Time/Question</a:t>
                      </a:r>
                    </a:p>
                  </a:txBody>
                  <a:tcPr/>
                </a:tc>
                <a:tc>
                  <a:txBody>
                    <a:bodyPr/>
                    <a:lstStyle/>
                    <a:p>
                      <a:pPr algn="ctr"/>
                      <a:r>
                        <a:rPr lang="en-US" sz="2800" dirty="0"/>
                        <a:t>N/A</a:t>
                      </a:r>
                    </a:p>
                  </a:txBody>
                  <a:tcPr/>
                </a:tc>
                <a:tc>
                  <a:txBody>
                    <a:bodyPr/>
                    <a:lstStyle/>
                    <a:p>
                      <a:pPr algn="ctr"/>
                      <a:r>
                        <a:rPr lang="en-US" sz="2800" dirty="0"/>
                        <a:t>82 sec.</a:t>
                      </a:r>
                    </a:p>
                  </a:txBody>
                  <a:tcPr/>
                </a:tc>
                <a:tc>
                  <a:txBody>
                    <a:bodyPr/>
                    <a:lstStyle/>
                    <a:p>
                      <a:pPr algn="ctr"/>
                      <a:r>
                        <a:rPr lang="en-US" sz="2800" dirty="0"/>
                        <a:t>21 sec.</a:t>
                      </a:r>
                    </a:p>
                  </a:txBody>
                  <a:tcPr/>
                </a:tc>
                <a:extLst>
                  <a:ext uri="{0D108BD9-81ED-4DB2-BD59-A6C34878D82A}">
                    <a16:rowId xmlns:a16="http://schemas.microsoft.com/office/drawing/2014/main" val="3642571845"/>
                  </a:ext>
                </a:extLst>
              </a:tr>
              <a:tr h="609600">
                <a:tc>
                  <a:txBody>
                    <a:bodyPr/>
                    <a:lstStyle/>
                    <a:p>
                      <a:r>
                        <a:rPr lang="en-US" sz="2800" dirty="0"/>
                        <a:t>Label</a:t>
                      </a:r>
                      <a:r>
                        <a:rPr lang="en-US" sz="2800" baseline="0" dirty="0"/>
                        <a:t> correctness</a:t>
                      </a:r>
                      <a:endParaRPr lang="en-US" sz="2800" dirty="0"/>
                    </a:p>
                  </a:txBody>
                  <a:tcPr/>
                </a:tc>
                <a:tc>
                  <a:txBody>
                    <a:bodyPr/>
                    <a:lstStyle/>
                    <a:p>
                      <a:pPr algn="ctr"/>
                      <a:r>
                        <a:rPr lang="en-US" sz="2800" dirty="0"/>
                        <a:t>66%</a:t>
                      </a:r>
                    </a:p>
                  </a:txBody>
                  <a:tcPr/>
                </a:tc>
                <a:tc>
                  <a:txBody>
                    <a:bodyPr/>
                    <a:lstStyle/>
                    <a:p>
                      <a:pPr algn="ctr"/>
                      <a:r>
                        <a:rPr lang="en-US" sz="2800" dirty="0"/>
                        <a:t>92%</a:t>
                      </a:r>
                    </a:p>
                  </a:txBody>
                  <a:tcPr/>
                </a:tc>
                <a:tc>
                  <a:txBody>
                    <a:bodyPr/>
                    <a:lstStyle/>
                    <a:p>
                      <a:pPr algn="ctr"/>
                      <a:r>
                        <a:rPr lang="en-US" sz="2800" dirty="0"/>
                        <a:t>94%</a:t>
                      </a:r>
                    </a:p>
                  </a:txBody>
                  <a:tcPr/>
                </a:tc>
                <a:extLst>
                  <a:ext uri="{0D108BD9-81ED-4DB2-BD59-A6C34878D82A}">
                    <a16:rowId xmlns:a16="http://schemas.microsoft.com/office/drawing/2014/main" val="2462743958"/>
                  </a:ext>
                </a:extLst>
              </a:tr>
            </a:tbl>
          </a:graphicData>
        </a:graphic>
      </p:graphicFrame>
    </p:spTree>
    <p:extLst>
      <p:ext uri="{BB962C8B-B14F-4D97-AF65-F5344CB8AC3E}">
        <p14:creationId xmlns:p14="http://schemas.microsoft.com/office/powerpoint/2010/main" val="4167210593"/>
      </p:ext>
    </p:extLst>
  </p:cSld>
  <p:clrMapOvr>
    <a:masterClrMapping/>
  </p:clrMapOvr>
  <p:transition>
    <p:fade/>
  </p:transition>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74638" y="1212850"/>
            <a:ext cx="11887200" cy="1575816"/>
          </a:xfrm>
        </p:spPr>
        <p:txBody>
          <a:bodyPr/>
          <a:lstStyle/>
          <a:p>
            <a:pPr fontAlgn="ctr"/>
            <a:r>
              <a:rPr lang="en-US" dirty="0"/>
              <a:t>Training Signals</a:t>
            </a:r>
          </a:p>
          <a:p>
            <a:pPr lvl="1" fontAlgn="ctr"/>
            <a:r>
              <a:rPr lang="en-US" dirty="0"/>
              <a:t>Answers only (same setting as before)</a:t>
            </a:r>
            <a:endParaRPr lang="en-US" sz="1400" dirty="0"/>
          </a:p>
          <a:p>
            <a:pPr lvl="1" fontAlgn="ctr"/>
            <a:r>
              <a:rPr lang="en-US" dirty="0"/>
              <a:t>Full semantic parses</a:t>
            </a:r>
          </a:p>
        </p:txBody>
      </p:sp>
      <p:sp>
        <p:nvSpPr>
          <p:cNvPr id="2" name="Title 1"/>
          <p:cNvSpPr>
            <a:spLocks noGrp="1"/>
          </p:cNvSpPr>
          <p:nvPr>
            <p:ph type="title"/>
          </p:nvPr>
        </p:nvSpPr>
        <p:spPr/>
        <p:txBody>
          <a:bodyPr/>
          <a:lstStyle/>
          <a:p>
            <a:r>
              <a:rPr lang="en-US" dirty="0"/>
              <a:t>STAGG on </a:t>
            </a:r>
            <a:r>
              <a:rPr lang="en-US" dirty="0" err="1"/>
              <a:t>WebQuestionsSP</a:t>
            </a:r>
            <a:endParaRPr lang="en-US" dirty="0"/>
          </a:p>
        </p:txBody>
      </p:sp>
      <p:graphicFrame>
        <p:nvGraphicFramePr>
          <p:cNvPr id="4" name="Table 3"/>
          <p:cNvGraphicFramePr>
            <a:graphicFrameLocks noGrp="1"/>
          </p:cNvGraphicFramePr>
          <p:nvPr>
            <p:extLst/>
          </p:nvPr>
        </p:nvGraphicFramePr>
        <p:xfrm>
          <a:off x="1004946" y="2986771"/>
          <a:ext cx="6890904" cy="1737360"/>
        </p:xfrm>
        <a:graphic>
          <a:graphicData uri="http://schemas.openxmlformats.org/drawingml/2006/table">
            <a:tbl>
              <a:tblPr firstRow="1" bandRow="1">
                <a:tableStyleId>{7DF18680-E054-41AD-8BC1-D1AEF772440D}</a:tableStyleId>
              </a:tblPr>
              <a:tblGrid>
                <a:gridCol w="3443224">
                  <a:extLst>
                    <a:ext uri="{9D8B030D-6E8A-4147-A177-3AD203B41FA5}">
                      <a16:colId xmlns:a16="http://schemas.microsoft.com/office/drawing/2014/main" val="1737310248"/>
                    </a:ext>
                  </a:extLst>
                </a:gridCol>
                <a:gridCol w="1230630">
                  <a:extLst>
                    <a:ext uri="{9D8B030D-6E8A-4147-A177-3AD203B41FA5}">
                      <a16:colId xmlns:a16="http://schemas.microsoft.com/office/drawing/2014/main" val="1846285367"/>
                    </a:ext>
                  </a:extLst>
                </a:gridCol>
                <a:gridCol w="1076071">
                  <a:extLst>
                    <a:ext uri="{9D8B030D-6E8A-4147-A177-3AD203B41FA5}">
                      <a16:colId xmlns:a16="http://schemas.microsoft.com/office/drawing/2014/main" val="2068131461"/>
                    </a:ext>
                  </a:extLst>
                </a:gridCol>
                <a:gridCol w="1140979">
                  <a:extLst>
                    <a:ext uri="{9D8B030D-6E8A-4147-A177-3AD203B41FA5}">
                      <a16:colId xmlns:a16="http://schemas.microsoft.com/office/drawing/2014/main" val="2441732581"/>
                    </a:ext>
                  </a:extLst>
                </a:gridCol>
              </a:tblGrid>
              <a:tr h="370840">
                <a:tc>
                  <a:txBody>
                    <a:bodyPr/>
                    <a:lstStyle/>
                    <a:p>
                      <a:r>
                        <a:rPr lang="en-US" sz="3200" dirty="0"/>
                        <a:t>Training Signals </a:t>
                      </a:r>
                    </a:p>
                  </a:txBody>
                  <a:tcPr/>
                </a:tc>
                <a:tc>
                  <a:txBody>
                    <a:bodyPr/>
                    <a:lstStyle/>
                    <a:p>
                      <a:r>
                        <a:rPr lang="en-US" sz="3200" dirty="0"/>
                        <a:t>Prec.</a:t>
                      </a:r>
                    </a:p>
                  </a:txBody>
                  <a:tcPr/>
                </a:tc>
                <a:tc>
                  <a:txBody>
                    <a:bodyPr/>
                    <a:lstStyle/>
                    <a:p>
                      <a:r>
                        <a:rPr lang="en-US" sz="3200" dirty="0"/>
                        <a:t>Rec.</a:t>
                      </a:r>
                    </a:p>
                  </a:txBody>
                  <a:tcPr/>
                </a:tc>
                <a:tc>
                  <a:txBody>
                    <a:bodyPr/>
                    <a:lstStyle/>
                    <a:p>
                      <a:r>
                        <a:rPr lang="en-US" sz="3200" dirty="0"/>
                        <a:t>F1</a:t>
                      </a:r>
                    </a:p>
                  </a:txBody>
                  <a:tcPr/>
                </a:tc>
                <a:extLst>
                  <a:ext uri="{0D108BD9-81ED-4DB2-BD59-A6C34878D82A}">
                    <a16:rowId xmlns:a16="http://schemas.microsoft.com/office/drawing/2014/main" val="988220788"/>
                  </a:ext>
                </a:extLst>
              </a:tr>
              <a:tr h="370840">
                <a:tc>
                  <a:txBody>
                    <a:bodyPr/>
                    <a:lstStyle/>
                    <a:p>
                      <a:r>
                        <a:rPr lang="en-US" sz="3200" dirty="0"/>
                        <a:t>Answers</a:t>
                      </a:r>
                    </a:p>
                  </a:txBody>
                  <a:tcPr/>
                </a:tc>
                <a:tc>
                  <a:txBody>
                    <a:bodyPr/>
                    <a:lstStyle/>
                    <a:p>
                      <a:r>
                        <a:rPr lang="en-US" sz="3200" dirty="0"/>
                        <a:t>67.3</a:t>
                      </a:r>
                    </a:p>
                  </a:txBody>
                  <a:tcPr/>
                </a:tc>
                <a:tc>
                  <a:txBody>
                    <a:bodyPr/>
                    <a:lstStyle/>
                    <a:p>
                      <a:r>
                        <a:rPr lang="en-US" sz="3200" dirty="0"/>
                        <a:t>73.1</a:t>
                      </a:r>
                    </a:p>
                  </a:txBody>
                  <a:tcPr/>
                </a:tc>
                <a:tc>
                  <a:txBody>
                    <a:bodyPr/>
                    <a:lstStyle/>
                    <a:p>
                      <a:r>
                        <a:rPr lang="en-US" sz="3200" dirty="0"/>
                        <a:t>66.8</a:t>
                      </a:r>
                    </a:p>
                  </a:txBody>
                  <a:tcPr/>
                </a:tc>
                <a:extLst>
                  <a:ext uri="{0D108BD9-81ED-4DB2-BD59-A6C34878D82A}">
                    <a16:rowId xmlns:a16="http://schemas.microsoft.com/office/drawing/2014/main" val="1725165867"/>
                  </a:ext>
                </a:extLst>
              </a:tr>
              <a:tr h="370840">
                <a:tc>
                  <a:txBody>
                    <a:bodyPr/>
                    <a:lstStyle/>
                    <a:p>
                      <a:r>
                        <a:rPr lang="en-US" sz="3200" dirty="0"/>
                        <a:t>Semantic Parses</a:t>
                      </a:r>
                    </a:p>
                  </a:txBody>
                  <a:tcPr/>
                </a:tc>
                <a:tc>
                  <a:txBody>
                    <a:bodyPr/>
                    <a:lstStyle/>
                    <a:p>
                      <a:r>
                        <a:rPr lang="en-US" sz="3200" dirty="0"/>
                        <a:t>70.9</a:t>
                      </a:r>
                    </a:p>
                  </a:txBody>
                  <a:tcPr/>
                </a:tc>
                <a:tc>
                  <a:txBody>
                    <a:bodyPr/>
                    <a:lstStyle/>
                    <a:p>
                      <a:r>
                        <a:rPr lang="en-US" sz="3200" dirty="0"/>
                        <a:t>80.3</a:t>
                      </a:r>
                    </a:p>
                  </a:txBody>
                  <a:tcPr/>
                </a:tc>
                <a:tc>
                  <a:txBody>
                    <a:bodyPr/>
                    <a:lstStyle/>
                    <a:p>
                      <a:r>
                        <a:rPr lang="en-US" sz="3200" dirty="0"/>
                        <a:t>71.7</a:t>
                      </a:r>
                    </a:p>
                  </a:txBody>
                  <a:tcPr/>
                </a:tc>
                <a:extLst>
                  <a:ext uri="{0D108BD9-81ED-4DB2-BD59-A6C34878D82A}">
                    <a16:rowId xmlns:a16="http://schemas.microsoft.com/office/drawing/2014/main" val="3337831267"/>
                  </a:ext>
                </a:extLst>
              </a:tr>
            </a:tbl>
          </a:graphicData>
        </a:graphic>
      </p:graphicFrame>
      <p:sp>
        <p:nvSpPr>
          <p:cNvPr id="5" name="Oval 4"/>
          <p:cNvSpPr/>
          <p:nvPr/>
        </p:nvSpPr>
        <p:spPr bwMode="auto">
          <a:xfrm>
            <a:off x="6775269" y="3604415"/>
            <a:ext cx="1120581" cy="531223"/>
          </a:xfrm>
          <a:prstGeom prst="ellipse">
            <a:avLst/>
          </a:prstGeom>
          <a:noFill/>
          <a:ln w="28575">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7" name="Straight Arrow Connector 6"/>
          <p:cNvCxnSpPr>
            <a:stCxn id="5" idx="6"/>
            <a:endCxn id="8" idx="1"/>
          </p:cNvCxnSpPr>
          <p:nvPr/>
        </p:nvCxnSpPr>
        <p:spPr>
          <a:xfrm flipV="1">
            <a:off x="7895850" y="3870026"/>
            <a:ext cx="388075" cy="1"/>
          </a:xfrm>
          <a:prstGeom prst="straightConnector1">
            <a:avLst/>
          </a:prstGeom>
          <a:ln w="254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8283925" y="3500694"/>
            <a:ext cx="1181100" cy="738664"/>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3200" b="0" i="0" u="none" strike="noStrike" kern="1200" cap="none" spc="0" normalizeH="0" baseline="0" noProof="0" dirty="0">
                <a:ln>
                  <a:noFill/>
                </a:ln>
                <a:solidFill>
                  <a:srgbClr val="125AAA"/>
                </a:solidFill>
                <a:effectLst/>
                <a:uLnTx/>
                <a:uFillTx/>
                <a:latin typeface="Segoe UI"/>
                <a:ea typeface="+mn-ea"/>
                <a:cs typeface="+mn-cs"/>
              </a:rPr>
              <a:t>69.0</a:t>
            </a:r>
          </a:p>
        </p:txBody>
      </p:sp>
      <p:sp>
        <p:nvSpPr>
          <p:cNvPr id="10" name="TextBox 9"/>
          <p:cNvSpPr txBox="1"/>
          <p:nvPr/>
        </p:nvSpPr>
        <p:spPr>
          <a:xfrm>
            <a:off x="2587625" y="5950286"/>
            <a:ext cx="9688513" cy="849463"/>
          </a:xfrm>
          <a:prstGeom prst="rect">
            <a:avLst/>
          </a:prstGeom>
          <a:noFill/>
          <a:ln>
            <a:solidFill>
              <a:schemeClr val="tx2">
                <a:lumMod val="75000"/>
              </a:schemeClr>
            </a:solidFill>
          </a:ln>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solidFill>
                  <a:srgbClr val="125AAA"/>
                </a:solidFill>
                <a:effectLst/>
                <a:uLnTx/>
                <a:uFillTx/>
                <a:latin typeface="Segoe UI"/>
                <a:ea typeface="+mn-ea"/>
                <a:cs typeface="+mn-cs"/>
              </a:rPr>
              <a:t>Chen Liang, Jonathan Berant, Quoc Le, Kenneth D. </a:t>
            </a:r>
            <a:r>
              <a:rPr kumimoji="0" lang="en-US" sz="2000" b="0" i="0" u="none" strike="noStrike" kern="1200" cap="none" spc="0" normalizeH="0" baseline="0" noProof="0" dirty="0" err="1">
                <a:ln>
                  <a:noFill/>
                </a:ln>
                <a:solidFill>
                  <a:srgbClr val="125AAA"/>
                </a:solidFill>
                <a:effectLst/>
                <a:uLnTx/>
                <a:uFillTx/>
                <a:latin typeface="Segoe UI"/>
                <a:ea typeface="+mn-ea"/>
                <a:cs typeface="+mn-cs"/>
              </a:rPr>
              <a:t>Forbus</a:t>
            </a:r>
            <a:r>
              <a:rPr kumimoji="0" lang="en-US" sz="2000" b="0" i="0" u="none" strike="noStrike" kern="1200" cap="none" spc="0" normalizeH="0" baseline="0" noProof="0" dirty="0">
                <a:ln>
                  <a:noFill/>
                </a:ln>
                <a:solidFill>
                  <a:srgbClr val="125AAA"/>
                </a:solidFill>
                <a:effectLst/>
                <a:uLnTx/>
                <a:uFillTx/>
                <a:latin typeface="Segoe UI"/>
                <a:ea typeface="+mn-ea"/>
                <a:cs typeface="+mn-cs"/>
              </a:rPr>
              <a:t>, Ni Lao. “</a:t>
            </a:r>
            <a:r>
              <a:rPr kumimoji="0" lang="en-US" sz="2000" b="0" i="1" u="none" strike="noStrike" kern="1200" cap="none" spc="0" normalizeH="0" baseline="0" noProof="0" dirty="0">
                <a:ln>
                  <a:noFill/>
                </a:ln>
                <a:solidFill>
                  <a:srgbClr val="125AAA"/>
                </a:solidFill>
                <a:effectLst/>
                <a:uLnTx/>
                <a:uFillTx/>
                <a:latin typeface="Segoe UI"/>
                <a:ea typeface="+mn-ea"/>
                <a:cs typeface="+mn-cs"/>
              </a:rPr>
              <a:t>Neural Symbolic Machines: Learning Semantic Parsers on Freebase with Weak Supervision</a:t>
            </a:r>
            <a:r>
              <a:rPr kumimoji="0" lang="en-US" sz="2000" b="0" i="0" u="none" strike="noStrike" kern="1200" cap="none" spc="0" normalizeH="0" baseline="0" noProof="0" dirty="0">
                <a:ln>
                  <a:noFill/>
                </a:ln>
                <a:solidFill>
                  <a:srgbClr val="125AAA"/>
                </a:solidFill>
                <a:effectLst/>
                <a:uLnTx/>
                <a:uFillTx/>
                <a:latin typeface="Segoe UI"/>
                <a:ea typeface="+mn-ea"/>
                <a:cs typeface="+mn-cs"/>
              </a:rPr>
              <a:t>.” ACL-2017.</a:t>
            </a:r>
          </a:p>
        </p:txBody>
      </p:sp>
    </p:spTree>
    <p:extLst>
      <p:ext uri="{BB962C8B-B14F-4D97-AF65-F5344CB8AC3E}">
        <p14:creationId xmlns:p14="http://schemas.microsoft.com/office/powerpoint/2010/main" val="30787296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p:bldP spid="10" grpId="0" animBg="1"/>
    </p:bld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4784" y="2075646"/>
            <a:ext cx="11889564" cy="1397433"/>
          </a:xfrm>
        </p:spPr>
        <p:txBody>
          <a:bodyPr/>
          <a:lstStyle/>
          <a:p>
            <a:r>
              <a:rPr lang="en-US" sz="4200" i="1" dirty="0"/>
              <a:t>Search-based Neural Structured Learning for</a:t>
            </a:r>
            <a:br>
              <a:rPr lang="en-US" sz="4200" i="1" dirty="0"/>
            </a:br>
            <a:r>
              <a:rPr lang="en-US" sz="4200" i="1" dirty="0"/>
              <a:t>Sequential Question Answering</a:t>
            </a:r>
          </a:p>
        </p:txBody>
      </p:sp>
      <p:sp>
        <p:nvSpPr>
          <p:cNvPr id="3" name="Text Placeholder 2"/>
          <p:cNvSpPr>
            <a:spLocks noGrp="1"/>
          </p:cNvSpPr>
          <p:nvPr>
            <p:ph sz="quarter" idx="10"/>
          </p:nvPr>
        </p:nvSpPr>
        <p:spPr>
          <a:xfrm>
            <a:off x="172571" y="3705882"/>
            <a:ext cx="12176354" cy="683264"/>
          </a:xfrm>
        </p:spPr>
        <p:txBody>
          <a:bodyPr/>
          <a:lstStyle/>
          <a:p>
            <a:pPr marL="0" indent="0" algn="ctr">
              <a:buNone/>
            </a:pPr>
            <a:r>
              <a:rPr lang="en-US" dirty="0"/>
              <a:t>Mohit Iyyer, Wen-tau Yih, Ming-Wei Chang. ACL-2017</a:t>
            </a:r>
          </a:p>
        </p:txBody>
      </p:sp>
    </p:spTree>
    <p:extLst>
      <p:ext uri="{BB962C8B-B14F-4D97-AF65-F5344CB8AC3E}">
        <p14:creationId xmlns:p14="http://schemas.microsoft.com/office/powerpoint/2010/main" val="3321856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Traditional NLP Components and Pipeline</a:t>
            </a:r>
          </a:p>
        </p:txBody>
      </p:sp>
      <p:pic>
        <p:nvPicPr>
          <p:cNvPr id="4" name="picture"/>
          <p:cNvPicPr/>
          <p:nvPr/>
        </p:nvPicPr>
        <p:blipFill>
          <a:blip r:embed="rId2">
            <a:extLst>
              <a:ext uri="{28A0092B-C50C-407E-A947-70E740481C1C}">
                <a14:useLocalDpi xmlns:a14="http://schemas.microsoft.com/office/drawing/2010/main" val="0"/>
              </a:ext>
            </a:extLst>
          </a:blip>
          <a:stretch>
            <a:fillRect/>
          </a:stretch>
        </p:blipFill>
        <p:spPr>
          <a:xfrm>
            <a:off x="723074" y="1811213"/>
            <a:ext cx="6008771" cy="3196461"/>
          </a:xfrm>
          <a:prstGeom prst="rect">
            <a:avLst/>
          </a:prstGeom>
        </p:spPr>
      </p:pic>
      <p:sp>
        <p:nvSpPr>
          <p:cNvPr id="52" name="TextBox 51"/>
          <p:cNvSpPr txBox="1"/>
          <p:nvPr/>
        </p:nvSpPr>
        <p:spPr>
          <a:xfrm>
            <a:off x="7201822" y="1856830"/>
            <a:ext cx="4542767" cy="2634952"/>
          </a:xfrm>
          <a:prstGeom prst="rect">
            <a:avLst/>
          </a:prstGeom>
          <a:noFill/>
        </p:spPr>
        <p:txBody>
          <a:bodyPr wrap="square" rtlCol="0">
            <a:spAutoFit/>
          </a:bodyPr>
          <a:lstStyle/>
          <a:p>
            <a:pPr marL="349724" indent="-349724">
              <a:buAutoNum type="arabicPeriod"/>
            </a:pPr>
            <a:r>
              <a:rPr lang="en-US" sz="1836" b="1" dirty="0"/>
              <a:t>Natural language understand (NLU): </a:t>
            </a:r>
            <a:r>
              <a:rPr lang="en-US" sz="1836" dirty="0"/>
              <a:t>parsing (speech) input to semantic meaning and update the system state</a:t>
            </a:r>
          </a:p>
          <a:p>
            <a:pPr marL="349724" indent="-349724">
              <a:buAutoNum type="arabicPeriod"/>
            </a:pPr>
            <a:r>
              <a:rPr lang="en-US" sz="1836" b="1" dirty="0"/>
              <a:t>Application reasoning and execution:</a:t>
            </a:r>
            <a:r>
              <a:rPr lang="en-US" sz="1836" dirty="0"/>
              <a:t> take the next action based on state</a:t>
            </a:r>
          </a:p>
          <a:p>
            <a:pPr marL="349724" indent="-349724">
              <a:buAutoNum type="arabicPeriod"/>
            </a:pPr>
            <a:r>
              <a:rPr lang="en-US" sz="1836" b="1" dirty="0"/>
              <a:t>Natural language generation (NLG):</a:t>
            </a:r>
            <a:r>
              <a:rPr lang="en-US" sz="1836" dirty="0"/>
              <a:t> generating (speech) response from action</a:t>
            </a:r>
          </a:p>
        </p:txBody>
      </p:sp>
      <p:sp>
        <p:nvSpPr>
          <p:cNvPr id="9" name="Rectangle 8"/>
          <p:cNvSpPr/>
          <p:nvPr/>
        </p:nvSpPr>
        <p:spPr>
          <a:xfrm>
            <a:off x="22000" y="6620978"/>
            <a:ext cx="12392474" cy="318286"/>
          </a:xfrm>
          <a:prstGeom prst="rect">
            <a:avLst/>
          </a:prstGeom>
        </p:spPr>
        <p:txBody>
          <a:bodyPr wrap="square">
            <a:spAutoFit/>
          </a:bodyPr>
          <a:lstStyle/>
          <a:p>
            <a:pPr algn="ctr"/>
            <a:r>
              <a:rPr lang="en-US" sz="1428" dirty="0"/>
              <a:t>[Menezes &amp; Dolan 17]</a:t>
            </a:r>
          </a:p>
        </p:txBody>
      </p:sp>
    </p:spTree>
    <p:extLst>
      <p:ext uri="{BB962C8B-B14F-4D97-AF65-F5344CB8AC3E}">
        <p14:creationId xmlns:p14="http://schemas.microsoft.com/office/powerpoint/2010/main" val="1723803532"/>
      </p:ext>
    </p:extLst>
  </p:cSld>
  <p:clrMapOvr>
    <a:masterClrMapping/>
  </p:clrMapOvr>
  <p:transition>
    <p:fade/>
  </p:transition>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743254" y="2877670"/>
            <a:ext cx="6570984" cy="3994940"/>
          </a:xfrm>
        </p:spPr>
        <p:txBody>
          <a:bodyPr/>
          <a:lstStyle/>
          <a:p>
            <a:r>
              <a:rPr lang="en-US" dirty="0"/>
              <a:t>Challenging research problem</a:t>
            </a:r>
          </a:p>
          <a:p>
            <a:r>
              <a:rPr lang="en-US" dirty="0"/>
              <a:t>Advocated in semantic parsing</a:t>
            </a:r>
            <a:br>
              <a:rPr lang="en-US" dirty="0"/>
            </a:br>
            <a:r>
              <a:rPr lang="en-US" sz="2800" dirty="0"/>
              <a:t>[Pasupat &amp; Liang 2015]</a:t>
            </a:r>
          </a:p>
          <a:p>
            <a:pPr lvl="8"/>
            <a:endParaRPr lang="en-US" dirty="0"/>
          </a:p>
          <a:p>
            <a:r>
              <a:rPr lang="en-US" dirty="0"/>
              <a:t>But, a </a:t>
            </a:r>
            <a:r>
              <a:rPr lang="en-US" i="1" dirty="0">
                <a:solidFill>
                  <a:srgbClr val="C00000"/>
                </a:solidFill>
              </a:rPr>
              <a:t>natural</a:t>
            </a:r>
            <a:r>
              <a:rPr lang="en-US" dirty="0"/>
              <a:t> way to interact with a question answering system?</a:t>
            </a:r>
          </a:p>
          <a:p>
            <a:endParaRPr lang="en-US" dirty="0"/>
          </a:p>
          <a:p>
            <a:endParaRPr lang="en-US" dirty="0"/>
          </a:p>
        </p:txBody>
      </p:sp>
      <p:sp>
        <p:nvSpPr>
          <p:cNvPr id="4" name="Title 3"/>
          <p:cNvSpPr>
            <a:spLocks noGrp="1"/>
          </p:cNvSpPr>
          <p:nvPr>
            <p:ph type="title"/>
          </p:nvPr>
        </p:nvSpPr>
        <p:spPr/>
        <p:txBody>
          <a:bodyPr/>
          <a:lstStyle/>
          <a:p>
            <a:r>
              <a:rPr lang="en-US" dirty="0"/>
              <a:t>Answer Highly Compositional Questions</a:t>
            </a:r>
          </a:p>
        </p:txBody>
      </p:sp>
      <p:pic>
        <p:nvPicPr>
          <p:cNvPr id="6" name="Picture 5"/>
          <p:cNvPicPr>
            <a:picLocks noChangeAspect="1"/>
          </p:cNvPicPr>
          <p:nvPr/>
        </p:nvPicPr>
        <p:blipFill>
          <a:blip r:embed="rId2"/>
          <a:stretch>
            <a:fillRect/>
          </a:stretch>
        </p:blipFill>
        <p:spPr>
          <a:xfrm>
            <a:off x="88092" y="2476653"/>
            <a:ext cx="5502364" cy="4445074"/>
          </a:xfrm>
          <a:prstGeom prst="rect">
            <a:avLst/>
          </a:prstGeom>
          <a:ln>
            <a:solidFill>
              <a:schemeClr val="accent2">
                <a:lumMod val="75000"/>
              </a:schemeClr>
            </a:solidFill>
          </a:ln>
        </p:spPr>
      </p:pic>
      <p:sp>
        <p:nvSpPr>
          <p:cNvPr id="7" name="Text Placeholder 4"/>
          <p:cNvSpPr txBox="1">
            <a:spLocks/>
          </p:cNvSpPr>
          <p:nvPr/>
        </p:nvSpPr>
        <p:spPr>
          <a:xfrm>
            <a:off x="427038" y="1298015"/>
            <a:ext cx="11887200" cy="1071062"/>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200" kern="1200" spc="0" baseline="0">
                <a:solidFill>
                  <a:srgbClr val="306CB2"/>
                </a:soli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8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8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3200" b="0" i="1" u="none" strike="noStrike" kern="1200" cap="none" spc="0" normalizeH="0" baseline="0" noProof="0" dirty="0">
                <a:ln>
                  <a:noFill/>
                </a:ln>
                <a:solidFill>
                  <a:srgbClr val="C00000"/>
                </a:solidFill>
                <a:effectLst/>
                <a:uLnTx/>
                <a:uFillTx/>
                <a:latin typeface="Times New Roman" panose="02020603050405020304" pitchFamily="18" charset="0"/>
                <a:ea typeface="+mn-ea"/>
                <a:cs typeface="Times New Roman" panose="02020603050405020304" pitchFamily="18" charset="0"/>
              </a:rPr>
              <a:t>“What is the power of the super hero who is from the most common home world and appeared after 2010?”</a:t>
            </a:r>
            <a:endParaRPr kumimoji="0" lang="en-US" sz="3200" b="0" i="0" u="none" strike="noStrike" kern="1200" cap="none" spc="0" normalizeH="0" baseline="0" noProof="0" dirty="0">
              <a:ln>
                <a:noFill/>
              </a:ln>
              <a:solidFill>
                <a:srgbClr val="306CB2"/>
              </a:solidFill>
              <a:effectLst/>
              <a:uLnTx/>
              <a:uFillTx/>
              <a:latin typeface="Segoe UI Light"/>
              <a:ea typeface="+mn-ea"/>
              <a:cs typeface="+mn-cs"/>
            </a:endParaRPr>
          </a:p>
        </p:txBody>
      </p:sp>
    </p:spTree>
    <p:extLst>
      <p:ext uri="{BB962C8B-B14F-4D97-AF65-F5344CB8AC3E}">
        <p14:creationId xmlns:p14="http://schemas.microsoft.com/office/powerpoint/2010/main" val="345181406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Answer Sequences of Simple Questions</a:t>
            </a:r>
          </a:p>
        </p:txBody>
      </p:sp>
      <p:sp>
        <p:nvSpPr>
          <p:cNvPr id="4" name="Speech Bubble: Rectangle with Corners Rounded 3"/>
          <p:cNvSpPr/>
          <p:nvPr/>
        </p:nvSpPr>
        <p:spPr bwMode="auto">
          <a:xfrm>
            <a:off x="467468" y="1751623"/>
            <a:ext cx="4957148" cy="802887"/>
          </a:xfrm>
          <a:prstGeom prst="wedgeRoundRectCallout">
            <a:avLst>
              <a:gd name="adj1" fmla="val -35278"/>
              <a:gd name="adj2" fmla="val 123050"/>
              <a:gd name="adj3" fmla="val 16667"/>
            </a:avLst>
          </a:prstGeom>
          <a:noFill/>
          <a:ln>
            <a:solidFill>
              <a:srgbClr val="0070C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400" b="0" i="1" u="none" strike="noStrike" kern="1200" cap="none" spc="0" normalizeH="0" baseline="0" noProof="0" dirty="0">
                <a:ln>
                  <a:noFill/>
                </a:ln>
                <a:solidFill>
                  <a:srgbClr val="525051"/>
                </a:solidFill>
                <a:effectLst/>
                <a:uLnTx/>
                <a:uFillTx/>
                <a:latin typeface="Times New Roman" panose="02020603050405020304" pitchFamily="18" charset="0"/>
                <a:ea typeface="+mn-ea"/>
                <a:cs typeface="Times New Roman" panose="02020603050405020304" pitchFamily="18" charset="0"/>
              </a:rPr>
              <a:t>Who are the super heroes from Earth?</a:t>
            </a:r>
          </a:p>
        </p:txBody>
      </p:sp>
      <p:sp>
        <p:nvSpPr>
          <p:cNvPr id="5" name="Speech Bubble: Rectangle with Corners Rounded 4"/>
          <p:cNvSpPr/>
          <p:nvPr/>
        </p:nvSpPr>
        <p:spPr bwMode="auto">
          <a:xfrm>
            <a:off x="1786585" y="3756757"/>
            <a:ext cx="3760169" cy="630731"/>
          </a:xfrm>
          <a:prstGeom prst="wedgeRoundRectCallout">
            <a:avLst>
              <a:gd name="adj1" fmla="val -62324"/>
              <a:gd name="adj2" fmla="val -27488"/>
              <a:gd name="adj3" fmla="val 16667"/>
            </a:avLst>
          </a:prstGeom>
          <a:noFill/>
          <a:ln>
            <a:solidFill>
              <a:srgbClr val="0070C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400" b="0" i="1" u="none" strike="noStrike" kern="1200" cap="none" spc="0" normalizeH="0" baseline="0" noProof="0" dirty="0">
                <a:ln>
                  <a:noFill/>
                </a:ln>
                <a:solidFill>
                  <a:srgbClr val="525051"/>
                </a:solidFill>
                <a:effectLst/>
                <a:uLnTx/>
                <a:uFillTx/>
                <a:latin typeface="Times New Roman" panose="02020603050405020304" pitchFamily="18" charset="0"/>
                <a:ea typeface="+mn-ea"/>
                <a:cs typeface="Times New Roman" panose="02020603050405020304" pitchFamily="18" charset="0"/>
              </a:rPr>
              <a:t>Who appeared after 2010?</a:t>
            </a:r>
          </a:p>
        </p:txBody>
      </p:sp>
      <p:pic>
        <p:nvPicPr>
          <p:cNvPr id="6" name="Picture 5" descr="male &lt;strong&gt;user&lt;/strong&gt; icon making thumbs up with his hand - vector Clip Art"/>
          <p:cNvPicPr>
            <a:picLocks noChangeAspect="1"/>
          </p:cNvPicPr>
          <p:nvPr/>
        </p:nvPicPr>
        <p:blipFill>
          <a:blip r:embed="rId2"/>
          <a:stretch>
            <a:fillRect/>
          </a:stretch>
        </p:blipFill>
        <p:spPr>
          <a:xfrm>
            <a:off x="187804" y="3294531"/>
            <a:ext cx="1224264" cy="1595624"/>
          </a:xfrm>
          <a:prstGeom prst="rect">
            <a:avLst/>
          </a:prstGeom>
        </p:spPr>
      </p:pic>
      <p:pic>
        <p:nvPicPr>
          <p:cNvPr id="7" name="Picture 6" descr="Pero esa es otra historia y debe ser contada en otra ocasión"/>
          <p:cNvPicPr>
            <a:picLocks noChangeAspect="1"/>
          </p:cNvPicPr>
          <p:nvPr/>
        </p:nvPicPr>
        <p:blipFill>
          <a:blip r:embed="rId3"/>
          <a:stretch>
            <a:fillRect/>
          </a:stretch>
        </p:blipFill>
        <p:spPr>
          <a:xfrm>
            <a:off x="7624167" y="3674680"/>
            <a:ext cx="1965326" cy="1798274"/>
          </a:xfrm>
          <a:prstGeom prst="rect">
            <a:avLst/>
          </a:prstGeom>
        </p:spPr>
      </p:pic>
      <p:sp>
        <p:nvSpPr>
          <p:cNvPr id="8" name="Speech Bubble: Rectangle with Corners Rounded 7"/>
          <p:cNvSpPr/>
          <p:nvPr/>
        </p:nvSpPr>
        <p:spPr bwMode="auto">
          <a:xfrm>
            <a:off x="3469341" y="2791957"/>
            <a:ext cx="4154826" cy="692648"/>
          </a:xfrm>
          <a:prstGeom prst="wedgeRoundRectCallout">
            <a:avLst>
              <a:gd name="adj1" fmla="val 51872"/>
              <a:gd name="adj2" fmla="val 147825"/>
              <a:gd name="adj3" fmla="val 16667"/>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400" b="0" i="1" u="none" strike="noStrike" kern="1200" cap="none" spc="0" normalizeH="0" baseline="0" noProof="0" dirty="0" err="1">
                <a:ln>
                  <a:noFill/>
                </a:ln>
                <a:gradFill>
                  <a:gsLst>
                    <a:gs pos="0">
                      <a:srgbClr val="FFFFFF"/>
                    </a:gs>
                    <a:gs pos="100000">
                      <a:srgbClr val="FFFFFF"/>
                    </a:gs>
                  </a:gsLst>
                  <a:lin ang="5400000" scaled="0"/>
                </a:gradFill>
                <a:effectLst/>
                <a:uLnTx/>
                <a:uFillTx/>
                <a:latin typeface="Times New Roman" panose="02020603050405020304" pitchFamily="18" charset="0"/>
                <a:ea typeface="+mn-ea"/>
                <a:cs typeface="Times New Roman" panose="02020603050405020304" pitchFamily="18" charset="0"/>
              </a:rPr>
              <a:t>Dragonwing</a:t>
            </a:r>
            <a:r>
              <a:rPr kumimoji="0" lang="en-US" sz="2400" b="0" i="1" u="none" strike="noStrike" kern="1200" cap="none" spc="0" normalizeH="0" baseline="0" noProof="0" dirty="0">
                <a:ln>
                  <a:noFill/>
                </a:ln>
                <a:gradFill>
                  <a:gsLst>
                    <a:gs pos="0">
                      <a:srgbClr val="FFFFFF"/>
                    </a:gs>
                    <a:gs pos="100000">
                      <a:srgbClr val="FFFFFF"/>
                    </a:gs>
                  </a:gsLst>
                  <a:lin ang="5400000" scaled="0"/>
                </a:gradFill>
                <a:effectLst/>
                <a:uLnTx/>
                <a:uFillTx/>
                <a:latin typeface="Times New Roman" panose="02020603050405020304" pitchFamily="18" charset="0"/>
                <a:ea typeface="+mn-ea"/>
                <a:cs typeface="Times New Roman" panose="02020603050405020304" pitchFamily="18" charset="0"/>
              </a:rPr>
              <a:t> and Harmonia</a:t>
            </a:r>
          </a:p>
        </p:txBody>
      </p:sp>
      <p:pic>
        <p:nvPicPr>
          <p:cNvPr id="9" name="Picture 8" descr="pivot &lt;strong&gt;table&lt;/strong&gt; data to size abbott katz confronts &lt;strong&gt;excel&lt;/strong&gt; s pivot &lt;strong&gt;tables&lt;/strong&gt; ..."/>
          <p:cNvPicPr>
            <a:picLocks noChangeAspect="1"/>
          </p:cNvPicPr>
          <p:nvPr/>
        </p:nvPicPr>
        <p:blipFill>
          <a:blip r:embed="rId4"/>
          <a:stretch>
            <a:fillRect/>
          </a:stretch>
        </p:blipFill>
        <p:spPr>
          <a:xfrm>
            <a:off x="10282201" y="3674680"/>
            <a:ext cx="1948918" cy="1507366"/>
          </a:xfrm>
          <a:prstGeom prst="rect">
            <a:avLst/>
          </a:prstGeom>
        </p:spPr>
      </p:pic>
      <p:sp>
        <p:nvSpPr>
          <p:cNvPr id="10" name="Speech Bubble: Rectangle with Corners Rounded 9"/>
          <p:cNvSpPr/>
          <p:nvPr/>
        </p:nvSpPr>
        <p:spPr bwMode="auto">
          <a:xfrm>
            <a:off x="4824238" y="4573817"/>
            <a:ext cx="1866619" cy="692648"/>
          </a:xfrm>
          <a:prstGeom prst="wedgeRoundRectCallout">
            <a:avLst>
              <a:gd name="adj1" fmla="val 88758"/>
              <a:gd name="adj2" fmla="val -81260"/>
              <a:gd name="adj3" fmla="val 16667"/>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400" b="0" i="1" u="none" strike="noStrike" kern="1200" cap="none" spc="0" normalizeH="0" baseline="0" noProof="0" dirty="0">
                <a:ln>
                  <a:noFill/>
                </a:ln>
                <a:gradFill>
                  <a:gsLst>
                    <a:gs pos="0">
                      <a:srgbClr val="FFFFFF"/>
                    </a:gs>
                    <a:gs pos="100000">
                      <a:srgbClr val="FFFFFF"/>
                    </a:gs>
                  </a:gsLst>
                  <a:lin ang="5400000" scaled="0"/>
                </a:gradFill>
                <a:effectLst/>
                <a:uLnTx/>
                <a:uFillTx/>
                <a:latin typeface="Times New Roman" panose="02020603050405020304" pitchFamily="18" charset="0"/>
                <a:ea typeface="+mn-ea"/>
                <a:cs typeface="Times New Roman" panose="02020603050405020304" pitchFamily="18" charset="0"/>
              </a:rPr>
              <a:t>Harmonia</a:t>
            </a:r>
          </a:p>
        </p:txBody>
      </p:sp>
      <p:sp>
        <p:nvSpPr>
          <p:cNvPr id="11" name="Speech Bubble: Rectangle with Corners Rounded 10"/>
          <p:cNvSpPr/>
          <p:nvPr/>
        </p:nvSpPr>
        <p:spPr bwMode="auto">
          <a:xfrm>
            <a:off x="1424246" y="5157588"/>
            <a:ext cx="3093872" cy="630731"/>
          </a:xfrm>
          <a:prstGeom prst="wedgeRoundRectCallout">
            <a:avLst>
              <a:gd name="adj1" fmla="val -48366"/>
              <a:gd name="adj2" fmla="val -131955"/>
              <a:gd name="adj3" fmla="val 16667"/>
            </a:avLst>
          </a:prstGeom>
          <a:noFill/>
          <a:ln>
            <a:solidFill>
              <a:srgbClr val="0070C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400" b="0" i="1" u="none" strike="noStrike" kern="1200" cap="none" spc="0" normalizeH="0" baseline="0" noProof="0" dirty="0">
                <a:ln>
                  <a:noFill/>
                </a:ln>
                <a:solidFill>
                  <a:srgbClr val="525051"/>
                </a:solidFill>
                <a:effectLst/>
                <a:uLnTx/>
                <a:uFillTx/>
                <a:latin typeface="Times New Roman" panose="02020603050405020304" pitchFamily="18" charset="0"/>
                <a:ea typeface="+mn-ea"/>
                <a:cs typeface="Times New Roman" panose="02020603050405020304" pitchFamily="18" charset="0"/>
              </a:rPr>
              <a:t>What is her power?</a:t>
            </a:r>
          </a:p>
        </p:txBody>
      </p:sp>
      <p:sp>
        <p:nvSpPr>
          <p:cNvPr id="12" name="Speech Bubble: Rectangle with Corners Rounded 11"/>
          <p:cNvSpPr/>
          <p:nvPr/>
        </p:nvSpPr>
        <p:spPr bwMode="auto">
          <a:xfrm>
            <a:off x="4356847" y="5900055"/>
            <a:ext cx="2151529" cy="692648"/>
          </a:xfrm>
          <a:prstGeom prst="wedgeRoundRectCallout">
            <a:avLst>
              <a:gd name="adj1" fmla="val 92360"/>
              <a:gd name="adj2" fmla="val -147268"/>
              <a:gd name="adj3" fmla="val 16667"/>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400" b="0" i="1" u="none" strike="noStrike" kern="1200" cap="none" spc="0" normalizeH="0" baseline="0" noProof="0" dirty="0">
                <a:ln>
                  <a:noFill/>
                </a:ln>
                <a:gradFill>
                  <a:gsLst>
                    <a:gs pos="0">
                      <a:srgbClr val="FFFFFF"/>
                    </a:gs>
                    <a:gs pos="100000">
                      <a:srgbClr val="FFFFFF"/>
                    </a:gs>
                  </a:gsLst>
                  <a:lin ang="5400000" scaled="0"/>
                </a:gradFill>
                <a:effectLst/>
                <a:uLnTx/>
                <a:uFillTx/>
                <a:latin typeface="Times New Roman" panose="02020603050405020304" pitchFamily="18" charset="0"/>
                <a:ea typeface="+mn-ea"/>
                <a:cs typeface="Times New Roman" panose="02020603050405020304" pitchFamily="18" charset="0"/>
              </a:rPr>
              <a:t>Elemental</a:t>
            </a:r>
          </a:p>
        </p:txBody>
      </p:sp>
      <p:sp>
        <p:nvSpPr>
          <p:cNvPr id="13" name="Arrow: Left-Right 12"/>
          <p:cNvSpPr/>
          <p:nvPr/>
        </p:nvSpPr>
        <p:spPr bwMode="auto">
          <a:xfrm>
            <a:off x="9514121" y="4195000"/>
            <a:ext cx="933450" cy="466725"/>
          </a:xfrm>
          <a:prstGeom prst="lef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11450196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P spid="10" grpId="0" animBg="1"/>
      <p:bldP spid="11" grpId="0" animBg="1"/>
      <p:bldP spid="12" grpId="0" animBg="1"/>
    </p:bld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5552215"/>
            <a:ext cx="11887200" cy="1169551"/>
          </a:xfrm>
        </p:spPr>
        <p:txBody>
          <a:bodyPr/>
          <a:lstStyle/>
          <a:p>
            <a:r>
              <a:rPr lang="en-US" dirty="0">
                <a:hlinkClick r:id="rId3"/>
              </a:rPr>
              <a:t>MSR SQA Dataset</a:t>
            </a:r>
            <a:r>
              <a:rPr lang="en-US" dirty="0"/>
              <a:t> (aka.ms/</a:t>
            </a:r>
            <a:r>
              <a:rPr lang="en-US" dirty="0" err="1"/>
              <a:t>sqa</a:t>
            </a:r>
            <a:r>
              <a:rPr lang="en-US" dirty="0"/>
              <a:t>)</a:t>
            </a:r>
          </a:p>
          <a:p>
            <a:r>
              <a:rPr lang="en-US" dirty="0"/>
              <a:t>Sequences of questions, with annotated answers (coordinates)</a:t>
            </a:r>
          </a:p>
        </p:txBody>
      </p:sp>
      <p:sp>
        <p:nvSpPr>
          <p:cNvPr id="3" name="Title 2"/>
          <p:cNvSpPr>
            <a:spLocks noGrp="1"/>
          </p:cNvSpPr>
          <p:nvPr>
            <p:ph type="title"/>
          </p:nvPr>
        </p:nvSpPr>
        <p:spPr/>
        <p:txBody>
          <a:bodyPr/>
          <a:lstStyle/>
          <a:p>
            <a:r>
              <a:rPr lang="en-US" dirty="0"/>
              <a:t>Our Task: Sequential Question Answering (SQA)</a:t>
            </a:r>
          </a:p>
        </p:txBody>
      </p:sp>
      <p:pic>
        <p:nvPicPr>
          <p:cNvPr id="5" name="Picture 4" descr="Screen Clipping"/>
          <p:cNvPicPr>
            <a:picLocks noChangeAspect="1"/>
          </p:cNvPicPr>
          <p:nvPr/>
        </p:nvPicPr>
        <p:blipFill>
          <a:blip r:embed="rId4"/>
          <a:stretch>
            <a:fillRect/>
          </a:stretch>
        </p:blipFill>
        <p:spPr>
          <a:xfrm>
            <a:off x="2720976" y="1327956"/>
            <a:ext cx="6994524" cy="4025116"/>
          </a:xfrm>
          <a:prstGeom prst="rect">
            <a:avLst/>
          </a:prstGeom>
        </p:spPr>
      </p:pic>
    </p:spTree>
    <p:extLst>
      <p:ext uri="{BB962C8B-B14F-4D97-AF65-F5344CB8AC3E}">
        <p14:creationId xmlns:p14="http://schemas.microsoft.com/office/powerpoint/2010/main" val="72869280"/>
      </p:ext>
    </p:extLst>
  </p:cSld>
  <p:clrMapOvr>
    <a:masterClrMapping/>
  </p:clrMapOvr>
  <p:transition>
    <p:fade/>
  </p:transition>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p:cNvSpPr>
                <a:spLocks noGrp="1"/>
              </p:cNvSpPr>
              <p:nvPr>
                <p:ph type="body" sz="quarter" idx="10"/>
              </p:nvPr>
            </p:nvSpPr>
            <p:spPr>
              <a:xfrm>
                <a:off x="274638" y="1212850"/>
                <a:ext cx="11887200" cy="4505849"/>
              </a:xfrm>
            </p:spPr>
            <p:txBody>
              <a:bodyPr/>
              <a:lstStyle/>
              <a:p>
                <a:r>
                  <a:rPr lang="en-US" dirty="0"/>
                  <a:t>Start from </a:t>
                </a:r>
                <a:r>
                  <a:rPr lang="en-US" dirty="0" err="1"/>
                  <a:t>WikiTableQuestions</a:t>
                </a:r>
                <a:r>
                  <a:rPr lang="en-US" dirty="0"/>
                  <a:t> </a:t>
                </a:r>
                <a:r>
                  <a:rPr lang="en-US" sz="2800" dirty="0"/>
                  <a:t>[Pasupat &amp; Liang 2015]</a:t>
                </a:r>
                <a:endParaRPr lang="en-US" dirty="0"/>
              </a:p>
              <a:p>
                <a:pPr lvl="1"/>
                <a:r>
                  <a:rPr lang="en-US" dirty="0"/>
                  <a:t>Use the same tables and same training/testing splits</a:t>
                </a:r>
              </a:p>
              <a:p>
                <a:pPr lvl="1"/>
                <a:r>
                  <a:rPr lang="en-US" dirty="0"/>
                  <a:t>Find complicated questions in </a:t>
                </a:r>
                <a:r>
                  <a:rPr lang="en-US" dirty="0" err="1"/>
                  <a:t>WikiTableQuestions</a:t>
                </a:r>
                <a:r>
                  <a:rPr lang="en-US" dirty="0"/>
                  <a:t> as </a:t>
                </a:r>
                <a:r>
                  <a:rPr lang="en-US" i="1" dirty="0">
                    <a:solidFill>
                      <a:srgbClr val="C00000"/>
                    </a:solidFill>
                  </a:rPr>
                  <a:t>intents</a:t>
                </a:r>
              </a:p>
              <a:p>
                <a:pPr lvl="8"/>
                <a:endParaRPr lang="en-US" dirty="0"/>
              </a:p>
              <a:p>
                <a:r>
                  <a:rPr lang="en-US" dirty="0"/>
                  <a:t>Intent </a:t>
                </a:r>
                <a14:m>
                  <m:oMath xmlns:m="http://schemas.openxmlformats.org/officeDocument/2006/math">
                    <m:r>
                      <a:rPr lang="en-US" b="0" i="1" smtClean="0">
                        <a:latin typeface="Cambria Math" panose="02040503050406030204" pitchFamily="18" charset="0"/>
                      </a:rPr>
                      <m:t>→</m:t>
                    </m:r>
                  </m:oMath>
                </a14:m>
                <a:r>
                  <a:rPr lang="en-US" dirty="0"/>
                  <a:t> Sequence of simple questions</a:t>
                </a:r>
              </a:p>
              <a:p>
                <a:pPr lvl="1"/>
                <a:r>
                  <a:rPr lang="en-US" dirty="0"/>
                  <a:t>All answers to questions must be cells in the table</a:t>
                </a:r>
              </a:p>
              <a:p>
                <a:pPr lvl="1"/>
                <a:r>
                  <a:rPr lang="en-US" dirty="0"/>
                  <a:t>Final answer must be same as that of the original intent</a:t>
                </a:r>
              </a:p>
              <a:p>
                <a:pPr lvl="1"/>
                <a:r>
                  <a:rPr lang="en-US" dirty="0"/>
                  <a:t>Encourage simple questions and use of references</a:t>
                </a:r>
              </a:p>
              <a:p>
                <a:pPr lvl="1"/>
                <a:endParaRPr lang="en-US" dirty="0">
                  <a:solidFill>
                    <a:srgbClr val="C00000"/>
                  </a:solidFill>
                </a:endParaRPr>
              </a:p>
            </p:txBody>
          </p:sp>
        </mc:Choice>
        <mc:Fallback xmlns="">
          <p:sp>
            <p:nvSpPr>
              <p:cNvPr id="2" name="Text Placeholder 1"/>
              <p:cNvSpPr>
                <a:spLocks noGrp="1" noRot="1" noChangeAspect="1" noMove="1" noResize="1" noEditPoints="1" noAdjustHandles="1" noChangeArrowheads="1" noChangeShapeType="1" noTextEdit="1"/>
              </p:cNvSpPr>
              <p:nvPr>
                <p:ph type="body" sz="quarter" idx="10"/>
              </p:nvPr>
            </p:nvSpPr>
            <p:spPr>
              <a:xfrm>
                <a:off x="274638" y="1212850"/>
                <a:ext cx="11887200" cy="4505849"/>
              </a:xfrm>
              <a:blipFill>
                <a:blip r:embed="rId2"/>
                <a:stretch>
                  <a:fillRect l="-513" t="-1894"/>
                </a:stretch>
              </a:blipFill>
            </p:spPr>
            <p:txBody>
              <a:bodyPr/>
              <a:lstStyle/>
              <a:p>
                <a:r>
                  <a:rPr lang="en-US">
                    <a:noFill/>
                  </a:rPr>
                  <a:t> </a:t>
                </a:r>
              </a:p>
            </p:txBody>
          </p:sp>
        </mc:Fallback>
      </mc:AlternateContent>
      <p:sp>
        <p:nvSpPr>
          <p:cNvPr id="3" name="Title 2"/>
          <p:cNvSpPr>
            <a:spLocks noGrp="1"/>
          </p:cNvSpPr>
          <p:nvPr>
            <p:ph type="title"/>
          </p:nvPr>
        </p:nvSpPr>
        <p:spPr/>
        <p:txBody>
          <a:bodyPr/>
          <a:lstStyle/>
          <a:p>
            <a:r>
              <a:rPr lang="en-US" dirty="0"/>
              <a:t>SQA Dataset Creation (1/2)</a:t>
            </a:r>
          </a:p>
        </p:txBody>
      </p:sp>
    </p:spTree>
    <p:extLst>
      <p:ext uri="{BB962C8B-B14F-4D97-AF65-F5344CB8AC3E}">
        <p14:creationId xmlns:p14="http://schemas.microsoft.com/office/powerpoint/2010/main" val="2618348459"/>
      </p:ext>
    </p:extLst>
  </p:cSld>
  <p:clrMapOvr>
    <a:masterClrMapping/>
  </p:clrMapOvr>
  <p:transition>
    <p:fade/>
  </p:transition>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5503045"/>
          </a:xfrm>
        </p:spPr>
        <p:txBody>
          <a:bodyPr/>
          <a:lstStyle/>
          <a:p>
            <a:r>
              <a:rPr lang="en-US" dirty="0"/>
              <a:t>Original Intent</a:t>
            </a:r>
          </a:p>
          <a:p>
            <a:pPr lvl="1"/>
            <a:r>
              <a:rPr lang="en-US" i="1" dirty="0">
                <a:latin typeface="Times New Roman" panose="02020603050405020304" pitchFamily="18" charset="0"/>
                <a:cs typeface="Times New Roman" panose="02020603050405020304" pitchFamily="18" charset="0"/>
              </a:rPr>
              <a:t>What super hero from Earth appeared most recently?</a:t>
            </a:r>
          </a:p>
          <a:p>
            <a:r>
              <a:rPr lang="en-US" dirty="0"/>
              <a:t>Sequence of simple questions</a:t>
            </a:r>
          </a:p>
          <a:p>
            <a:pPr marL="857250" lvl="1" indent="-514350">
              <a:buFont typeface="+mj-lt"/>
              <a:buAutoNum type="arabicPeriod"/>
            </a:pPr>
            <a:r>
              <a:rPr lang="en-US" i="1" dirty="0">
                <a:latin typeface="Times New Roman" panose="02020603050405020304" pitchFamily="18" charset="0"/>
                <a:cs typeface="Times New Roman" panose="02020603050405020304" pitchFamily="18" charset="0"/>
              </a:rPr>
              <a:t>Who are all of the super heroes?</a:t>
            </a:r>
          </a:p>
          <a:p>
            <a:pPr marL="857250" lvl="1" indent="-514350">
              <a:buFont typeface="+mj-lt"/>
              <a:buAutoNum type="arabicPeriod"/>
            </a:pPr>
            <a:r>
              <a:rPr lang="en-US" i="1" dirty="0">
                <a:latin typeface="Times New Roman" panose="02020603050405020304" pitchFamily="18" charset="0"/>
                <a:cs typeface="Times New Roman" panose="02020603050405020304" pitchFamily="18" charset="0"/>
              </a:rPr>
              <a:t>Which of them came from Earth?</a:t>
            </a:r>
          </a:p>
          <a:p>
            <a:pPr marL="857250" lvl="1" indent="-514350">
              <a:buFont typeface="+mj-lt"/>
              <a:buAutoNum type="arabicPeriod"/>
            </a:pPr>
            <a:r>
              <a:rPr lang="en-US" i="1" dirty="0">
                <a:latin typeface="Times New Roman" panose="02020603050405020304" pitchFamily="18" charset="0"/>
                <a:cs typeface="Times New Roman" panose="02020603050405020304" pitchFamily="18" charset="0"/>
              </a:rPr>
              <a:t>Of those, who appeared most recently?</a:t>
            </a:r>
          </a:p>
          <a:p>
            <a:pPr marL="4237205" lvl="8" indent="-514350">
              <a:buFont typeface="+mj-lt"/>
              <a:buAutoNum type="arabicPeriod"/>
            </a:pPr>
            <a:endParaRPr lang="en-US" i="1" dirty="0">
              <a:latin typeface="Times New Roman" panose="02020603050405020304" pitchFamily="18" charset="0"/>
              <a:cs typeface="Times New Roman" panose="02020603050405020304" pitchFamily="18" charset="0"/>
            </a:endParaRPr>
          </a:p>
          <a:p>
            <a:r>
              <a:rPr lang="en-US" dirty="0"/>
              <a:t>Data statistics</a:t>
            </a:r>
          </a:p>
          <a:p>
            <a:pPr marL="914400" lvl="1" indent="-571500"/>
            <a:r>
              <a:rPr lang="en-US" dirty="0"/>
              <a:t>2,022 intents</a:t>
            </a:r>
          </a:p>
          <a:p>
            <a:pPr marL="914400" lvl="1" indent="-571500"/>
            <a:r>
              <a:rPr lang="en-US" dirty="0"/>
              <a:t>6,066 question sequences (3 annotators per intent)</a:t>
            </a:r>
          </a:p>
          <a:p>
            <a:pPr marL="914400" lvl="1" indent="-571500"/>
            <a:r>
              <a:rPr lang="en-US" dirty="0"/>
              <a:t>17,533 total questions (~2.9 questions per sequence)</a:t>
            </a:r>
          </a:p>
        </p:txBody>
      </p:sp>
      <p:sp>
        <p:nvSpPr>
          <p:cNvPr id="3" name="Title 2"/>
          <p:cNvSpPr>
            <a:spLocks noGrp="1"/>
          </p:cNvSpPr>
          <p:nvPr>
            <p:ph type="title"/>
          </p:nvPr>
        </p:nvSpPr>
        <p:spPr/>
        <p:txBody>
          <a:bodyPr/>
          <a:lstStyle/>
          <a:p>
            <a:r>
              <a:rPr lang="en-US" dirty="0"/>
              <a:t>SQA Dataset Creation (2/2)</a:t>
            </a:r>
          </a:p>
        </p:txBody>
      </p:sp>
    </p:spTree>
    <p:extLst>
      <p:ext uri="{BB962C8B-B14F-4D97-AF65-F5344CB8AC3E}">
        <p14:creationId xmlns:p14="http://schemas.microsoft.com/office/powerpoint/2010/main" val="864874081"/>
      </p:ext>
    </p:extLst>
  </p:cSld>
  <p:clrMapOvr>
    <a:masterClrMapping/>
  </p:clrMapOvr>
  <p:transition>
    <p:fade/>
  </p:transition>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p:cNvSpPr>
                <a:spLocks noGrp="1"/>
              </p:cNvSpPr>
              <p:nvPr>
                <p:ph type="body" sz="quarter" idx="10"/>
              </p:nvPr>
            </p:nvSpPr>
            <p:spPr>
              <a:xfrm>
                <a:off x="274638" y="1212850"/>
                <a:ext cx="11887200" cy="4622804"/>
              </a:xfrm>
            </p:spPr>
            <p:txBody>
              <a:bodyPr/>
              <a:lstStyle/>
              <a:p>
                <a:r>
                  <a:rPr lang="en-US" dirty="0"/>
                  <a:t>Semantic parsing</a:t>
                </a:r>
              </a:p>
              <a:p>
                <a:pPr lvl="1"/>
                <a:r>
                  <a:rPr lang="en-US" dirty="0"/>
                  <a:t>Tables as independent single-table database</a:t>
                </a:r>
              </a:p>
              <a:p>
                <a:pPr lvl="1"/>
                <a:r>
                  <a:rPr lang="en-US" dirty="0"/>
                  <a:t>Goal: Question </a:t>
                </a:r>
                <a14:m>
                  <m:oMath xmlns:m="http://schemas.openxmlformats.org/officeDocument/2006/math">
                    <m:r>
                      <a:rPr lang="en-US" i="1">
                        <a:latin typeface="Cambria Math" panose="02040503050406030204" pitchFamily="18" charset="0"/>
                      </a:rPr>
                      <m:t>→</m:t>
                    </m:r>
                  </m:oMath>
                </a14:m>
                <a:r>
                  <a:rPr lang="en-US" dirty="0"/>
                  <a:t> Structured Query (semantic parse)</a:t>
                </a:r>
              </a:p>
              <a:p>
                <a:endParaRPr lang="en-US" dirty="0"/>
              </a:p>
              <a:p>
                <a:r>
                  <a:rPr lang="en-US" dirty="0"/>
                  <a:t>Solution recipe</a:t>
                </a:r>
              </a:p>
              <a:p>
                <a:pPr lvl="1"/>
                <a:r>
                  <a:rPr lang="en-US" dirty="0"/>
                  <a:t>Define the formal query (semantic parse) language</a:t>
                </a:r>
              </a:p>
              <a:p>
                <a:pPr lvl="1"/>
                <a:r>
                  <a:rPr lang="en-US" dirty="0"/>
                  <a:t>Define the states/actions &amp; action transition</a:t>
                </a:r>
              </a:p>
              <a:p>
                <a:pPr lvl="1"/>
                <a:r>
                  <a:rPr lang="en-US" dirty="0"/>
                  <a:t>Run-time: search for the </a:t>
                </a:r>
                <a:r>
                  <a:rPr lang="en-US" i="1" dirty="0">
                    <a:solidFill>
                      <a:srgbClr val="C00000"/>
                    </a:solidFill>
                  </a:rPr>
                  <a:t>best</a:t>
                </a:r>
                <a:r>
                  <a:rPr lang="en-US" dirty="0"/>
                  <a:t> end state</a:t>
                </a:r>
              </a:p>
              <a:p>
                <a:pPr lvl="1"/>
                <a:r>
                  <a:rPr lang="en-US" dirty="0"/>
                  <a:t>Learning: reward-guided structured-output learning</a:t>
                </a:r>
              </a:p>
            </p:txBody>
          </p:sp>
        </mc:Choice>
        <mc:Fallback xmlns="">
          <p:sp>
            <p:nvSpPr>
              <p:cNvPr id="2" name="Text Placeholder 1"/>
              <p:cNvSpPr>
                <a:spLocks noGrp="1" noRot="1" noChangeAspect="1" noMove="1" noResize="1" noEditPoints="1" noAdjustHandles="1" noChangeArrowheads="1" noChangeShapeType="1" noTextEdit="1"/>
              </p:cNvSpPr>
              <p:nvPr>
                <p:ph type="body" sz="quarter" idx="10"/>
              </p:nvPr>
            </p:nvSpPr>
            <p:spPr>
              <a:xfrm>
                <a:off x="274638" y="1212850"/>
                <a:ext cx="11887200" cy="4622804"/>
              </a:xfrm>
              <a:blipFill>
                <a:blip r:embed="rId2"/>
                <a:stretch>
                  <a:fillRect l="-513" t="-1847"/>
                </a:stretch>
              </a:blipFill>
            </p:spPr>
            <p:txBody>
              <a:bodyPr/>
              <a:lstStyle/>
              <a:p>
                <a:r>
                  <a:rPr lang="en-US">
                    <a:noFill/>
                  </a:rPr>
                  <a:t> </a:t>
                </a:r>
              </a:p>
            </p:txBody>
          </p:sp>
        </mc:Fallback>
      </mc:AlternateContent>
      <p:sp>
        <p:nvSpPr>
          <p:cNvPr id="3" name="Title 2"/>
          <p:cNvSpPr>
            <a:spLocks noGrp="1"/>
          </p:cNvSpPr>
          <p:nvPr>
            <p:ph type="title"/>
          </p:nvPr>
        </p:nvSpPr>
        <p:spPr/>
        <p:txBody>
          <a:bodyPr/>
          <a:lstStyle/>
          <a:p>
            <a:r>
              <a:rPr lang="en-US" dirty="0"/>
              <a:t>Approach: Dynamic Semantic Parser (</a:t>
            </a:r>
            <a:r>
              <a:rPr lang="en-US" dirty="0" err="1"/>
              <a:t>DynSP</a:t>
            </a:r>
            <a:r>
              <a:rPr lang="en-US" dirty="0"/>
              <a:t>)</a:t>
            </a:r>
          </a:p>
        </p:txBody>
      </p:sp>
    </p:spTree>
    <p:extLst>
      <p:ext uri="{BB962C8B-B14F-4D97-AF65-F5344CB8AC3E}">
        <p14:creationId xmlns:p14="http://schemas.microsoft.com/office/powerpoint/2010/main" val="1309976093"/>
      </p:ext>
    </p:extLst>
  </p:cSld>
  <p:clrMapOvr>
    <a:masterClrMapping/>
  </p:clrMapOvr>
  <p:transition>
    <p:fade/>
  </p:transition>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p:cNvSpPr>
                <a:spLocks noGrp="1"/>
              </p:cNvSpPr>
              <p:nvPr>
                <p:ph type="body" sz="quarter" idx="10"/>
              </p:nvPr>
            </p:nvSpPr>
            <p:spPr>
              <a:xfrm>
                <a:off x="274638" y="1438878"/>
                <a:ext cx="11887200" cy="4370427"/>
              </a:xfrm>
            </p:spPr>
            <p:txBody>
              <a:bodyPr/>
              <a:lstStyle/>
              <a:p>
                <a:r>
                  <a:rPr lang="en-US" dirty="0"/>
                  <a:t>The formal query language is independent of data</a:t>
                </a:r>
              </a:p>
              <a:p>
                <a:r>
                  <a:rPr lang="en-US" dirty="0"/>
                  <a:t>Preferably language used by external system (e.g., DBMS, APIs)</a:t>
                </a:r>
              </a:p>
              <a:p>
                <a:endParaRPr lang="en-US" dirty="0"/>
              </a:p>
              <a:p>
                <a:r>
                  <a:rPr lang="en-US" dirty="0"/>
                  <a:t>A SQL-like language (select &amp; conjunctions of conditions)</a:t>
                </a:r>
              </a:p>
              <a:p>
                <a:pPr lvl="8"/>
                <a:endParaRPr lang="en-US" sz="800" dirty="0"/>
              </a:p>
              <a:p>
                <a:pPr>
                  <a:buFont typeface="Wingdings" panose="05000000000000000000" pitchFamily="2" charset="2"/>
                  <a:buChar char="Ø"/>
                </a:pPr>
                <a:r>
                  <a:rPr lang="en-US" sz="3200" i="1" dirty="0">
                    <a:solidFill>
                      <a:srgbClr val="C00000"/>
                    </a:solidFill>
                    <a:latin typeface="Times New Roman" panose="02020603050405020304" pitchFamily="18" charset="0"/>
                    <a:cs typeface="Times New Roman" panose="02020603050405020304" pitchFamily="18" charset="0"/>
                  </a:rPr>
                  <a:t>Which super heroes came from Earth and first appeared after 2009?</a:t>
                </a:r>
              </a:p>
              <a:p>
                <a:pPr marL="0" indent="0">
                  <a:buNone/>
                </a:pPr>
                <a:r>
                  <a:rPr lang="en-US" sz="3200" dirty="0">
                    <a:solidFill>
                      <a:srgbClr val="0070C0"/>
                    </a:solidFill>
                    <a:latin typeface="Courier New" panose="02070309020205020404" pitchFamily="49" charset="0"/>
                    <a:cs typeface="Courier New" panose="02070309020205020404" pitchFamily="49" charset="0"/>
                  </a:rPr>
                  <a:t>	SELECT 	</a:t>
                </a:r>
                <a:r>
                  <a:rPr lang="en-US" sz="3200" dirty="0">
                    <a:solidFill>
                      <a:schemeClr val="accent2">
                        <a:lumMod val="75000"/>
                      </a:schemeClr>
                    </a:solidFill>
                    <a:latin typeface="Courier New" panose="02070309020205020404" pitchFamily="49" charset="0"/>
                    <a:cs typeface="Courier New" panose="02070309020205020404" pitchFamily="49" charset="0"/>
                  </a:rPr>
                  <a:t>Character</a:t>
                </a:r>
                <a:br>
                  <a:rPr lang="en-US" sz="3200" dirty="0">
                    <a:solidFill>
                      <a:srgbClr val="0070C0"/>
                    </a:solidFill>
                    <a:latin typeface="Courier New" panose="02070309020205020404" pitchFamily="49" charset="0"/>
                    <a:cs typeface="Courier New" panose="02070309020205020404" pitchFamily="49" charset="0"/>
                  </a:rPr>
                </a:br>
                <a:r>
                  <a:rPr lang="en-US" sz="3200" dirty="0">
                    <a:solidFill>
                      <a:srgbClr val="0070C0"/>
                    </a:solidFill>
                    <a:latin typeface="Courier New" panose="02070309020205020404" pitchFamily="49" charset="0"/>
                    <a:cs typeface="Courier New" panose="02070309020205020404" pitchFamily="49" charset="0"/>
                  </a:rPr>
                  <a:t>	WHERE	{</a:t>
                </a:r>
                <a:r>
                  <a:rPr lang="en-US" sz="3200" dirty="0">
                    <a:solidFill>
                      <a:schemeClr val="accent2">
                        <a:lumMod val="75000"/>
                      </a:schemeClr>
                    </a:solidFill>
                    <a:latin typeface="Courier New" panose="02070309020205020404" pitchFamily="49" charset="0"/>
                    <a:cs typeface="Courier New" panose="02070309020205020404" pitchFamily="49" charset="0"/>
                  </a:rPr>
                  <a:t>Home World </a:t>
                </a:r>
                <a:r>
                  <a:rPr lang="en-US" sz="3200" dirty="0">
                    <a:solidFill>
                      <a:srgbClr val="0070C0"/>
                    </a:solidFill>
                    <a:latin typeface="Courier New" panose="02070309020205020404" pitchFamily="49" charset="0"/>
                    <a:cs typeface="Courier New" panose="02070309020205020404" pitchFamily="49" charset="0"/>
                  </a:rPr>
                  <a:t>= </a:t>
                </a:r>
                <a:r>
                  <a:rPr lang="en-US" sz="3200" i="1" dirty="0">
                    <a:solidFill>
                      <a:srgbClr val="C00000"/>
                    </a:solidFill>
                    <a:latin typeface="Times New Roman" panose="02020603050405020304" pitchFamily="18" charset="0"/>
                    <a:cs typeface="Times New Roman" panose="02020603050405020304" pitchFamily="18" charset="0"/>
                  </a:rPr>
                  <a:t>Earth</a:t>
                </a:r>
                <a:r>
                  <a:rPr lang="en-US" sz="3200" dirty="0">
                    <a:solidFill>
                      <a:srgbClr val="0070C0"/>
                    </a:solidFill>
                    <a:latin typeface="Courier New" panose="02070309020205020404" pitchFamily="49" charset="0"/>
                    <a:cs typeface="Courier New" panose="02070309020205020404" pitchFamily="49" charset="0"/>
                  </a:rPr>
                  <a:t>} </a:t>
                </a:r>
                <a14:m>
                  <m:oMath xmlns:m="http://schemas.openxmlformats.org/officeDocument/2006/math">
                    <m:r>
                      <a:rPr lang="en-US" sz="3200" b="0" i="1" smtClean="0">
                        <a:solidFill>
                          <a:srgbClr val="0070C0"/>
                        </a:solidFill>
                        <a:latin typeface="Cambria Math" panose="02040503050406030204" pitchFamily="18" charset="0"/>
                        <a:cs typeface="Courier New" panose="02070309020205020404" pitchFamily="49" charset="0"/>
                      </a:rPr>
                      <m:t>∧</m:t>
                    </m:r>
                  </m:oMath>
                </a14:m>
                <a:br>
                  <a:rPr lang="en-US" sz="3200" dirty="0">
                    <a:solidFill>
                      <a:srgbClr val="0070C0"/>
                    </a:solidFill>
                    <a:latin typeface="Courier New" panose="02070309020205020404" pitchFamily="49" charset="0"/>
                    <a:cs typeface="Courier New" panose="02070309020205020404" pitchFamily="49" charset="0"/>
                  </a:rPr>
                </a:br>
                <a:r>
                  <a:rPr lang="en-US" sz="3200" dirty="0">
                    <a:solidFill>
                      <a:srgbClr val="0070C0"/>
                    </a:solidFill>
                    <a:latin typeface="Courier New" panose="02070309020205020404" pitchFamily="49" charset="0"/>
                    <a:cs typeface="Courier New" panose="02070309020205020404" pitchFamily="49" charset="0"/>
                  </a:rPr>
                  <a:t>			{</a:t>
                </a:r>
                <a:r>
                  <a:rPr lang="en-US" sz="3200" dirty="0">
                    <a:solidFill>
                      <a:schemeClr val="accent2">
                        <a:lumMod val="75000"/>
                      </a:schemeClr>
                    </a:solidFill>
                    <a:latin typeface="Courier New" panose="02070309020205020404" pitchFamily="49" charset="0"/>
                    <a:cs typeface="Courier New" panose="02070309020205020404" pitchFamily="49" charset="0"/>
                  </a:rPr>
                  <a:t>First Appeared </a:t>
                </a:r>
                <a:r>
                  <a:rPr lang="en-US" sz="3200" dirty="0">
                    <a:solidFill>
                      <a:srgbClr val="0070C0"/>
                    </a:solidFill>
                    <a:latin typeface="Courier New" panose="02070309020205020404" pitchFamily="49" charset="0"/>
                    <a:cs typeface="Courier New" panose="02070309020205020404" pitchFamily="49" charset="0"/>
                  </a:rPr>
                  <a:t>&gt; </a:t>
                </a:r>
                <a:r>
                  <a:rPr lang="en-US" sz="3200" i="1" dirty="0">
                    <a:solidFill>
                      <a:srgbClr val="C00000"/>
                    </a:solidFill>
                    <a:latin typeface="Times New Roman" panose="02020603050405020304" pitchFamily="18" charset="0"/>
                    <a:cs typeface="Times New Roman" panose="02020603050405020304" pitchFamily="18" charset="0"/>
                  </a:rPr>
                  <a:t>2009</a:t>
                </a:r>
                <a:r>
                  <a:rPr lang="en-US" sz="3200" dirty="0">
                    <a:solidFill>
                      <a:srgbClr val="0070C0"/>
                    </a:solidFill>
                    <a:latin typeface="Courier New" panose="02070309020205020404" pitchFamily="49" charset="0"/>
                    <a:cs typeface="Courier New" panose="02070309020205020404" pitchFamily="49" charset="0"/>
                  </a:rPr>
                  <a:t>}</a:t>
                </a:r>
              </a:p>
            </p:txBody>
          </p:sp>
        </mc:Choice>
        <mc:Fallback xmlns="">
          <p:sp>
            <p:nvSpPr>
              <p:cNvPr id="2" name="Text Placeholder 1"/>
              <p:cNvSpPr>
                <a:spLocks noGrp="1" noRot="1" noChangeAspect="1" noMove="1" noResize="1" noEditPoints="1" noAdjustHandles="1" noChangeArrowheads="1" noChangeShapeType="1" noTextEdit="1"/>
              </p:cNvSpPr>
              <p:nvPr>
                <p:ph type="body" sz="quarter" idx="10"/>
              </p:nvPr>
            </p:nvSpPr>
            <p:spPr>
              <a:xfrm>
                <a:off x="274638" y="1438878"/>
                <a:ext cx="11887200" cy="4370427"/>
              </a:xfrm>
              <a:blipFill>
                <a:blip r:embed="rId2"/>
                <a:stretch>
                  <a:fillRect l="-513" t="-1813" r="-51" b="-3068"/>
                </a:stretch>
              </a:blipFill>
            </p:spPr>
            <p:txBody>
              <a:bodyPr/>
              <a:lstStyle/>
              <a:p>
                <a:r>
                  <a:rPr lang="en-US">
                    <a:noFill/>
                  </a:rPr>
                  <a:t> </a:t>
                </a:r>
              </a:p>
            </p:txBody>
          </p:sp>
        </mc:Fallback>
      </mc:AlternateContent>
      <p:sp>
        <p:nvSpPr>
          <p:cNvPr id="3" name="Title 2"/>
          <p:cNvSpPr>
            <a:spLocks noGrp="1"/>
          </p:cNvSpPr>
          <p:nvPr>
            <p:ph type="title"/>
          </p:nvPr>
        </p:nvSpPr>
        <p:spPr/>
        <p:txBody>
          <a:bodyPr/>
          <a:lstStyle/>
          <a:p>
            <a:r>
              <a:rPr lang="en-US" dirty="0"/>
              <a:t>Formal Query Language</a:t>
            </a:r>
          </a:p>
        </p:txBody>
      </p:sp>
    </p:spTree>
    <p:extLst>
      <p:ext uri="{BB962C8B-B14F-4D97-AF65-F5344CB8AC3E}">
        <p14:creationId xmlns:p14="http://schemas.microsoft.com/office/powerpoint/2010/main" val="3795177711"/>
      </p:ext>
    </p:extLst>
  </p:cSld>
  <p:clrMapOvr>
    <a:masterClrMapping/>
  </p:clrMapOvr>
  <p:transition>
    <p:fade/>
  </p:transition>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p:cNvSpPr>
                <a:spLocks noGrp="1"/>
              </p:cNvSpPr>
              <p:nvPr>
                <p:ph type="body" sz="quarter" idx="10"/>
              </p:nvPr>
            </p:nvSpPr>
            <p:spPr>
              <a:xfrm>
                <a:off x="274638" y="1327892"/>
                <a:ext cx="11887200" cy="5552289"/>
              </a:xfrm>
            </p:spPr>
            <p:txBody>
              <a:bodyPr/>
              <a:lstStyle/>
              <a:p>
                <a:r>
                  <a:rPr lang="en-US" dirty="0"/>
                  <a:t>State: a (partial) semantic parse</a:t>
                </a:r>
              </a:p>
              <a:p>
                <a:r>
                  <a:rPr lang="en-US" dirty="0"/>
                  <a:t>Action: add a primitive statement to a (partial) semantic parse</a:t>
                </a:r>
              </a:p>
              <a:p>
                <a:pPr lvl="8"/>
                <a:endParaRPr lang="en-US" sz="1000" dirty="0"/>
              </a:p>
              <a:p>
                <a:pPr>
                  <a:buFont typeface="Wingdings" panose="05000000000000000000" pitchFamily="2" charset="2"/>
                  <a:buChar char="Ø"/>
                </a:pPr>
                <a:r>
                  <a:rPr lang="en-US" sz="3200" i="1" dirty="0">
                    <a:solidFill>
                      <a:srgbClr val="C00000"/>
                    </a:solidFill>
                    <a:latin typeface="Times New Roman" panose="02020603050405020304" pitchFamily="18" charset="0"/>
                    <a:cs typeface="Times New Roman" panose="02020603050405020304" pitchFamily="18" charset="0"/>
                  </a:rPr>
                  <a:t>Which super heroes came from Earth and first appeared after 2009?</a:t>
                </a:r>
              </a:p>
              <a:p>
                <a:pPr marL="0" indent="0">
                  <a:buNone/>
                </a:pPr>
                <a:r>
                  <a:rPr lang="en-US" sz="3200" dirty="0">
                    <a:solidFill>
                      <a:srgbClr val="0070C0"/>
                    </a:solidFill>
                    <a:latin typeface="Courier New" panose="02070309020205020404" pitchFamily="49" charset="0"/>
                    <a:cs typeface="Courier New" panose="02070309020205020404" pitchFamily="49" charset="0"/>
                  </a:rPr>
                  <a:t>	(1)select-column	</a:t>
                </a:r>
                <a:r>
                  <a:rPr lang="en-US" sz="3200" dirty="0">
                    <a:solidFill>
                      <a:schemeClr val="accent2">
                        <a:lumMod val="75000"/>
                      </a:schemeClr>
                    </a:solidFill>
                    <a:latin typeface="Courier New" panose="02070309020205020404" pitchFamily="49" charset="0"/>
                    <a:cs typeface="Courier New" panose="02070309020205020404" pitchFamily="49" charset="0"/>
                  </a:rPr>
                  <a:t>Character</a:t>
                </a:r>
                <a:br>
                  <a:rPr lang="en-US" sz="3200" dirty="0">
                    <a:solidFill>
                      <a:srgbClr val="0070C0"/>
                    </a:solidFill>
                    <a:latin typeface="Courier New" panose="02070309020205020404" pitchFamily="49" charset="0"/>
                    <a:cs typeface="Courier New" panose="02070309020205020404" pitchFamily="49" charset="0"/>
                  </a:rPr>
                </a:br>
                <a:r>
                  <a:rPr lang="en-US" sz="3200" dirty="0">
                    <a:solidFill>
                      <a:srgbClr val="0070C0"/>
                    </a:solidFill>
                    <a:latin typeface="Courier New" panose="02070309020205020404" pitchFamily="49" charset="0"/>
                    <a:cs typeface="Courier New" panose="02070309020205020404" pitchFamily="49" charset="0"/>
                  </a:rPr>
                  <a:t>	(2)</a:t>
                </a:r>
                <a:r>
                  <a:rPr lang="en-US" sz="3200" dirty="0" err="1">
                    <a:solidFill>
                      <a:srgbClr val="0070C0"/>
                    </a:solidFill>
                    <a:latin typeface="Courier New" panose="02070309020205020404" pitchFamily="49" charset="0"/>
                    <a:cs typeface="Courier New" panose="02070309020205020404" pitchFamily="49" charset="0"/>
                  </a:rPr>
                  <a:t>cond</a:t>
                </a:r>
                <a:r>
                  <a:rPr lang="en-US" sz="3200" dirty="0">
                    <a:solidFill>
                      <a:srgbClr val="0070C0"/>
                    </a:solidFill>
                    <a:latin typeface="Courier New" panose="02070309020205020404" pitchFamily="49" charset="0"/>
                    <a:cs typeface="Courier New" panose="02070309020205020404" pitchFamily="49" charset="0"/>
                  </a:rPr>
                  <a:t>-column		</a:t>
                </a:r>
                <a:r>
                  <a:rPr lang="en-US" sz="3200" dirty="0">
                    <a:solidFill>
                      <a:schemeClr val="accent2">
                        <a:lumMod val="75000"/>
                      </a:schemeClr>
                    </a:solidFill>
                    <a:latin typeface="Courier New" panose="02070309020205020404" pitchFamily="49" charset="0"/>
                    <a:cs typeface="Courier New" panose="02070309020205020404" pitchFamily="49" charset="0"/>
                  </a:rPr>
                  <a:t>Home World</a:t>
                </a:r>
                <a:br>
                  <a:rPr lang="en-US" sz="3200" dirty="0">
                    <a:solidFill>
                      <a:schemeClr val="accent2">
                        <a:lumMod val="75000"/>
                      </a:schemeClr>
                    </a:solidFill>
                    <a:latin typeface="Courier New" panose="02070309020205020404" pitchFamily="49" charset="0"/>
                    <a:cs typeface="Courier New" panose="02070309020205020404" pitchFamily="49" charset="0"/>
                  </a:rPr>
                </a:br>
                <a:r>
                  <a:rPr lang="en-US" sz="3200" dirty="0">
                    <a:solidFill>
                      <a:schemeClr val="accent2">
                        <a:lumMod val="75000"/>
                      </a:schemeClr>
                    </a:solidFill>
                    <a:latin typeface="Courier New" panose="02070309020205020404" pitchFamily="49" charset="0"/>
                    <a:cs typeface="Courier New" panose="02070309020205020404" pitchFamily="49" charset="0"/>
                  </a:rPr>
                  <a:t>	</a:t>
                </a:r>
                <a:r>
                  <a:rPr lang="en-US" sz="3200" dirty="0">
                    <a:solidFill>
                      <a:srgbClr val="0070C0"/>
                    </a:solidFill>
                    <a:latin typeface="Courier New" panose="02070309020205020404" pitchFamily="49" charset="0"/>
                    <a:cs typeface="Courier New" panose="02070309020205020404" pitchFamily="49" charset="0"/>
                  </a:rPr>
                  <a:t>(3)op-equal			</a:t>
                </a:r>
                <a:r>
                  <a:rPr lang="en-US" sz="3200" i="1" dirty="0">
                    <a:solidFill>
                      <a:srgbClr val="C00000"/>
                    </a:solidFill>
                    <a:latin typeface="Times New Roman" panose="02020603050405020304" pitchFamily="18" charset="0"/>
                    <a:cs typeface="Times New Roman" panose="02020603050405020304" pitchFamily="18" charset="0"/>
                  </a:rPr>
                  <a:t>Earth</a:t>
                </a:r>
                <a:br>
                  <a:rPr lang="en-US" sz="3200" i="1" dirty="0">
                    <a:solidFill>
                      <a:srgbClr val="C00000"/>
                    </a:solidFill>
                    <a:latin typeface="Times New Roman" panose="02020603050405020304" pitchFamily="18" charset="0"/>
                    <a:cs typeface="Times New Roman" panose="02020603050405020304" pitchFamily="18" charset="0"/>
                  </a:rPr>
                </a:br>
                <a:r>
                  <a:rPr lang="en-US" sz="3200" dirty="0">
                    <a:solidFill>
                      <a:schemeClr val="accent2">
                        <a:lumMod val="75000"/>
                      </a:schemeClr>
                    </a:solidFill>
                    <a:latin typeface="Courier New" panose="02070309020205020404" pitchFamily="49" charset="0"/>
                    <a:cs typeface="Courier New" panose="02070309020205020404" pitchFamily="49" charset="0"/>
                  </a:rPr>
                  <a:t>	</a:t>
                </a:r>
                <a:r>
                  <a:rPr lang="en-US" sz="3200" dirty="0">
                    <a:solidFill>
                      <a:srgbClr val="0070C0"/>
                    </a:solidFill>
                    <a:latin typeface="Courier New" panose="02070309020205020404" pitchFamily="49" charset="0"/>
                    <a:cs typeface="Courier New" panose="02070309020205020404" pitchFamily="49" charset="0"/>
                  </a:rPr>
                  <a:t>(4)</a:t>
                </a:r>
                <a:r>
                  <a:rPr lang="en-US" sz="3200" dirty="0" err="1">
                    <a:solidFill>
                      <a:srgbClr val="0070C0"/>
                    </a:solidFill>
                    <a:latin typeface="Courier New" panose="02070309020205020404" pitchFamily="49" charset="0"/>
                    <a:cs typeface="Courier New" panose="02070309020205020404" pitchFamily="49" charset="0"/>
                  </a:rPr>
                  <a:t>cond</a:t>
                </a:r>
                <a:r>
                  <a:rPr lang="en-US" sz="3200" dirty="0">
                    <a:solidFill>
                      <a:srgbClr val="0070C0"/>
                    </a:solidFill>
                    <a:latin typeface="Courier New" panose="02070309020205020404" pitchFamily="49" charset="0"/>
                    <a:cs typeface="Courier New" panose="02070309020205020404" pitchFamily="49" charset="0"/>
                  </a:rPr>
                  <a:t>-column		</a:t>
                </a:r>
                <a:r>
                  <a:rPr lang="en-US" sz="3200" dirty="0">
                    <a:solidFill>
                      <a:schemeClr val="accent2">
                        <a:lumMod val="75000"/>
                      </a:schemeClr>
                    </a:solidFill>
                    <a:latin typeface="Courier New" panose="02070309020205020404" pitchFamily="49" charset="0"/>
                    <a:cs typeface="Courier New" panose="02070309020205020404" pitchFamily="49" charset="0"/>
                  </a:rPr>
                  <a:t>First Appeared</a:t>
                </a:r>
                <a:br>
                  <a:rPr lang="en-US" sz="3200" dirty="0">
                    <a:solidFill>
                      <a:schemeClr val="accent2">
                        <a:lumMod val="75000"/>
                      </a:schemeClr>
                    </a:solidFill>
                    <a:latin typeface="Courier New" panose="02070309020205020404" pitchFamily="49" charset="0"/>
                    <a:cs typeface="Courier New" panose="02070309020205020404" pitchFamily="49" charset="0"/>
                  </a:rPr>
                </a:br>
                <a:r>
                  <a:rPr lang="en-US" sz="3200" dirty="0">
                    <a:solidFill>
                      <a:schemeClr val="accent2">
                        <a:lumMod val="75000"/>
                      </a:schemeClr>
                    </a:solidFill>
                    <a:latin typeface="Courier New" panose="02070309020205020404" pitchFamily="49" charset="0"/>
                    <a:cs typeface="Courier New" panose="02070309020205020404" pitchFamily="49" charset="0"/>
                  </a:rPr>
                  <a:t>	</a:t>
                </a:r>
                <a:r>
                  <a:rPr lang="en-US" sz="3200" dirty="0">
                    <a:solidFill>
                      <a:srgbClr val="0070C0"/>
                    </a:solidFill>
                    <a:latin typeface="Courier New" panose="02070309020205020404" pitchFamily="49" charset="0"/>
                    <a:cs typeface="Courier New" panose="02070309020205020404" pitchFamily="49" charset="0"/>
                  </a:rPr>
                  <a:t>(5)op-</a:t>
                </a:r>
                <a:r>
                  <a:rPr lang="en-US" sz="3200" dirty="0" err="1">
                    <a:solidFill>
                      <a:srgbClr val="0070C0"/>
                    </a:solidFill>
                    <a:latin typeface="Courier New" panose="02070309020205020404" pitchFamily="49" charset="0"/>
                    <a:cs typeface="Courier New" panose="02070309020205020404" pitchFamily="49" charset="0"/>
                  </a:rPr>
                  <a:t>gt</a:t>
                </a:r>
                <a:r>
                  <a:rPr lang="en-US" sz="3200" dirty="0">
                    <a:solidFill>
                      <a:srgbClr val="0070C0"/>
                    </a:solidFill>
                    <a:latin typeface="Courier New" panose="02070309020205020404" pitchFamily="49" charset="0"/>
                    <a:cs typeface="Courier New" panose="02070309020205020404" pitchFamily="49" charset="0"/>
                  </a:rPr>
                  <a:t>			</a:t>
                </a:r>
                <a:r>
                  <a:rPr lang="en-US" sz="3200" i="1" dirty="0">
                    <a:solidFill>
                      <a:srgbClr val="C00000"/>
                    </a:solidFill>
                    <a:latin typeface="Times New Roman" panose="02020603050405020304" pitchFamily="18" charset="0"/>
                    <a:cs typeface="Times New Roman" panose="02020603050405020304" pitchFamily="18" charset="0"/>
                  </a:rPr>
                  <a:t>2009</a:t>
                </a:r>
                <a:endParaRPr lang="en-US" sz="3200" dirty="0">
                  <a:solidFill>
                    <a:srgbClr val="0070C0"/>
                  </a:solidFill>
                  <a:latin typeface="Courier New" panose="02070309020205020404" pitchFamily="49" charset="0"/>
                  <a:cs typeface="Courier New" panose="02070309020205020404" pitchFamily="49" charset="0"/>
                </a:endParaRPr>
              </a:p>
              <a:p>
                <a:pPr lvl="8"/>
                <a:endParaRPr lang="en-US" sz="1400" i="1" dirty="0">
                  <a:latin typeface="Cambria Math" panose="02040503050406030204" pitchFamily="18" charset="0"/>
                </a:endParaRPr>
              </a:p>
              <a:p>
                <a14:m>
                  <m:oMath xmlns:m="http://schemas.openxmlformats.org/officeDocument/2006/math">
                    <m:r>
                      <a:rPr lang="en-US" i="1" dirty="0">
                        <a:latin typeface="Cambria Math" panose="02040503050406030204" pitchFamily="18" charset="0"/>
                      </a:rPr>
                      <m:t>𝐴𝑐𝑡</m:t>
                    </m:r>
                    <m:r>
                      <a:rPr lang="en-US" i="1" dirty="0">
                        <a:latin typeface="Cambria Math" panose="02040503050406030204" pitchFamily="18" charset="0"/>
                      </a:rPr>
                      <m:t>(</m:t>
                    </m:r>
                    <m:r>
                      <a:rPr lang="en-US" i="1" dirty="0">
                        <a:latin typeface="Cambria Math" panose="02040503050406030204" pitchFamily="18" charset="0"/>
                      </a:rPr>
                      <m:t>𝑠</m:t>
                    </m:r>
                    <m:r>
                      <a:rPr lang="en-US" i="1" dirty="0">
                        <a:latin typeface="Cambria Math" panose="02040503050406030204" pitchFamily="18" charset="0"/>
                      </a:rPr>
                      <m:t>)</m:t>
                    </m:r>
                  </m:oMath>
                </a14:m>
                <a:r>
                  <a:rPr lang="en-US" dirty="0"/>
                  <a:t>: legitimate set of actions given a state</a:t>
                </a:r>
              </a:p>
              <a:p>
                <a:pPr lvl="1"/>
                <a:r>
                  <a:rPr lang="en-US" dirty="0"/>
                  <a:t>For example, no “select-column” after “select-column”</a:t>
                </a:r>
              </a:p>
            </p:txBody>
          </p:sp>
        </mc:Choice>
        <mc:Fallback xmlns="">
          <p:sp>
            <p:nvSpPr>
              <p:cNvPr id="2" name="Text Placeholder 1"/>
              <p:cNvSpPr>
                <a:spLocks noGrp="1" noRot="1" noChangeAspect="1" noMove="1" noResize="1" noEditPoints="1" noAdjustHandles="1" noChangeArrowheads="1" noChangeShapeType="1" noTextEdit="1"/>
              </p:cNvSpPr>
              <p:nvPr>
                <p:ph type="body" sz="quarter" idx="10"/>
              </p:nvPr>
            </p:nvSpPr>
            <p:spPr>
              <a:xfrm>
                <a:off x="274638" y="1327892"/>
                <a:ext cx="11887200" cy="5552289"/>
              </a:xfrm>
              <a:blipFill>
                <a:blip r:embed="rId3"/>
                <a:stretch>
                  <a:fillRect l="-513" t="-1537" r="-51"/>
                </a:stretch>
              </a:blipFill>
            </p:spPr>
            <p:txBody>
              <a:bodyPr/>
              <a:lstStyle/>
              <a:p>
                <a:r>
                  <a:rPr lang="en-US">
                    <a:noFill/>
                  </a:rPr>
                  <a:t> </a:t>
                </a:r>
              </a:p>
            </p:txBody>
          </p:sp>
        </mc:Fallback>
      </mc:AlternateContent>
      <p:sp>
        <p:nvSpPr>
          <p:cNvPr id="3" name="Title 2"/>
          <p:cNvSpPr>
            <a:spLocks noGrp="1"/>
          </p:cNvSpPr>
          <p:nvPr>
            <p:ph type="title"/>
          </p:nvPr>
        </p:nvSpPr>
        <p:spPr/>
        <p:txBody>
          <a:bodyPr/>
          <a:lstStyle/>
          <a:p>
            <a:r>
              <a:rPr lang="en-US" dirty="0"/>
              <a:t>States &amp; Actions</a:t>
            </a:r>
          </a:p>
        </p:txBody>
      </p:sp>
    </p:spTree>
    <p:extLst>
      <p:ext uri="{BB962C8B-B14F-4D97-AF65-F5344CB8AC3E}">
        <p14:creationId xmlns:p14="http://schemas.microsoft.com/office/powerpoint/2010/main" val="5618020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3" end="3"/>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
                                            <p:txEl>
                                              <p:pRg st="6" end="6"/>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190732"/>
            <a:ext cx="11887200" cy="2055947"/>
          </a:xfrm>
        </p:spPr>
        <p:txBody>
          <a:bodyPr/>
          <a:lstStyle/>
          <a:p>
            <a:pPr>
              <a:buFont typeface="Wingdings" panose="05000000000000000000" pitchFamily="2" charset="2"/>
              <a:buChar char="Ø"/>
            </a:pPr>
            <a:r>
              <a:rPr lang="en-US" sz="3200" i="1" dirty="0">
                <a:solidFill>
                  <a:srgbClr val="C00000"/>
                </a:solidFill>
                <a:latin typeface="Times New Roman" panose="02020603050405020304" pitchFamily="18" charset="0"/>
                <a:cs typeface="Times New Roman" panose="02020603050405020304" pitchFamily="18" charset="0"/>
              </a:rPr>
              <a:t>Which super heroes came from Earth?</a:t>
            </a:r>
          </a:p>
          <a:p>
            <a:pPr marL="0" indent="0">
              <a:buNone/>
            </a:pPr>
            <a:r>
              <a:rPr lang="en-US" sz="3200" dirty="0">
                <a:solidFill>
                  <a:srgbClr val="0070C0"/>
                </a:solidFill>
                <a:latin typeface="Courier New" panose="02070309020205020404" pitchFamily="49" charset="0"/>
                <a:cs typeface="Courier New" panose="02070309020205020404" pitchFamily="49" charset="0"/>
              </a:rPr>
              <a:t>	(1)select-column	</a:t>
            </a:r>
            <a:r>
              <a:rPr lang="en-US" sz="3200" dirty="0">
                <a:solidFill>
                  <a:schemeClr val="accent2">
                    <a:lumMod val="75000"/>
                  </a:schemeClr>
                </a:solidFill>
                <a:latin typeface="Courier New" panose="02070309020205020404" pitchFamily="49" charset="0"/>
                <a:cs typeface="Courier New" panose="02070309020205020404" pitchFamily="49" charset="0"/>
              </a:rPr>
              <a:t>Character</a:t>
            </a:r>
            <a:br>
              <a:rPr lang="en-US" sz="3200" dirty="0">
                <a:solidFill>
                  <a:srgbClr val="0070C0"/>
                </a:solidFill>
                <a:latin typeface="Courier New" panose="02070309020205020404" pitchFamily="49" charset="0"/>
                <a:cs typeface="Courier New" panose="02070309020205020404" pitchFamily="49" charset="0"/>
              </a:rPr>
            </a:br>
            <a:r>
              <a:rPr lang="en-US" sz="3200" dirty="0">
                <a:solidFill>
                  <a:srgbClr val="0070C0"/>
                </a:solidFill>
                <a:latin typeface="Courier New" panose="02070309020205020404" pitchFamily="49" charset="0"/>
                <a:cs typeface="Courier New" panose="02070309020205020404" pitchFamily="49" charset="0"/>
              </a:rPr>
              <a:t>	(2)</a:t>
            </a:r>
            <a:r>
              <a:rPr lang="en-US" sz="3200" dirty="0" err="1">
                <a:solidFill>
                  <a:srgbClr val="0070C0"/>
                </a:solidFill>
                <a:latin typeface="Courier New" panose="02070309020205020404" pitchFamily="49" charset="0"/>
                <a:cs typeface="Courier New" panose="02070309020205020404" pitchFamily="49" charset="0"/>
              </a:rPr>
              <a:t>cond</a:t>
            </a:r>
            <a:r>
              <a:rPr lang="en-US" sz="3200" dirty="0">
                <a:solidFill>
                  <a:srgbClr val="0070C0"/>
                </a:solidFill>
                <a:latin typeface="Courier New" panose="02070309020205020404" pitchFamily="49" charset="0"/>
                <a:cs typeface="Courier New" panose="02070309020205020404" pitchFamily="49" charset="0"/>
              </a:rPr>
              <a:t>-column		</a:t>
            </a:r>
            <a:r>
              <a:rPr lang="en-US" sz="3200" dirty="0">
                <a:solidFill>
                  <a:schemeClr val="accent2">
                    <a:lumMod val="75000"/>
                  </a:schemeClr>
                </a:solidFill>
                <a:latin typeface="Courier New" panose="02070309020205020404" pitchFamily="49" charset="0"/>
                <a:cs typeface="Courier New" panose="02070309020205020404" pitchFamily="49" charset="0"/>
              </a:rPr>
              <a:t>Home World</a:t>
            </a:r>
            <a:br>
              <a:rPr lang="en-US" sz="3200" dirty="0">
                <a:solidFill>
                  <a:schemeClr val="accent2">
                    <a:lumMod val="75000"/>
                  </a:schemeClr>
                </a:solidFill>
                <a:latin typeface="Courier New" panose="02070309020205020404" pitchFamily="49" charset="0"/>
                <a:cs typeface="Courier New" panose="02070309020205020404" pitchFamily="49" charset="0"/>
              </a:rPr>
            </a:br>
            <a:r>
              <a:rPr lang="en-US" sz="3200" dirty="0">
                <a:solidFill>
                  <a:schemeClr val="accent2">
                    <a:lumMod val="75000"/>
                  </a:schemeClr>
                </a:solidFill>
                <a:latin typeface="Courier New" panose="02070309020205020404" pitchFamily="49" charset="0"/>
                <a:cs typeface="Courier New" panose="02070309020205020404" pitchFamily="49" charset="0"/>
              </a:rPr>
              <a:t>	</a:t>
            </a:r>
            <a:r>
              <a:rPr lang="en-US" sz="3200" dirty="0">
                <a:solidFill>
                  <a:srgbClr val="0070C0"/>
                </a:solidFill>
                <a:latin typeface="Courier New" panose="02070309020205020404" pitchFamily="49" charset="0"/>
                <a:cs typeface="Courier New" panose="02070309020205020404" pitchFamily="49" charset="0"/>
              </a:rPr>
              <a:t>(3)op-equal			</a:t>
            </a:r>
            <a:r>
              <a:rPr lang="en-US" sz="3200" i="1" dirty="0">
                <a:solidFill>
                  <a:srgbClr val="C00000"/>
                </a:solidFill>
                <a:latin typeface="Times New Roman" panose="02020603050405020304" pitchFamily="18" charset="0"/>
                <a:cs typeface="Times New Roman" panose="02020603050405020304" pitchFamily="18" charset="0"/>
              </a:rPr>
              <a:t>Earth</a:t>
            </a:r>
            <a:endParaRPr lang="en-US" sz="1400" i="1" dirty="0">
              <a:latin typeface="Cambria Math" panose="02040503050406030204" pitchFamily="18" charset="0"/>
            </a:endParaRPr>
          </a:p>
        </p:txBody>
      </p:sp>
      <p:sp>
        <p:nvSpPr>
          <p:cNvPr id="3" name="Title 2"/>
          <p:cNvSpPr>
            <a:spLocks noGrp="1"/>
          </p:cNvSpPr>
          <p:nvPr>
            <p:ph type="title"/>
          </p:nvPr>
        </p:nvSpPr>
        <p:spPr/>
        <p:txBody>
          <a:bodyPr/>
          <a:lstStyle/>
          <a:p>
            <a:r>
              <a:rPr lang="en-US" dirty="0"/>
              <a:t>Search</a:t>
            </a:r>
          </a:p>
        </p:txBody>
      </p:sp>
      <p:grpSp>
        <p:nvGrpSpPr>
          <p:cNvPr id="6" name="Group 5"/>
          <p:cNvGrpSpPr/>
          <p:nvPr/>
        </p:nvGrpSpPr>
        <p:grpSpPr>
          <a:xfrm>
            <a:off x="1514475" y="3969074"/>
            <a:ext cx="733426" cy="704808"/>
            <a:chOff x="1157287" y="4371995"/>
            <a:chExt cx="733426" cy="704808"/>
          </a:xfrm>
        </p:grpSpPr>
        <p:sp>
          <p:nvSpPr>
            <p:cNvPr id="4" name="Flowchart: Connector 3"/>
            <p:cNvSpPr/>
            <p:nvPr/>
          </p:nvSpPr>
          <p:spPr bwMode="auto">
            <a:xfrm>
              <a:off x="1333500" y="4524375"/>
              <a:ext cx="381000" cy="400049"/>
            </a:xfrm>
            <a:prstGeom prst="flowChartConnector">
              <a:avLst/>
            </a:prstGeom>
            <a:noFill/>
            <a:ln>
              <a:solidFill>
                <a:srgbClr val="00206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7030A0"/>
                </a:solidFill>
                <a:effectLst/>
                <a:uLnTx/>
                <a:uFillTx/>
                <a:latin typeface="Segoe UI"/>
                <a:ea typeface="+mn-ea"/>
                <a:cs typeface="+mn-cs"/>
              </a:endParaRPr>
            </a:p>
          </p:txBody>
        </p:sp>
        <mc:AlternateContent xmlns:mc="http://schemas.openxmlformats.org/markup-compatibility/2006" xmlns:a14="http://schemas.microsoft.com/office/drawing/2010/main">
          <mc:Choice Requires="a14">
            <p:sp>
              <p:nvSpPr>
                <p:cNvPr id="5" name="TextBox 4"/>
                <p:cNvSpPr txBox="1"/>
                <p:nvPr/>
              </p:nvSpPr>
              <p:spPr>
                <a:xfrm>
                  <a:off x="1157287" y="4371995"/>
                  <a:ext cx="733426" cy="704808"/>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14:m>
                    <m:oMathPara xmlns:m="http://schemas.openxmlformats.org/officeDocument/2006/math">
                      <m:oMathParaPr>
                        <m:jc m:val="center"/>
                      </m:oMathParaPr>
                      <m:oMath xmlns:m="http://schemas.openxmlformats.org/officeDocument/2006/math">
                        <m:sSub>
                          <m:sSubPr>
                            <m:ctrlPr>
                              <a:rPr kumimoji="0" lang="en-US" sz="2400" b="0" i="1" u="none" strike="noStrike" kern="1200" cap="none" spc="0" normalizeH="0" baseline="0" noProof="0" smtClean="0">
                                <a:ln>
                                  <a:noFill/>
                                </a:ln>
                                <a:solidFill>
                                  <a:srgbClr val="7030A0"/>
                                </a:solidFill>
                                <a:effectLst/>
                                <a:uLnTx/>
                                <a:uFillTx/>
                                <a:latin typeface="Cambria Math" panose="02040503050406030204" pitchFamily="18" charset="0"/>
                                <a:ea typeface="+mn-ea"/>
                                <a:cs typeface="+mn-cs"/>
                              </a:rPr>
                            </m:ctrlPr>
                          </m:sSubPr>
                          <m:e>
                            <m:r>
                              <a:rPr kumimoji="0" lang="en-US" sz="2400" b="0" i="1" u="none" strike="noStrike" kern="1200" cap="none" spc="0" normalizeH="0" baseline="0" noProof="0" smtClean="0">
                                <a:ln>
                                  <a:noFill/>
                                </a:ln>
                                <a:solidFill>
                                  <a:srgbClr val="7030A0"/>
                                </a:solidFill>
                                <a:effectLst/>
                                <a:uLnTx/>
                                <a:uFillTx/>
                                <a:latin typeface="Cambria Math" panose="02040503050406030204" pitchFamily="18" charset="0"/>
                                <a:ea typeface="+mn-ea"/>
                                <a:cs typeface="+mn-cs"/>
                              </a:rPr>
                              <m:t>𝑠</m:t>
                            </m:r>
                          </m:e>
                          <m:sub>
                            <m:r>
                              <a:rPr kumimoji="0" lang="en-US" sz="2400" b="0" i="1" u="none" strike="noStrike" kern="1200" cap="none" spc="0" normalizeH="0" baseline="0" noProof="0" smtClean="0">
                                <a:ln>
                                  <a:noFill/>
                                </a:ln>
                                <a:solidFill>
                                  <a:srgbClr val="7030A0"/>
                                </a:solidFill>
                                <a:effectLst/>
                                <a:uLnTx/>
                                <a:uFillTx/>
                                <a:latin typeface="Cambria Math" panose="02040503050406030204" pitchFamily="18" charset="0"/>
                                <a:ea typeface="+mn-ea"/>
                                <a:cs typeface="+mn-cs"/>
                              </a:rPr>
                              <m:t>0</m:t>
                            </m:r>
                          </m:sub>
                        </m:sSub>
                      </m:oMath>
                    </m:oMathPara>
                  </a14:m>
                  <a:endParaRPr kumimoji="0" lang="en-US" sz="2400" b="0" i="0" u="none" strike="noStrike" kern="1200" cap="none" spc="0" normalizeH="0" baseline="0" noProof="0" dirty="0" err="1">
                    <a:ln>
                      <a:noFill/>
                    </a:ln>
                    <a:solidFill>
                      <a:srgbClr val="7030A0"/>
                    </a:solidFill>
                    <a:effectLst/>
                    <a:uLnTx/>
                    <a:uFillTx/>
                    <a:latin typeface="Segoe UI"/>
                    <a:ea typeface="+mn-ea"/>
                    <a:cs typeface="+mn-cs"/>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1157287" y="4371995"/>
                  <a:ext cx="733426" cy="704808"/>
                </a:xfrm>
                <a:prstGeom prst="rect">
                  <a:avLst/>
                </a:prstGeom>
                <a:blipFill>
                  <a:blip r:embed="rId3"/>
                  <a:stretch>
                    <a:fillRect/>
                  </a:stretch>
                </a:blipFill>
              </p:spPr>
              <p:txBody>
                <a:bodyPr/>
                <a:lstStyle/>
                <a:p>
                  <a:r>
                    <a:rPr lang="en-US">
                      <a:noFill/>
                    </a:rPr>
                    <a:t> </a:t>
                  </a:r>
                </a:p>
              </p:txBody>
            </p:sp>
          </mc:Fallback>
        </mc:AlternateContent>
      </p:grpSp>
      <p:grpSp>
        <p:nvGrpSpPr>
          <p:cNvPr id="7" name="Group 6"/>
          <p:cNvGrpSpPr/>
          <p:nvPr/>
        </p:nvGrpSpPr>
        <p:grpSpPr>
          <a:xfrm>
            <a:off x="4310062" y="3492836"/>
            <a:ext cx="733426" cy="704808"/>
            <a:chOff x="1157287" y="4371995"/>
            <a:chExt cx="733426" cy="704808"/>
          </a:xfrm>
        </p:grpSpPr>
        <p:sp>
          <p:nvSpPr>
            <p:cNvPr id="8" name="Flowchart: Connector 7"/>
            <p:cNvSpPr/>
            <p:nvPr/>
          </p:nvSpPr>
          <p:spPr bwMode="auto">
            <a:xfrm>
              <a:off x="1333500" y="4524375"/>
              <a:ext cx="381000" cy="400049"/>
            </a:xfrm>
            <a:prstGeom prst="flowChartConnector">
              <a:avLst/>
            </a:prstGeom>
            <a:noFill/>
            <a:ln>
              <a:solidFill>
                <a:srgbClr val="00206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7030A0"/>
                </a:solidFill>
                <a:effectLst/>
                <a:uLnTx/>
                <a:uFillTx/>
                <a:latin typeface="Segoe UI"/>
                <a:ea typeface="+mn-ea"/>
                <a:cs typeface="+mn-cs"/>
              </a:endParaRPr>
            </a:p>
          </p:txBody>
        </p:sp>
        <mc:AlternateContent xmlns:mc="http://schemas.openxmlformats.org/markup-compatibility/2006" xmlns:a14="http://schemas.microsoft.com/office/drawing/2010/main">
          <mc:Choice Requires="a14">
            <p:sp>
              <p:nvSpPr>
                <p:cNvPr id="9" name="TextBox 8"/>
                <p:cNvSpPr txBox="1"/>
                <p:nvPr/>
              </p:nvSpPr>
              <p:spPr>
                <a:xfrm>
                  <a:off x="1157287" y="4371995"/>
                  <a:ext cx="733426" cy="704808"/>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14:m>
                    <m:oMathPara xmlns:m="http://schemas.openxmlformats.org/officeDocument/2006/math">
                      <m:oMathParaPr>
                        <m:jc m:val="center"/>
                      </m:oMathParaPr>
                      <m:oMath xmlns:m="http://schemas.openxmlformats.org/officeDocument/2006/math">
                        <m:sSub>
                          <m:sSubPr>
                            <m:ctrlPr>
                              <a:rPr kumimoji="0" lang="en-US" sz="2400" b="0" i="1" u="none" strike="noStrike" kern="1200" cap="none" spc="0" normalizeH="0" baseline="0" noProof="0" smtClean="0">
                                <a:ln>
                                  <a:noFill/>
                                </a:ln>
                                <a:solidFill>
                                  <a:srgbClr val="7030A0"/>
                                </a:solidFill>
                                <a:effectLst/>
                                <a:uLnTx/>
                                <a:uFillTx/>
                                <a:latin typeface="Cambria Math" panose="02040503050406030204" pitchFamily="18" charset="0"/>
                                <a:ea typeface="+mn-ea"/>
                                <a:cs typeface="+mn-cs"/>
                              </a:rPr>
                            </m:ctrlPr>
                          </m:sSubPr>
                          <m:e>
                            <m:r>
                              <a:rPr kumimoji="0" lang="en-US" sz="2400" b="0" i="1" u="none" strike="noStrike" kern="1200" cap="none" spc="0" normalizeH="0" baseline="0" noProof="0" smtClean="0">
                                <a:ln>
                                  <a:noFill/>
                                </a:ln>
                                <a:solidFill>
                                  <a:srgbClr val="7030A0"/>
                                </a:solidFill>
                                <a:effectLst/>
                                <a:uLnTx/>
                                <a:uFillTx/>
                                <a:latin typeface="Cambria Math" panose="02040503050406030204" pitchFamily="18" charset="0"/>
                                <a:ea typeface="+mn-ea"/>
                                <a:cs typeface="+mn-cs"/>
                              </a:rPr>
                              <m:t>𝑠</m:t>
                            </m:r>
                          </m:e>
                          <m:sub>
                            <m:r>
                              <a:rPr kumimoji="0" lang="en-US" sz="2400" b="0" i="1" u="none" strike="noStrike" kern="1200" cap="none" spc="0" normalizeH="0" baseline="0" noProof="0" smtClean="0">
                                <a:ln>
                                  <a:noFill/>
                                </a:ln>
                                <a:solidFill>
                                  <a:srgbClr val="7030A0"/>
                                </a:solidFill>
                                <a:effectLst/>
                                <a:uLnTx/>
                                <a:uFillTx/>
                                <a:latin typeface="Cambria Math" panose="02040503050406030204" pitchFamily="18" charset="0"/>
                                <a:ea typeface="+mn-ea"/>
                                <a:cs typeface="+mn-cs"/>
                              </a:rPr>
                              <m:t>1</m:t>
                            </m:r>
                          </m:sub>
                        </m:sSub>
                      </m:oMath>
                    </m:oMathPara>
                  </a14:m>
                  <a:endParaRPr kumimoji="0" lang="en-US" sz="2400" b="0" i="0" u="none" strike="noStrike" kern="1200" cap="none" spc="0" normalizeH="0" baseline="0" noProof="0" dirty="0" err="1">
                    <a:ln>
                      <a:noFill/>
                    </a:ln>
                    <a:solidFill>
                      <a:srgbClr val="7030A0"/>
                    </a:solidFill>
                    <a:effectLst/>
                    <a:uLnTx/>
                    <a:uFillTx/>
                    <a:latin typeface="Segoe UI"/>
                    <a:ea typeface="+mn-ea"/>
                    <a:cs typeface="+mn-cs"/>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1157287" y="4371995"/>
                  <a:ext cx="733426" cy="704808"/>
                </a:xfrm>
                <a:prstGeom prst="rect">
                  <a:avLst/>
                </a:prstGeom>
                <a:blipFill>
                  <a:blip r:embed="rId4"/>
                  <a:stretch>
                    <a:fillRect/>
                  </a:stretch>
                </a:blipFill>
              </p:spPr>
              <p:txBody>
                <a:bodyPr/>
                <a:lstStyle/>
                <a:p>
                  <a:r>
                    <a:rPr lang="en-US">
                      <a:noFill/>
                    </a:rPr>
                    <a:t> </a:t>
                  </a:r>
                </a:p>
              </p:txBody>
            </p:sp>
          </mc:Fallback>
        </mc:AlternateContent>
      </p:grpSp>
      <p:grpSp>
        <p:nvGrpSpPr>
          <p:cNvPr id="10" name="Group 9"/>
          <p:cNvGrpSpPr/>
          <p:nvPr/>
        </p:nvGrpSpPr>
        <p:grpSpPr>
          <a:xfrm>
            <a:off x="7196137" y="3492836"/>
            <a:ext cx="733426" cy="704808"/>
            <a:chOff x="1157287" y="4371995"/>
            <a:chExt cx="733426" cy="704808"/>
          </a:xfrm>
        </p:grpSpPr>
        <p:sp>
          <p:nvSpPr>
            <p:cNvPr id="11" name="Flowchart: Connector 10"/>
            <p:cNvSpPr/>
            <p:nvPr/>
          </p:nvSpPr>
          <p:spPr bwMode="auto">
            <a:xfrm>
              <a:off x="1333500" y="4524375"/>
              <a:ext cx="381000" cy="400049"/>
            </a:xfrm>
            <a:prstGeom prst="flowChartConnector">
              <a:avLst/>
            </a:prstGeom>
            <a:noFill/>
            <a:ln>
              <a:solidFill>
                <a:srgbClr val="00206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7030A0"/>
                </a:solidFill>
                <a:effectLst/>
                <a:uLnTx/>
                <a:uFillTx/>
                <a:latin typeface="Segoe UI"/>
                <a:ea typeface="+mn-ea"/>
                <a:cs typeface="+mn-cs"/>
              </a:endParaRPr>
            </a:p>
          </p:txBody>
        </p:sp>
        <mc:AlternateContent xmlns:mc="http://schemas.openxmlformats.org/markup-compatibility/2006" xmlns:a14="http://schemas.microsoft.com/office/drawing/2010/main">
          <mc:Choice Requires="a14">
            <p:sp>
              <p:nvSpPr>
                <p:cNvPr id="12" name="TextBox 11"/>
                <p:cNvSpPr txBox="1"/>
                <p:nvPr/>
              </p:nvSpPr>
              <p:spPr>
                <a:xfrm>
                  <a:off x="1157287" y="4371995"/>
                  <a:ext cx="733426" cy="704808"/>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14:m>
                    <m:oMathPara xmlns:m="http://schemas.openxmlformats.org/officeDocument/2006/math">
                      <m:oMathParaPr>
                        <m:jc m:val="center"/>
                      </m:oMathParaPr>
                      <m:oMath xmlns:m="http://schemas.openxmlformats.org/officeDocument/2006/math">
                        <m:sSub>
                          <m:sSubPr>
                            <m:ctrlPr>
                              <a:rPr kumimoji="0" lang="en-US" sz="2400" b="0" i="1" u="none" strike="noStrike" kern="1200" cap="none" spc="0" normalizeH="0" baseline="0" noProof="0" smtClean="0">
                                <a:ln>
                                  <a:noFill/>
                                </a:ln>
                                <a:solidFill>
                                  <a:srgbClr val="7030A0"/>
                                </a:solidFill>
                                <a:effectLst/>
                                <a:uLnTx/>
                                <a:uFillTx/>
                                <a:latin typeface="Cambria Math" panose="02040503050406030204" pitchFamily="18" charset="0"/>
                                <a:ea typeface="+mn-ea"/>
                                <a:cs typeface="+mn-cs"/>
                              </a:rPr>
                            </m:ctrlPr>
                          </m:sSubPr>
                          <m:e>
                            <m:r>
                              <a:rPr kumimoji="0" lang="en-US" sz="2400" b="0" i="1" u="none" strike="noStrike" kern="1200" cap="none" spc="0" normalizeH="0" baseline="0" noProof="0" smtClean="0">
                                <a:ln>
                                  <a:noFill/>
                                </a:ln>
                                <a:solidFill>
                                  <a:srgbClr val="7030A0"/>
                                </a:solidFill>
                                <a:effectLst/>
                                <a:uLnTx/>
                                <a:uFillTx/>
                                <a:latin typeface="Cambria Math" panose="02040503050406030204" pitchFamily="18" charset="0"/>
                                <a:ea typeface="+mn-ea"/>
                                <a:cs typeface="+mn-cs"/>
                              </a:rPr>
                              <m:t>𝑠</m:t>
                            </m:r>
                          </m:e>
                          <m:sub>
                            <m:r>
                              <a:rPr kumimoji="0" lang="en-US" sz="2400" b="0" i="1" u="none" strike="noStrike" kern="1200" cap="none" spc="0" normalizeH="0" baseline="0" noProof="0" smtClean="0">
                                <a:ln>
                                  <a:noFill/>
                                </a:ln>
                                <a:solidFill>
                                  <a:srgbClr val="7030A0"/>
                                </a:solidFill>
                                <a:effectLst/>
                                <a:uLnTx/>
                                <a:uFillTx/>
                                <a:latin typeface="Cambria Math" panose="02040503050406030204" pitchFamily="18" charset="0"/>
                                <a:ea typeface="+mn-ea"/>
                                <a:cs typeface="+mn-cs"/>
                              </a:rPr>
                              <m:t>2</m:t>
                            </m:r>
                          </m:sub>
                        </m:sSub>
                      </m:oMath>
                    </m:oMathPara>
                  </a14:m>
                  <a:endParaRPr kumimoji="0" lang="en-US" sz="2400" b="0" i="0" u="none" strike="noStrike" kern="1200" cap="none" spc="0" normalizeH="0" baseline="0" noProof="0" dirty="0" err="1">
                    <a:ln>
                      <a:noFill/>
                    </a:ln>
                    <a:solidFill>
                      <a:srgbClr val="7030A0"/>
                    </a:solidFill>
                    <a:effectLst/>
                    <a:uLnTx/>
                    <a:uFillTx/>
                    <a:latin typeface="Segoe UI"/>
                    <a:ea typeface="+mn-ea"/>
                    <a:cs typeface="+mn-cs"/>
                  </a:endParaRPr>
                </a:p>
              </p:txBody>
            </p:sp>
          </mc:Choice>
          <mc:Fallback xmlns="">
            <p:sp>
              <p:nvSpPr>
                <p:cNvPr id="12" name="TextBox 11"/>
                <p:cNvSpPr txBox="1">
                  <a:spLocks noRot="1" noChangeAspect="1" noMove="1" noResize="1" noEditPoints="1" noAdjustHandles="1" noChangeArrowheads="1" noChangeShapeType="1" noTextEdit="1"/>
                </p:cNvSpPr>
                <p:nvPr/>
              </p:nvSpPr>
              <p:spPr>
                <a:xfrm>
                  <a:off x="1157287" y="4371995"/>
                  <a:ext cx="733426" cy="704808"/>
                </a:xfrm>
                <a:prstGeom prst="rect">
                  <a:avLst/>
                </a:prstGeom>
                <a:blipFill>
                  <a:blip r:embed="rId5"/>
                  <a:stretch>
                    <a:fillRect/>
                  </a:stretch>
                </a:blipFill>
              </p:spPr>
              <p:txBody>
                <a:bodyPr/>
                <a:lstStyle/>
                <a:p>
                  <a:r>
                    <a:rPr lang="en-US">
                      <a:noFill/>
                    </a:rPr>
                    <a:t> </a:t>
                  </a:r>
                </a:p>
              </p:txBody>
            </p:sp>
          </mc:Fallback>
        </mc:AlternateContent>
      </p:grpSp>
      <p:grpSp>
        <p:nvGrpSpPr>
          <p:cNvPr id="13" name="Group 12"/>
          <p:cNvGrpSpPr/>
          <p:nvPr/>
        </p:nvGrpSpPr>
        <p:grpSpPr>
          <a:xfrm>
            <a:off x="9805987" y="3969074"/>
            <a:ext cx="733426" cy="704808"/>
            <a:chOff x="1157287" y="4371995"/>
            <a:chExt cx="733426" cy="704808"/>
          </a:xfrm>
        </p:grpSpPr>
        <p:sp>
          <p:nvSpPr>
            <p:cNvPr id="14" name="Flowchart: Connector 13"/>
            <p:cNvSpPr/>
            <p:nvPr/>
          </p:nvSpPr>
          <p:spPr bwMode="auto">
            <a:xfrm>
              <a:off x="1333500" y="4524375"/>
              <a:ext cx="381000" cy="400049"/>
            </a:xfrm>
            <a:prstGeom prst="flowChartConnector">
              <a:avLst/>
            </a:prstGeom>
            <a:noFill/>
            <a:ln>
              <a:solidFill>
                <a:srgbClr val="00206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7030A0"/>
                </a:solidFill>
                <a:effectLst/>
                <a:uLnTx/>
                <a:uFillTx/>
                <a:latin typeface="Segoe UI"/>
                <a:ea typeface="+mn-ea"/>
                <a:cs typeface="+mn-cs"/>
              </a:endParaRPr>
            </a:p>
          </p:txBody>
        </p:sp>
        <mc:AlternateContent xmlns:mc="http://schemas.openxmlformats.org/markup-compatibility/2006" xmlns:a14="http://schemas.microsoft.com/office/drawing/2010/main">
          <mc:Choice Requires="a14">
            <p:sp>
              <p:nvSpPr>
                <p:cNvPr id="15" name="TextBox 14"/>
                <p:cNvSpPr txBox="1"/>
                <p:nvPr/>
              </p:nvSpPr>
              <p:spPr>
                <a:xfrm>
                  <a:off x="1157287" y="4371995"/>
                  <a:ext cx="733426" cy="704808"/>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14:m>
                    <m:oMathPara xmlns:m="http://schemas.openxmlformats.org/officeDocument/2006/math">
                      <m:oMathParaPr>
                        <m:jc m:val="center"/>
                      </m:oMathParaPr>
                      <m:oMath xmlns:m="http://schemas.openxmlformats.org/officeDocument/2006/math">
                        <m:sSub>
                          <m:sSubPr>
                            <m:ctrlPr>
                              <a:rPr kumimoji="0" lang="en-US" sz="2400" b="0" i="1" u="none" strike="noStrike" kern="1200" cap="none" spc="0" normalizeH="0" baseline="0" noProof="0" smtClean="0">
                                <a:ln>
                                  <a:noFill/>
                                </a:ln>
                                <a:solidFill>
                                  <a:srgbClr val="7030A0"/>
                                </a:solidFill>
                                <a:effectLst/>
                                <a:uLnTx/>
                                <a:uFillTx/>
                                <a:latin typeface="Cambria Math" panose="02040503050406030204" pitchFamily="18" charset="0"/>
                                <a:ea typeface="+mn-ea"/>
                                <a:cs typeface="+mn-cs"/>
                              </a:rPr>
                            </m:ctrlPr>
                          </m:sSubPr>
                          <m:e>
                            <m:r>
                              <a:rPr kumimoji="0" lang="en-US" sz="2400" b="0" i="1" u="none" strike="noStrike" kern="1200" cap="none" spc="0" normalizeH="0" baseline="0" noProof="0" smtClean="0">
                                <a:ln>
                                  <a:noFill/>
                                </a:ln>
                                <a:solidFill>
                                  <a:srgbClr val="7030A0"/>
                                </a:solidFill>
                                <a:effectLst/>
                                <a:uLnTx/>
                                <a:uFillTx/>
                                <a:latin typeface="Cambria Math" panose="02040503050406030204" pitchFamily="18" charset="0"/>
                                <a:ea typeface="+mn-ea"/>
                                <a:cs typeface="+mn-cs"/>
                              </a:rPr>
                              <m:t>𝑠</m:t>
                            </m:r>
                          </m:e>
                          <m:sub>
                            <m:r>
                              <a:rPr kumimoji="0" lang="en-US" sz="2400" b="0" i="1" u="none" strike="noStrike" kern="1200" cap="none" spc="0" normalizeH="0" baseline="0" noProof="0" smtClean="0">
                                <a:ln>
                                  <a:noFill/>
                                </a:ln>
                                <a:solidFill>
                                  <a:srgbClr val="7030A0"/>
                                </a:solidFill>
                                <a:effectLst/>
                                <a:uLnTx/>
                                <a:uFillTx/>
                                <a:latin typeface="Cambria Math" panose="02040503050406030204" pitchFamily="18" charset="0"/>
                                <a:ea typeface="+mn-ea"/>
                                <a:cs typeface="+mn-cs"/>
                              </a:rPr>
                              <m:t>3</m:t>
                            </m:r>
                          </m:sub>
                        </m:sSub>
                      </m:oMath>
                    </m:oMathPara>
                  </a14:m>
                  <a:endParaRPr kumimoji="0" lang="en-US" sz="2400" b="0" i="0" u="none" strike="noStrike" kern="1200" cap="none" spc="0" normalizeH="0" baseline="0" noProof="0" dirty="0" err="1">
                    <a:ln>
                      <a:noFill/>
                    </a:ln>
                    <a:solidFill>
                      <a:srgbClr val="7030A0"/>
                    </a:solidFill>
                    <a:effectLst/>
                    <a:uLnTx/>
                    <a:uFillTx/>
                    <a:latin typeface="Segoe UI"/>
                    <a:ea typeface="+mn-ea"/>
                    <a:cs typeface="+mn-cs"/>
                  </a:endParaRPr>
                </a:p>
              </p:txBody>
            </p:sp>
          </mc:Choice>
          <mc:Fallback xmlns="">
            <p:sp>
              <p:nvSpPr>
                <p:cNvPr id="15" name="TextBox 14"/>
                <p:cNvSpPr txBox="1">
                  <a:spLocks noRot="1" noChangeAspect="1" noMove="1" noResize="1" noEditPoints="1" noAdjustHandles="1" noChangeArrowheads="1" noChangeShapeType="1" noTextEdit="1"/>
                </p:cNvSpPr>
                <p:nvPr/>
              </p:nvSpPr>
              <p:spPr>
                <a:xfrm>
                  <a:off x="1157287" y="4371995"/>
                  <a:ext cx="733426" cy="704808"/>
                </a:xfrm>
                <a:prstGeom prst="rect">
                  <a:avLst/>
                </a:prstGeom>
                <a:blipFill>
                  <a:blip r:embed="rId6"/>
                  <a:stretch>
                    <a:fillRect/>
                  </a:stretch>
                </a:blipFill>
              </p:spPr>
              <p:txBody>
                <a:bodyPr/>
                <a:lstStyle/>
                <a:p>
                  <a:r>
                    <a:rPr lang="en-US">
                      <a:noFill/>
                    </a:rPr>
                    <a:t> </a:t>
                  </a:r>
                </a:p>
              </p:txBody>
            </p:sp>
          </mc:Fallback>
        </mc:AlternateContent>
      </p:grpSp>
      <p:grpSp>
        <p:nvGrpSpPr>
          <p:cNvPr id="66" name="Group 65"/>
          <p:cNvGrpSpPr/>
          <p:nvPr/>
        </p:nvGrpSpPr>
        <p:grpSpPr>
          <a:xfrm>
            <a:off x="2071688" y="3644649"/>
            <a:ext cx="2557287" cy="676829"/>
            <a:chOff x="2071688" y="3644649"/>
            <a:chExt cx="2557287" cy="676829"/>
          </a:xfrm>
        </p:grpSpPr>
        <p:sp>
          <p:nvSpPr>
            <p:cNvPr id="21" name="TextBox 20"/>
            <p:cNvSpPr txBox="1"/>
            <p:nvPr/>
          </p:nvSpPr>
          <p:spPr>
            <a:xfrm rot="21011802">
              <a:off x="2214387" y="3644649"/>
              <a:ext cx="2414588" cy="544765"/>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306CB2"/>
                  </a:solidFill>
                  <a:effectLst/>
                  <a:uLnTx/>
                  <a:uFillTx/>
                  <a:latin typeface="Segoe UI"/>
                  <a:ea typeface="+mn-ea"/>
                  <a:cs typeface="+mn-cs"/>
                </a:rPr>
                <a:t>Select</a:t>
              </a:r>
              <a:r>
                <a:rPr kumimoji="0" lang="en-US" sz="1800" b="0" i="0" u="none" strike="noStrike" kern="1200" cap="none" spc="0" normalizeH="0" baseline="0" noProof="0" dirty="0">
                  <a:ln>
                    <a:noFill/>
                  </a:ln>
                  <a:gradFill>
                    <a:gsLst>
                      <a:gs pos="2917">
                        <a:srgbClr val="525051"/>
                      </a:gs>
                      <a:gs pos="30000">
                        <a:srgbClr val="525051"/>
                      </a:gs>
                    </a:gsLst>
                    <a:lin ang="5400000" scaled="0"/>
                  </a:gradFill>
                  <a:effectLst/>
                  <a:uLnTx/>
                  <a:uFillTx/>
                  <a:latin typeface="Segoe UI"/>
                  <a:ea typeface="+mn-ea"/>
                  <a:cs typeface="+mn-cs"/>
                </a:rPr>
                <a:t> “</a:t>
              </a:r>
              <a:r>
                <a:rPr kumimoji="0" lang="en-US" sz="1800" b="0" i="0" u="none" strike="noStrike" kern="1200" cap="none" spc="0" normalizeH="0" baseline="0" noProof="0" dirty="0">
                  <a:ln>
                    <a:noFill/>
                  </a:ln>
                  <a:solidFill>
                    <a:srgbClr val="009E49">
                      <a:lumMod val="75000"/>
                    </a:srgbClr>
                  </a:solidFill>
                  <a:effectLst/>
                  <a:uLnTx/>
                  <a:uFillTx/>
                  <a:latin typeface="Segoe UI"/>
                  <a:ea typeface="+mn-ea"/>
                  <a:cs typeface="+mn-cs"/>
                </a:rPr>
                <a:t>Character</a:t>
              </a:r>
              <a:r>
                <a:rPr kumimoji="0" lang="en-US" sz="1800" b="0" i="0" u="none" strike="noStrike" kern="1200" cap="none" spc="0" normalizeH="0" baseline="0" noProof="0" dirty="0">
                  <a:ln>
                    <a:noFill/>
                  </a:ln>
                  <a:gradFill>
                    <a:gsLst>
                      <a:gs pos="2917">
                        <a:srgbClr val="525051"/>
                      </a:gs>
                      <a:gs pos="30000">
                        <a:srgbClr val="525051"/>
                      </a:gs>
                    </a:gsLst>
                    <a:lin ang="5400000" scaled="0"/>
                  </a:gradFill>
                  <a:effectLst/>
                  <a:uLnTx/>
                  <a:uFillTx/>
                  <a:latin typeface="Segoe UI"/>
                  <a:ea typeface="+mn-ea"/>
                  <a:cs typeface="+mn-cs"/>
                </a:rPr>
                <a:t>”</a:t>
              </a:r>
            </a:p>
          </p:txBody>
        </p:sp>
        <p:cxnSp>
          <p:nvCxnSpPr>
            <p:cNvPr id="23" name="Straight Arrow Connector 22"/>
            <p:cNvCxnSpPr/>
            <p:nvPr/>
          </p:nvCxnSpPr>
          <p:spPr>
            <a:xfrm flipV="1">
              <a:off x="2071688" y="3884471"/>
              <a:ext cx="2414587" cy="437007"/>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67" name="Group 66"/>
          <p:cNvGrpSpPr/>
          <p:nvPr/>
        </p:nvGrpSpPr>
        <p:grpSpPr>
          <a:xfrm>
            <a:off x="4751782" y="3439566"/>
            <a:ext cx="2793210" cy="544765"/>
            <a:chOff x="4751782" y="3439566"/>
            <a:chExt cx="2793210" cy="544765"/>
          </a:xfrm>
        </p:grpSpPr>
        <p:sp>
          <p:nvSpPr>
            <p:cNvPr id="28" name="TextBox 27"/>
            <p:cNvSpPr txBox="1"/>
            <p:nvPr/>
          </p:nvSpPr>
          <p:spPr>
            <a:xfrm>
              <a:off x="4751782" y="3439566"/>
              <a:ext cx="2793210" cy="544765"/>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306CB2"/>
                  </a:solidFill>
                  <a:effectLst/>
                  <a:uLnTx/>
                  <a:uFillTx/>
                  <a:latin typeface="Segoe UI"/>
                  <a:ea typeface="+mn-ea"/>
                  <a:cs typeface="+mn-cs"/>
                </a:rPr>
                <a:t>Cond on</a:t>
              </a:r>
              <a:r>
                <a:rPr kumimoji="0" lang="en-US" sz="1800" b="0" i="0" u="none" strike="noStrike" kern="1200" cap="none" spc="0" normalizeH="0" baseline="0" noProof="0" dirty="0">
                  <a:ln>
                    <a:noFill/>
                  </a:ln>
                  <a:gradFill>
                    <a:gsLst>
                      <a:gs pos="2917">
                        <a:srgbClr val="525051"/>
                      </a:gs>
                      <a:gs pos="30000">
                        <a:srgbClr val="525051"/>
                      </a:gs>
                    </a:gsLst>
                    <a:lin ang="5400000" scaled="0"/>
                  </a:gradFill>
                  <a:effectLst/>
                  <a:uLnTx/>
                  <a:uFillTx/>
                  <a:latin typeface="Segoe UI"/>
                  <a:ea typeface="+mn-ea"/>
                  <a:cs typeface="+mn-cs"/>
                </a:rPr>
                <a:t> “</a:t>
              </a:r>
              <a:r>
                <a:rPr kumimoji="0" lang="en-US" sz="1800" b="0" i="0" u="none" strike="noStrike" kern="1200" cap="none" spc="0" normalizeH="0" baseline="0" noProof="0" dirty="0">
                  <a:ln>
                    <a:noFill/>
                  </a:ln>
                  <a:solidFill>
                    <a:srgbClr val="009E49">
                      <a:lumMod val="75000"/>
                    </a:srgbClr>
                  </a:solidFill>
                  <a:effectLst/>
                  <a:uLnTx/>
                  <a:uFillTx/>
                  <a:latin typeface="Segoe UI"/>
                  <a:ea typeface="+mn-ea"/>
                  <a:cs typeface="+mn-cs"/>
                </a:rPr>
                <a:t>Home World</a:t>
              </a:r>
              <a:r>
                <a:rPr kumimoji="0" lang="en-US" sz="1800" b="0" i="0" u="none" strike="noStrike" kern="1200" cap="none" spc="0" normalizeH="0" baseline="0" noProof="0" dirty="0">
                  <a:ln>
                    <a:noFill/>
                  </a:ln>
                  <a:gradFill>
                    <a:gsLst>
                      <a:gs pos="2917">
                        <a:srgbClr val="525051"/>
                      </a:gs>
                      <a:gs pos="30000">
                        <a:srgbClr val="525051"/>
                      </a:gs>
                    </a:gsLst>
                    <a:lin ang="5400000" scaled="0"/>
                  </a:gradFill>
                  <a:effectLst/>
                  <a:uLnTx/>
                  <a:uFillTx/>
                  <a:latin typeface="Segoe UI"/>
                  <a:ea typeface="+mn-ea"/>
                  <a:cs typeface="+mn-cs"/>
                </a:rPr>
                <a:t>”</a:t>
              </a:r>
            </a:p>
          </p:txBody>
        </p:sp>
        <p:cxnSp>
          <p:nvCxnSpPr>
            <p:cNvPr id="25" name="Straight Arrow Connector 24"/>
            <p:cNvCxnSpPr/>
            <p:nvPr/>
          </p:nvCxnSpPr>
          <p:spPr>
            <a:xfrm>
              <a:off x="4867275" y="3845240"/>
              <a:ext cx="2480071"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68" name="Group 67"/>
          <p:cNvGrpSpPr/>
          <p:nvPr/>
        </p:nvGrpSpPr>
        <p:grpSpPr>
          <a:xfrm>
            <a:off x="7753350" y="3715480"/>
            <a:ext cx="2595072" cy="605998"/>
            <a:chOff x="7753350" y="3715480"/>
            <a:chExt cx="2595072" cy="605998"/>
          </a:xfrm>
        </p:grpSpPr>
        <p:cxnSp>
          <p:nvCxnSpPr>
            <p:cNvPr id="30" name="Straight Arrow Connector 29"/>
            <p:cNvCxnSpPr/>
            <p:nvPr/>
          </p:nvCxnSpPr>
          <p:spPr>
            <a:xfrm>
              <a:off x="7753350" y="3884471"/>
              <a:ext cx="2240757" cy="437007"/>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rot="619876">
              <a:off x="7933834" y="3715480"/>
              <a:ext cx="2414588" cy="544765"/>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306CB2"/>
                  </a:solidFill>
                  <a:effectLst/>
                  <a:uLnTx/>
                  <a:uFillTx/>
                  <a:latin typeface="Segoe UI"/>
                  <a:ea typeface="+mn-ea"/>
                  <a:cs typeface="+mn-cs"/>
                </a:rPr>
                <a:t>Value =</a:t>
              </a:r>
              <a:r>
                <a:rPr kumimoji="0" lang="en-US" sz="1800" b="0" i="0" u="none" strike="noStrike" kern="1200" cap="none" spc="0" normalizeH="0" baseline="0" noProof="0" dirty="0">
                  <a:ln>
                    <a:noFill/>
                  </a:ln>
                  <a:gradFill>
                    <a:gsLst>
                      <a:gs pos="2917">
                        <a:srgbClr val="525051"/>
                      </a:gs>
                      <a:gs pos="30000">
                        <a:srgbClr val="525051"/>
                      </a:gs>
                    </a:gsLst>
                    <a:lin ang="5400000" scaled="0"/>
                  </a:gradFill>
                  <a:effectLst/>
                  <a:uLnTx/>
                  <a:uFillTx/>
                  <a:latin typeface="Segoe UI"/>
                  <a:ea typeface="+mn-ea"/>
                  <a:cs typeface="+mn-cs"/>
                </a:rPr>
                <a:t> “</a:t>
              </a:r>
              <a:r>
                <a:rPr kumimoji="0" lang="en-US" sz="1800" b="0" i="0" u="none" strike="noStrike" kern="1200" cap="none" spc="0" normalizeH="0" baseline="0" noProof="0" dirty="0">
                  <a:ln>
                    <a:noFill/>
                  </a:ln>
                  <a:solidFill>
                    <a:srgbClr val="C00000"/>
                  </a:solidFill>
                  <a:effectLst/>
                  <a:uLnTx/>
                  <a:uFillTx/>
                  <a:latin typeface="Segoe UI"/>
                  <a:ea typeface="+mn-ea"/>
                  <a:cs typeface="+mn-cs"/>
                </a:rPr>
                <a:t>Earth</a:t>
              </a:r>
              <a:r>
                <a:rPr kumimoji="0" lang="en-US" sz="1800" b="0" i="0" u="none" strike="noStrike" kern="1200" cap="none" spc="0" normalizeH="0" baseline="0" noProof="0" dirty="0">
                  <a:ln>
                    <a:noFill/>
                  </a:ln>
                  <a:gradFill>
                    <a:gsLst>
                      <a:gs pos="2917">
                        <a:srgbClr val="525051"/>
                      </a:gs>
                      <a:gs pos="30000">
                        <a:srgbClr val="525051"/>
                      </a:gs>
                    </a:gsLst>
                    <a:lin ang="5400000" scaled="0"/>
                  </a:gradFill>
                  <a:effectLst/>
                  <a:uLnTx/>
                  <a:uFillTx/>
                  <a:latin typeface="Segoe UI"/>
                  <a:ea typeface="+mn-ea"/>
                  <a:cs typeface="+mn-cs"/>
                </a:rPr>
                <a:t>”</a:t>
              </a:r>
            </a:p>
          </p:txBody>
        </p:sp>
      </p:grpSp>
      <p:grpSp>
        <p:nvGrpSpPr>
          <p:cNvPr id="71" name="Group 70"/>
          <p:cNvGrpSpPr/>
          <p:nvPr/>
        </p:nvGrpSpPr>
        <p:grpSpPr>
          <a:xfrm>
            <a:off x="2071688" y="3839461"/>
            <a:ext cx="5840017" cy="1615998"/>
            <a:chOff x="2071688" y="3839461"/>
            <a:chExt cx="5840017" cy="1615998"/>
          </a:xfrm>
        </p:grpSpPr>
        <mc:AlternateContent xmlns:mc="http://schemas.openxmlformats.org/markup-compatibility/2006" xmlns:a14="http://schemas.microsoft.com/office/drawing/2010/main">
          <mc:Choice Requires="a14">
            <p:sp>
              <p:nvSpPr>
                <p:cNvPr id="50" name="TextBox 49"/>
                <p:cNvSpPr txBox="1"/>
                <p:nvPr/>
              </p:nvSpPr>
              <p:spPr>
                <a:xfrm>
                  <a:off x="3613538" y="3839461"/>
                  <a:ext cx="778675" cy="685800"/>
                </a:xfrm>
                <a:prstGeom prst="rect">
                  <a:avLst/>
                </a:prstGeom>
                <a:noFill/>
              </p:spPr>
              <p:txBody>
                <a:bodyPr vert="eaVert"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14:m>
                    <m:oMathPara xmlns:m="http://schemas.openxmlformats.org/officeDocument/2006/math">
                      <m:oMathParaPr>
                        <m:jc m:val="centerGroup"/>
                      </m:oMathParaPr>
                      <m:oMath xmlns:m="http://schemas.openxmlformats.org/officeDocument/2006/math">
                        <m:r>
                          <a:rPr kumimoji="0" lang="en-US" sz="2400" b="0" i="1" u="none" strike="noStrike" kern="1200" cap="none" spc="0" normalizeH="0" baseline="0" noProof="0" smtClean="0">
                            <a:ln>
                              <a:noFill/>
                            </a:ln>
                            <a:gradFill>
                              <a:gsLst>
                                <a:gs pos="2917">
                                  <a:srgbClr val="525051"/>
                                </a:gs>
                                <a:gs pos="30000">
                                  <a:srgbClr val="525051"/>
                                </a:gs>
                              </a:gsLst>
                              <a:lin ang="5400000" scaled="0"/>
                            </a:gradFill>
                            <a:effectLst/>
                            <a:uLnTx/>
                            <a:uFillTx/>
                            <a:latin typeface="Cambria Math" panose="02040503050406030204" pitchFamily="18" charset="0"/>
                            <a:ea typeface="+mn-ea"/>
                            <a:cs typeface="+mn-cs"/>
                          </a:rPr>
                          <m:t>⋯</m:t>
                        </m:r>
                      </m:oMath>
                    </m:oMathPara>
                  </a14:m>
                  <a:endParaRPr kumimoji="0" lang="en-US" sz="2400" b="0" i="0" u="none" strike="noStrike" kern="1200" cap="none" spc="0" normalizeH="0" baseline="0" noProof="0" dirty="0" err="1">
                    <a:ln>
                      <a:noFill/>
                    </a:ln>
                    <a:gradFill>
                      <a:gsLst>
                        <a:gs pos="2917">
                          <a:srgbClr val="525051"/>
                        </a:gs>
                        <a:gs pos="30000">
                          <a:srgbClr val="525051"/>
                        </a:gs>
                      </a:gsLst>
                      <a:lin ang="5400000" scaled="0"/>
                    </a:gradFill>
                    <a:effectLst/>
                    <a:uLnTx/>
                    <a:uFillTx/>
                    <a:latin typeface="Segoe UI"/>
                    <a:ea typeface="+mn-ea"/>
                    <a:cs typeface="+mn-cs"/>
                  </a:endParaRPr>
                </a:p>
              </p:txBody>
            </p:sp>
          </mc:Choice>
          <mc:Fallback xmlns="">
            <p:sp>
              <p:nvSpPr>
                <p:cNvPr id="50" name="TextBox 49"/>
                <p:cNvSpPr txBox="1">
                  <a:spLocks noRot="1" noChangeAspect="1" noMove="1" noResize="1" noEditPoints="1" noAdjustHandles="1" noChangeArrowheads="1" noChangeShapeType="1" noTextEdit="1"/>
                </p:cNvSpPr>
                <p:nvPr/>
              </p:nvSpPr>
              <p:spPr>
                <a:xfrm>
                  <a:off x="3613538" y="3839461"/>
                  <a:ext cx="778675" cy="685800"/>
                </a:xfrm>
                <a:prstGeom prst="rect">
                  <a:avLst/>
                </a:prstGeom>
                <a:blipFill>
                  <a:blip r:embed="rId7"/>
                  <a:stretch>
                    <a:fillRect/>
                  </a:stretch>
                </a:blipFill>
              </p:spPr>
              <p:txBody>
                <a:bodyPr/>
                <a:lstStyle/>
                <a:p>
                  <a:r>
                    <a:rPr lang="en-US">
                      <a:noFill/>
                    </a:rPr>
                    <a:t> </a:t>
                  </a:r>
                </a:p>
              </p:txBody>
            </p:sp>
          </mc:Fallback>
        </mc:AlternateContent>
        <p:grpSp>
          <p:nvGrpSpPr>
            <p:cNvPr id="70" name="Group 69"/>
            <p:cNvGrpSpPr/>
            <p:nvPr/>
          </p:nvGrpSpPr>
          <p:grpSpPr>
            <a:xfrm>
              <a:off x="2071688" y="4073840"/>
              <a:ext cx="5840017" cy="1381619"/>
              <a:chOff x="2071688" y="4073840"/>
              <a:chExt cx="5840017" cy="1381619"/>
            </a:xfrm>
          </p:grpSpPr>
          <p:sp>
            <p:nvSpPr>
              <p:cNvPr id="64" name="TextBox 63"/>
              <p:cNvSpPr txBox="1"/>
              <p:nvPr/>
            </p:nvSpPr>
            <p:spPr>
              <a:xfrm rot="906181">
                <a:off x="2226964" y="4622554"/>
                <a:ext cx="2414588" cy="544765"/>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306CB2"/>
                    </a:solidFill>
                    <a:effectLst/>
                    <a:uLnTx/>
                    <a:uFillTx/>
                    <a:latin typeface="Segoe UI"/>
                    <a:ea typeface="+mn-ea"/>
                    <a:cs typeface="+mn-cs"/>
                  </a:rPr>
                  <a:t>Select</a:t>
                </a:r>
                <a:r>
                  <a:rPr kumimoji="0" lang="en-US" sz="1800" b="0" i="0" u="none" strike="noStrike" kern="1200" cap="none" spc="0" normalizeH="0" baseline="0" noProof="0" dirty="0">
                    <a:ln>
                      <a:noFill/>
                    </a:ln>
                    <a:gradFill>
                      <a:gsLst>
                        <a:gs pos="2917">
                          <a:srgbClr val="525051"/>
                        </a:gs>
                        <a:gs pos="30000">
                          <a:srgbClr val="525051"/>
                        </a:gs>
                      </a:gsLst>
                      <a:lin ang="5400000" scaled="0"/>
                    </a:gradFill>
                    <a:effectLst/>
                    <a:uLnTx/>
                    <a:uFillTx/>
                    <a:latin typeface="Segoe UI"/>
                    <a:ea typeface="+mn-ea"/>
                    <a:cs typeface="+mn-cs"/>
                  </a:rPr>
                  <a:t> “</a:t>
                </a:r>
                <a:r>
                  <a:rPr kumimoji="0" lang="en-US" sz="1800" b="0" i="0" u="none" strike="noStrike" kern="1200" cap="none" spc="0" normalizeH="0" baseline="0" noProof="0" dirty="0">
                    <a:ln>
                      <a:noFill/>
                    </a:ln>
                    <a:solidFill>
                      <a:srgbClr val="009E49">
                        <a:lumMod val="75000"/>
                      </a:srgbClr>
                    </a:solidFill>
                    <a:effectLst/>
                    <a:uLnTx/>
                    <a:uFillTx/>
                    <a:latin typeface="Segoe UI"/>
                    <a:ea typeface="+mn-ea"/>
                    <a:cs typeface="+mn-cs"/>
                  </a:rPr>
                  <a:t>Powers</a:t>
                </a:r>
                <a:r>
                  <a:rPr kumimoji="0" lang="en-US" sz="1800" b="0" i="0" u="none" strike="noStrike" kern="1200" cap="none" spc="0" normalizeH="0" baseline="0" noProof="0" dirty="0">
                    <a:ln>
                      <a:noFill/>
                    </a:ln>
                    <a:gradFill>
                      <a:gsLst>
                        <a:gs pos="2917">
                          <a:srgbClr val="525051"/>
                        </a:gs>
                        <a:gs pos="30000">
                          <a:srgbClr val="525051"/>
                        </a:gs>
                      </a:gsLst>
                      <a:lin ang="5400000" scaled="0"/>
                    </a:gradFill>
                    <a:effectLst/>
                    <a:uLnTx/>
                    <a:uFillTx/>
                    <a:latin typeface="Segoe UI"/>
                    <a:ea typeface="+mn-ea"/>
                    <a:cs typeface="+mn-cs"/>
                  </a:rPr>
                  <a:t>”</a:t>
                </a:r>
              </a:p>
            </p:txBody>
          </p:sp>
          <p:cxnSp>
            <p:nvCxnSpPr>
              <p:cNvPr id="35" name="Straight Arrow Connector 34"/>
              <p:cNvCxnSpPr/>
              <p:nvPr/>
            </p:nvCxnSpPr>
            <p:spPr>
              <a:xfrm>
                <a:off x="2071688" y="4321478"/>
                <a:ext cx="2408633" cy="66996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a:off x="2071688" y="4321478"/>
                <a:ext cx="2414587" cy="7619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40" name="Group 39"/>
              <p:cNvGrpSpPr/>
              <p:nvPr/>
            </p:nvGrpSpPr>
            <p:grpSpPr>
              <a:xfrm>
                <a:off x="4310062" y="4073840"/>
                <a:ext cx="733426" cy="704808"/>
                <a:chOff x="1157287" y="4400570"/>
                <a:chExt cx="733426" cy="704808"/>
              </a:xfrm>
            </p:grpSpPr>
            <p:sp>
              <p:nvSpPr>
                <p:cNvPr id="41" name="Flowchart: Connector 40"/>
                <p:cNvSpPr/>
                <p:nvPr/>
              </p:nvSpPr>
              <p:spPr bwMode="auto">
                <a:xfrm>
                  <a:off x="1333500" y="4524375"/>
                  <a:ext cx="381000" cy="400049"/>
                </a:xfrm>
                <a:prstGeom prst="flowChartConnector">
                  <a:avLst/>
                </a:prstGeom>
                <a:noFill/>
                <a:ln>
                  <a:solidFill>
                    <a:srgbClr val="00206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7030A0"/>
                    </a:solidFill>
                    <a:effectLst/>
                    <a:uLnTx/>
                    <a:uFillTx/>
                    <a:latin typeface="Segoe UI"/>
                    <a:ea typeface="+mn-ea"/>
                    <a:cs typeface="+mn-cs"/>
                  </a:endParaRPr>
                </a:p>
              </p:txBody>
            </p:sp>
            <mc:AlternateContent xmlns:mc="http://schemas.openxmlformats.org/markup-compatibility/2006" xmlns:a14="http://schemas.microsoft.com/office/drawing/2010/main">
              <mc:Choice Requires="a14">
                <p:sp>
                  <p:nvSpPr>
                    <p:cNvPr id="42" name="TextBox 41"/>
                    <p:cNvSpPr txBox="1"/>
                    <p:nvPr/>
                  </p:nvSpPr>
                  <p:spPr>
                    <a:xfrm>
                      <a:off x="1157287" y="4400570"/>
                      <a:ext cx="733426" cy="704808"/>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14:m>
                        <m:oMathPara xmlns:m="http://schemas.openxmlformats.org/officeDocument/2006/math">
                          <m:oMathParaPr>
                            <m:jc m:val="center"/>
                          </m:oMathParaPr>
                          <m:oMath xmlns:m="http://schemas.openxmlformats.org/officeDocument/2006/math">
                            <m:sSubSup>
                              <m:sSubSupPr>
                                <m:ctrlPr>
                                  <a:rPr kumimoji="0" lang="en-US" sz="2400" b="0" i="1" u="none" strike="noStrike" kern="1200" cap="none" spc="0" normalizeH="0" baseline="0" noProof="0" smtClean="0">
                                    <a:ln>
                                      <a:noFill/>
                                    </a:ln>
                                    <a:solidFill>
                                      <a:srgbClr val="7030A0"/>
                                    </a:solidFill>
                                    <a:effectLst/>
                                    <a:uLnTx/>
                                    <a:uFillTx/>
                                    <a:latin typeface="Cambria Math" panose="02040503050406030204" pitchFamily="18" charset="0"/>
                                    <a:ea typeface="+mn-ea"/>
                                    <a:cs typeface="+mn-cs"/>
                                  </a:rPr>
                                </m:ctrlPr>
                              </m:sSubSupPr>
                              <m:e>
                                <m:r>
                                  <a:rPr kumimoji="0" lang="en-US" sz="2400" b="0" i="1" u="none" strike="noStrike" kern="1200" cap="none" spc="0" normalizeH="0" baseline="0" noProof="0" smtClean="0">
                                    <a:ln>
                                      <a:noFill/>
                                    </a:ln>
                                    <a:solidFill>
                                      <a:srgbClr val="7030A0"/>
                                    </a:solidFill>
                                    <a:effectLst/>
                                    <a:uLnTx/>
                                    <a:uFillTx/>
                                    <a:latin typeface="Cambria Math" panose="02040503050406030204" pitchFamily="18" charset="0"/>
                                    <a:ea typeface="+mn-ea"/>
                                    <a:cs typeface="+mn-cs"/>
                                  </a:rPr>
                                  <m:t>𝑠</m:t>
                                </m:r>
                              </m:e>
                              <m:sub>
                                <m:r>
                                  <a:rPr kumimoji="0" lang="en-US" sz="2400" b="0" i="1" u="none" strike="noStrike" kern="1200" cap="none" spc="0" normalizeH="0" baseline="0" noProof="0" smtClean="0">
                                    <a:ln>
                                      <a:noFill/>
                                    </a:ln>
                                    <a:solidFill>
                                      <a:srgbClr val="7030A0"/>
                                    </a:solidFill>
                                    <a:effectLst/>
                                    <a:uLnTx/>
                                    <a:uFillTx/>
                                    <a:latin typeface="Cambria Math" panose="02040503050406030204" pitchFamily="18" charset="0"/>
                                    <a:ea typeface="+mn-ea"/>
                                    <a:cs typeface="+mn-cs"/>
                                  </a:rPr>
                                  <m:t>1</m:t>
                                </m:r>
                              </m:sub>
                              <m:sup>
                                <m:r>
                                  <a:rPr kumimoji="0" lang="en-US" sz="2400" b="0" i="1" u="none" strike="noStrike" kern="1200" cap="none" spc="0" normalizeH="0" baseline="0" noProof="0" smtClean="0">
                                    <a:ln>
                                      <a:noFill/>
                                    </a:ln>
                                    <a:solidFill>
                                      <a:srgbClr val="7030A0"/>
                                    </a:solidFill>
                                    <a:effectLst/>
                                    <a:uLnTx/>
                                    <a:uFillTx/>
                                    <a:latin typeface="Cambria Math" panose="02040503050406030204" pitchFamily="18" charset="0"/>
                                    <a:ea typeface="+mn-ea"/>
                                    <a:cs typeface="+mn-cs"/>
                                  </a:rPr>
                                  <m:t>′</m:t>
                                </m:r>
                              </m:sup>
                            </m:sSubSup>
                          </m:oMath>
                        </m:oMathPara>
                      </a14:m>
                      <a:endParaRPr kumimoji="0" lang="en-US" sz="2400" b="0" i="0" u="none" strike="noStrike" kern="1200" cap="none" spc="0" normalizeH="0" baseline="0" noProof="0" dirty="0" err="1">
                        <a:ln>
                          <a:noFill/>
                        </a:ln>
                        <a:solidFill>
                          <a:srgbClr val="7030A0"/>
                        </a:solidFill>
                        <a:effectLst/>
                        <a:uLnTx/>
                        <a:uFillTx/>
                        <a:latin typeface="Segoe UI"/>
                        <a:ea typeface="+mn-ea"/>
                        <a:cs typeface="+mn-cs"/>
                      </a:endParaRPr>
                    </a:p>
                  </p:txBody>
                </p:sp>
              </mc:Choice>
              <mc:Fallback xmlns="">
                <p:sp>
                  <p:nvSpPr>
                    <p:cNvPr id="42" name="TextBox 41"/>
                    <p:cNvSpPr txBox="1">
                      <a:spLocks noRot="1" noChangeAspect="1" noMove="1" noResize="1" noEditPoints="1" noAdjustHandles="1" noChangeArrowheads="1" noChangeShapeType="1" noTextEdit="1"/>
                    </p:cNvSpPr>
                    <p:nvPr/>
                  </p:nvSpPr>
                  <p:spPr>
                    <a:xfrm>
                      <a:off x="1157287" y="4400570"/>
                      <a:ext cx="733426" cy="704808"/>
                    </a:xfrm>
                    <a:prstGeom prst="rect">
                      <a:avLst/>
                    </a:prstGeom>
                    <a:blipFill>
                      <a:blip r:embed="rId8"/>
                      <a:stretch>
                        <a:fillRect/>
                      </a:stretch>
                    </a:blipFill>
                  </p:spPr>
                  <p:txBody>
                    <a:bodyPr/>
                    <a:lstStyle/>
                    <a:p>
                      <a:r>
                        <a:rPr lang="en-US">
                          <a:noFill/>
                        </a:rPr>
                        <a:t> </a:t>
                      </a:r>
                    </a:p>
                  </p:txBody>
                </p:sp>
              </mc:Fallback>
            </mc:AlternateContent>
          </p:grpSp>
          <p:grpSp>
            <p:nvGrpSpPr>
              <p:cNvPr id="44" name="Group 43"/>
              <p:cNvGrpSpPr/>
              <p:nvPr/>
            </p:nvGrpSpPr>
            <p:grpSpPr>
              <a:xfrm>
                <a:off x="4304108" y="4688793"/>
                <a:ext cx="733426" cy="704808"/>
                <a:chOff x="1157287" y="4421752"/>
                <a:chExt cx="733426" cy="704808"/>
              </a:xfrm>
            </p:grpSpPr>
            <p:sp>
              <p:nvSpPr>
                <p:cNvPr id="45" name="Flowchart: Connector 44"/>
                <p:cNvSpPr/>
                <p:nvPr/>
              </p:nvSpPr>
              <p:spPr bwMode="auto">
                <a:xfrm>
                  <a:off x="1333500" y="4524375"/>
                  <a:ext cx="381000" cy="400049"/>
                </a:xfrm>
                <a:prstGeom prst="flowChartConnector">
                  <a:avLst/>
                </a:prstGeom>
                <a:noFill/>
                <a:ln>
                  <a:solidFill>
                    <a:srgbClr val="00206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7030A0"/>
                    </a:solidFill>
                    <a:effectLst/>
                    <a:uLnTx/>
                    <a:uFillTx/>
                    <a:latin typeface="Segoe UI"/>
                    <a:ea typeface="+mn-ea"/>
                    <a:cs typeface="+mn-cs"/>
                  </a:endParaRPr>
                </a:p>
              </p:txBody>
            </p:sp>
            <mc:AlternateContent xmlns:mc="http://schemas.openxmlformats.org/markup-compatibility/2006" xmlns:a14="http://schemas.microsoft.com/office/drawing/2010/main">
              <mc:Choice Requires="a14">
                <p:sp>
                  <p:nvSpPr>
                    <p:cNvPr id="46" name="TextBox 45"/>
                    <p:cNvSpPr txBox="1"/>
                    <p:nvPr/>
                  </p:nvSpPr>
                  <p:spPr>
                    <a:xfrm>
                      <a:off x="1157287" y="4421752"/>
                      <a:ext cx="733426" cy="704808"/>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14:m>
                        <m:oMathPara xmlns:m="http://schemas.openxmlformats.org/officeDocument/2006/math">
                          <m:oMathParaPr>
                            <m:jc m:val="center"/>
                          </m:oMathParaPr>
                          <m:oMath xmlns:m="http://schemas.openxmlformats.org/officeDocument/2006/math">
                            <m:sSubSup>
                              <m:sSubSupPr>
                                <m:ctrlPr>
                                  <a:rPr kumimoji="0" lang="en-US" sz="2400" b="0" i="1" u="none" strike="noStrike" kern="1200" cap="none" spc="0" normalizeH="0" baseline="0" noProof="0" smtClean="0">
                                    <a:ln>
                                      <a:noFill/>
                                    </a:ln>
                                    <a:solidFill>
                                      <a:srgbClr val="7030A0"/>
                                    </a:solidFill>
                                    <a:effectLst/>
                                    <a:uLnTx/>
                                    <a:uFillTx/>
                                    <a:latin typeface="Cambria Math" panose="02040503050406030204" pitchFamily="18" charset="0"/>
                                    <a:ea typeface="+mn-ea"/>
                                    <a:cs typeface="+mn-cs"/>
                                  </a:rPr>
                                </m:ctrlPr>
                              </m:sSubSupPr>
                              <m:e>
                                <m:r>
                                  <a:rPr kumimoji="0" lang="en-US" sz="2400" b="0" i="1" u="none" strike="noStrike" kern="1200" cap="none" spc="0" normalizeH="0" baseline="0" noProof="0" smtClean="0">
                                    <a:ln>
                                      <a:noFill/>
                                    </a:ln>
                                    <a:solidFill>
                                      <a:srgbClr val="7030A0"/>
                                    </a:solidFill>
                                    <a:effectLst/>
                                    <a:uLnTx/>
                                    <a:uFillTx/>
                                    <a:latin typeface="Cambria Math" panose="02040503050406030204" pitchFamily="18" charset="0"/>
                                    <a:ea typeface="+mn-ea"/>
                                    <a:cs typeface="+mn-cs"/>
                                  </a:rPr>
                                  <m:t>𝑠</m:t>
                                </m:r>
                              </m:e>
                              <m:sub>
                                <m:r>
                                  <a:rPr kumimoji="0" lang="en-US" sz="2400" b="0" i="1" u="none" strike="noStrike" kern="1200" cap="none" spc="0" normalizeH="0" baseline="0" noProof="0" smtClean="0">
                                    <a:ln>
                                      <a:noFill/>
                                    </a:ln>
                                    <a:solidFill>
                                      <a:srgbClr val="7030A0"/>
                                    </a:solidFill>
                                    <a:effectLst/>
                                    <a:uLnTx/>
                                    <a:uFillTx/>
                                    <a:latin typeface="Cambria Math" panose="02040503050406030204" pitchFamily="18" charset="0"/>
                                    <a:ea typeface="+mn-ea"/>
                                    <a:cs typeface="+mn-cs"/>
                                  </a:rPr>
                                  <m:t>1</m:t>
                                </m:r>
                              </m:sub>
                              <m:sup>
                                <m:r>
                                  <a:rPr kumimoji="0" lang="en-US" sz="2400" b="0" i="1" u="none" strike="noStrike" kern="1200" cap="none" spc="0" normalizeH="0" baseline="0" noProof="0" smtClean="0">
                                    <a:ln>
                                      <a:noFill/>
                                    </a:ln>
                                    <a:solidFill>
                                      <a:srgbClr val="7030A0"/>
                                    </a:solidFill>
                                    <a:effectLst/>
                                    <a:uLnTx/>
                                    <a:uFillTx/>
                                    <a:latin typeface="Cambria Math" panose="02040503050406030204" pitchFamily="18" charset="0"/>
                                    <a:ea typeface="+mn-ea"/>
                                    <a:cs typeface="+mn-cs"/>
                                  </a:rPr>
                                  <m:t>′′</m:t>
                                </m:r>
                              </m:sup>
                            </m:sSubSup>
                          </m:oMath>
                        </m:oMathPara>
                      </a14:m>
                      <a:endParaRPr kumimoji="0" lang="en-US" sz="2400" b="0" i="0" u="none" strike="noStrike" kern="1200" cap="none" spc="0" normalizeH="0" baseline="0" noProof="0" dirty="0" err="1">
                        <a:ln>
                          <a:noFill/>
                        </a:ln>
                        <a:solidFill>
                          <a:srgbClr val="7030A0"/>
                        </a:solidFill>
                        <a:effectLst/>
                        <a:uLnTx/>
                        <a:uFillTx/>
                        <a:latin typeface="Segoe UI"/>
                        <a:ea typeface="+mn-ea"/>
                        <a:cs typeface="+mn-cs"/>
                      </a:endParaRPr>
                    </a:p>
                  </p:txBody>
                </p:sp>
              </mc:Choice>
              <mc:Fallback xmlns="">
                <p:sp>
                  <p:nvSpPr>
                    <p:cNvPr id="46" name="TextBox 45"/>
                    <p:cNvSpPr txBox="1">
                      <a:spLocks noRot="1" noChangeAspect="1" noMove="1" noResize="1" noEditPoints="1" noAdjustHandles="1" noChangeArrowheads="1" noChangeShapeType="1" noTextEdit="1"/>
                    </p:cNvSpPr>
                    <p:nvPr/>
                  </p:nvSpPr>
                  <p:spPr>
                    <a:xfrm>
                      <a:off x="1157287" y="4421752"/>
                      <a:ext cx="733426" cy="704808"/>
                    </a:xfrm>
                    <a:prstGeom prst="rect">
                      <a:avLst/>
                    </a:prstGeom>
                    <a:blipFill>
                      <a:blip r:embed="rId9"/>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49" name="TextBox 48"/>
                  <p:cNvSpPr txBox="1"/>
                  <p:nvPr/>
                </p:nvSpPr>
                <p:spPr>
                  <a:xfrm>
                    <a:off x="3613539" y="4296136"/>
                    <a:ext cx="778675" cy="685800"/>
                  </a:xfrm>
                  <a:prstGeom prst="rect">
                    <a:avLst/>
                  </a:prstGeom>
                  <a:noFill/>
                </p:spPr>
                <p:txBody>
                  <a:bodyPr vert="eaVert"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14:m>
                      <m:oMathPara xmlns:m="http://schemas.openxmlformats.org/officeDocument/2006/math">
                        <m:oMathParaPr>
                          <m:jc m:val="centerGroup"/>
                        </m:oMathParaPr>
                        <m:oMath xmlns:m="http://schemas.openxmlformats.org/officeDocument/2006/math">
                          <m:r>
                            <a:rPr kumimoji="0" lang="en-US" sz="2400" b="0" i="1" u="none" strike="noStrike" kern="1200" cap="none" spc="0" normalizeH="0" baseline="0" noProof="0" smtClean="0">
                              <a:ln>
                                <a:noFill/>
                              </a:ln>
                              <a:gradFill>
                                <a:gsLst>
                                  <a:gs pos="2917">
                                    <a:srgbClr val="525051"/>
                                  </a:gs>
                                  <a:gs pos="30000">
                                    <a:srgbClr val="525051"/>
                                  </a:gs>
                                </a:gsLst>
                                <a:lin ang="5400000" scaled="0"/>
                              </a:gradFill>
                              <a:effectLst/>
                              <a:uLnTx/>
                              <a:uFillTx/>
                              <a:latin typeface="Cambria Math" panose="02040503050406030204" pitchFamily="18" charset="0"/>
                              <a:ea typeface="+mn-ea"/>
                              <a:cs typeface="+mn-cs"/>
                            </a:rPr>
                            <m:t>⋯</m:t>
                          </m:r>
                        </m:oMath>
                      </m:oMathPara>
                    </a14:m>
                    <a:endParaRPr kumimoji="0" lang="en-US" sz="2400" b="0" i="0" u="none" strike="noStrike" kern="1200" cap="none" spc="0" normalizeH="0" baseline="0" noProof="0" dirty="0" err="1">
                      <a:ln>
                        <a:noFill/>
                      </a:ln>
                      <a:gradFill>
                        <a:gsLst>
                          <a:gs pos="2917">
                            <a:srgbClr val="525051"/>
                          </a:gs>
                          <a:gs pos="30000">
                            <a:srgbClr val="525051"/>
                          </a:gs>
                        </a:gsLst>
                        <a:lin ang="5400000" scaled="0"/>
                      </a:gradFill>
                      <a:effectLst/>
                      <a:uLnTx/>
                      <a:uFillTx/>
                      <a:latin typeface="Segoe UI"/>
                      <a:ea typeface="+mn-ea"/>
                      <a:cs typeface="+mn-cs"/>
                    </a:endParaRPr>
                  </a:p>
                </p:txBody>
              </p:sp>
            </mc:Choice>
            <mc:Fallback xmlns="">
              <p:sp>
                <p:nvSpPr>
                  <p:cNvPr id="49" name="TextBox 48"/>
                  <p:cNvSpPr txBox="1">
                    <a:spLocks noRot="1" noChangeAspect="1" noMove="1" noResize="1" noEditPoints="1" noAdjustHandles="1" noChangeArrowheads="1" noChangeShapeType="1" noTextEdit="1"/>
                  </p:cNvSpPr>
                  <p:nvPr/>
                </p:nvSpPr>
                <p:spPr>
                  <a:xfrm>
                    <a:off x="3613539" y="4296136"/>
                    <a:ext cx="778675" cy="685800"/>
                  </a:xfrm>
                  <a:prstGeom prst="rect">
                    <a:avLst/>
                  </a:prstGeom>
                  <a:blipFill>
                    <a:blip r:embed="rId10"/>
                    <a:stretch>
                      <a:fillRect/>
                    </a:stretch>
                  </a:blipFill>
                </p:spPr>
                <p:txBody>
                  <a:bodyPr/>
                  <a:lstStyle/>
                  <a:p>
                    <a:r>
                      <a:rPr lang="en-US">
                        <a:noFill/>
                      </a:rPr>
                      <a:t> </a:t>
                    </a:r>
                  </a:p>
                </p:txBody>
              </p:sp>
            </mc:Fallback>
          </mc:AlternateContent>
          <p:cxnSp>
            <p:nvCxnSpPr>
              <p:cNvPr id="51" name="Straight Arrow Connector 50"/>
              <p:cNvCxnSpPr/>
              <p:nvPr/>
            </p:nvCxnSpPr>
            <p:spPr>
              <a:xfrm>
                <a:off x="4861321" y="4413504"/>
                <a:ext cx="2511029" cy="113125"/>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52" name="Group 51"/>
              <p:cNvGrpSpPr/>
              <p:nvPr/>
            </p:nvGrpSpPr>
            <p:grpSpPr>
              <a:xfrm>
                <a:off x="7178279" y="4221554"/>
                <a:ext cx="733426" cy="704808"/>
                <a:chOff x="1157287" y="4400570"/>
                <a:chExt cx="733426" cy="704808"/>
              </a:xfrm>
            </p:grpSpPr>
            <p:sp>
              <p:nvSpPr>
                <p:cNvPr id="53" name="Flowchart: Connector 52"/>
                <p:cNvSpPr/>
                <p:nvPr/>
              </p:nvSpPr>
              <p:spPr bwMode="auto">
                <a:xfrm>
                  <a:off x="1333500" y="4524375"/>
                  <a:ext cx="381000" cy="400049"/>
                </a:xfrm>
                <a:prstGeom prst="flowChartConnector">
                  <a:avLst/>
                </a:prstGeom>
                <a:noFill/>
                <a:ln>
                  <a:solidFill>
                    <a:srgbClr val="00206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7030A0"/>
                    </a:solidFill>
                    <a:effectLst/>
                    <a:uLnTx/>
                    <a:uFillTx/>
                    <a:latin typeface="Segoe UI"/>
                    <a:ea typeface="+mn-ea"/>
                    <a:cs typeface="+mn-cs"/>
                  </a:endParaRPr>
                </a:p>
              </p:txBody>
            </p:sp>
            <mc:AlternateContent xmlns:mc="http://schemas.openxmlformats.org/markup-compatibility/2006" xmlns:a14="http://schemas.microsoft.com/office/drawing/2010/main">
              <mc:Choice Requires="a14">
                <p:sp>
                  <p:nvSpPr>
                    <p:cNvPr id="54" name="TextBox 53"/>
                    <p:cNvSpPr txBox="1"/>
                    <p:nvPr/>
                  </p:nvSpPr>
                  <p:spPr>
                    <a:xfrm>
                      <a:off x="1157287" y="4400570"/>
                      <a:ext cx="733426" cy="704808"/>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14:m>
                        <m:oMathPara xmlns:m="http://schemas.openxmlformats.org/officeDocument/2006/math">
                          <m:oMathParaPr>
                            <m:jc m:val="center"/>
                          </m:oMathParaPr>
                          <m:oMath xmlns:m="http://schemas.openxmlformats.org/officeDocument/2006/math">
                            <m:sSubSup>
                              <m:sSubSupPr>
                                <m:ctrlPr>
                                  <a:rPr kumimoji="0" lang="en-US" sz="2400" b="0" i="1" u="none" strike="noStrike" kern="1200" cap="none" spc="0" normalizeH="0" baseline="0" noProof="0" smtClean="0">
                                    <a:ln>
                                      <a:noFill/>
                                    </a:ln>
                                    <a:solidFill>
                                      <a:srgbClr val="7030A0"/>
                                    </a:solidFill>
                                    <a:effectLst/>
                                    <a:uLnTx/>
                                    <a:uFillTx/>
                                    <a:latin typeface="Cambria Math" panose="02040503050406030204" pitchFamily="18" charset="0"/>
                                    <a:ea typeface="+mn-ea"/>
                                    <a:cs typeface="+mn-cs"/>
                                  </a:rPr>
                                </m:ctrlPr>
                              </m:sSubSupPr>
                              <m:e>
                                <m:r>
                                  <a:rPr kumimoji="0" lang="en-US" sz="2400" b="0" i="1" u="none" strike="noStrike" kern="1200" cap="none" spc="0" normalizeH="0" baseline="0" noProof="0" smtClean="0">
                                    <a:ln>
                                      <a:noFill/>
                                    </a:ln>
                                    <a:solidFill>
                                      <a:srgbClr val="7030A0"/>
                                    </a:solidFill>
                                    <a:effectLst/>
                                    <a:uLnTx/>
                                    <a:uFillTx/>
                                    <a:latin typeface="Cambria Math" panose="02040503050406030204" pitchFamily="18" charset="0"/>
                                    <a:ea typeface="+mn-ea"/>
                                    <a:cs typeface="+mn-cs"/>
                                  </a:rPr>
                                  <m:t>𝑠</m:t>
                                </m:r>
                              </m:e>
                              <m:sub>
                                <m:r>
                                  <a:rPr kumimoji="0" lang="en-US" sz="2400" b="0" i="1" u="none" strike="noStrike" kern="1200" cap="none" spc="0" normalizeH="0" baseline="0" noProof="0" smtClean="0">
                                    <a:ln>
                                      <a:noFill/>
                                    </a:ln>
                                    <a:solidFill>
                                      <a:srgbClr val="7030A0"/>
                                    </a:solidFill>
                                    <a:effectLst/>
                                    <a:uLnTx/>
                                    <a:uFillTx/>
                                    <a:latin typeface="Cambria Math" panose="02040503050406030204" pitchFamily="18" charset="0"/>
                                    <a:ea typeface="+mn-ea"/>
                                    <a:cs typeface="+mn-cs"/>
                                  </a:rPr>
                                  <m:t>2</m:t>
                                </m:r>
                              </m:sub>
                              <m:sup>
                                <m:r>
                                  <a:rPr kumimoji="0" lang="en-US" sz="2400" b="0" i="1" u="none" strike="noStrike" kern="1200" cap="none" spc="0" normalizeH="0" baseline="0" noProof="0" smtClean="0">
                                    <a:ln>
                                      <a:noFill/>
                                    </a:ln>
                                    <a:solidFill>
                                      <a:srgbClr val="7030A0"/>
                                    </a:solidFill>
                                    <a:effectLst/>
                                    <a:uLnTx/>
                                    <a:uFillTx/>
                                    <a:latin typeface="Cambria Math" panose="02040503050406030204" pitchFamily="18" charset="0"/>
                                    <a:ea typeface="+mn-ea"/>
                                    <a:cs typeface="+mn-cs"/>
                                  </a:rPr>
                                  <m:t>′</m:t>
                                </m:r>
                              </m:sup>
                            </m:sSubSup>
                          </m:oMath>
                        </m:oMathPara>
                      </a14:m>
                      <a:endParaRPr kumimoji="0" lang="en-US" sz="2400" b="0" i="0" u="none" strike="noStrike" kern="1200" cap="none" spc="0" normalizeH="0" baseline="0" noProof="0" dirty="0" err="1">
                        <a:ln>
                          <a:noFill/>
                        </a:ln>
                        <a:solidFill>
                          <a:srgbClr val="7030A0"/>
                        </a:solidFill>
                        <a:effectLst/>
                        <a:uLnTx/>
                        <a:uFillTx/>
                        <a:latin typeface="Segoe UI"/>
                        <a:ea typeface="+mn-ea"/>
                        <a:cs typeface="+mn-cs"/>
                      </a:endParaRPr>
                    </a:p>
                  </p:txBody>
                </p:sp>
              </mc:Choice>
              <mc:Fallback xmlns="">
                <p:sp>
                  <p:nvSpPr>
                    <p:cNvPr id="54" name="TextBox 53"/>
                    <p:cNvSpPr txBox="1">
                      <a:spLocks noRot="1" noChangeAspect="1" noMove="1" noResize="1" noEditPoints="1" noAdjustHandles="1" noChangeArrowheads="1" noChangeShapeType="1" noTextEdit="1"/>
                    </p:cNvSpPr>
                    <p:nvPr/>
                  </p:nvSpPr>
                  <p:spPr>
                    <a:xfrm>
                      <a:off x="1157287" y="4400570"/>
                      <a:ext cx="733426" cy="704808"/>
                    </a:xfrm>
                    <a:prstGeom prst="rect">
                      <a:avLst/>
                    </a:prstGeom>
                    <a:blipFill>
                      <a:blip r:embed="rId11"/>
                      <a:stretch>
                        <a:fillRect/>
                      </a:stretch>
                    </a:blipFill>
                  </p:spPr>
                  <p:txBody>
                    <a:bodyPr/>
                    <a:lstStyle/>
                    <a:p>
                      <a:r>
                        <a:rPr lang="en-US">
                          <a:noFill/>
                        </a:rPr>
                        <a:t> </a:t>
                      </a:r>
                    </a:p>
                  </p:txBody>
                </p:sp>
              </mc:Fallback>
            </mc:AlternateContent>
          </p:grpSp>
          <p:grpSp>
            <p:nvGrpSpPr>
              <p:cNvPr id="55" name="Group 54"/>
              <p:cNvGrpSpPr/>
              <p:nvPr/>
            </p:nvGrpSpPr>
            <p:grpSpPr>
              <a:xfrm>
                <a:off x="7172325" y="4750651"/>
                <a:ext cx="733426" cy="704808"/>
                <a:chOff x="1157287" y="4421752"/>
                <a:chExt cx="733426" cy="704808"/>
              </a:xfrm>
            </p:grpSpPr>
            <p:sp>
              <p:nvSpPr>
                <p:cNvPr id="56" name="Flowchart: Connector 55"/>
                <p:cNvSpPr/>
                <p:nvPr/>
              </p:nvSpPr>
              <p:spPr bwMode="auto">
                <a:xfrm>
                  <a:off x="1333500" y="4524375"/>
                  <a:ext cx="381000" cy="400049"/>
                </a:xfrm>
                <a:prstGeom prst="flowChartConnector">
                  <a:avLst/>
                </a:prstGeom>
                <a:noFill/>
                <a:ln>
                  <a:solidFill>
                    <a:srgbClr val="00206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7030A0"/>
                    </a:solidFill>
                    <a:effectLst/>
                    <a:uLnTx/>
                    <a:uFillTx/>
                    <a:latin typeface="Segoe UI"/>
                    <a:ea typeface="+mn-ea"/>
                    <a:cs typeface="+mn-cs"/>
                  </a:endParaRPr>
                </a:p>
              </p:txBody>
            </p:sp>
            <mc:AlternateContent xmlns:mc="http://schemas.openxmlformats.org/markup-compatibility/2006" xmlns:a14="http://schemas.microsoft.com/office/drawing/2010/main">
              <mc:Choice Requires="a14">
                <p:sp>
                  <p:nvSpPr>
                    <p:cNvPr id="57" name="TextBox 56"/>
                    <p:cNvSpPr txBox="1"/>
                    <p:nvPr/>
                  </p:nvSpPr>
                  <p:spPr>
                    <a:xfrm>
                      <a:off x="1157287" y="4421752"/>
                      <a:ext cx="733426" cy="704808"/>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14:m>
                        <m:oMathPara xmlns:m="http://schemas.openxmlformats.org/officeDocument/2006/math">
                          <m:oMathParaPr>
                            <m:jc m:val="center"/>
                          </m:oMathParaPr>
                          <m:oMath xmlns:m="http://schemas.openxmlformats.org/officeDocument/2006/math">
                            <m:sSubSup>
                              <m:sSubSupPr>
                                <m:ctrlPr>
                                  <a:rPr kumimoji="0" lang="en-US" sz="2400" b="0" i="1" u="none" strike="noStrike" kern="1200" cap="none" spc="0" normalizeH="0" baseline="0" noProof="0" smtClean="0">
                                    <a:ln>
                                      <a:noFill/>
                                    </a:ln>
                                    <a:solidFill>
                                      <a:srgbClr val="7030A0"/>
                                    </a:solidFill>
                                    <a:effectLst/>
                                    <a:uLnTx/>
                                    <a:uFillTx/>
                                    <a:latin typeface="Cambria Math" panose="02040503050406030204" pitchFamily="18" charset="0"/>
                                    <a:ea typeface="+mn-ea"/>
                                    <a:cs typeface="+mn-cs"/>
                                  </a:rPr>
                                </m:ctrlPr>
                              </m:sSubSupPr>
                              <m:e>
                                <m:r>
                                  <a:rPr kumimoji="0" lang="en-US" sz="2400" b="0" i="1" u="none" strike="noStrike" kern="1200" cap="none" spc="0" normalizeH="0" baseline="0" noProof="0" smtClean="0">
                                    <a:ln>
                                      <a:noFill/>
                                    </a:ln>
                                    <a:solidFill>
                                      <a:srgbClr val="7030A0"/>
                                    </a:solidFill>
                                    <a:effectLst/>
                                    <a:uLnTx/>
                                    <a:uFillTx/>
                                    <a:latin typeface="Cambria Math" panose="02040503050406030204" pitchFamily="18" charset="0"/>
                                    <a:ea typeface="+mn-ea"/>
                                    <a:cs typeface="+mn-cs"/>
                                  </a:rPr>
                                  <m:t>𝑠</m:t>
                                </m:r>
                              </m:e>
                              <m:sub>
                                <m:r>
                                  <a:rPr kumimoji="0" lang="en-US" sz="2400" b="0" i="1" u="none" strike="noStrike" kern="1200" cap="none" spc="0" normalizeH="0" baseline="0" noProof="0" smtClean="0">
                                    <a:ln>
                                      <a:noFill/>
                                    </a:ln>
                                    <a:solidFill>
                                      <a:srgbClr val="7030A0"/>
                                    </a:solidFill>
                                    <a:effectLst/>
                                    <a:uLnTx/>
                                    <a:uFillTx/>
                                    <a:latin typeface="Cambria Math" panose="02040503050406030204" pitchFamily="18" charset="0"/>
                                    <a:ea typeface="+mn-ea"/>
                                    <a:cs typeface="+mn-cs"/>
                                  </a:rPr>
                                  <m:t>2</m:t>
                                </m:r>
                              </m:sub>
                              <m:sup>
                                <m:r>
                                  <a:rPr kumimoji="0" lang="en-US" sz="2400" b="0" i="1" u="none" strike="noStrike" kern="1200" cap="none" spc="0" normalizeH="0" baseline="0" noProof="0" smtClean="0">
                                    <a:ln>
                                      <a:noFill/>
                                    </a:ln>
                                    <a:solidFill>
                                      <a:srgbClr val="7030A0"/>
                                    </a:solidFill>
                                    <a:effectLst/>
                                    <a:uLnTx/>
                                    <a:uFillTx/>
                                    <a:latin typeface="Cambria Math" panose="02040503050406030204" pitchFamily="18" charset="0"/>
                                    <a:ea typeface="+mn-ea"/>
                                    <a:cs typeface="+mn-cs"/>
                                  </a:rPr>
                                  <m:t>′′</m:t>
                                </m:r>
                              </m:sup>
                            </m:sSubSup>
                          </m:oMath>
                        </m:oMathPara>
                      </a14:m>
                      <a:endParaRPr kumimoji="0" lang="en-US" sz="2400" b="0" i="0" u="none" strike="noStrike" kern="1200" cap="none" spc="0" normalizeH="0" baseline="0" noProof="0" dirty="0" err="1">
                        <a:ln>
                          <a:noFill/>
                        </a:ln>
                        <a:solidFill>
                          <a:srgbClr val="7030A0"/>
                        </a:solidFill>
                        <a:effectLst/>
                        <a:uLnTx/>
                        <a:uFillTx/>
                        <a:latin typeface="Segoe UI"/>
                        <a:ea typeface="+mn-ea"/>
                        <a:cs typeface="+mn-cs"/>
                      </a:endParaRPr>
                    </a:p>
                  </p:txBody>
                </p:sp>
              </mc:Choice>
              <mc:Fallback xmlns="">
                <p:sp>
                  <p:nvSpPr>
                    <p:cNvPr id="57" name="TextBox 56"/>
                    <p:cNvSpPr txBox="1">
                      <a:spLocks noRot="1" noChangeAspect="1" noMove="1" noResize="1" noEditPoints="1" noAdjustHandles="1" noChangeArrowheads="1" noChangeShapeType="1" noTextEdit="1"/>
                    </p:cNvSpPr>
                    <p:nvPr/>
                  </p:nvSpPr>
                  <p:spPr>
                    <a:xfrm>
                      <a:off x="1157287" y="4421752"/>
                      <a:ext cx="733426" cy="704808"/>
                    </a:xfrm>
                    <a:prstGeom prst="rect">
                      <a:avLst/>
                    </a:prstGeom>
                    <a:blipFill>
                      <a:blip r:embed="rId12"/>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58" name="TextBox 57"/>
                  <p:cNvSpPr txBox="1"/>
                  <p:nvPr/>
                </p:nvSpPr>
                <p:spPr>
                  <a:xfrm>
                    <a:off x="6416481" y="4378390"/>
                    <a:ext cx="778675" cy="685800"/>
                  </a:xfrm>
                  <a:prstGeom prst="rect">
                    <a:avLst/>
                  </a:prstGeom>
                  <a:noFill/>
                </p:spPr>
                <p:txBody>
                  <a:bodyPr vert="eaVert"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14:m>
                      <m:oMathPara xmlns:m="http://schemas.openxmlformats.org/officeDocument/2006/math">
                        <m:oMathParaPr>
                          <m:jc m:val="centerGroup"/>
                        </m:oMathParaPr>
                        <m:oMath xmlns:m="http://schemas.openxmlformats.org/officeDocument/2006/math">
                          <m:r>
                            <a:rPr kumimoji="0" lang="en-US" sz="2400" b="0" i="1" u="none" strike="noStrike" kern="1200" cap="none" spc="0" normalizeH="0" baseline="0" noProof="0" smtClean="0">
                              <a:ln>
                                <a:noFill/>
                              </a:ln>
                              <a:gradFill>
                                <a:gsLst>
                                  <a:gs pos="2917">
                                    <a:srgbClr val="525051"/>
                                  </a:gs>
                                  <a:gs pos="30000">
                                    <a:srgbClr val="525051"/>
                                  </a:gs>
                                </a:gsLst>
                                <a:lin ang="5400000" scaled="0"/>
                              </a:gradFill>
                              <a:effectLst/>
                              <a:uLnTx/>
                              <a:uFillTx/>
                              <a:latin typeface="Cambria Math" panose="02040503050406030204" pitchFamily="18" charset="0"/>
                              <a:ea typeface="+mn-ea"/>
                              <a:cs typeface="+mn-cs"/>
                            </a:rPr>
                            <m:t>⋯</m:t>
                          </m:r>
                        </m:oMath>
                      </m:oMathPara>
                    </a14:m>
                    <a:endParaRPr kumimoji="0" lang="en-US" sz="2400" b="0" i="0" u="none" strike="noStrike" kern="1200" cap="none" spc="0" normalizeH="0" baseline="0" noProof="0" dirty="0" err="1">
                      <a:ln>
                        <a:noFill/>
                      </a:ln>
                      <a:gradFill>
                        <a:gsLst>
                          <a:gs pos="2917">
                            <a:srgbClr val="525051"/>
                          </a:gs>
                          <a:gs pos="30000">
                            <a:srgbClr val="525051"/>
                          </a:gs>
                        </a:gsLst>
                        <a:lin ang="5400000" scaled="0"/>
                      </a:gradFill>
                      <a:effectLst/>
                      <a:uLnTx/>
                      <a:uFillTx/>
                      <a:latin typeface="Segoe UI"/>
                      <a:ea typeface="+mn-ea"/>
                      <a:cs typeface="+mn-cs"/>
                    </a:endParaRPr>
                  </a:p>
                </p:txBody>
              </p:sp>
            </mc:Choice>
            <mc:Fallback xmlns="">
              <p:sp>
                <p:nvSpPr>
                  <p:cNvPr id="58" name="TextBox 57"/>
                  <p:cNvSpPr txBox="1">
                    <a:spLocks noRot="1" noChangeAspect="1" noMove="1" noResize="1" noEditPoints="1" noAdjustHandles="1" noChangeArrowheads="1" noChangeShapeType="1" noTextEdit="1"/>
                  </p:cNvSpPr>
                  <p:nvPr/>
                </p:nvSpPr>
                <p:spPr>
                  <a:xfrm>
                    <a:off x="6416481" y="4378390"/>
                    <a:ext cx="778675" cy="685800"/>
                  </a:xfrm>
                  <a:prstGeom prst="rect">
                    <a:avLst/>
                  </a:prstGeom>
                  <a:blipFill>
                    <a:blip r:embed="rId13"/>
                    <a:stretch>
                      <a:fillRect/>
                    </a:stretch>
                  </a:blipFill>
                </p:spPr>
                <p:txBody>
                  <a:bodyPr/>
                  <a:lstStyle/>
                  <a:p>
                    <a:r>
                      <a:rPr lang="en-US">
                        <a:noFill/>
                      </a:rPr>
                      <a:t> </a:t>
                    </a:r>
                  </a:p>
                </p:txBody>
              </p:sp>
            </mc:Fallback>
          </mc:AlternateContent>
          <p:cxnSp>
            <p:nvCxnSpPr>
              <p:cNvPr id="60" name="Straight Arrow Connector 59"/>
              <p:cNvCxnSpPr/>
              <p:nvPr/>
            </p:nvCxnSpPr>
            <p:spPr>
              <a:xfrm>
                <a:off x="4861326" y="4408276"/>
                <a:ext cx="2511024" cy="661497"/>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grpSp>
      <mc:AlternateContent xmlns:mc="http://schemas.openxmlformats.org/markup-compatibility/2006" xmlns:a14="http://schemas.microsoft.com/office/drawing/2010/main">
        <mc:Choice Requires="a14">
          <p:sp>
            <p:nvSpPr>
              <p:cNvPr id="65" name="Text Placeholder 1"/>
              <p:cNvSpPr txBox="1">
                <a:spLocks/>
              </p:cNvSpPr>
              <p:nvPr/>
            </p:nvSpPr>
            <p:spPr>
              <a:xfrm>
                <a:off x="274638" y="5595353"/>
                <a:ext cx="12031662" cy="1169551"/>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200" kern="1200" spc="0" baseline="0">
                    <a:solidFill>
                      <a:srgbClr val="306CB2"/>
                    </a:soli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8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8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3200" b="0" i="0" u="none" strike="noStrike" kern="1200" cap="none" spc="0" normalizeH="0" baseline="0" noProof="0" dirty="0">
                    <a:ln>
                      <a:noFill/>
                    </a:ln>
                    <a:solidFill>
                      <a:srgbClr val="306CB2"/>
                    </a:solidFill>
                    <a:effectLst/>
                    <a:uLnTx/>
                    <a:uFillTx/>
                    <a:latin typeface="Segoe UI Light"/>
                    <a:ea typeface="+mn-ea"/>
                    <a:cs typeface="+mn-cs"/>
                  </a:rPr>
                  <a:t>A state is essentially a sequence of actions</a:t>
                </a:r>
              </a:p>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3200" b="0" i="0" u="none" strike="noStrike" kern="1200" cap="none" spc="0" normalizeH="0" baseline="0" noProof="0" dirty="0">
                    <a:ln>
                      <a:noFill/>
                    </a:ln>
                    <a:solidFill>
                      <a:srgbClr val="306CB2"/>
                    </a:solidFill>
                    <a:effectLst/>
                    <a:uLnTx/>
                    <a:uFillTx/>
                    <a:latin typeface="Segoe UI Light"/>
                    <a:ea typeface="+mn-ea"/>
                    <a:cs typeface="+mn-cs"/>
                  </a:rPr>
                  <a:t>The goodness of a state: </a:t>
                </a:r>
                <a14:m>
                  <m:oMath xmlns:m="http://schemas.openxmlformats.org/officeDocument/2006/math">
                    <m:r>
                      <m:rPr>
                        <m:sty m:val="p"/>
                      </m:rPr>
                      <a:rPr kumimoji="0" lang="en-US" sz="3200" b="0" i="0" u="none" strike="noStrike" kern="1200" cap="none" spc="0" normalizeH="0" baseline="0" noProof="0">
                        <a:ln>
                          <a:noFill/>
                        </a:ln>
                        <a:solidFill>
                          <a:srgbClr val="306CB2"/>
                        </a:solidFill>
                        <a:effectLst/>
                        <a:uLnTx/>
                        <a:uFillTx/>
                        <a:latin typeface="Cambria Math" panose="02040503050406030204" pitchFamily="18" charset="0"/>
                        <a:ea typeface="+mn-ea"/>
                        <a:cs typeface="+mn-cs"/>
                      </a:rPr>
                      <m:t>V</m:t>
                    </m:r>
                    <m:d>
                      <m:dPr>
                        <m:ctrlPr>
                          <a:rPr kumimoji="0" lang="en-US" sz="3200" b="0" i="1" u="none" strike="noStrike" kern="1200" cap="none" spc="0" normalizeH="0" baseline="0" noProof="0" smtClean="0">
                            <a:ln>
                              <a:noFill/>
                            </a:ln>
                            <a:solidFill>
                              <a:srgbClr val="306CB2"/>
                            </a:solidFill>
                            <a:effectLst/>
                            <a:uLnTx/>
                            <a:uFillTx/>
                            <a:latin typeface="Cambria Math" panose="02040503050406030204" pitchFamily="18" charset="0"/>
                            <a:ea typeface="+mn-ea"/>
                            <a:cs typeface="+mn-cs"/>
                          </a:rPr>
                        </m:ctrlPr>
                      </m:dPr>
                      <m:e>
                        <m:sSub>
                          <m:sSubPr>
                            <m:ctrlPr>
                              <a:rPr kumimoji="0" lang="en-US" sz="3200" b="0" i="1" u="none" strike="noStrike" kern="1200" cap="none" spc="0" normalizeH="0" baseline="0" noProof="0" smtClean="0">
                                <a:ln>
                                  <a:noFill/>
                                </a:ln>
                                <a:solidFill>
                                  <a:srgbClr val="306CB2"/>
                                </a:solidFill>
                                <a:effectLst/>
                                <a:uLnTx/>
                                <a:uFillTx/>
                                <a:latin typeface="Cambria Math" panose="02040503050406030204" pitchFamily="18" charset="0"/>
                                <a:ea typeface="+mn-ea"/>
                                <a:cs typeface="+mn-cs"/>
                              </a:rPr>
                            </m:ctrlPr>
                          </m:sSubPr>
                          <m:e>
                            <m:r>
                              <a:rPr kumimoji="0" lang="en-US" sz="3200" b="0" i="1" u="none" strike="noStrike" kern="1200" cap="none" spc="0" normalizeH="0" baseline="0" noProof="0" smtClean="0">
                                <a:ln>
                                  <a:noFill/>
                                </a:ln>
                                <a:solidFill>
                                  <a:srgbClr val="306CB2"/>
                                </a:solidFill>
                                <a:effectLst/>
                                <a:uLnTx/>
                                <a:uFillTx/>
                                <a:latin typeface="Cambria Math" panose="02040503050406030204" pitchFamily="18" charset="0"/>
                                <a:ea typeface="+mn-ea"/>
                                <a:cs typeface="+mn-cs"/>
                              </a:rPr>
                              <m:t>𝑠</m:t>
                            </m:r>
                          </m:e>
                          <m:sub>
                            <m:r>
                              <a:rPr kumimoji="0" lang="en-US" sz="3200" b="0" i="1" u="none" strike="noStrike" kern="1200" cap="none" spc="0" normalizeH="0" baseline="0" noProof="0" smtClean="0">
                                <a:ln>
                                  <a:noFill/>
                                </a:ln>
                                <a:solidFill>
                                  <a:srgbClr val="306CB2"/>
                                </a:solidFill>
                                <a:effectLst/>
                                <a:uLnTx/>
                                <a:uFillTx/>
                                <a:latin typeface="Cambria Math" panose="02040503050406030204" pitchFamily="18" charset="0"/>
                                <a:ea typeface="+mn-ea"/>
                                <a:cs typeface="+mn-cs"/>
                              </a:rPr>
                              <m:t>𝑡</m:t>
                            </m:r>
                          </m:sub>
                        </m:sSub>
                      </m:e>
                    </m:d>
                    <m:r>
                      <a:rPr kumimoji="0" lang="en-US" sz="3200" b="0" i="1" u="none" strike="noStrike" kern="1200" cap="none" spc="0" normalizeH="0" baseline="0" noProof="0" smtClean="0">
                        <a:ln>
                          <a:noFill/>
                        </a:ln>
                        <a:solidFill>
                          <a:srgbClr val="306CB2"/>
                        </a:solidFill>
                        <a:effectLst/>
                        <a:uLnTx/>
                        <a:uFillTx/>
                        <a:latin typeface="Cambria Math" panose="02040503050406030204" pitchFamily="18" charset="0"/>
                        <a:ea typeface="+mn-ea"/>
                        <a:cs typeface="+mn-cs"/>
                      </a:rPr>
                      <m:t>=</m:t>
                    </m:r>
                    <m:r>
                      <a:rPr kumimoji="0" lang="en-US" sz="3200" b="0" i="1" u="none" strike="noStrike" kern="1200" cap="none" spc="0" normalizeH="0" baseline="0" noProof="0" smtClean="0">
                        <a:ln>
                          <a:noFill/>
                        </a:ln>
                        <a:solidFill>
                          <a:srgbClr val="306CB2"/>
                        </a:solidFill>
                        <a:effectLst/>
                        <a:uLnTx/>
                        <a:uFillTx/>
                        <a:latin typeface="Cambria Math" panose="02040503050406030204" pitchFamily="18" charset="0"/>
                        <a:ea typeface="+mn-ea"/>
                        <a:cs typeface="+mn-cs"/>
                      </a:rPr>
                      <m:t>𝑉</m:t>
                    </m:r>
                    <m:d>
                      <m:dPr>
                        <m:ctrlPr>
                          <a:rPr kumimoji="0" lang="en-US" sz="3200" b="0" i="1" u="none" strike="noStrike" kern="1200" cap="none" spc="0" normalizeH="0" baseline="0" noProof="0" smtClean="0">
                            <a:ln>
                              <a:noFill/>
                            </a:ln>
                            <a:solidFill>
                              <a:srgbClr val="306CB2"/>
                            </a:solidFill>
                            <a:effectLst/>
                            <a:uLnTx/>
                            <a:uFillTx/>
                            <a:latin typeface="Cambria Math" panose="02040503050406030204" pitchFamily="18" charset="0"/>
                            <a:ea typeface="+mn-ea"/>
                            <a:cs typeface="+mn-cs"/>
                          </a:rPr>
                        </m:ctrlPr>
                      </m:dPr>
                      <m:e>
                        <m:sSub>
                          <m:sSubPr>
                            <m:ctrlPr>
                              <a:rPr kumimoji="0" lang="en-US" sz="3200" b="0" i="1" u="none" strike="noStrike" kern="1200" cap="none" spc="0" normalizeH="0" baseline="0" noProof="0" smtClean="0">
                                <a:ln>
                                  <a:noFill/>
                                </a:ln>
                                <a:solidFill>
                                  <a:srgbClr val="306CB2"/>
                                </a:solidFill>
                                <a:effectLst/>
                                <a:uLnTx/>
                                <a:uFillTx/>
                                <a:latin typeface="Cambria Math" panose="02040503050406030204" pitchFamily="18" charset="0"/>
                                <a:ea typeface="+mn-ea"/>
                                <a:cs typeface="+mn-cs"/>
                              </a:rPr>
                            </m:ctrlPr>
                          </m:sSubPr>
                          <m:e>
                            <m:r>
                              <a:rPr kumimoji="0" lang="en-US" sz="3200" b="0" i="1" u="none" strike="noStrike" kern="1200" cap="none" spc="0" normalizeH="0" baseline="0" noProof="0" smtClean="0">
                                <a:ln>
                                  <a:noFill/>
                                </a:ln>
                                <a:solidFill>
                                  <a:srgbClr val="306CB2"/>
                                </a:solidFill>
                                <a:effectLst/>
                                <a:uLnTx/>
                                <a:uFillTx/>
                                <a:latin typeface="Cambria Math" panose="02040503050406030204" pitchFamily="18" charset="0"/>
                                <a:ea typeface="+mn-ea"/>
                                <a:cs typeface="+mn-cs"/>
                              </a:rPr>
                              <m:t>𝑠</m:t>
                            </m:r>
                          </m:e>
                          <m:sub>
                            <m:r>
                              <a:rPr kumimoji="0" lang="en-US" sz="3200" b="0" i="1" u="none" strike="noStrike" kern="1200" cap="none" spc="0" normalizeH="0" baseline="0" noProof="0" smtClean="0">
                                <a:ln>
                                  <a:noFill/>
                                </a:ln>
                                <a:solidFill>
                                  <a:srgbClr val="306CB2"/>
                                </a:solidFill>
                                <a:effectLst/>
                                <a:uLnTx/>
                                <a:uFillTx/>
                                <a:latin typeface="Cambria Math" panose="02040503050406030204" pitchFamily="18" charset="0"/>
                                <a:ea typeface="+mn-ea"/>
                                <a:cs typeface="+mn-cs"/>
                              </a:rPr>
                              <m:t>𝑡</m:t>
                            </m:r>
                            <m:r>
                              <a:rPr kumimoji="0" lang="en-US" sz="3200" b="0" i="1" u="none" strike="noStrike" kern="1200" cap="none" spc="0" normalizeH="0" baseline="0" noProof="0" smtClean="0">
                                <a:ln>
                                  <a:noFill/>
                                </a:ln>
                                <a:solidFill>
                                  <a:srgbClr val="306CB2"/>
                                </a:solidFill>
                                <a:effectLst/>
                                <a:uLnTx/>
                                <a:uFillTx/>
                                <a:latin typeface="Cambria Math" panose="02040503050406030204" pitchFamily="18" charset="0"/>
                                <a:ea typeface="+mn-ea"/>
                                <a:cs typeface="+mn-cs"/>
                              </a:rPr>
                              <m:t>−1</m:t>
                            </m:r>
                          </m:sub>
                        </m:sSub>
                      </m:e>
                    </m:d>
                    <m:r>
                      <a:rPr kumimoji="0" lang="en-US" sz="3200" b="0" i="1" u="none" strike="noStrike" kern="1200" cap="none" spc="0" normalizeH="0" baseline="0" noProof="0" smtClean="0">
                        <a:ln>
                          <a:noFill/>
                        </a:ln>
                        <a:solidFill>
                          <a:srgbClr val="306CB2"/>
                        </a:solidFill>
                        <a:effectLst/>
                        <a:uLnTx/>
                        <a:uFillTx/>
                        <a:latin typeface="Cambria Math" panose="02040503050406030204" pitchFamily="18" charset="0"/>
                        <a:ea typeface="+mn-ea"/>
                        <a:cs typeface="+mn-cs"/>
                      </a:rPr>
                      <m:t>+</m:t>
                    </m:r>
                    <m:r>
                      <a:rPr kumimoji="0" lang="en-US" sz="3200" b="0" i="1" u="none" strike="noStrike" kern="1200" cap="none" spc="0" normalizeH="0" baseline="0" noProof="0" smtClean="0">
                        <a:ln>
                          <a:noFill/>
                        </a:ln>
                        <a:solidFill>
                          <a:srgbClr val="C00000"/>
                        </a:solidFill>
                        <a:effectLst/>
                        <a:uLnTx/>
                        <a:uFillTx/>
                        <a:latin typeface="Cambria Math" panose="02040503050406030204" pitchFamily="18" charset="0"/>
                        <a:ea typeface="+mn-ea"/>
                        <a:cs typeface="+mn-cs"/>
                      </a:rPr>
                      <m:t>𝜋</m:t>
                    </m:r>
                    <m:d>
                      <m:dPr>
                        <m:ctrlPr>
                          <a:rPr kumimoji="0" lang="en-US" sz="3200" b="0" i="1" u="none" strike="noStrike" kern="1200" cap="none" spc="0" normalizeH="0" baseline="0" noProof="0" smtClean="0">
                            <a:ln>
                              <a:noFill/>
                            </a:ln>
                            <a:solidFill>
                              <a:srgbClr val="C00000"/>
                            </a:solidFill>
                            <a:effectLst/>
                            <a:uLnTx/>
                            <a:uFillTx/>
                            <a:latin typeface="Cambria Math" panose="02040503050406030204" pitchFamily="18" charset="0"/>
                            <a:ea typeface="+mn-ea"/>
                            <a:cs typeface="+mn-cs"/>
                          </a:rPr>
                        </m:ctrlPr>
                      </m:dPr>
                      <m:e>
                        <m:sSub>
                          <m:sSubPr>
                            <m:ctrlPr>
                              <a:rPr kumimoji="0" lang="en-US" sz="3200" b="0" i="1" u="none" strike="noStrike" kern="1200" cap="none" spc="0" normalizeH="0" baseline="0" noProof="0" smtClean="0">
                                <a:ln>
                                  <a:noFill/>
                                </a:ln>
                                <a:solidFill>
                                  <a:srgbClr val="C00000"/>
                                </a:solidFill>
                                <a:effectLst/>
                                <a:uLnTx/>
                                <a:uFillTx/>
                                <a:latin typeface="Cambria Math" panose="02040503050406030204" pitchFamily="18" charset="0"/>
                                <a:ea typeface="+mn-ea"/>
                                <a:cs typeface="+mn-cs"/>
                              </a:rPr>
                            </m:ctrlPr>
                          </m:sSubPr>
                          <m:e>
                            <m:r>
                              <a:rPr kumimoji="0" lang="en-US" sz="3200" b="0" i="1" u="none" strike="noStrike" kern="1200" cap="none" spc="0" normalizeH="0" baseline="0" noProof="0" smtClean="0">
                                <a:ln>
                                  <a:noFill/>
                                </a:ln>
                                <a:solidFill>
                                  <a:srgbClr val="C00000"/>
                                </a:solidFill>
                                <a:effectLst/>
                                <a:uLnTx/>
                                <a:uFillTx/>
                                <a:latin typeface="Cambria Math" panose="02040503050406030204" pitchFamily="18" charset="0"/>
                                <a:ea typeface="+mn-ea"/>
                                <a:cs typeface="+mn-cs"/>
                              </a:rPr>
                              <m:t>𝑠</m:t>
                            </m:r>
                          </m:e>
                          <m:sub>
                            <m:r>
                              <a:rPr kumimoji="0" lang="en-US" sz="3200" b="0" i="1" u="none" strike="noStrike" kern="1200" cap="none" spc="0" normalizeH="0" baseline="0" noProof="0" smtClean="0">
                                <a:ln>
                                  <a:noFill/>
                                </a:ln>
                                <a:solidFill>
                                  <a:srgbClr val="C00000"/>
                                </a:solidFill>
                                <a:effectLst/>
                                <a:uLnTx/>
                                <a:uFillTx/>
                                <a:latin typeface="Cambria Math" panose="02040503050406030204" pitchFamily="18" charset="0"/>
                                <a:ea typeface="+mn-ea"/>
                                <a:cs typeface="+mn-cs"/>
                              </a:rPr>
                              <m:t>𝑡</m:t>
                            </m:r>
                            <m:r>
                              <a:rPr kumimoji="0" lang="en-US" sz="3200" b="0" i="1" u="none" strike="noStrike" kern="1200" cap="none" spc="0" normalizeH="0" baseline="0" noProof="0" smtClean="0">
                                <a:ln>
                                  <a:noFill/>
                                </a:ln>
                                <a:solidFill>
                                  <a:srgbClr val="C00000"/>
                                </a:solidFill>
                                <a:effectLst/>
                                <a:uLnTx/>
                                <a:uFillTx/>
                                <a:latin typeface="Cambria Math" panose="02040503050406030204" pitchFamily="18" charset="0"/>
                                <a:ea typeface="+mn-ea"/>
                                <a:cs typeface="+mn-cs"/>
                              </a:rPr>
                              <m:t>−1</m:t>
                            </m:r>
                          </m:sub>
                        </m:sSub>
                        <m:r>
                          <a:rPr kumimoji="0" lang="en-US" sz="3200" b="0" i="1" u="none" strike="noStrike" kern="1200" cap="none" spc="0" normalizeH="0" baseline="0" noProof="0" smtClean="0">
                            <a:ln>
                              <a:noFill/>
                            </a:ln>
                            <a:solidFill>
                              <a:srgbClr val="C00000"/>
                            </a:solidFill>
                            <a:effectLst/>
                            <a:uLnTx/>
                            <a:uFillTx/>
                            <a:latin typeface="Cambria Math" panose="02040503050406030204" pitchFamily="18" charset="0"/>
                            <a:ea typeface="+mn-ea"/>
                            <a:cs typeface="+mn-cs"/>
                          </a:rPr>
                          <m:t>,</m:t>
                        </m:r>
                        <m:sSub>
                          <m:sSubPr>
                            <m:ctrlPr>
                              <a:rPr kumimoji="0" lang="en-US" sz="3200" b="0" i="1" u="none" strike="noStrike" kern="1200" cap="none" spc="0" normalizeH="0" baseline="0" noProof="0" smtClean="0">
                                <a:ln>
                                  <a:noFill/>
                                </a:ln>
                                <a:solidFill>
                                  <a:srgbClr val="C00000"/>
                                </a:solidFill>
                                <a:effectLst/>
                                <a:uLnTx/>
                                <a:uFillTx/>
                                <a:latin typeface="Cambria Math" panose="02040503050406030204" pitchFamily="18" charset="0"/>
                                <a:ea typeface="+mn-ea"/>
                                <a:cs typeface="+mn-cs"/>
                              </a:rPr>
                            </m:ctrlPr>
                          </m:sSubPr>
                          <m:e>
                            <m:r>
                              <a:rPr kumimoji="0" lang="en-US" sz="3200" b="0" i="1" u="none" strike="noStrike" kern="1200" cap="none" spc="0" normalizeH="0" baseline="0" noProof="0" smtClean="0">
                                <a:ln>
                                  <a:noFill/>
                                </a:ln>
                                <a:solidFill>
                                  <a:srgbClr val="C00000"/>
                                </a:solidFill>
                                <a:effectLst/>
                                <a:uLnTx/>
                                <a:uFillTx/>
                                <a:latin typeface="Cambria Math" panose="02040503050406030204" pitchFamily="18" charset="0"/>
                                <a:ea typeface="+mn-ea"/>
                                <a:cs typeface="+mn-cs"/>
                              </a:rPr>
                              <m:t>𝑎</m:t>
                            </m:r>
                          </m:e>
                          <m:sub>
                            <m:r>
                              <a:rPr kumimoji="0" lang="en-US" sz="3200" b="0" i="1" u="none" strike="noStrike" kern="1200" cap="none" spc="0" normalizeH="0" baseline="0" noProof="0" smtClean="0">
                                <a:ln>
                                  <a:noFill/>
                                </a:ln>
                                <a:solidFill>
                                  <a:srgbClr val="C00000"/>
                                </a:solidFill>
                                <a:effectLst/>
                                <a:uLnTx/>
                                <a:uFillTx/>
                                <a:latin typeface="Cambria Math" panose="02040503050406030204" pitchFamily="18" charset="0"/>
                                <a:ea typeface="+mn-ea"/>
                                <a:cs typeface="+mn-cs"/>
                              </a:rPr>
                              <m:t>𝑡</m:t>
                            </m:r>
                          </m:sub>
                        </m:sSub>
                      </m:e>
                    </m:d>
                    <m:r>
                      <a:rPr kumimoji="0" lang="en-US" sz="3200" b="0" i="1" u="none" strike="noStrike" kern="1200" cap="none" spc="0" normalizeH="0" baseline="0" noProof="0" smtClean="0">
                        <a:ln>
                          <a:noFill/>
                        </a:ln>
                        <a:solidFill>
                          <a:srgbClr val="306CB2"/>
                        </a:solidFill>
                        <a:effectLst/>
                        <a:uLnTx/>
                        <a:uFillTx/>
                        <a:latin typeface="Cambria Math" panose="02040503050406030204" pitchFamily="18" charset="0"/>
                        <a:ea typeface="+mn-ea"/>
                        <a:cs typeface="+mn-cs"/>
                      </a:rPr>
                      <m:t>, </m:t>
                    </m:r>
                    <m:r>
                      <a:rPr kumimoji="0" lang="en-US" sz="3200" b="0" i="1" u="none" strike="noStrike" kern="1200" cap="none" spc="0" normalizeH="0" baseline="0" noProof="0" smtClean="0">
                        <a:ln>
                          <a:noFill/>
                        </a:ln>
                        <a:solidFill>
                          <a:srgbClr val="306CB2"/>
                        </a:solidFill>
                        <a:effectLst/>
                        <a:uLnTx/>
                        <a:uFillTx/>
                        <a:latin typeface="Cambria Math" panose="02040503050406030204" pitchFamily="18" charset="0"/>
                        <a:ea typeface="+mn-ea"/>
                        <a:cs typeface="+mn-cs"/>
                      </a:rPr>
                      <m:t>𝑉</m:t>
                    </m:r>
                    <m:d>
                      <m:dPr>
                        <m:ctrlPr>
                          <a:rPr kumimoji="0" lang="en-US" sz="3200" b="0" i="1" u="none" strike="noStrike" kern="1200" cap="none" spc="0" normalizeH="0" baseline="0" noProof="0" smtClean="0">
                            <a:ln>
                              <a:noFill/>
                            </a:ln>
                            <a:solidFill>
                              <a:srgbClr val="306CB2"/>
                            </a:solidFill>
                            <a:effectLst/>
                            <a:uLnTx/>
                            <a:uFillTx/>
                            <a:latin typeface="Cambria Math" panose="02040503050406030204" pitchFamily="18" charset="0"/>
                            <a:ea typeface="+mn-ea"/>
                            <a:cs typeface="+mn-cs"/>
                          </a:rPr>
                        </m:ctrlPr>
                      </m:dPr>
                      <m:e>
                        <m:sSub>
                          <m:sSubPr>
                            <m:ctrlPr>
                              <a:rPr kumimoji="0" lang="en-US" sz="3200" b="0" i="1" u="none" strike="noStrike" kern="1200" cap="none" spc="0" normalizeH="0" baseline="0" noProof="0" smtClean="0">
                                <a:ln>
                                  <a:noFill/>
                                </a:ln>
                                <a:solidFill>
                                  <a:srgbClr val="306CB2"/>
                                </a:solidFill>
                                <a:effectLst/>
                                <a:uLnTx/>
                                <a:uFillTx/>
                                <a:latin typeface="Cambria Math" panose="02040503050406030204" pitchFamily="18" charset="0"/>
                                <a:ea typeface="+mn-ea"/>
                                <a:cs typeface="+mn-cs"/>
                              </a:rPr>
                            </m:ctrlPr>
                          </m:sSubPr>
                          <m:e>
                            <m:r>
                              <a:rPr kumimoji="0" lang="en-US" sz="3200" b="0" i="1" u="none" strike="noStrike" kern="1200" cap="none" spc="0" normalizeH="0" baseline="0" noProof="0" smtClean="0">
                                <a:ln>
                                  <a:noFill/>
                                </a:ln>
                                <a:solidFill>
                                  <a:srgbClr val="306CB2"/>
                                </a:solidFill>
                                <a:effectLst/>
                                <a:uLnTx/>
                                <a:uFillTx/>
                                <a:latin typeface="Cambria Math" panose="02040503050406030204" pitchFamily="18" charset="0"/>
                                <a:ea typeface="+mn-ea"/>
                                <a:cs typeface="+mn-cs"/>
                              </a:rPr>
                              <m:t>𝑠</m:t>
                            </m:r>
                          </m:e>
                          <m:sub>
                            <m:r>
                              <a:rPr kumimoji="0" lang="en-US" sz="3200" b="0" i="1" u="none" strike="noStrike" kern="1200" cap="none" spc="0" normalizeH="0" baseline="0" noProof="0" smtClean="0">
                                <a:ln>
                                  <a:noFill/>
                                </a:ln>
                                <a:solidFill>
                                  <a:srgbClr val="306CB2"/>
                                </a:solidFill>
                                <a:effectLst/>
                                <a:uLnTx/>
                                <a:uFillTx/>
                                <a:latin typeface="Cambria Math" panose="02040503050406030204" pitchFamily="18" charset="0"/>
                                <a:ea typeface="+mn-ea"/>
                                <a:cs typeface="+mn-cs"/>
                              </a:rPr>
                              <m:t>0</m:t>
                            </m:r>
                          </m:sub>
                        </m:sSub>
                      </m:e>
                    </m:d>
                    <m:r>
                      <a:rPr kumimoji="0" lang="en-US" sz="3200" b="0" i="1" u="none" strike="noStrike" kern="1200" cap="none" spc="0" normalizeH="0" baseline="0" noProof="0" smtClean="0">
                        <a:ln>
                          <a:noFill/>
                        </a:ln>
                        <a:solidFill>
                          <a:srgbClr val="306CB2"/>
                        </a:solidFill>
                        <a:effectLst/>
                        <a:uLnTx/>
                        <a:uFillTx/>
                        <a:latin typeface="Cambria Math" panose="02040503050406030204" pitchFamily="18" charset="0"/>
                        <a:ea typeface="+mn-ea"/>
                        <a:cs typeface="+mn-cs"/>
                      </a:rPr>
                      <m:t>=0</m:t>
                    </m:r>
                  </m:oMath>
                </a14:m>
                <a:endParaRPr kumimoji="0" lang="en-US" sz="3200" b="0" i="0" u="none" strike="noStrike" kern="1200" cap="none" spc="0" normalizeH="0" baseline="0" noProof="0" dirty="0">
                  <a:ln>
                    <a:noFill/>
                  </a:ln>
                  <a:solidFill>
                    <a:srgbClr val="306CB2"/>
                  </a:solidFill>
                  <a:effectLst/>
                  <a:uLnTx/>
                  <a:uFillTx/>
                  <a:latin typeface="Segoe UI Light"/>
                  <a:ea typeface="+mn-ea"/>
                  <a:cs typeface="+mn-cs"/>
                </a:endParaRPr>
              </a:p>
            </p:txBody>
          </p:sp>
        </mc:Choice>
        <mc:Fallback xmlns="">
          <p:sp>
            <p:nvSpPr>
              <p:cNvPr id="65" name="Text Placeholder 1"/>
              <p:cNvSpPr txBox="1">
                <a:spLocks noRot="1" noChangeAspect="1" noMove="1" noResize="1" noEditPoints="1" noAdjustHandles="1" noChangeArrowheads="1" noChangeShapeType="1" noTextEdit="1"/>
              </p:cNvSpPr>
              <p:nvPr/>
            </p:nvSpPr>
            <p:spPr>
              <a:xfrm>
                <a:off x="274638" y="5595353"/>
                <a:ext cx="12031662" cy="1169551"/>
              </a:xfrm>
              <a:prstGeom prst="rect">
                <a:avLst/>
              </a:prstGeom>
              <a:blipFill>
                <a:blip r:embed="rId14"/>
                <a:stretch>
                  <a:fillRect l="-507" t="-7292" b="-11979"/>
                </a:stretch>
              </a:blipFill>
            </p:spPr>
            <p:txBody>
              <a:bodyPr/>
              <a:lstStyle/>
              <a:p>
                <a:r>
                  <a:rPr lang="en-US">
                    <a:noFill/>
                  </a:rPr>
                  <a:t> </a:t>
                </a:r>
              </a:p>
            </p:txBody>
          </p:sp>
        </mc:Fallback>
      </mc:AlternateContent>
    </p:spTree>
    <p:extLst>
      <p:ext uri="{BB962C8B-B14F-4D97-AF65-F5344CB8AC3E}">
        <p14:creationId xmlns:p14="http://schemas.microsoft.com/office/powerpoint/2010/main" val="15564275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par>
                          <p:cTn id="7" fill="hold">
                            <p:stCondLst>
                              <p:cond delay="0"/>
                            </p:stCondLst>
                            <p:childTnLst>
                              <p:par>
                                <p:cTn id="8" presetID="22" presetClass="entr" presetSubtype="8" fill="hold" nodeType="afterEffect">
                                  <p:stCondLst>
                                    <p:cond delay="0"/>
                                  </p:stCondLst>
                                  <p:childTnLst>
                                    <p:set>
                                      <p:cBhvr>
                                        <p:cTn id="9" dur="1" fill="hold">
                                          <p:stCondLst>
                                            <p:cond delay="0"/>
                                          </p:stCondLst>
                                        </p:cTn>
                                        <p:tgtEl>
                                          <p:spTgt spid="66"/>
                                        </p:tgtEl>
                                        <p:attrNameLst>
                                          <p:attrName>style.visibility</p:attrName>
                                        </p:attrNameLst>
                                      </p:cBhvr>
                                      <p:to>
                                        <p:strVal val="visible"/>
                                      </p:to>
                                    </p:set>
                                    <p:animEffect transition="in" filter="wipe(left)">
                                      <p:cBhvr>
                                        <p:cTn id="10" dur="500"/>
                                        <p:tgtEl>
                                          <p:spTgt spid="66"/>
                                        </p:tgtEl>
                                      </p:cBhvr>
                                    </p:animEffect>
                                  </p:childTnLst>
                                </p:cTn>
                              </p:par>
                            </p:childTnLst>
                          </p:cTn>
                        </p:par>
                        <p:par>
                          <p:cTn id="11" fill="hold">
                            <p:stCondLst>
                              <p:cond delay="500"/>
                            </p:stCondLst>
                            <p:childTnLst>
                              <p:par>
                                <p:cTn id="12" presetID="22" presetClass="entr" presetSubtype="8" fill="hold" nodeType="after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wipe(left)">
                                      <p:cBhvr>
                                        <p:cTn id="14" dur="500"/>
                                        <p:tgtEl>
                                          <p:spTgt spid="7"/>
                                        </p:tgtEl>
                                      </p:cBhvr>
                                    </p:animEffect>
                                  </p:childTnLst>
                                </p:cTn>
                              </p:par>
                            </p:childTnLst>
                          </p:cTn>
                        </p:par>
                        <p:par>
                          <p:cTn id="15" fill="hold">
                            <p:stCondLst>
                              <p:cond delay="1000"/>
                            </p:stCondLst>
                            <p:childTnLst>
                              <p:par>
                                <p:cTn id="16" presetID="22" presetClass="entr" presetSubtype="8" fill="hold" nodeType="afterEffect">
                                  <p:stCondLst>
                                    <p:cond delay="0"/>
                                  </p:stCondLst>
                                  <p:childTnLst>
                                    <p:set>
                                      <p:cBhvr>
                                        <p:cTn id="17" dur="1" fill="hold">
                                          <p:stCondLst>
                                            <p:cond delay="0"/>
                                          </p:stCondLst>
                                        </p:cTn>
                                        <p:tgtEl>
                                          <p:spTgt spid="67"/>
                                        </p:tgtEl>
                                        <p:attrNameLst>
                                          <p:attrName>style.visibility</p:attrName>
                                        </p:attrNameLst>
                                      </p:cBhvr>
                                      <p:to>
                                        <p:strVal val="visible"/>
                                      </p:to>
                                    </p:set>
                                    <p:animEffect transition="in" filter="wipe(left)">
                                      <p:cBhvr>
                                        <p:cTn id="18" dur="500"/>
                                        <p:tgtEl>
                                          <p:spTgt spid="67"/>
                                        </p:tgtEl>
                                      </p:cBhvr>
                                    </p:animEffect>
                                  </p:childTnLst>
                                </p:cTn>
                              </p:par>
                            </p:childTnLst>
                          </p:cTn>
                        </p:par>
                        <p:par>
                          <p:cTn id="19" fill="hold">
                            <p:stCondLst>
                              <p:cond delay="1500"/>
                            </p:stCondLst>
                            <p:childTnLst>
                              <p:par>
                                <p:cTn id="20" presetID="22" presetClass="entr" presetSubtype="8" fill="hold" nodeType="after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wipe(left)">
                                      <p:cBhvr>
                                        <p:cTn id="22" dur="500"/>
                                        <p:tgtEl>
                                          <p:spTgt spid="10"/>
                                        </p:tgtEl>
                                      </p:cBhvr>
                                    </p:animEffect>
                                  </p:childTnLst>
                                </p:cTn>
                              </p:par>
                            </p:childTnLst>
                          </p:cTn>
                        </p:par>
                        <p:par>
                          <p:cTn id="23" fill="hold">
                            <p:stCondLst>
                              <p:cond delay="2000"/>
                            </p:stCondLst>
                            <p:childTnLst>
                              <p:par>
                                <p:cTn id="24" presetID="22" presetClass="entr" presetSubtype="8" fill="hold" nodeType="afterEffect">
                                  <p:stCondLst>
                                    <p:cond delay="0"/>
                                  </p:stCondLst>
                                  <p:childTnLst>
                                    <p:set>
                                      <p:cBhvr>
                                        <p:cTn id="25" dur="1" fill="hold">
                                          <p:stCondLst>
                                            <p:cond delay="0"/>
                                          </p:stCondLst>
                                        </p:cTn>
                                        <p:tgtEl>
                                          <p:spTgt spid="68"/>
                                        </p:tgtEl>
                                        <p:attrNameLst>
                                          <p:attrName>style.visibility</p:attrName>
                                        </p:attrNameLst>
                                      </p:cBhvr>
                                      <p:to>
                                        <p:strVal val="visible"/>
                                      </p:to>
                                    </p:set>
                                    <p:animEffect transition="in" filter="wipe(left)">
                                      <p:cBhvr>
                                        <p:cTn id="26" dur="500"/>
                                        <p:tgtEl>
                                          <p:spTgt spid="68"/>
                                        </p:tgtEl>
                                      </p:cBhvr>
                                    </p:animEffect>
                                  </p:childTnLst>
                                </p:cTn>
                              </p:par>
                            </p:childTnLst>
                          </p:cTn>
                        </p:par>
                        <p:par>
                          <p:cTn id="27" fill="hold">
                            <p:stCondLst>
                              <p:cond delay="2500"/>
                            </p:stCondLst>
                            <p:childTnLst>
                              <p:par>
                                <p:cTn id="28" presetID="22" presetClass="entr" presetSubtype="8" fill="hold" nodeType="after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wipe(left)">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71"/>
                                        </p:tgtEl>
                                        <p:attrNameLst>
                                          <p:attrName>style.visibility</p:attrName>
                                        </p:attrNameLst>
                                      </p:cBhvr>
                                      <p:to>
                                        <p:strVal val="visible"/>
                                      </p:to>
                                    </p:set>
                                    <p:animEffect transition="in" filter="wipe(left)">
                                      <p:cBhvr>
                                        <p:cTn id="35" dur="500"/>
                                        <p:tgtEl>
                                          <p:spTgt spid="71"/>
                                        </p:tgtEl>
                                      </p:cBhvr>
                                    </p:animEffec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p:bld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p:cNvSpPr>
                <a:spLocks noGrp="1"/>
              </p:cNvSpPr>
              <p:nvPr>
                <p:ph type="body" sz="quarter" idx="10"/>
              </p:nvPr>
            </p:nvSpPr>
            <p:spPr>
              <a:xfrm>
                <a:off x="274638" y="1212850"/>
                <a:ext cx="11887200" cy="1612749"/>
              </a:xfrm>
            </p:spPr>
            <p:txBody>
              <a:bodyPr/>
              <a:lstStyle/>
              <a:p>
                <a:r>
                  <a:rPr lang="en-US" dirty="0"/>
                  <a:t>Value of </a:t>
                </a:r>
                <a14:m>
                  <m:oMath xmlns:m="http://schemas.openxmlformats.org/officeDocument/2006/math">
                    <m:r>
                      <a:rPr lang="en-US" i="1">
                        <a:solidFill>
                          <a:srgbClr val="C00000"/>
                        </a:solidFill>
                        <a:latin typeface="Cambria Math" panose="02040503050406030204" pitchFamily="18" charset="0"/>
                      </a:rPr>
                      <m:t>𝜋</m:t>
                    </m:r>
                    <m:d>
                      <m:dPr>
                        <m:ctrlPr>
                          <a:rPr lang="en-US" i="1">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𝑠</m:t>
                        </m:r>
                        <m:r>
                          <a:rPr lang="en-US"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𝑎</m:t>
                        </m:r>
                      </m:e>
                    </m:d>
                  </m:oMath>
                </a14:m>
                <a:r>
                  <a:rPr lang="en-US" dirty="0"/>
                  <a:t> is determined by a neural-network model</a:t>
                </a:r>
              </a:p>
              <a:p>
                <a:r>
                  <a:rPr lang="en-US" dirty="0"/>
                  <a:t>Actions of the same type (e.g., </a:t>
                </a:r>
                <a:r>
                  <a:rPr lang="en-US" dirty="0">
                    <a:solidFill>
                      <a:srgbClr val="0070C0"/>
                    </a:solidFill>
                    <a:latin typeface="Courier New" panose="02070309020205020404" pitchFamily="49" charset="0"/>
                    <a:cs typeface="Courier New" panose="02070309020205020404" pitchFamily="49" charset="0"/>
                  </a:rPr>
                  <a:t>select-column</a:t>
                </a:r>
                <a:r>
                  <a:rPr lang="en-US" dirty="0"/>
                  <a:t>) share the same neural-network module</a:t>
                </a:r>
              </a:p>
            </p:txBody>
          </p:sp>
        </mc:Choice>
        <mc:Fallback xmlns="">
          <p:sp>
            <p:nvSpPr>
              <p:cNvPr id="2" name="Text Placeholder 1"/>
              <p:cNvSpPr>
                <a:spLocks noGrp="1" noRot="1" noChangeAspect="1" noMove="1" noResize="1" noEditPoints="1" noAdjustHandles="1" noChangeArrowheads="1" noChangeShapeType="1" noTextEdit="1"/>
              </p:cNvSpPr>
              <p:nvPr>
                <p:ph type="body" sz="quarter" idx="10"/>
              </p:nvPr>
            </p:nvSpPr>
            <p:spPr>
              <a:xfrm>
                <a:off x="274638" y="1212850"/>
                <a:ext cx="11887200" cy="1612749"/>
              </a:xfrm>
              <a:blipFill>
                <a:blip r:embed="rId3"/>
                <a:stretch>
                  <a:fillRect l="-513" t="-5283" r="-1436" b="-8302"/>
                </a:stretch>
              </a:blipFill>
            </p:spPr>
            <p:txBody>
              <a:bodyPr/>
              <a:lstStyle/>
              <a:p>
                <a:r>
                  <a:rPr lang="en-US">
                    <a:noFill/>
                  </a:rPr>
                  <a:t> </a:t>
                </a:r>
              </a:p>
            </p:txBody>
          </p:sp>
        </mc:Fallback>
      </mc:AlternateContent>
      <p:sp>
        <p:nvSpPr>
          <p:cNvPr id="3" name="Title 2"/>
          <p:cNvSpPr>
            <a:spLocks noGrp="1"/>
          </p:cNvSpPr>
          <p:nvPr>
            <p:ph type="title"/>
          </p:nvPr>
        </p:nvSpPr>
        <p:spPr/>
        <p:txBody>
          <a:bodyPr/>
          <a:lstStyle/>
          <a:p>
            <a:r>
              <a:rPr lang="en-US" dirty="0"/>
              <a:t>Neural Network Modules (1/2)</a:t>
            </a:r>
          </a:p>
        </p:txBody>
      </p:sp>
      <p:grpSp>
        <p:nvGrpSpPr>
          <p:cNvPr id="99" name="Group 98"/>
          <p:cNvGrpSpPr/>
          <p:nvPr/>
        </p:nvGrpSpPr>
        <p:grpSpPr>
          <a:xfrm>
            <a:off x="673029" y="4587103"/>
            <a:ext cx="11047091" cy="720319"/>
            <a:chOff x="673029" y="4587103"/>
            <a:chExt cx="11047091" cy="720319"/>
          </a:xfrm>
        </p:grpSpPr>
        <p:grpSp>
          <p:nvGrpSpPr>
            <p:cNvPr id="4" name="Group 3"/>
            <p:cNvGrpSpPr/>
            <p:nvPr/>
          </p:nvGrpSpPr>
          <p:grpSpPr>
            <a:xfrm>
              <a:off x="673029" y="4594860"/>
              <a:ext cx="733426" cy="704808"/>
              <a:chOff x="1157287" y="4371995"/>
              <a:chExt cx="733426" cy="704808"/>
            </a:xfrm>
          </p:grpSpPr>
          <p:sp>
            <p:nvSpPr>
              <p:cNvPr id="5" name="Flowchart: Connector 4"/>
              <p:cNvSpPr/>
              <p:nvPr/>
            </p:nvSpPr>
            <p:spPr bwMode="auto">
              <a:xfrm>
                <a:off x="1333500" y="4524375"/>
                <a:ext cx="381000" cy="400049"/>
              </a:xfrm>
              <a:prstGeom prst="flowChartConnector">
                <a:avLst/>
              </a:prstGeom>
              <a:noFill/>
              <a:ln>
                <a:solidFill>
                  <a:srgbClr val="00206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7030A0"/>
                  </a:solidFill>
                  <a:effectLst/>
                  <a:uLnTx/>
                  <a:uFillTx/>
                  <a:latin typeface="Segoe UI"/>
                  <a:ea typeface="+mn-ea"/>
                  <a:cs typeface="+mn-cs"/>
                </a:endParaRPr>
              </a:p>
            </p:txBody>
          </p:sp>
          <mc:AlternateContent xmlns:mc="http://schemas.openxmlformats.org/markup-compatibility/2006" xmlns:a14="http://schemas.microsoft.com/office/drawing/2010/main">
            <mc:Choice Requires="a14">
              <p:sp>
                <p:nvSpPr>
                  <p:cNvPr id="6" name="TextBox 5"/>
                  <p:cNvSpPr txBox="1"/>
                  <p:nvPr/>
                </p:nvSpPr>
                <p:spPr>
                  <a:xfrm>
                    <a:off x="1157287" y="4371995"/>
                    <a:ext cx="733426" cy="704808"/>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14:m>
                      <m:oMathPara xmlns:m="http://schemas.openxmlformats.org/officeDocument/2006/math">
                        <m:oMathParaPr>
                          <m:jc m:val="center"/>
                        </m:oMathParaPr>
                        <m:oMath xmlns:m="http://schemas.openxmlformats.org/officeDocument/2006/math">
                          <m:sSub>
                            <m:sSubPr>
                              <m:ctrlPr>
                                <a:rPr kumimoji="0" lang="en-US" sz="2400" b="0" i="1" u="none" strike="noStrike" kern="1200" cap="none" spc="0" normalizeH="0" baseline="0" noProof="0" smtClean="0">
                                  <a:ln>
                                    <a:noFill/>
                                  </a:ln>
                                  <a:solidFill>
                                    <a:srgbClr val="7030A0"/>
                                  </a:solidFill>
                                  <a:effectLst/>
                                  <a:uLnTx/>
                                  <a:uFillTx/>
                                  <a:latin typeface="Cambria Math" panose="02040503050406030204" pitchFamily="18" charset="0"/>
                                  <a:ea typeface="+mn-ea"/>
                                  <a:cs typeface="+mn-cs"/>
                                </a:rPr>
                              </m:ctrlPr>
                            </m:sSubPr>
                            <m:e>
                              <m:r>
                                <a:rPr kumimoji="0" lang="en-US" sz="2400" b="0" i="1" u="none" strike="noStrike" kern="1200" cap="none" spc="0" normalizeH="0" baseline="0" noProof="0" smtClean="0">
                                  <a:ln>
                                    <a:noFill/>
                                  </a:ln>
                                  <a:solidFill>
                                    <a:srgbClr val="7030A0"/>
                                  </a:solidFill>
                                  <a:effectLst/>
                                  <a:uLnTx/>
                                  <a:uFillTx/>
                                  <a:latin typeface="Cambria Math" panose="02040503050406030204" pitchFamily="18" charset="0"/>
                                  <a:ea typeface="+mn-ea"/>
                                  <a:cs typeface="+mn-cs"/>
                                </a:rPr>
                                <m:t>𝑠</m:t>
                              </m:r>
                            </m:e>
                            <m:sub>
                              <m:r>
                                <a:rPr kumimoji="0" lang="en-US" sz="2400" b="0" i="1" u="none" strike="noStrike" kern="1200" cap="none" spc="0" normalizeH="0" baseline="0" noProof="0" smtClean="0">
                                  <a:ln>
                                    <a:noFill/>
                                  </a:ln>
                                  <a:solidFill>
                                    <a:srgbClr val="7030A0"/>
                                  </a:solidFill>
                                  <a:effectLst/>
                                  <a:uLnTx/>
                                  <a:uFillTx/>
                                  <a:latin typeface="Cambria Math" panose="02040503050406030204" pitchFamily="18" charset="0"/>
                                  <a:ea typeface="+mn-ea"/>
                                  <a:cs typeface="+mn-cs"/>
                                </a:rPr>
                                <m:t>0</m:t>
                              </m:r>
                            </m:sub>
                          </m:sSub>
                        </m:oMath>
                      </m:oMathPara>
                    </a14:m>
                    <a:endParaRPr kumimoji="0" lang="en-US" sz="2400" b="0" i="0" u="none" strike="noStrike" kern="1200" cap="none" spc="0" normalizeH="0" baseline="0" noProof="0" dirty="0" err="1">
                      <a:ln>
                        <a:noFill/>
                      </a:ln>
                      <a:solidFill>
                        <a:srgbClr val="7030A0"/>
                      </a:solidFill>
                      <a:effectLst/>
                      <a:uLnTx/>
                      <a:uFillTx/>
                      <a:latin typeface="Segoe UI"/>
                      <a:ea typeface="+mn-ea"/>
                      <a:cs typeface="+mn-cs"/>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1157287" y="4371995"/>
                    <a:ext cx="733426" cy="704808"/>
                  </a:xfrm>
                  <a:prstGeom prst="rect">
                    <a:avLst/>
                  </a:prstGeom>
                  <a:blipFill>
                    <a:blip r:embed="rId4"/>
                    <a:stretch>
                      <a:fillRect/>
                    </a:stretch>
                  </a:blipFill>
                </p:spPr>
                <p:txBody>
                  <a:bodyPr/>
                  <a:lstStyle/>
                  <a:p>
                    <a:r>
                      <a:rPr lang="en-US">
                        <a:noFill/>
                      </a:rPr>
                      <a:t> </a:t>
                    </a:r>
                  </a:p>
                </p:txBody>
              </p:sp>
            </mc:Fallback>
          </mc:AlternateContent>
        </p:grpSp>
        <p:grpSp>
          <p:nvGrpSpPr>
            <p:cNvPr id="10" name="Group 9"/>
            <p:cNvGrpSpPr/>
            <p:nvPr/>
          </p:nvGrpSpPr>
          <p:grpSpPr>
            <a:xfrm>
              <a:off x="7515253" y="4587103"/>
              <a:ext cx="733426" cy="704808"/>
              <a:chOff x="1157287" y="4371995"/>
              <a:chExt cx="733426" cy="704808"/>
            </a:xfrm>
          </p:grpSpPr>
          <p:sp>
            <p:nvSpPr>
              <p:cNvPr id="11" name="Flowchart: Connector 10"/>
              <p:cNvSpPr/>
              <p:nvPr/>
            </p:nvSpPr>
            <p:spPr bwMode="auto">
              <a:xfrm>
                <a:off x="1333500" y="4524375"/>
                <a:ext cx="381000" cy="400049"/>
              </a:xfrm>
              <a:prstGeom prst="flowChartConnector">
                <a:avLst/>
              </a:prstGeom>
              <a:noFill/>
              <a:ln>
                <a:solidFill>
                  <a:srgbClr val="00206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7030A0"/>
                  </a:solidFill>
                  <a:effectLst/>
                  <a:uLnTx/>
                  <a:uFillTx/>
                  <a:latin typeface="Segoe UI"/>
                  <a:ea typeface="+mn-ea"/>
                  <a:cs typeface="+mn-cs"/>
                </a:endParaRPr>
              </a:p>
            </p:txBody>
          </p:sp>
          <mc:AlternateContent xmlns:mc="http://schemas.openxmlformats.org/markup-compatibility/2006" xmlns:a14="http://schemas.microsoft.com/office/drawing/2010/main">
            <mc:Choice Requires="a14">
              <p:sp>
                <p:nvSpPr>
                  <p:cNvPr id="12" name="TextBox 11"/>
                  <p:cNvSpPr txBox="1"/>
                  <p:nvPr/>
                </p:nvSpPr>
                <p:spPr>
                  <a:xfrm>
                    <a:off x="1157287" y="4371995"/>
                    <a:ext cx="733426" cy="704808"/>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14:m>
                      <m:oMathPara xmlns:m="http://schemas.openxmlformats.org/officeDocument/2006/math">
                        <m:oMathParaPr>
                          <m:jc m:val="center"/>
                        </m:oMathParaPr>
                        <m:oMath xmlns:m="http://schemas.openxmlformats.org/officeDocument/2006/math">
                          <m:sSub>
                            <m:sSubPr>
                              <m:ctrlPr>
                                <a:rPr kumimoji="0" lang="en-US" sz="2400" b="0" i="1" u="none" strike="noStrike" kern="1200" cap="none" spc="0" normalizeH="0" baseline="0" noProof="0" smtClean="0">
                                  <a:ln>
                                    <a:noFill/>
                                  </a:ln>
                                  <a:solidFill>
                                    <a:srgbClr val="7030A0"/>
                                  </a:solidFill>
                                  <a:effectLst/>
                                  <a:uLnTx/>
                                  <a:uFillTx/>
                                  <a:latin typeface="Cambria Math" panose="02040503050406030204" pitchFamily="18" charset="0"/>
                                  <a:ea typeface="+mn-ea"/>
                                  <a:cs typeface="+mn-cs"/>
                                </a:rPr>
                              </m:ctrlPr>
                            </m:sSubPr>
                            <m:e>
                              <m:r>
                                <a:rPr kumimoji="0" lang="en-US" sz="2400" b="0" i="1" u="none" strike="noStrike" kern="1200" cap="none" spc="0" normalizeH="0" baseline="0" noProof="0" smtClean="0">
                                  <a:ln>
                                    <a:noFill/>
                                  </a:ln>
                                  <a:solidFill>
                                    <a:srgbClr val="7030A0"/>
                                  </a:solidFill>
                                  <a:effectLst/>
                                  <a:uLnTx/>
                                  <a:uFillTx/>
                                  <a:latin typeface="Cambria Math" panose="02040503050406030204" pitchFamily="18" charset="0"/>
                                  <a:ea typeface="+mn-ea"/>
                                  <a:cs typeface="+mn-cs"/>
                                </a:rPr>
                                <m:t>𝑠</m:t>
                              </m:r>
                            </m:e>
                            <m:sub>
                              <m:r>
                                <a:rPr kumimoji="0" lang="en-US" sz="2400" b="0" i="1" u="none" strike="noStrike" kern="1200" cap="none" spc="0" normalizeH="0" baseline="0" noProof="0" smtClean="0">
                                  <a:ln>
                                    <a:noFill/>
                                  </a:ln>
                                  <a:solidFill>
                                    <a:srgbClr val="7030A0"/>
                                  </a:solidFill>
                                  <a:effectLst/>
                                  <a:uLnTx/>
                                  <a:uFillTx/>
                                  <a:latin typeface="Cambria Math" panose="02040503050406030204" pitchFamily="18" charset="0"/>
                                  <a:ea typeface="+mn-ea"/>
                                  <a:cs typeface="+mn-cs"/>
                                </a:rPr>
                                <m:t>2</m:t>
                              </m:r>
                            </m:sub>
                          </m:sSub>
                        </m:oMath>
                      </m:oMathPara>
                    </a14:m>
                    <a:endParaRPr kumimoji="0" lang="en-US" sz="2400" b="0" i="0" u="none" strike="noStrike" kern="1200" cap="none" spc="0" normalizeH="0" baseline="0" noProof="0" dirty="0" err="1">
                      <a:ln>
                        <a:noFill/>
                      </a:ln>
                      <a:solidFill>
                        <a:srgbClr val="7030A0"/>
                      </a:solidFill>
                      <a:effectLst/>
                      <a:uLnTx/>
                      <a:uFillTx/>
                      <a:latin typeface="Segoe UI"/>
                      <a:ea typeface="+mn-ea"/>
                      <a:cs typeface="+mn-cs"/>
                    </a:endParaRPr>
                  </a:p>
                </p:txBody>
              </p:sp>
            </mc:Choice>
            <mc:Fallback xmlns="">
              <p:sp>
                <p:nvSpPr>
                  <p:cNvPr id="12" name="TextBox 11"/>
                  <p:cNvSpPr txBox="1">
                    <a:spLocks noRot="1" noChangeAspect="1" noMove="1" noResize="1" noEditPoints="1" noAdjustHandles="1" noChangeArrowheads="1" noChangeShapeType="1" noTextEdit="1"/>
                  </p:cNvSpPr>
                  <p:nvPr/>
                </p:nvSpPr>
                <p:spPr>
                  <a:xfrm>
                    <a:off x="1157287" y="4371995"/>
                    <a:ext cx="733426" cy="704808"/>
                  </a:xfrm>
                  <a:prstGeom prst="rect">
                    <a:avLst/>
                  </a:prstGeom>
                  <a:blipFill>
                    <a:blip r:embed="rId5"/>
                    <a:stretch>
                      <a:fillRect/>
                    </a:stretch>
                  </a:blipFill>
                </p:spPr>
                <p:txBody>
                  <a:bodyPr/>
                  <a:lstStyle/>
                  <a:p>
                    <a:r>
                      <a:rPr lang="en-US">
                        <a:noFill/>
                      </a:rPr>
                      <a:t> </a:t>
                    </a:r>
                  </a:p>
                </p:txBody>
              </p:sp>
            </mc:Fallback>
          </mc:AlternateContent>
        </p:grpSp>
        <p:grpSp>
          <p:nvGrpSpPr>
            <p:cNvPr id="13" name="Group 12"/>
            <p:cNvGrpSpPr/>
            <p:nvPr/>
          </p:nvGrpSpPr>
          <p:grpSpPr>
            <a:xfrm>
              <a:off x="10986694" y="4587106"/>
              <a:ext cx="733426" cy="704808"/>
              <a:chOff x="1157287" y="4371995"/>
              <a:chExt cx="733426" cy="704808"/>
            </a:xfrm>
          </p:grpSpPr>
          <p:sp>
            <p:nvSpPr>
              <p:cNvPr id="14" name="Flowchart: Connector 13"/>
              <p:cNvSpPr/>
              <p:nvPr/>
            </p:nvSpPr>
            <p:spPr bwMode="auto">
              <a:xfrm>
                <a:off x="1333500" y="4524375"/>
                <a:ext cx="381000" cy="400049"/>
              </a:xfrm>
              <a:prstGeom prst="flowChartConnector">
                <a:avLst/>
              </a:prstGeom>
              <a:noFill/>
              <a:ln>
                <a:solidFill>
                  <a:srgbClr val="00206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7030A0"/>
                  </a:solidFill>
                  <a:effectLst/>
                  <a:uLnTx/>
                  <a:uFillTx/>
                  <a:latin typeface="Segoe UI"/>
                  <a:ea typeface="+mn-ea"/>
                  <a:cs typeface="+mn-cs"/>
                </a:endParaRPr>
              </a:p>
            </p:txBody>
          </p:sp>
          <mc:AlternateContent xmlns:mc="http://schemas.openxmlformats.org/markup-compatibility/2006" xmlns:a14="http://schemas.microsoft.com/office/drawing/2010/main">
            <mc:Choice Requires="a14">
              <p:sp>
                <p:nvSpPr>
                  <p:cNvPr id="15" name="TextBox 14"/>
                  <p:cNvSpPr txBox="1"/>
                  <p:nvPr/>
                </p:nvSpPr>
                <p:spPr>
                  <a:xfrm>
                    <a:off x="1157287" y="4371995"/>
                    <a:ext cx="733426" cy="704808"/>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14:m>
                      <m:oMathPara xmlns:m="http://schemas.openxmlformats.org/officeDocument/2006/math">
                        <m:oMathParaPr>
                          <m:jc m:val="center"/>
                        </m:oMathParaPr>
                        <m:oMath xmlns:m="http://schemas.openxmlformats.org/officeDocument/2006/math">
                          <m:sSub>
                            <m:sSubPr>
                              <m:ctrlPr>
                                <a:rPr kumimoji="0" lang="en-US" sz="2400" b="0" i="1" u="none" strike="noStrike" kern="1200" cap="none" spc="0" normalizeH="0" baseline="0" noProof="0" smtClean="0">
                                  <a:ln>
                                    <a:noFill/>
                                  </a:ln>
                                  <a:solidFill>
                                    <a:srgbClr val="7030A0"/>
                                  </a:solidFill>
                                  <a:effectLst/>
                                  <a:uLnTx/>
                                  <a:uFillTx/>
                                  <a:latin typeface="Cambria Math" panose="02040503050406030204" pitchFamily="18" charset="0"/>
                                  <a:ea typeface="+mn-ea"/>
                                  <a:cs typeface="+mn-cs"/>
                                </a:rPr>
                              </m:ctrlPr>
                            </m:sSubPr>
                            <m:e>
                              <m:r>
                                <a:rPr kumimoji="0" lang="en-US" sz="2400" b="0" i="1" u="none" strike="noStrike" kern="1200" cap="none" spc="0" normalizeH="0" baseline="0" noProof="0" smtClean="0">
                                  <a:ln>
                                    <a:noFill/>
                                  </a:ln>
                                  <a:solidFill>
                                    <a:srgbClr val="7030A0"/>
                                  </a:solidFill>
                                  <a:effectLst/>
                                  <a:uLnTx/>
                                  <a:uFillTx/>
                                  <a:latin typeface="Cambria Math" panose="02040503050406030204" pitchFamily="18" charset="0"/>
                                  <a:ea typeface="+mn-ea"/>
                                  <a:cs typeface="+mn-cs"/>
                                </a:rPr>
                                <m:t>𝑠</m:t>
                              </m:r>
                            </m:e>
                            <m:sub>
                              <m:r>
                                <a:rPr kumimoji="0" lang="en-US" sz="2400" b="0" i="1" u="none" strike="noStrike" kern="1200" cap="none" spc="0" normalizeH="0" baseline="0" noProof="0" smtClean="0">
                                  <a:ln>
                                    <a:noFill/>
                                  </a:ln>
                                  <a:solidFill>
                                    <a:srgbClr val="7030A0"/>
                                  </a:solidFill>
                                  <a:effectLst/>
                                  <a:uLnTx/>
                                  <a:uFillTx/>
                                  <a:latin typeface="Cambria Math" panose="02040503050406030204" pitchFamily="18" charset="0"/>
                                  <a:ea typeface="+mn-ea"/>
                                  <a:cs typeface="+mn-cs"/>
                                </a:rPr>
                                <m:t>3</m:t>
                              </m:r>
                            </m:sub>
                          </m:sSub>
                        </m:oMath>
                      </m:oMathPara>
                    </a14:m>
                    <a:endParaRPr kumimoji="0" lang="en-US" sz="2400" b="0" i="0" u="none" strike="noStrike" kern="1200" cap="none" spc="0" normalizeH="0" baseline="0" noProof="0" dirty="0" err="1">
                      <a:ln>
                        <a:noFill/>
                      </a:ln>
                      <a:solidFill>
                        <a:srgbClr val="7030A0"/>
                      </a:solidFill>
                      <a:effectLst/>
                      <a:uLnTx/>
                      <a:uFillTx/>
                      <a:latin typeface="Segoe UI"/>
                      <a:ea typeface="+mn-ea"/>
                      <a:cs typeface="+mn-cs"/>
                    </a:endParaRPr>
                  </a:p>
                </p:txBody>
              </p:sp>
            </mc:Choice>
            <mc:Fallback xmlns="">
              <p:sp>
                <p:nvSpPr>
                  <p:cNvPr id="15" name="TextBox 14"/>
                  <p:cNvSpPr txBox="1">
                    <a:spLocks noRot="1" noChangeAspect="1" noMove="1" noResize="1" noEditPoints="1" noAdjustHandles="1" noChangeArrowheads="1" noChangeShapeType="1" noTextEdit="1"/>
                  </p:cNvSpPr>
                  <p:nvPr/>
                </p:nvSpPr>
                <p:spPr>
                  <a:xfrm>
                    <a:off x="1157287" y="4371995"/>
                    <a:ext cx="733426" cy="704808"/>
                  </a:xfrm>
                  <a:prstGeom prst="rect">
                    <a:avLst/>
                  </a:prstGeom>
                  <a:blipFill>
                    <a:blip r:embed="rId6"/>
                    <a:stretch>
                      <a:fillRect/>
                    </a:stretch>
                  </a:blipFill>
                </p:spPr>
                <p:txBody>
                  <a:bodyPr/>
                  <a:lstStyle/>
                  <a:p>
                    <a:r>
                      <a:rPr lang="en-US">
                        <a:noFill/>
                      </a:rPr>
                      <a:t> </a:t>
                    </a:r>
                  </a:p>
                </p:txBody>
              </p:sp>
            </mc:Fallback>
          </mc:AlternateContent>
        </p:grpSp>
        <p:cxnSp>
          <p:nvCxnSpPr>
            <p:cNvPr id="18" name="Straight Arrow Connector 17"/>
            <p:cNvCxnSpPr>
              <a:stCxn id="6" idx="3"/>
              <a:endCxn id="9" idx="1"/>
            </p:cNvCxnSpPr>
            <p:nvPr/>
          </p:nvCxnSpPr>
          <p:spPr>
            <a:xfrm>
              <a:off x="1406455" y="4947264"/>
              <a:ext cx="2299609" cy="7754"/>
            </a:xfrm>
            <a:prstGeom prst="straightConnector1">
              <a:avLst/>
            </a:prstGeom>
            <a:ln w="254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9" idx="3"/>
              <a:endCxn id="12" idx="1"/>
            </p:cNvCxnSpPr>
            <p:nvPr/>
          </p:nvCxnSpPr>
          <p:spPr>
            <a:xfrm flipV="1">
              <a:off x="4439490" y="4939507"/>
              <a:ext cx="3075763" cy="15511"/>
            </a:xfrm>
            <a:prstGeom prst="straightConnector1">
              <a:avLst/>
            </a:prstGeom>
            <a:ln w="254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12" idx="3"/>
              <a:endCxn id="15" idx="1"/>
            </p:cNvCxnSpPr>
            <p:nvPr/>
          </p:nvCxnSpPr>
          <p:spPr>
            <a:xfrm>
              <a:off x="8248679" y="4939507"/>
              <a:ext cx="2738015" cy="3"/>
            </a:xfrm>
            <a:prstGeom prst="straightConnector1">
              <a:avLst/>
            </a:prstGeom>
            <a:ln w="254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7" name="Group 6"/>
            <p:cNvGrpSpPr/>
            <p:nvPr/>
          </p:nvGrpSpPr>
          <p:grpSpPr>
            <a:xfrm>
              <a:off x="3706064" y="4602614"/>
              <a:ext cx="733426" cy="704808"/>
              <a:chOff x="1157287" y="4371995"/>
              <a:chExt cx="733426" cy="704808"/>
            </a:xfrm>
          </p:grpSpPr>
          <p:sp>
            <p:nvSpPr>
              <p:cNvPr id="8" name="Flowchart: Connector 7"/>
              <p:cNvSpPr/>
              <p:nvPr/>
            </p:nvSpPr>
            <p:spPr bwMode="auto">
              <a:xfrm>
                <a:off x="1333500" y="4524375"/>
                <a:ext cx="381000" cy="400049"/>
              </a:xfrm>
              <a:prstGeom prst="flowChartConnector">
                <a:avLst/>
              </a:prstGeom>
              <a:noFill/>
              <a:ln>
                <a:solidFill>
                  <a:srgbClr val="00206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7030A0"/>
                  </a:solidFill>
                  <a:effectLst/>
                  <a:uLnTx/>
                  <a:uFillTx/>
                  <a:latin typeface="Segoe UI"/>
                  <a:ea typeface="+mn-ea"/>
                  <a:cs typeface="+mn-cs"/>
                </a:endParaRPr>
              </a:p>
            </p:txBody>
          </p:sp>
          <mc:AlternateContent xmlns:mc="http://schemas.openxmlformats.org/markup-compatibility/2006" xmlns:a14="http://schemas.microsoft.com/office/drawing/2010/main">
            <mc:Choice Requires="a14">
              <p:sp>
                <p:nvSpPr>
                  <p:cNvPr id="9" name="TextBox 8"/>
                  <p:cNvSpPr txBox="1"/>
                  <p:nvPr/>
                </p:nvSpPr>
                <p:spPr>
                  <a:xfrm>
                    <a:off x="1157287" y="4371995"/>
                    <a:ext cx="733426" cy="704808"/>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14:m>
                      <m:oMathPara xmlns:m="http://schemas.openxmlformats.org/officeDocument/2006/math">
                        <m:oMathParaPr>
                          <m:jc m:val="center"/>
                        </m:oMathParaPr>
                        <m:oMath xmlns:m="http://schemas.openxmlformats.org/officeDocument/2006/math">
                          <m:sSub>
                            <m:sSubPr>
                              <m:ctrlPr>
                                <a:rPr kumimoji="0" lang="en-US" sz="2400" b="0" i="1" u="none" strike="noStrike" kern="1200" cap="none" spc="0" normalizeH="0" baseline="0" noProof="0" smtClean="0">
                                  <a:ln>
                                    <a:noFill/>
                                  </a:ln>
                                  <a:solidFill>
                                    <a:srgbClr val="7030A0"/>
                                  </a:solidFill>
                                  <a:effectLst/>
                                  <a:uLnTx/>
                                  <a:uFillTx/>
                                  <a:latin typeface="Cambria Math" panose="02040503050406030204" pitchFamily="18" charset="0"/>
                                  <a:ea typeface="+mn-ea"/>
                                  <a:cs typeface="+mn-cs"/>
                                </a:rPr>
                              </m:ctrlPr>
                            </m:sSubPr>
                            <m:e>
                              <m:r>
                                <a:rPr kumimoji="0" lang="en-US" sz="2400" b="0" i="1" u="none" strike="noStrike" kern="1200" cap="none" spc="0" normalizeH="0" baseline="0" noProof="0" smtClean="0">
                                  <a:ln>
                                    <a:noFill/>
                                  </a:ln>
                                  <a:solidFill>
                                    <a:srgbClr val="7030A0"/>
                                  </a:solidFill>
                                  <a:effectLst/>
                                  <a:uLnTx/>
                                  <a:uFillTx/>
                                  <a:latin typeface="Cambria Math" panose="02040503050406030204" pitchFamily="18" charset="0"/>
                                  <a:ea typeface="+mn-ea"/>
                                  <a:cs typeface="+mn-cs"/>
                                </a:rPr>
                                <m:t>𝑠</m:t>
                              </m:r>
                            </m:e>
                            <m:sub>
                              <m:r>
                                <a:rPr kumimoji="0" lang="en-US" sz="2400" b="0" i="1" u="none" strike="noStrike" kern="1200" cap="none" spc="0" normalizeH="0" baseline="0" noProof="0" smtClean="0">
                                  <a:ln>
                                    <a:noFill/>
                                  </a:ln>
                                  <a:solidFill>
                                    <a:srgbClr val="7030A0"/>
                                  </a:solidFill>
                                  <a:effectLst/>
                                  <a:uLnTx/>
                                  <a:uFillTx/>
                                  <a:latin typeface="Cambria Math" panose="02040503050406030204" pitchFamily="18" charset="0"/>
                                  <a:ea typeface="+mn-ea"/>
                                  <a:cs typeface="+mn-cs"/>
                                </a:rPr>
                                <m:t>1</m:t>
                              </m:r>
                            </m:sub>
                          </m:sSub>
                        </m:oMath>
                      </m:oMathPara>
                    </a14:m>
                    <a:endParaRPr kumimoji="0" lang="en-US" sz="2400" b="0" i="0" u="none" strike="noStrike" kern="1200" cap="none" spc="0" normalizeH="0" baseline="0" noProof="0" dirty="0" err="1">
                      <a:ln>
                        <a:noFill/>
                      </a:ln>
                      <a:solidFill>
                        <a:srgbClr val="7030A0"/>
                      </a:solidFill>
                      <a:effectLst/>
                      <a:uLnTx/>
                      <a:uFillTx/>
                      <a:latin typeface="Segoe UI"/>
                      <a:ea typeface="+mn-ea"/>
                      <a:cs typeface="+mn-cs"/>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1157287" y="4371995"/>
                    <a:ext cx="733426" cy="704808"/>
                  </a:xfrm>
                  <a:prstGeom prst="rect">
                    <a:avLst/>
                  </a:prstGeom>
                  <a:blipFill>
                    <a:blip r:embed="rId7"/>
                    <a:stretch>
                      <a:fillRect/>
                    </a:stretch>
                  </a:blipFill>
                </p:spPr>
                <p:txBody>
                  <a:bodyPr/>
                  <a:lstStyle/>
                  <a:p>
                    <a:r>
                      <a:rPr lang="en-US">
                        <a:noFill/>
                      </a:rPr>
                      <a:t> </a:t>
                    </a:r>
                  </a:p>
                </p:txBody>
              </p:sp>
            </mc:Fallback>
          </mc:AlternateContent>
        </p:grpSp>
      </p:grpSp>
      <p:grpSp>
        <p:nvGrpSpPr>
          <p:cNvPr id="97" name="Group 96"/>
          <p:cNvGrpSpPr/>
          <p:nvPr/>
        </p:nvGrpSpPr>
        <p:grpSpPr>
          <a:xfrm>
            <a:off x="1458974" y="4132140"/>
            <a:ext cx="9351507" cy="1175282"/>
            <a:chOff x="1458974" y="4132140"/>
            <a:chExt cx="9351507" cy="1175282"/>
          </a:xfrm>
        </p:grpSpPr>
        <p:grpSp>
          <p:nvGrpSpPr>
            <p:cNvPr id="65" name="Group 64"/>
            <p:cNvGrpSpPr/>
            <p:nvPr/>
          </p:nvGrpSpPr>
          <p:grpSpPr>
            <a:xfrm>
              <a:off x="1458993" y="4587106"/>
              <a:ext cx="2414588" cy="712562"/>
              <a:chOff x="1695798" y="3947725"/>
              <a:chExt cx="2414588" cy="712562"/>
            </a:xfrm>
          </p:grpSpPr>
          <p:sp>
            <p:nvSpPr>
              <p:cNvPr id="59" name="Rectangle: Rounded Corners 58"/>
              <p:cNvSpPr/>
              <p:nvPr/>
            </p:nvSpPr>
            <p:spPr bwMode="auto">
              <a:xfrm>
                <a:off x="1769013" y="3947725"/>
                <a:ext cx="2006415" cy="712562"/>
              </a:xfrm>
              <a:prstGeom prst="roundRect">
                <a:avLst/>
              </a:prstGeom>
              <a:solidFill>
                <a:schemeClr val="bg1"/>
              </a:solidFill>
              <a:ln w="25400">
                <a:solidFill>
                  <a:srgbClr val="7030A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7" name="TextBox 16"/>
              <p:cNvSpPr txBox="1"/>
              <p:nvPr/>
            </p:nvSpPr>
            <p:spPr>
              <a:xfrm rot="21599766">
                <a:off x="1695798" y="4035501"/>
                <a:ext cx="2414588" cy="544765"/>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306CB2"/>
                    </a:solidFill>
                    <a:effectLst/>
                    <a:uLnTx/>
                    <a:uFillTx/>
                    <a:latin typeface="Segoe UI"/>
                    <a:ea typeface="+mn-ea"/>
                    <a:cs typeface="+mn-cs"/>
                  </a:rPr>
                  <a:t>Select</a:t>
                </a:r>
                <a:r>
                  <a:rPr kumimoji="0" lang="en-US" sz="1800" b="0" i="0" u="none" strike="noStrike" kern="1200" cap="none" spc="0" normalizeH="0" baseline="0" noProof="0" dirty="0">
                    <a:ln>
                      <a:noFill/>
                    </a:ln>
                    <a:gradFill>
                      <a:gsLst>
                        <a:gs pos="2917">
                          <a:srgbClr val="525051"/>
                        </a:gs>
                        <a:gs pos="30000">
                          <a:srgbClr val="525051"/>
                        </a:gs>
                      </a:gsLst>
                      <a:lin ang="5400000" scaled="0"/>
                    </a:gradFill>
                    <a:effectLst/>
                    <a:uLnTx/>
                    <a:uFillTx/>
                    <a:latin typeface="Segoe UI"/>
                    <a:ea typeface="+mn-ea"/>
                    <a:cs typeface="+mn-cs"/>
                  </a:rPr>
                  <a:t> “</a:t>
                </a:r>
                <a:r>
                  <a:rPr kumimoji="0" lang="en-US" sz="1800" b="0" i="0" u="none" strike="noStrike" kern="1200" cap="none" spc="0" normalizeH="0" baseline="0" noProof="0" dirty="0">
                    <a:ln>
                      <a:noFill/>
                    </a:ln>
                    <a:solidFill>
                      <a:srgbClr val="009E49">
                        <a:lumMod val="75000"/>
                      </a:srgbClr>
                    </a:solidFill>
                    <a:effectLst/>
                    <a:uLnTx/>
                    <a:uFillTx/>
                    <a:latin typeface="Segoe UI"/>
                    <a:ea typeface="+mn-ea"/>
                    <a:cs typeface="+mn-cs"/>
                  </a:rPr>
                  <a:t>Character</a:t>
                </a:r>
                <a:r>
                  <a:rPr kumimoji="0" lang="en-US" sz="1800" b="0" i="0" u="none" strike="noStrike" kern="1200" cap="none" spc="0" normalizeH="0" baseline="0" noProof="0" dirty="0">
                    <a:ln>
                      <a:noFill/>
                    </a:ln>
                    <a:gradFill>
                      <a:gsLst>
                        <a:gs pos="2917">
                          <a:srgbClr val="525051"/>
                        </a:gs>
                        <a:gs pos="30000">
                          <a:srgbClr val="525051"/>
                        </a:gs>
                      </a:gsLst>
                      <a:lin ang="5400000" scaled="0"/>
                    </a:gradFill>
                    <a:effectLst/>
                    <a:uLnTx/>
                    <a:uFillTx/>
                    <a:latin typeface="Segoe UI"/>
                    <a:ea typeface="+mn-ea"/>
                    <a:cs typeface="+mn-cs"/>
                  </a:rPr>
                  <a:t>”</a:t>
                </a:r>
              </a:p>
            </p:txBody>
          </p:sp>
        </p:grpSp>
        <p:grpSp>
          <p:nvGrpSpPr>
            <p:cNvPr id="66" name="Group 65"/>
            <p:cNvGrpSpPr/>
            <p:nvPr/>
          </p:nvGrpSpPr>
          <p:grpSpPr>
            <a:xfrm>
              <a:off x="4540389" y="4587107"/>
              <a:ext cx="2793210" cy="712561"/>
              <a:chOff x="4710652" y="3947726"/>
              <a:chExt cx="2793210" cy="712561"/>
            </a:xfrm>
          </p:grpSpPr>
          <p:sp>
            <p:nvSpPr>
              <p:cNvPr id="60" name="Rectangle 59"/>
              <p:cNvSpPr/>
              <p:nvPr/>
            </p:nvSpPr>
            <p:spPr bwMode="auto">
              <a:xfrm>
                <a:off x="4798939" y="3947726"/>
                <a:ext cx="2566711" cy="712561"/>
              </a:xfrm>
              <a:prstGeom prst="rect">
                <a:avLst/>
              </a:prstGeom>
              <a:solidFill>
                <a:schemeClr val="bg1"/>
              </a:solidFill>
              <a:ln w="25400">
                <a:solidFill>
                  <a:srgbClr val="C0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20" name="TextBox 19"/>
              <p:cNvSpPr txBox="1"/>
              <p:nvPr/>
            </p:nvSpPr>
            <p:spPr>
              <a:xfrm>
                <a:off x="4710652" y="4027746"/>
                <a:ext cx="2793210" cy="544765"/>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306CB2"/>
                    </a:solidFill>
                    <a:effectLst/>
                    <a:uLnTx/>
                    <a:uFillTx/>
                    <a:latin typeface="Segoe UI"/>
                    <a:ea typeface="+mn-ea"/>
                    <a:cs typeface="+mn-cs"/>
                  </a:rPr>
                  <a:t>Cond on</a:t>
                </a:r>
                <a:r>
                  <a:rPr kumimoji="0" lang="en-US" sz="1800" b="0" i="0" u="none" strike="noStrike" kern="1200" cap="none" spc="0" normalizeH="0" baseline="0" noProof="0" dirty="0">
                    <a:ln>
                      <a:noFill/>
                    </a:ln>
                    <a:gradFill>
                      <a:gsLst>
                        <a:gs pos="2917">
                          <a:srgbClr val="525051"/>
                        </a:gs>
                        <a:gs pos="30000">
                          <a:srgbClr val="525051"/>
                        </a:gs>
                      </a:gsLst>
                      <a:lin ang="5400000" scaled="0"/>
                    </a:gradFill>
                    <a:effectLst/>
                    <a:uLnTx/>
                    <a:uFillTx/>
                    <a:latin typeface="Segoe UI"/>
                    <a:ea typeface="+mn-ea"/>
                    <a:cs typeface="+mn-cs"/>
                  </a:rPr>
                  <a:t> “</a:t>
                </a:r>
                <a:r>
                  <a:rPr kumimoji="0" lang="en-US" sz="1800" b="0" i="0" u="none" strike="noStrike" kern="1200" cap="none" spc="0" normalizeH="0" baseline="0" noProof="0" dirty="0">
                    <a:ln>
                      <a:noFill/>
                    </a:ln>
                    <a:solidFill>
                      <a:srgbClr val="009E49">
                        <a:lumMod val="75000"/>
                      </a:srgbClr>
                    </a:solidFill>
                    <a:effectLst/>
                    <a:uLnTx/>
                    <a:uFillTx/>
                    <a:latin typeface="Segoe UI"/>
                    <a:ea typeface="+mn-ea"/>
                    <a:cs typeface="+mn-cs"/>
                  </a:rPr>
                  <a:t>Home World</a:t>
                </a:r>
                <a:r>
                  <a:rPr kumimoji="0" lang="en-US" sz="1800" b="0" i="0" u="none" strike="noStrike" kern="1200" cap="none" spc="0" normalizeH="0" baseline="0" noProof="0" dirty="0">
                    <a:ln>
                      <a:noFill/>
                    </a:ln>
                    <a:gradFill>
                      <a:gsLst>
                        <a:gs pos="2917">
                          <a:srgbClr val="525051"/>
                        </a:gs>
                        <a:gs pos="30000">
                          <a:srgbClr val="525051"/>
                        </a:gs>
                      </a:gsLst>
                      <a:lin ang="5400000" scaled="0"/>
                    </a:gradFill>
                    <a:effectLst/>
                    <a:uLnTx/>
                    <a:uFillTx/>
                    <a:latin typeface="Segoe UI"/>
                    <a:ea typeface="+mn-ea"/>
                    <a:cs typeface="+mn-cs"/>
                  </a:rPr>
                  <a:t>”</a:t>
                </a:r>
              </a:p>
            </p:txBody>
          </p:sp>
        </p:grpSp>
        <p:grpSp>
          <p:nvGrpSpPr>
            <p:cNvPr id="67" name="Group 66"/>
            <p:cNvGrpSpPr/>
            <p:nvPr/>
          </p:nvGrpSpPr>
          <p:grpSpPr>
            <a:xfrm>
              <a:off x="8545831" y="4594860"/>
              <a:ext cx="2264650" cy="712562"/>
              <a:chOff x="8716094" y="3955479"/>
              <a:chExt cx="2264650" cy="712562"/>
            </a:xfrm>
            <a:solidFill>
              <a:schemeClr val="bg1"/>
            </a:solidFill>
          </p:grpSpPr>
          <p:sp>
            <p:nvSpPr>
              <p:cNvPr id="61" name="Trapezoid 60"/>
              <p:cNvSpPr/>
              <p:nvPr/>
            </p:nvSpPr>
            <p:spPr bwMode="auto">
              <a:xfrm>
                <a:off x="8716094" y="3955479"/>
                <a:ext cx="2264650" cy="712562"/>
              </a:xfrm>
              <a:prstGeom prst="trapezoid">
                <a:avLst/>
              </a:prstGeom>
              <a:grpFill/>
              <a:ln w="25400">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24" name="TextBox 23"/>
              <p:cNvSpPr txBox="1"/>
              <p:nvPr/>
            </p:nvSpPr>
            <p:spPr>
              <a:xfrm>
                <a:off x="8892143" y="4023364"/>
                <a:ext cx="1916690" cy="549146"/>
              </a:xfrm>
              <a:prstGeom prst="rect">
                <a:avLst/>
              </a:prstGeom>
              <a:grp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306CB2"/>
                    </a:solidFill>
                    <a:effectLst/>
                    <a:uLnTx/>
                    <a:uFillTx/>
                    <a:latin typeface="Segoe UI"/>
                    <a:ea typeface="+mn-ea"/>
                    <a:cs typeface="+mn-cs"/>
                  </a:rPr>
                  <a:t>Value =</a:t>
                </a:r>
                <a:r>
                  <a:rPr kumimoji="0" lang="en-US" sz="1800" b="0" i="0" u="none" strike="noStrike" kern="1200" cap="none" spc="0" normalizeH="0" baseline="0" noProof="0" dirty="0">
                    <a:ln>
                      <a:noFill/>
                    </a:ln>
                    <a:gradFill>
                      <a:gsLst>
                        <a:gs pos="2917">
                          <a:srgbClr val="525051"/>
                        </a:gs>
                        <a:gs pos="30000">
                          <a:srgbClr val="525051"/>
                        </a:gs>
                      </a:gsLst>
                      <a:lin ang="5400000" scaled="0"/>
                    </a:gradFill>
                    <a:effectLst/>
                    <a:uLnTx/>
                    <a:uFillTx/>
                    <a:latin typeface="Segoe UI"/>
                    <a:ea typeface="+mn-ea"/>
                    <a:cs typeface="+mn-cs"/>
                  </a:rPr>
                  <a:t> “</a:t>
                </a:r>
                <a:r>
                  <a:rPr kumimoji="0" lang="en-US" sz="1800" b="0" i="0" u="none" strike="noStrike" kern="1200" cap="none" spc="0" normalizeH="0" baseline="0" noProof="0" dirty="0">
                    <a:ln>
                      <a:noFill/>
                    </a:ln>
                    <a:solidFill>
                      <a:srgbClr val="C00000"/>
                    </a:solidFill>
                    <a:effectLst/>
                    <a:uLnTx/>
                    <a:uFillTx/>
                    <a:latin typeface="Segoe UI"/>
                    <a:ea typeface="+mn-ea"/>
                    <a:cs typeface="+mn-cs"/>
                  </a:rPr>
                  <a:t>Earth</a:t>
                </a:r>
                <a:r>
                  <a:rPr kumimoji="0" lang="en-US" sz="1800" b="0" i="0" u="none" strike="noStrike" kern="1200" cap="none" spc="0" normalizeH="0" baseline="0" noProof="0" dirty="0">
                    <a:ln>
                      <a:noFill/>
                    </a:ln>
                    <a:gradFill>
                      <a:gsLst>
                        <a:gs pos="2917">
                          <a:srgbClr val="525051"/>
                        </a:gs>
                        <a:gs pos="30000">
                          <a:srgbClr val="525051"/>
                        </a:gs>
                      </a:gsLst>
                      <a:lin ang="5400000" scaled="0"/>
                    </a:gradFill>
                    <a:effectLst/>
                    <a:uLnTx/>
                    <a:uFillTx/>
                    <a:latin typeface="Segoe UI"/>
                    <a:ea typeface="+mn-ea"/>
                    <a:cs typeface="+mn-cs"/>
                  </a:rPr>
                  <a:t>”</a:t>
                </a:r>
              </a:p>
            </p:txBody>
          </p:sp>
        </p:grpSp>
        <mc:AlternateContent xmlns:mc="http://schemas.openxmlformats.org/markup-compatibility/2006" xmlns:a14="http://schemas.microsoft.com/office/drawing/2010/main">
          <mc:Choice Requires="a14">
            <p:sp>
              <p:nvSpPr>
                <p:cNvPr id="88" name="Rectangle 87"/>
                <p:cNvSpPr/>
                <p:nvPr/>
              </p:nvSpPr>
              <p:spPr>
                <a:xfrm>
                  <a:off x="1458974" y="4132140"/>
                  <a:ext cx="576632" cy="461665"/>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2400" b="0" i="1" u="none" strike="noStrike" kern="1200" cap="none" spc="0" normalizeH="0" baseline="0" noProof="0" smtClean="0">
                                <a:ln>
                                  <a:noFill/>
                                </a:ln>
                                <a:solidFill>
                                  <a:srgbClr val="525051">
                                    <a:lumMod val="50000"/>
                                  </a:srgbClr>
                                </a:solidFill>
                                <a:effectLst/>
                                <a:uLnTx/>
                                <a:uFillTx/>
                                <a:latin typeface="Cambria Math" panose="02040503050406030204" pitchFamily="18" charset="0"/>
                                <a:ea typeface="+mn-ea"/>
                                <a:cs typeface="+mn-cs"/>
                              </a:rPr>
                            </m:ctrlPr>
                          </m:sSubPr>
                          <m:e>
                            <m:r>
                              <a:rPr kumimoji="0" lang="en-US" sz="2400" b="0" i="1" u="none" strike="noStrike" kern="1200" cap="none" spc="0" normalizeH="0" baseline="0" noProof="0" smtClean="0">
                                <a:ln>
                                  <a:noFill/>
                                </a:ln>
                                <a:solidFill>
                                  <a:srgbClr val="525051">
                                    <a:lumMod val="50000"/>
                                  </a:srgbClr>
                                </a:solidFill>
                                <a:effectLst/>
                                <a:uLnTx/>
                                <a:uFillTx/>
                                <a:latin typeface="Cambria Math" panose="02040503050406030204" pitchFamily="18" charset="0"/>
                                <a:ea typeface="+mn-ea"/>
                                <a:cs typeface="+mn-cs"/>
                              </a:rPr>
                              <m:t>𝑎</m:t>
                            </m:r>
                          </m:e>
                          <m:sub>
                            <m:r>
                              <a:rPr kumimoji="0" lang="en-US" sz="2400" b="0" i="1" u="none" strike="noStrike" kern="1200" cap="none" spc="0" normalizeH="0" baseline="0" noProof="0" smtClean="0">
                                <a:ln>
                                  <a:noFill/>
                                </a:ln>
                                <a:solidFill>
                                  <a:srgbClr val="525051">
                                    <a:lumMod val="50000"/>
                                  </a:srgbClr>
                                </a:solidFill>
                                <a:effectLst/>
                                <a:uLnTx/>
                                <a:uFillTx/>
                                <a:latin typeface="Cambria Math" panose="02040503050406030204" pitchFamily="18" charset="0"/>
                                <a:ea typeface="+mn-ea"/>
                                <a:cs typeface="+mn-cs"/>
                              </a:rPr>
                              <m:t>1</m:t>
                            </m:r>
                          </m:sub>
                        </m:sSub>
                      </m:oMath>
                    </m:oMathPara>
                  </a14:m>
                  <a:endParaRPr kumimoji="0" lang="en-US" sz="2400" b="0" i="0" u="none" strike="noStrike" kern="1200" cap="none" spc="0" normalizeH="0" baseline="0" noProof="0" dirty="0">
                    <a:ln>
                      <a:noFill/>
                    </a:ln>
                    <a:solidFill>
                      <a:srgbClr val="525051">
                        <a:lumMod val="50000"/>
                      </a:srgbClr>
                    </a:solidFill>
                    <a:effectLst/>
                    <a:uLnTx/>
                    <a:uFillTx/>
                    <a:latin typeface="Segoe UI"/>
                    <a:ea typeface="+mn-ea"/>
                    <a:cs typeface="+mn-cs"/>
                  </a:endParaRPr>
                </a:p>
              </p:txBody>
            </p:sp>
          </mc:Choice>
          <mc:Fallback xmlns="">
            <p:sp>
              <p:nvSpPr>
                <p:cNvPr id="88" name="Rectangle 87"/>
                <p:cNvSpPr>
                  <a:spLocks noRot="1" noChangeAspect="1" noMove="1" noResize="1" noEditPoints="1" noAdjustHandles="1" noChangeArrowheads="1" noChangeShapeType="1" noTextEdit="1"/>
                </p:cNvSpPr>
                <p:nvPr/>
              </p:nvSpPr>
              <p:spPr>
                <a:xfrm>
                  <a:off x="1458974" y="4132140"/>
                  <a:ext cx="576632" cy="461665"/>
                </a:xfrm>
                <a:prstGeom prst="rect">
                  <a:avLst/>
                </a:prstGeom>
                <a:blipFill>
                  <a:blip r:embed="rId8"/>
                  <a:stretch>
                    <a:fillRect b="-26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9" name="Rectangle 88"/>
                <p:cNvSpPr/>
                <p:nvPr/>
              </p:nvSpPr>
              <p:spPr>
                <a:xfrm>
                  <a:off x="4506356" y="4132140"/>
                  <a:ext cx="583750" cy="461665"/>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2400" b="0" i="1" u="none" strike="noStrike" kern="1200" cap="none" spc="0" normalizeH="0" baseline="0" noProof="0" smtClean="0">
                                <a:ln>
                                  <a:noFill/>
                                </a:ln>
                                <a:solidFill>
                                  <a:srgbClr val="525051">
                                    <a:lumMod val="50000"/>
                                  </a:srgbClr>
                                </a:solidFill>
                                <a:effectLst/>
                                <a:uLnTx/>
                                <a:uFillTx/>
                                <a:latin typeface="Cambria Math" panose="02040503050406030204" pitchFamily="18" charset="0"/>
                                <a:ea typeface="+mn-ea"/>
                                <a:cs typeface="+mn-cs"/>
                              </a:rPr>
                            </m:ctrlPr>
                          </m:sSubPr>
                          <m:e>
                            <m:r>
                              <a:rPr kumimoji="0" lang="en-US" sz="2400" b="0" i="1" u="none" strike="noStrike" kern="1200" cap="none" spc="0" normalizeH="0" baseline="0" noProof="0" smtClean="0">
                                <a:ln>
                                  <a:noFill/>
                                </a:ln>
                                <a:solidFill>
                                  <a:srgbClr val="525051">
                                    <a:lumMod val="50000"/>
                                  </a:srgbClr>
                                </a:solidFill>
                                <a:effectLst/>
                                <a:uLnTx/>
                                <a:uFillTx/>
                                <a:latin typeface="Cambria Math" panose="02040503050406030204" pitchFamily="18" charset="0"/>
                                <a:ea typeface="+mn-ea"/>
                                <a:cs typeface="+mn-cs"/>
                              </a:rPr>
                              <m:t>𝑎</m:t>
                            </m:r>
                          </m:e>
                          <m:sub>
                            <m:r>
                              <a:rPr kumimoji="0" lang="en-US" sz="2400" b="0" i="1" u="none" strike="noStrike" kern="1200" cap="none" spc="0" normalizeH="0" baseline="0" noProof="0" smtClean="0">
                                <a:ln>
                                  <a:noFill/>
                                </a:ln>
                                <a:solidFill>
                                  <a:srgbClr val="525051">
                                    <a:lumMod val="50000"/>
                                  </a:srgbClr>
                                </a:solidFill>
                                <a:effectLst/>
                                <a:uLnTx/>
                                <a:uFillTx/>
                                <a:latin typeface="Cambria Math" panose="02040503050406030204" pitchFamily="18" charset="0"/>
                                <a:ea typeface="+mn-ea"/>
                                <a:cs typeface="+mn-cs"/>
                              </a:rPr>
                              <m:t>2</m:t>
                            </m:r>
                          </m:sub>
                        </m:sSub>
                      </m:oMath>
                    </m:oMathPara>
                  </a14:m>
                  <a:endParaRPr kumimoji="0" lang="en-US" sz="2400" b="0" i="0" u="none" strike="noStrike" kern="1200" cap="none" spc="0" normalizeH="0" baseline="0" noProof="0" dirty="0">
                    <a:ln>
                      <a:noFill/>
                    </a:ln>
                    <a:solidFill>
                      <a:srgbClr val="525051">
                        <a:lumMod val="50000"/>
                      </a:srgbClr>
                    </a:solidFill>
                    <a:effectLst/>
                    <a:uLnTx/>
                    <a:uFillTx/>
                    <a:latin typeface="Segoe UI"/>
                    <a:ea typeface="+mn-ea"/>
                    <a:cs typeface="+mn-cs"/>
                  </a:endParaRPr>
                </a:p>
              </p:txBody>
            </p:sp>
          </mc:Choice>
          <mc:Fallback xmlns="">
            <p:sp>
              <p:nvSpPr>
                <p:cNvPr id="89" name="Rectangle 88"/>
                <p:cNvSpPr>
                  <a:spLocks noRot="1" noChangeAspect="1" noMove="1" noResize="1" noEditPoints="1" noAdjustHandles="1" noChangeArrowheads="1" noChangeShapeType="1" noTextEdit="1"/>
                </p:cNvSpPr>
                <p:nvPr/>
              </p:nvSpPr>
              <p:spPr>
                <a:xfrm>
                  <a:off x="4506356" y="4132140"/>
                  <a:ext cx="583750" cy="461665"/>
                </a:xfrm>
                <a:prstGeom prst="rect">
                  <a:avLst/>
                </a:prstGeom>
                <a:blipFill>
                  <a:blip r:embed="rId9"/>
                  <a:stretch>
                    <a:fillRect b="-26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0" name="Rectangle 89"/>
                <p:cNvSpPr/>
                <p:nvPr/>
              </p:nvSpPr>
              <p:spPr>
                <a:xfrm>
                  <a:off x="8590258" y="4132140"/>
                  <a:ext cx="583750" cy="461665"/>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2400" b="0" i="1" u="none" strike="noStrike" kern="1200" cap="none" spc="0" normalizeH="0" baseline="0" noProof="0" smtClean="0">
                                <a:ln>
                                  <a:noFill/>
                                </a:ln>
                                <a:solidFill>
                                  <a:srgbClr val="525051">
                                    <a:lumMod val="50000"/>
                                  </a:srgbClr>
                                </a:solidFill>
                                <a:effectLst/>
                                <a:uLnTx/>
                                <a:uFillTx/>
                                <a:latin typeface="Cambria Math" panose="02040503050406030204" pitchFamily="18" charset="0"/>
                                <a:ea typeface="+mn-ea"/>
                                <a:cs typeface="+mn-cs"/>
                              </a:rPr>
                            </m:ctrlPr>
                          </m:sSubPr>
                          <m:e>
                            <m:r>
                              <a:rPr kumimoji="0" lang="en-US" sz="2400" b="0" i="1" u="none" strike="noStrike" kern="1200" cap="none" spc="0" normalizeH="0" baseline="0" noProof="0" smtClean="0">
                                <a:ln>
                                  <a:noFill/>
                                </a:ln>
                                <a:solidFill>
                                  <a:srgbClr val="525051">
                                    <a:lumMod val="50000"/>
                                  </a:srgbClr>
                                </a:solidFill>
                                <a:effectLst/>
                                <a:uLnTx/>
                                <a:uFillTx/>
                                <a:latin typeface="Cambria Math" panose="02040503050406030204" pitchFamily="18" charset="0"/>
                                <a:ea typeface="+mn-ea"/>
                                <a:cs typeface="+mn-cs"/>
                              </a:rPr>
                              <m:t>𝑎</m:t>
                            </m:r>
                          </m:e>
                          <m:sub>
                            <m:r>
                              <a:rPr kumimoji="0" lang="en-US" sz="2400" b="0" i="1" u="none" strike="noStrike" kern="1200" cap="none" spc="0" normalizeH="0" baseline="0" noProof="0" smtClean="0">
                                <a:ln>
                                  <a:noFill/>
                                </a:ln>
                                <a:solidFill>
                                  <a:srgbClr val="525051">
                                    <a:lumMod val="50000"/>
                                  </a:srgbClr>
                                </a:solidFill>
                                <a:effectLst/>
                                <a:uLnTx/>
                                <a:uFillTx/>
                                <a:latin typeface="Cambria Math" panose="02040503050406030204" pitchFamily="18" charset="0"/>
                                <a:ea typeface="+mn-ea"/>
                                <a:cs typeface="+mn-cs"/>
                              </a:rPr>
                              <m:t>3</m:t>
                            </m:r>
                          </m:sub>
                        </m:sSub>
                      </m:oMath>
                    </m:oMathPara>
                  </a14:m>
                  <a:endParaRPr kumimoji="0" lang="en-US" sz="2400" b="0" i="0" u="none" strike="noStrike" kern="1200" cap="none" spc="0" normalizeH="0" baseline="0" noProof="0" dirty="0">
                    <a:ln>
                      <a:noFill/>
                    </a:ln>
                    <a:solidFill>
                      <a:srgbClr val="525051">
                        <a:lumMod val="50000"/>
                      </a:srgbClr>
                    </a:solidFill>
                    <a:effectLst/>
                    <a:uLnTx/>
                    <a:uFillTx/>
                    <a:latin typeface="Segoe UI"/>
                    <a:ea typeface="+mn-ea"/>
                    <a:cs typeface="+mn-cs"/>
                  </a:endParaRPr>
                </a:p>
              </p:txBody>
            </p:sp>
          </mc:Choice>
          <mc:Fallback xmlns="">
            <p:sp>
              <p:nvSpPr>
                <p:cNvPr id="90" name="Rectangle 89"/>
                <p:cNvSpPr>
                  <a:spLocks noRot="1" noChangeAspect="1" noMove="1" noResize="1" noEditPoints="1" noAdjustHandles="1" noChangeArrowheads="1" noChangeShapeType="1" noTextEdit="1"/>
                </p:cNvSpPr>
                <p:nvPr/>
              </p:nvSpPr>
              <p:spPr>
                <a:xfrm>
                  <a:off x="8590258" y="4132140"/>
                  <a:ext cx="583750" cy="461665"/>
                </a:xfrm>
                <a:prstGeom prst="rect">
                  <a:avLst/>
                </a:prstGeom>
                <a:blipFill>
                  <a:blip r:embed="rId10"/>
                  <a:stretch>
                    <a:fillRect b="-2632"/>
                  </a:stretch>
                </a:blipFill>
              </p:spPr>
              <p:txBody>
                <a:bodyPr/>
                <a:lstStyle/>
                <a:p>
                  <a:r>
                    <a:rPr lang="en-US">
                      <a:noFill/>
                    </a:rPr>
                    <a:t> </a:t>
                  </a:r>
                </a:p>
              </p:txBody>
            </p:sp>
          </mc:Fallback>
        </mc:AlternateContent>
      </p:grpSp>
      <p:grpSp>
        <p:nvGrpSpPr>
          <p:cNvPr id="98" name="Group 97"/>
          <p:cNvGrpSpPr/>
          <p:nvPr/>
        </p:nvGrpSpPr>
        <p:grpSpPr>
          <a:xfrm>
            <a:off x="1845695" y="2956324"/>
            <a:ext cx="8507325" cy="3387340"/>
            <a:chOff x="1845695" y="2956324"/>
            <a:chExt cx="8507325" cy="3387340"/>
          </a:xfrm>
        </p:grpSpPr>
        <p:sp>
          <p:nvSpPr>
            <p:cNvPr id="79" name="Arrow: Right 78"/>
            <p:cNvSpPr/>
            <p:nvPr/>
          </p:nvSpPr>
          <p:spPr bwMode="auto">
            <a:xfrm rot="5400000">
              <a:off x="2809087" y="4012553"/>
              <a:ext cx="536333" cy="381002"/>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84" name="Group 83"/>
            <p:cNvGrpSpPr/>
            <p:nvPr/>
          </p:nvGrpSpPr>
          <p:grpSpPr>
            <a:xfrm>
              <a:off x="2552716" y="2956324"/>
              <a:ext cx="7096113" cy="916744"/>
              <a:chOff x="2365757" y="2875608"/>
              <a:chExt cx="7096113" cy="916744"/>
            </a:xfrm>
          </p:grpSpPr>
          <p:sp>
            <p:nvSpPr>
              <p:cNvPr id="77" name="Rectangle 76"/>
              <p:cNvSpPr/>
              <p:nvPr/>
            </p:nvSpPr>
            <p:spPr>
              <a:xfrm>
                <a:off x="2493974" y="2984651"/>
                <a:ext cx="5557892" cy="584775"/>
              </a:xfrm>
              <a:prstGeom prst="rect">
                <a:avLst/>
              </a:prstGeom>
            </p:spPr>
            <p:txBody>
              <a:bodyPr wrap="square">
                <a:spAutoFit/>
              </a:bodyPr>
              <a:lstStyle/>
              <a:p>
                <a:pPr marL="0" marR="0" lvl="0" indent="0" algn="l" defTabSz="932742"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2400" b="0" i="1" u="none" strike="noStrike" kern="1200" cap="none" spc="0" normalizeH="0" baseline="0" noProof="0" dirty="0">
                    <a:ln>
                      <a:noFill/>
                    </a:ln>
                    <a:solidFill>
                      <a:srgbClr val="C00000"/>
                    </a:solidFill>
                    <a:effectLst/>
                    <a:uLnTx/>
                    <a:uFillTx/>
                    <a:latin typeface="Times New Roman" panose="02020603050405020304" pitchFamily="18" charset="0"/>
                    <a:ea typeface="+mn-ea"/>
                    <a:cs typeface="Times New Roman" panose="02020603050405020304" pitchFamily="18" charset="0"/>
                  </a:rPr>
                  <a:t>Which super heroes came from Earth?   </a:t>
                </a:r>
                <a:r>
                  <a:rPr kumimoji="0" lang="en-US" sz="3200" b="0" i="1" u="none" strike="noStrike" kern="1200" cap="none" spc="0" normalizeH="0" baseline="0" noProof="0" dirty="0">
                    <a:ln>
                      <a:noFill/>
                    </a:ln>
                    <a:solidFill>
                      <a:srgbClr val="525051">
                        <a:lumMod val="50000"/>
                      </a:srgbClr>
                    </a:solidFill>
                    <a:effectLst/>
                    <a:uLnTx/>
                    <a:uFillTx/>
                    <a:latin typeface="Times New Roman" panose="02020603050405020304" pitchFamily="18" charset="0"/>
                    <a:ea typeface="+mn-ea"/>
                    <a:cs typeface="Times New Roman" panose="02020603050405020304" pitchFamily="18" charset="0"/>
                  </a:rPr>
                  <a:t>,</a:t>
                </a:r>
              </a:p>
            </p:txBody>
          </p:sp>
          <p:pic>
            <p:nvPicPr>
              <p:cNvPr id="78" name="Picture 77" descr="pivot &lt;strong&gt;table&lt;/strong&gt; data to size abbott katz confronts &lt;strong&gt;excel&lt;/strong&gt; s pivot &lt;strong&gt;tables&lt;/strong&gt; ..."/>
              <p:cNvPicPr>
                <a:picLocks noChangeAspect="1"/>
              </p:cNvPicPr>
              <p:nvPr/>
            </p:nvPicPr>
            <p:blipFill>
              <a:blip r:embed="rId11"/>
              <a:stretch>
                <a:fillRect/>
              </a:stretch>
            </p:blipFill>
            <p:spPr>
              <a:xfrm>
                <a:off x="7851779" y="2875608"/>
                <a:ext cx="1162174" cy="898868"/>
              </a:xfrm>
              <a:prstGeom prst="rect">
                <a:avLst/>
              </a:prstGeom>
            </p:spPr>
          </p:pic>
          <p:sp>
            <p:nvSpPr>
              <p:cNvPr id="80" name="Double Bracket 79"/>
              <p:cNvSpPr/>
              <p:nvPr/>
            </p:nvSpPr>
            <p:spPr>
              <a:xfrm>
                <a:off x="2365757" y="2893484"/>
                <a:ext cx="7096113" cy="898868"/>
              </a:xfrm>
              <a:prstGeom prst="bracketPair">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25051"/>
                  </a:solidFill>
                  <a:effectLst/>
                  <a:uLnTx/>
                  <a:uFillTx/>
                  <a:latin typeface="Segoe UI"/>
                  <a:ea typeface="+mn-ea"/>
                  <a:cs typeface="+mn-cs"/>
                </a:endParaRPr>
              </a:p>
            </p:txBody>
          </p:sp>
        </p:grpSp>
        <p:sp>
          <p:nvSpPr>
            <p:cNvPr id="81" name="Arrow: Right 80"/>
            <p:cNvSpPr/>
            <p:nvPr/>
          </p:nvSpPr>
          <p:spPr bwMode="auto">
            <a:xfrm rot="5400000">
              <a:off x="5660840" y="4012553"/>
              <a:ext cx="536333" cy="381002"/>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83" name="Arrow: Right 82"/>
            <p:cNvSpPr/>
            <p:nvPr/>
          </p:nvSpPr>
          <p:spPr bwMode="auto">
            <a:xfrm rot="5400000">
              <a:off x="8936287" y="4012553"/>
              <a:ext cx="536333" cy="381002"/>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mc:AlternateContent xmlns:mc="http://schemas.openxmlformats.org/markup-compatibility/2006" xmlns:a14="http://schemas.microsoft.com/office/drawing/2010/main">
          <mc:Choice Requires="a14">
            <p:sp>
              <p:nvSpPr>
                <p:cNvPr id="91" name="Rectangle 90"/>
                <p:cNvSpPr/>
                <p:nvPr/>
              </p:nvSpPr>
              <p:spPr>
                <a:xfrm>
                  <a:off x="1845695" y="5879908"/>
                  <a:ext cx="1414041" cy="461665"/>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400" b="0" i="1" u="none" strike="noStrike" kern="1200" cap="none" spc="0" normalizeH="0" baseline="0" noProof="0" smtClean="0">
                            <a:ln>
                              <a:noFill/>
                            </a:ln>
                            <a:solidFill>
                              <a:srgbClr val="525051">
                                <a:lumMod val="50000"/>
                              </a:srgbClr>
                            </a:solidFill>
                            <a:effectLst/>
                            <a:uLnTx/>
                            <a:uFillTx/>
                            <a:latin typeface="Cambria Math" panose="02040503050406030204" pitchFamily="18" charset="0"/>
                            <a:ea typeface="+mn-ea"/>
                            <a:cs typeface="+mn-cs"/>
                          </a:rPr>
                          <m:t>𝜋</m:t>
                        </m:r>
                        <m:r>
                          <a:rPr kumimoji="0" lang="en-US" sz="2400" b="0" i="1" u="none" strike="noStrike" kern="1200" cap="none" spc="0" normalizeH="0" baseline="0" noProof="0" smtClean="0">
                            <a:ln>
                              <a:noFill/>
                            </a:ln>
                            <a:solidFill>
                              <a:srgbClr val="525051">
                                <a:lumMod val="50000"/>
                              </a:srgbClr>
                            </a:solidFill>
                            <a:effectLst/>
                            <a:uLnTx/>
                            <a:uFillTx/>
                            <a:latin typeface="Cambria Math" panose="02040503050406030204" pitchFamily="18" charset="0"/>
                            <a:ea typeface="+mn-ea"/>
                            <a:cs typeface="+mn-cs"/>
                          </a:rPr>
                          <m:t>(</m:t>
                        </m:r>
                        <m:sSub>
                          <m:sSubPr>
                            <m:ctrlPr>
                              <a:rPr kumimoji="0" lang="en-US" sz="2400" b="0" i="1" u="none" strike="noStrike" kern="1200" cap="none" spc="0" normalizeH="0" baseline="0" noProof="0" smtClean="0">
                                <a:ln>
                                  <a:noFill/>
                                </a:ln>
                                <a:solidFill>
                                  <a:srgbClr val="525051">
                                    <a:lumMod val="50000"/>
                                  </a:srgbClr>
                                </a:solidFill>
                                <a:effectLst/>
                                <a:uLnTx/>
                                <a:uFillTx/>
                                <a:latin typeface="Cambria Math" panose="02040503050406030204" pitchFamily="18" charset="0"/>
                                <a:ea typeface="+mn-ea"/>
                                <a:cs typeface="+mn-cs"/>
                              </a:rPr>
                            </m:ctrlPr>
                          </m:sSubPr>
                          <m:e>
                            <m:r>
                              <a:rPr kumimoji="0" lang="en-US" sz="2400" b="0" i="1" u="none" strike="noStrike" kern="1200" cap="none" spc="0" normalizeH="0" baseline="0" noProof="0" smtClean="0">
                                <a:ln>
                                  <a:noFill/>
                                </a:ln>
                                <a:solidFill>
                                  <a:srgbClr val="525051">
                                    <a:lumMod val="50000"/>
                                  </a:srgbClr>
                                </a:solidFill>
                                <a:effectLst/>
                                <a:uLnTx/>
                                <a:uFillTx/>
                                <a:latin typeface="Cambria Math" panose="02040503050406030204" pitchFamily="18" charset="0"/>
                                <a:ea typeface="+mn-ea"/>
                                <a:cs typeface="+mn-cs"/>
                              </a:rPr>
                              <m:t>𝑠</m:t>
                            </m:r>
                          </m:e>
                          <m:sub>
                            <m:r>
                              <a:rPr kumimoji="0" lang="en-US" sz="2400" b="0" i="1" u="none" strike="noStrike" kern="1200" cap="none" spc="0" normalizeH="0" baseline="0" noProof="0" smtClean="0">
                                <a:ln>
                                  <a:noFill/>
                                </a:ln>
                                <a:solidFill>
                                  <a:srgbClr val="525051">
                                    <a:lumMod val="50000"/>
                                  </a:srgbClr>
                                </a:solidFill>
                                <a:effectLst/>
                                <a:uLnTx/>
                                <a:uFillTx/>
                                <a:latin typeface="Cambria Math" panose="02040503050406030204" pitchFamily="18" charset="0"/>
                                <a:ea typeface="+mn-ea"/>
                                <a:cs typeface="+mn-cs"/>
                              </a:rPr>
                              <m:t>0</m:t>
                            </m:r>
                          </m:sub>
                        </m:sSub>
                        <m:r>
                          <a:rPr kumimoji="0" lang="en-US" sz="2400" b="0" i="1" u="none" strike="noStrike" kern="1200" cap="none" spc="0" normalizeH="0" baseline="0" noProof="0" smtClean="0">
                            <a:ln>
                              <a:noFill/>
                            </a:ln>
                            <a:solidFill>
                              <a:srgbClr val="525051">
                                <a:lumMod val="50000"/>
                              </a:srgbClr>
                            </a:solidFill>
                            <a:effectLst/>
                            <a:uLnTx/>
                            <a:uFillTx/>
                            <a:latin typeface="Cambria Math" panose="02040503050406030204" pitchFamily="18" charset="0"/>
                            <a:ea typeface="+mn-ea"/>
                            <a:cs typeface="+mn-cs"/>
                          </a:rPr>
                          <m:t>,</m:t>
                        </m:r>
                        <m:sSub>
                          <m:sSubPr>
                            <m:ctrlPr>
                              <a:rPr kumimoji="0" lang="en-US" sz="2400" b="0" i="1" u="none" strike="noStrike" kern="1200" cap="none" spc="0" normalizeH="0" baseline="0" noProof="0" smtClean="0">
                                <a:ln>
                                  <a:noFill/>
                                </a:ln>
                                <a:solidFill>
                                  <a:srgbClr val="525051">
                                    <a:lumMod val="50000"/>
                                  </a:srgbClr>
                                </a:solidFill>
                                <a:effectLst/>
                                <a:uLnTx/>
                                <a:uFillTx/>
                                <a:latin typeface="Cambria Math" panose="02040503050406030204" pitchFamily="18" charset="0"/>
                                <a:ea typeface="+mn-ea"/>
                                <a:cs typeface="+mn-cs"/>
                              </a:rPr>
                            </m:ctrlPr>
                          </m:sSubPr>
                          <m:e>
                            <m:r>
                              <a:rPr kumimoji="0" lang="en-US" sz="2400" b="0" i="1" u="none" strike="noStrike" kern="1200" cap="none" spc="0" normalizeH="0" baseline="0" noProof="0" smtClean="0">
                                <a:ln>
                                  <a:noFill/>
                                </a:ln>
                                <a:solidFill>
                                  <a:srgbClr val="525051">
                                    <a:lumMod val="50000"/>
                                  </a:srgbClr>
                                </a:solidFill>
                                <a:effectLst/>
                                <a:uLnTx/>
                                <a:uFillTx/>
                                <a:latin typeface="Cambria Math" panose="02040503050406030204" pitchFamily="18" charset="0"/>
                                <a:ea typeface="+mn-ea"/>
                                <a:cs typeface="+mn-cs"/>
                              </a:rPr>
                              <m:t>𝑎</m:t>
                            </m:r>
                          </m:e>
                          <m:sub>
                            <m:r>
                              <a:rPr kumimoji="0" lang="en-US" sz="2400" b="0" i="1" u="none" strike="noStrike" kern="1200" cap="none" spc="0" normalizeH="0" baseline="0" noProof="0" smtClean="0">
                                <a:ln>
                                  <a:noFill/>
                                </a:ln>
                                <a:solidFill>
                                  <a:srgbClr val="525051">
                                    <a:lumMod val="50000"/>
                                  </a:srgbClr>
                                </a:solidFill>
                                <a:effectLst/>
                                <a:uLnTx/>
                                <a:uFillTx/>
                                <a:latin typeface="Cambria Math" panose="02040503050406030204" pitchFamily="18" charset="0"/>
                                <a:ea typeface="+mn-ea"/>
                                <a:cs typeface="+mn-cs"/>
                              </a:rPr>
                              <m:t>1</m:t>
                            </m:r>
                          </m:sub>
                        </m:sSub>
                        <m:r>
                          <a:rPr kumimoji="0" lang="en-US" sz="2400" b="0" i="1" u="none" strike="noStrike" kern="1200" cap="none" spc="0" normalizeH="0" baseline="0" noProof="0" smtClean="0">
                            <a:ln>
                              <a:noFill/>
                            </a:ln>
                            <a:solidFill>
                              <a:srgbClr val="525051">
                                <a:lumMod val="50000"/>
                              </a:srgbClr>
                            </a:solidFill>
                            <a:effectLst/>
                            <a:uLnTx/>
                            <a:uFillTx/>
                            <a:latin typeface="Cambria Math" panose="02040503050406030204" pitchFamily="18" charset="0"/>
                            <a:ea typeface="+mn-ea"/>
                            <a:cs typeface="+mn-cs"/>
                          </a:rPr>
                          <m:t>)</m:t>
                        </m:r>
                      </m:oMath>
                    </m:oMathPara>
                  </a14:m>
                  <a:endParaRPr kumimoji="0" lang="en-US" sz="2400" b="0" i="0" u="none" strike="noStrike" kern="1200" cap="none" spc="0" normalizeH="0" baseline="0" noProof="0" dirty="0">
                    <a:ln>
                      <a:noFill/>
                    </a:ln>
                    <a:solidFill>
                      <a:srgbClr val="525051">
                        <a:lumMod val="50000"/>
                      </a:srgbClr>
                    </a:solidFill>
                    <a:effectLst/>
                    <a:uLnTx/>
                    <a:uFillTx/>
                    <a:latin typeface="Segoe UI"/>
                    <a:ea typeface="+mn-ea"/>
                    <a:cs typeface="+mn-cs"/>
                  </a:endParaRPr>
                </a:p>
              </p:txBody>
            </p:sp>
          </mc:Choice>
          <mc:Fallback xmlns="">
            <p:sp>
              <p:nvSpPr>
                <p:cNvPr id="91" name="Rectangle 90"/>
                <p:cNvSpPr>
                  <a:spLocks noRot="1" noChangeAspect="1" noMove="1" noResize="1" noEditPoints="1" noAdjustHandles="1" noChangeArrowheads="1" noChangeShapeType="1" noTextEdit="1"/>
                </p:cNvSpPr>
                <p:nvPr/>
              </p:nvSpPr>
              <p:spPr>
                <a:xfrm>
                  <a:off x="1845695" y="5879908"/>
                  <a:ext cx="1414041" cy="461665"/>
                </a:xfrm>
                <a:prstGeom prst="rect">
                  <a:avLst/>
                </a:prstGeom>
                <a:blipFill>
                  <a:blip r:embed="rId12"/>
                  <a:stretch>
                    <a:fillRect b="-21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2" name="Rectangle 91"/>
                <p:cNvSpPr/>
                <p:nvPr/>
              </p:nvSpPr>
              <p:spPr>
                <a:xfrm>
                  <a:off x="5229973" y="5879908"/>
                  <a:ext cx="1414041" cy="461665"/>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400" b="0" i="1" u="none" strike="noStrike" kern="1200" cap="none" spc="0" normalizeH="0" baseline="0" noProof="0" smtClean="0">
                            <a:ln>
                              <a:noFill/>
                            </a:ln>
                            <a:solidFill>
                              <a:srgbClr val="525051">
                                <a:lumMod val="50000"/>
                              </a:srgbClr>
                            </a:solidFill>
                            <a:effectLst/>
                            <a:uLnTx/>
                            <a:uFillTx/>
                            <a:latin typeface="Cambria Math" panose="02040503050406030204" pitchFamily="18" charset="0"/>
                            <a:ea typeface="+mn-ea"/>
                            <a:cs typeface="+mn-cs"/>
                          </a:rPr>
                          <m:t>𝜋</m:t>
                        </m:r>
                        <m:r>
                          <a:rPr kumimoji="0" lang="en-US" sz="2400" b="0" i="1" u="none" strike="noStrike" kern="1200" cap="none" spc="0" normalizeH="0" baseline="0" noProof="0" smtClean="0">
                            <a:ln>
                              <a:noFill/>
                            </a:ln>
                            <a:solidFill>
                              <a:srgbClr val="525051">
                                <a:lumMod val="50000"/>
                              </a:srgbClr>
                            </a:solidFill>
                            <a:effectLst/>
                            <a:uLnTx/>
                            <a:uFillTx/>
                            <a:latin typeface="Cambria Math" panose="02040503050406030204" pitchFamily="18" charset="0"/>
                            <a:ea typeface="+mn-ea"/>
                            <a:cs typeface="+mn-cs"/>
                          </a:rPr>
                          <m:t>(</m:t>
                        </m:r>
                        <m:sSub>
                          <m:sSubPr>
                            <m:ctrlPr>
                              <a:rPr kumimoji="0" lang="en-US" sz="2400" b="0" i="1" u="none" strike="noStrike" kern="1200" cap="none" spc="0" normalizeH="0" baseline="0" noProof="0" smtClean="0">
                                <a:ln>
                                  <a:noFill/>
                                </a:ln>
                                <a:solidFill>
                                  <a:srgbClr val="525051">
                                    <a:lumMod val="50000"/>
                                  </a:srgbClr>
                                </a:solidFill>
                                <a:effectLst/>
                                <a:uLnTx/>
                                <a:uFillTx/>
                                <a:latin typeface="Cambria Math" panose="02040503050406030204" pitchFamily="18" charset="0"/>
                                <a:ea typeface="+mn-ea"/>
                                <a:cs typeface="+mn-cs"/>
                              </a:rPr>
                            </m:ctrlPr>
                          </m:sSubPr>
                          <m:e>
                            <m:r>
                              <a:rPr kumimoji="0" lang="en-US" sz="2400" b="0" i="1" u="none" strike="noStrike" kern="1200" cap="none" spc="0" normalizeH="0" baseline="0" noProof="0" smtClean="0">
                                <a:ln>
                                  <a:noFill/>
                                </a:ln>
                                <a:solidFill>
                                  <a:srgbClr val="525051">
                                    <a:lumMod val="50000"/>
                                  </a:srgbClr>
                                </a:solidFill>
                                <a:effectLst/>
                                <a:uLnTx/>
                                <a:uFillTx/>
                                <a:latin typeface="Cambria Math" panose="02040503050406030204" pitchFamily="18" charset="0"/>
                                <a:ea typeface="+mn-ea"/>
                                <a:cs typeface="+mn-cs"/>
                              </a:rPr>
                              <m:t>𝑠</m:t>
                            </m:r>
                          </m:e>
                          <m:sub>
                            <m:r>
                              <a:rPr kumimoji="0" lang="en-US" sz="2400" b="0" i="1" u="none" strike="noStrike" kern="1200" cap="none" spc="0" normalizeH="0" baseline="0" noProof="0" smtClean="0">
                                <a:ln>
                                  <a:noFill/>
                                </a:ln>
                                <a:solidFill>
                                  <a:srgbClr val="525051">
                                    <a:lumMod val="50000"/>
                                  </a:srgbClr>
                                </a:solidFill>
                                <a:effectLst/>
                                <a:uLnTx/>
                                <a:uFillTx/>
                                <a:latin typeface="Cambria Math" panose="02040503050406030204" pitchFamily="18" charset="0"/>
                                <a:ea typeface="+mn-ea"/>
                                <a:cs typeface="+mn-cs"/>
                              </a:rPr>
                              <m:t>1</m:t>
                            </m:r>
                          </m:sub>
                        </m:sSub>
                        <m:r>
                          <a:rPr kumimoji="0" lang="en-US" sz="2400" b="0" i="1" u="none" strike="noStrike" kern="1200" cap="none" spc="0" normalizeH="0" baseline="0" noProof="0" smtClean="0">
                            <a:ln>
                              <a:noFill/>
                            </a:ln>
                            <a:solidFill>
                              <a:srgbClr val="525051">
                                <a:lumMod val="50000"/>
                              </a:srgbClr>
                            </a:solidFill>
                            <a:effectLst/>
                            <a:uLnTx/>
                            <a:uFillTx/>
                            <a:latin typeface="Cambria Math" panose="02040503050406030204" pitchFamily="18" charset="0"/>
                            <a:ea typeface="+mn-ea"/>
                            <a:cs typeface="+mn-cs"/>
                          </a:rPr>
                          <m:t>,</m:t>
                        </m:r>
                        <m:sSub>
                          <m:sSubPr>
                            <m:ctrlPr>
                              <a:rPr kumimoji="0" lang="en-US" sz="2400" b="0" i="1" u="none" strike="noStrike" kern="1200" cap="none" spc="0" normalizeH="0" baseline="0" noProof="0" smtClean="0">
                                <a:ln>
                                  <a:noFill/>
                                </a:ln>
                                <a:solidFill>
                                  <a:srgbClr val="525051">
                                    <a:lumMod val="50000"/>
                                  </a:srgbClr>
                                </a:solidFill>
                                <a:effectLst/>
                                <a:uLnTx/>
                                <a:uFillTx/>
                                <a:latin typeface="Cambria Math" panose="02040503050406030204" pitchFamily="18" charset="0"/>
                                <a:ea typeface="+mn-ea"/>
                                <a:cs typeface="+mn-cs"/>
                              </a:rPr>
                            </m:ctrlPr>
                          </m:sSubPr>
                          <m:e>
                            <m:r>
                              <a:rPr kumimoji="0" lang="en-US" sz="2400" b="0" i="1" u="none" strike="noStrike" kern="1200" cap="none" spc="0" normalizeH="0" baseline="0" noProof="0" smtClean="0">
                                <a:ln>
                                  <a:noFill/>
                                </a:ln>
                                <a:solidFill>
                                  <a:srgbClr val="525051">
                                    <a:lumMod val="50000"/>
                                  </a:srgbClr>
                                </a:solidFill>
                                <a:effectLst/>
                                <a:uLnTx/>
                                <a:uFillTx/>
                                <a:latin typeface="Cambria Math" panose="02040503050406030204" pitchFamily="18" charset="0"/>
                                <a:ea typeface="+mn-ea"/>
                                <a:cs typeface="+mn-cs"/>
                              </a:rPr>
                              <m:t>𝑎</m:t>
                            </m:r>
                          </m:e>
                          <m:sub>
                            <m:r>
                              <a:rPr kumimoji="0" lang="en-US" sz="2400" b="0" i="1" u="none" strike="noStrike" kern="1200" cap="none" spc="0" normalizeH="0" baseline="0" noProof="0" smtClean="0">
                                <a:ln>
                                  <a:noFill/>
                                </a:ln>
                                <a:solidFill>
                                  <a:srgbClr val="525051">
                                    <a:lumMod val="50000"/>
                                  </a:srgbClr>
                                </a:solidFill>
                                <a:effectLst/>
                                <a:uLnTx/>
                                <a:uFillTx/>
                                <a:latin typeface="Cambria Math" panose="02040503050406030204" pitchFamily="18" charset="0"/>
                                <a:ea typeface="+mn-ea"/>
                                <a:cs typeface="+mn-cs"/>
                              </a:rPr>
                              <m:t>2</m:t>
                            </m:r>
                          </m:sub>
                        </m:sSub>
                        <m:r>
                          <a:rPr kumimoji="0" lang="en-US" sz="2400" b="0" i="1" u="none" strike="noStrike" kern="1200" cap="none" spc="0" normalizeH="0" baseline="0" noProof="0" smtClean="0">
                            <a:ln>
                              <a:noFill/>
                            </a:ln>
                            <a:solidFill>
                              <a:srgbClr val="525051">
                                <a:lumMod val="50000"/>
                              </a:srgbClr>
                            </a:solidFill>
                            <a:effectLst/>
                            <a:uLnTx/>
                            <a:uFillTx/>
                            <a:latin typeface="Cambria Math" panose="02040503050406030204" pitchFamily="18" charset="0"/>
                            <a:ea typeface="+mn-ea"/>
                            <a:cs typeface="+mn-cs"/>
                          </a:rPr>
                          <m:t>)</m:t>
                        </m:r>
                      </m:oMath>
                    </m:oMathPara>
                  </a14:m>
                  <a:endParaRPr kumimoji="0" lang="en-US" sz="2400" b="0" i="0" u="none" strike="noStrike" kern="1200" cap="none" spc="0" normalizeH="0" baseline="0" noProof="0" dirty="0">
                    <a:ln>
                      <a:noFill/>
                    </a:ln>
                    <a:solidFill>
                      <a:srgbClr val="525051">
                        <a:lumMod val="50000"/>
                      </a:srgbClr>
                    </a:solidFill>
                    <a:effectLst/>
                    <a:uLnTx/>
                    <a:uFillTx/>
                    <a:latin typeface="Segoe UI"/>
                    <a:ea typeface="+mn-ea"/>
                    <a:cs typeface="+mn-cs"/>
                  </a:endParaRPr>
                </a:p>
              </p:txBody>
            </p:sp>
          </mc:Choice>
          <mc:Fallback xmlns="">
            <p:sp>
              <p:nvSpPr>
                <p:cNvPr id="92" name="Rectangle 91"/>
                <p:cNvSpPr>
                  <a:spLocks noRot="1" noChangeAspect="1" noMove="1" noResize="1" noEditPoints="1" noAdjustHandles="1" noChangeArrowheads="1" noChangeShapeType="1" noTextEdit="1"/>
                </p:cNvSpPr>
                <p:nvPr/>
              </p:nvSpPr>
              <p:spPr>
                <a:xfrm>
                  <a:off x="5229973" y="5879908"/>
                  <a:ext cx="1414041" cy="461665"/>
                </a:xfrm>
                <a:prstGeom prst="rect">
                  <a:avLst/>
                </a:prstGeom>
                <a:blipFill>
                  <a:blip r:embed="rId13"/>
                  <a:stretch>
                    <a:fillRect b="-21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3" name="Rectangle 92"/>
                <p:cNvSpPr/>
                <p:nvPr/>
              </p:nvSpPr>
              <p:spPr>
                <a:xfrm>
                  <a:off x="8938979" y="5881999"/>
                  <a:ext cx="1414041" cy="461665"/>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400" b="0" i="1" u="none" strike="noStrike" kern="1200" cap="none" spc="0" normalizeH="0" baseline="0" noProof="0" smtClean="0">
                            <a:ln>
                              <a:noFill/>
                            </a:ln>
                            <a:solidFill>
                              <a:srgbClr val="525051">
                                <a:lumMod val="50000"/>
                              </a:srgbClr>
                            </a:solidFill>
                            <a:effectLst/>
                            <a:uLnTx/>
                            <a:uFillTx/>
                            <a:latin typeface="Cambria Math" panose="02040503050406030204" pitchFamily="18" charset="0"/>
                            <a:ea typeface="+mn-ea"/>
                            <a:cs typeface="+mn-cs"/>
                          </a:rPr>
                          <m:t>𝜋</m:t>
                        </m:r>
                        <m:r>
                          <a:rPr kumimoji="0" lang="en-US" sz="2400" b="0" i="1" u="none" strike="noStrike" kern="1200" cap="none" spc="0" normalizeH="0" baseline="0" noProof="0" smtClean="0">
                            <a:ln>
                              <a:noFill/>
                            </a:ln>
                            <a:solidFill>
                              <a:srgbClr val="525051">
                                <a:lumMod val="50000"/>
                              </a:srgbClr>
                            </a:solidFill>
                            <a:effectLst/>
                            <a:uLnTx/>
                            <a:uFillTx/>
                            <a:latin typeface="Cambria Math" panose="02040503050406030204" pitchFamily="18" charset="0"/>
                            <a:ea typeface="+mn-ea"/>
                            <a:cs typeface="+mn-cs"/>
                          </a:rPr>
                          <m:t>(</m:t>
                        </m:r>
                        <m:sSub>
                          <m:sSubPr>
                            <m:ctrlPr>
                              <a:rPr kumimoji="0" lang="en-US" sz="2400" b="0" i="1" u="none" strike="noStrike" kern="1200" cap="none" spc="0" normalizeH="0" baseline="0" noProof="0" smtClean="0">
                                <a:ln>
                                  <a:noFill/>
                                </a:ln>
                                <a:solidFill>
                                  <a:srgbClr val="525051">
                                    <a:lumMod val="50000"/>
                                  </a:srgbClr>
                                </a:solidFill>
                                <a:effectLst/>
                                <a:uLnTx/>
                                <a:uFillTx/>
                                <a:latin typeface="Cambria Math" panose="02040503050406030204" pitchFamily="18" charset="0"/>
                                <a:ea typeface="+mn-ea"/>
                                <a:cs typeface="+mn-cs"/>
                              </a:rPr>
                            </m:ctrlPr>
                          </m:sSubPr>
                          <m:e>
                            <m:r>
                              <a:rPr kumimoji="0" lang="en-US" sz="2400" b="0" i="1" u="none" strike="noStrike" kern="1200" cap="none" spc="0" normalizeH="0" baseline="0" noProof="0" smtClean="0">
                                <a:ln>
                                  <a:noFill/>
                                </a:ln>
                                <a:solidFill>
                                  <a:srgbClr val="525051">
                                    <a:lumMod val="50000"/>
                                  </a:srgbClr>
                                </a:solidFill>
                                <a:effectLst/>
                                <a:uLnTx/>
                                <a:uFillTx/>
                                <a:latin typeface="Cambria Math" panose="02040503050406030204" pitchFamily="18" charset="0"/>
                                <a:ea typeface="+mn-ea"/>
                                <a:cs typeface="+mn-cs"/>
                              </a:rPr>
                              <m:t>𝑠</m:t>
                            </m:r>
                          </m:e>
                          <m:sub>
                            <m:r>
                              <a:rPr kumimoji="0" lang="en-US" sz="2400" b="0" i="1" u="none" strike="noStrike" kern="1200" cap="none" spc="0" normalizeH="0" baseline="0" noProof="0" smtClean="0">
                                <a:ln>
                                  <a:noFill/>
                                </a:ln>
                                <a:solidFill>
                                  <a:srgbClr val="525051">
                                    <a:lumMod val="50000"/>
                                  </a:srgbClr>
                                </a:solidFill>
                                <a:effectLst/>
                                <a:uLnTx/>
                                <a:uFillTx/>
                                <a:latin typeface="Cambria Math" panose="02040503050406030204" pitchFamily="18" charset="0"/>
                                <a:ea typeface="+mn-ea"/>
                                <a:cs typeface="+mn-cs"/>
                              </a:rPr>
                              <m:t>2</m:t>
                            </m:r>
                          </m:sub>
                        </m:sSub>
                        <m:r>
                          <a:rPr kumimoji="0" lang="en-US" sz="2400" b="0" i="1" u="none" strike="noStrike" kern="1200" cap="none" spc="0" normalizeH="0" baseline="0" noProof="0" smtClean="0">
                            <a:ln>
                              <a:noFill/>
                            </a:ln>
                            <a:solidFill>
                              <a:srgbClr val="525051">
                                <a:lumMod val="50000"/>
                              </a:srgbClr>
                            </a:solidFill>
                            <a:effectLst/>
                            <a:uLnTx/>
                            <a:uFillTx/>
                            <a:latin typeface="Cambria Math" panose="02040503050406030204" pitchFamily="18" charset="0"/>
                            <a:ea typeface="+mn-ea"/>
                            <a:cs typeface="+mn-cs"/>
                          </a:rPr>
                          <m:t>,</m:t>
                        </m:r>
                        <m:sSub>
                          <m:sSubPr>
                            <m:ctrlPr>
                              <a:rPr kumimoji="0" lang="en-US" sz="2400" b="0" i="1" u="none" strike="noStrike" kern="1200" cap="none" spc="0" normalizeH="0" baseline="0" noProof="0" smtClean="0">
                                <a:ln>
                                  <a:noFill/>
                                </a:ln>
                                <a:solidFill>
                                  <a:srgbClr val="525051">
                                    <a:lumMod val="50000"/>
                                  </a:srgbClr>
                                </a:solidFill>
                                <a:effectLst/>
                                <a:uLnTx/>
                                <a:uFillTx/>
                                <a:latin typeface="Cambria Math" panose="02040503050406030204" pitchFamily="18" charset="0"/>
                                <a:ea typeface="+mn-ea"/>
                                <a:cs typeface="+mn-cs"/>
                              </a:rPr>
                            </m:ctrlPr>
                          </m:sSubPr>
                          <m:e>
                            <m:r>
                              <a:rPr kumimoji="0" lang="en-US" sz="2400" b="0" i="1" u="none" strike="noStrike" kern="1200" cap="none" spc="0" normalizeH="0" baseline="0" noProof="0" smtClean="0">
                                <a:ln>
                                  <a:noFill/>
                                </a:ln>
                                <a:solidFill>
                                  <a:srgbClr val="525051">
                                    <a:lumMod val="50000"/>
                                  </a:srgbClr>
                                </a:solidFill>
                                <a:effectLst/>
                                <a:uLnTx/>
                                <a:uFillTx/>
                                <a:latin typeface="Cambria Math" panose="02040503050406030204" pitchFamily="18" charset="0"/>
                                <a:ea typeface="+mn-ea"/>
                                <a:cs typeface="+mn-cs"/>
                              </a:rPr>
                              <m:t>𝑎</m:t>
                            </m:r>
                          </m:e>
                          <m:sub>
                            <m:r>
                              <a:rPr kumimoji="0" lang="en-US" sz="2400" b="0" i="1" u="none" strike="noStrike" kern="1200" cap="none" spc="0" normalizeH="0" baseline="0" noProof="0" smtClean="0">
                                <a:ln>
                                  <a:noFill/>
                                </a:ln>
                                <a:solidFill>
                                  <a:srgbClr val="525051">
                                    <a:lumMod val="50000"/>
                                  </a:srgbClr>
                                </a:solidFill>
                                <a:effectLst/>
                                <a:uLnTx/>
                                <a:uFillTx/>
                                <a:latin typeface="Cambria Math" panose="02040503050406030204" pitchFamily="18" charset="0"/>
                                <a:ea typeface="+mn-ea"/>
                                <a:cs typeface="+mn-cs"/>
                              </a:rPr>
                              <m:t>3</m:t>
                            </m:r>
                          </m:sub>
                        </m:sSub>
                        <m:r>
                          <a:rPr kumimoji="0" lang="en-US" sz="2400" b="0" i="1" u="none" strike="noStrike" kern="1200" cap="none" spc="0" normalizeH="0" baseline="0" noProof="0" smtClean="0">
                            <a:ln>
                              <a:noFill/>
                            </a:ln>
                            <a:solidFill>
                              <a:srgbClr val="525051">
                                <a:lumMod val="50000"/>
                              </a:srgbClr>
                            </a:solidFill>
                            <a:effectLst/>
                            <a:uLnTx/>
                            <a:uFillTx/>
                            <a:latin typeface="Cambria Math" panose="02040503050406030204" pitchFamily="18" charset="0"/>
                            <a:ea typeface="+mn-ea"/>
                            <a:cs typeface="+mn-cs"/>
                          </a:rPr>
                          <m:t>)</m:t>
                        </m:r>
                      </m:oMath>
                    </m:oMathPara>
                  </a14:m>
                  <a:endParaRPr kumimoji="0" lang="en-US" sz="2400" b="0" i="0" u="none" strike="noStrike" kern="1200" cap="none" spc="0" normalizeH="0" baseline="0" noProof="0" dirty="0">
                    <a:ln>
                      <a:noFill/>
                    </a:ln>
                    <a:solidFill>
                      <a:srgbClr val="525051">
                        <a:lumMod val="50000"/>
                      </a:srgbClr>
                    </a:solidFill>
                    <a:effectLst/>
                    <a:uLnTx/>
                    <a:uFillTx/>
                    <a:latin typeface="Segoe UI"/>
                    <a:ea typeface="+mn-ea"/>
                    <a:cs typeface="+mn-cs"/>
                  </a:endParaRPr>
                </a:p>
              </p:txBody>
            </p:sp>
          </mc:Choice>
          <mc:Fallback xmlns="">
            <p:sp>
              <p:nvSpPr>
                <p:cNvPr id="93" name="Rectangle 92"/>
                <p:cNvSpPr>
                  <a:spLocks noRot="1" noChangeAspect="1" noMove="1" noResize="1" noEditPoints="1" noAdjustHandles="1" noChangeArrowheads="1" noChangeShapeType="1" noTextEdit="1"/>
                </p:cNvSpPr>
                <p:nvPr/>
              </p:nvSpPr>
              <p:spPr>
                <a:xfrm>
                  <a:off x="8938979" y="5881999"/>
                  <a:ext cx="1414041" cy="461665"/>
                </a:xfrm>
                <a:prstGeom prst="rect">
                  <a:avLst/>
                </a:prstGeom>
                <a:blipFill>
                  <a:blip r:embed="rId14"/>
                  <a:stretch>
                    <a:fillRect r="-862" b="-19737"/>
                  </a:stretch>
                </a:blipFill>
              </p:spPr>
              <p:txBody>
                <a:bodyPr/>
                <a:lstStyle/>
                <a:p>
                  <a:r>
                    <a:rPr lang="en-US">
                      <a:noFill/>
                    </a:rPr>
                    <a:t> </a:t>
                  </a:r>
                </a:p>
              </p:txBody>
            </p:sp>
          </mc:Fallback>
        </mc:AlternateContent>
        <p:sp>
          <p:nvSpPr>
            <p:cNvPr id="94" name="Arrow: Right 93"/>
            <p:cNvSpPr/>
            <p:nvPr/>
          </p:nvSpPr>
          <p:spPr bwMode="auto">
            <a:xfrm rot="5400000">
              <a:off x="2348750" y="5489315"/>
              <a:ext cx="536333" cy="381002"/>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95" name="Arrow: Right 94"/>
            <p:cNvSpPr/>
            <p:nvPr/>
          </p:nvSpPr>
          <p:spPr bwMode="auto">
            <a:xfrm rot="5400000">
              <a:off x="5679883" y="5489315"/>
              <a:ext cx="536333" cy="381002"/>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96" name="Arrow: Right 95"/>
            <p:cNvSpPr/>
            <p:nvPr/>
          </p:nvSpPr>
          <p:spPr bwMode="auto">
            <a:xfrm rot="5400000">
              <a:off x="9388889" y="5508727"/>
              <a:ext cx="536333" cy="381002"/>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grpSp>
    </p:spTree>
    <p:extLst>
      <p:ext uri="{BB962C8B-B14F-4D97-AF65-F5344CB8AC3E}">
        <p14:creationId xmlns:p14="http://schemas.microsoft.com/office/powerpoint/2010/main" val="21658983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nodeType="clickEffect">
                                  <p:stCondLst>
                                    <p:cond delay="0"/>
                                  </p:stCondLst>
                                  <p:childTnLst>
                                    <p:set>
                                      <p:cBhvr>
                                        <p:cTn id="14" dur="1" fill="hold">
                                          <p:stCondLst>
                                            <p:cond delay="0"/>
                                          </p:stCondLst>
                                        </p:cTn>
                                        <p:tgtEl>
                                          <p:spTgt spid="98"/>
                                        </p:tgtEl>
                                        <p:attrNameLst>
                                          <p:attrName>style.visibility</p:attrName>
                                        </p:attrNameLst>
                                      </p:cBhvr>
                                      <p:to>
                                        <p:strVal val="visible"/>
                                      </p:to>
                                    </p:set>
                                    <p:animEffect transition="in" filter="wipe(up)">
                                      <p:cBhvr>
                                        <p:cTn id="15" dur="500"/>
                                        <p:tgtEl>
                                          <p:spTgt spid="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632BE-8822-4471-9458-FB5518E8149A}"/>
              </a:ext>
            </a:extLst>
          </p:cNvPr>
          <p:cNvSpPr>
            <a:spLocks noGrp="1"/>
          </p:cNvSpPr>
          <p:nvPr>
            <p:ph type="title"/>
          </p:nvPr>
        </p:nvSpPr>
        <p:spPr/>
        <p:txBody>
          <a:bodyPr/>
          <a:lstStyle/>
          <a:p>
            <a:r>
              <a:rPr lang="en-US" dirty="0"/>
              <a:t>Transition of NLP to Neural Methods</a:t>
            </a:r>
          </a:p>
        </p:txBody>
      </p:sp>
      <p:sp>
        <p:nvSpPr>
          <p:cNvPr id="3" name="Content Placeholder 2">
            <a:extLst>
              <a:ext uri="{FF2B5EF4-FFF2-40B4-BE49-F238E27FC236}">
                <a16:creationId xmlns:a16="http://schemas.microsoft.com/office/drawing/2014/main" id="{E507E7D4-F122-4DCA-ABAC-D0AF146E22DF}"/>
              </a:ext>
            </a:extLst>
          </p:cNvPr>
          <p:cNvSpPr>
            <a:spLocks noGrp="1"/>
          </p:cNvSpPr>
          <p:nvPr>
            <p:ph sz="quarter" idx="10"/>
          </p:nvPr>
        </p:nvSpPr>
        <p:spPr>
          <a:xfrm>
            <a:off x="274638" y="1371600"/>
            <a:ext cx="11887200" cy="5047536"/>
          </a:xfrm>
        </p:spPr>
        <p:txBody>
          <a:bodyPr/>
          <a:lstStyle/>
          <a:p>
            <a:r>
              <a:rPr lang="en-US" dirty="0"/>
              <a:t>Paradigm shift: from symbolic to neural computation</a:t>
            </a:r>
          </a:p>
          <a:p>
            <a:pPr lvl="1"/>
            <a:r>
              <a:rPr lang="en-US" dirty="0"/>
              <a:t>End-to-end learning simplifies systems, reduces effort for feature engineering and localization</a:t>
            </a:r>
          </a:p>
          <a:p>
            <a:r>
              <a:rPr lang="en-US" dirty="0"/>
              <a:t>Empirical success</a:t>
            </a:r>
          </a:p>
          <a:p>
            <a:pPr lvl="1"/>
            <a:r>
              <a:rPr lang="en-US" dirty="0"/>
              <a:t>New state-of-the-art results at both component level and end application</a:t>
            </a:r>
          </a:p>
          <a:p>
            <a:r>
              <a:rPr lang="en-US" dirty="0"/>
              <a:t>Infrastructure</a:t>
            </a:r>
          </a:p>
          <a:p>
            <a:pPr lvl="1"/>
            <a:r>
              <a:rPr lang="en-US" dirty="0"/>
              <a:t>Long-term success relies on BIG data</a:t>
            </a:r>
          </a:p>
          <a:p>
            <a:pPr lvl="1"/>
            <a:r>
              <a:rPr lang="en-US" dirty="0"/>
              <a:t>Large-scale (GPU) compute resources are critical</a:t>
            </a:r>
          </a:p>
          <a:p>
            <a:pPr lvl="1"/>
            <a:endParaRPr lang="en-US" dirty="0"/>
          </a:p>
        </p:txBody>
      </p:sp>
      <p:sp>
        <p:nvSpPr>
          <p:cNvPr id="4" name="Rectangle 3">
            <a:extLst>
              <a:ext uri="{FF2B5EF4-FFF2-40B4-BE49-F238E27FC236}">
                <a16:creationId xmlns:a16="http://schemas.microsoft.com/office/drawing/2014/main" id="{11C2A304-3132-4419-B944-1F4298026D3E}"/>
              </a:ext>
            </a:extLst>
          </p:cNvPr>
          <p:cNvSpPr/>
          <p:nvPr/>
        </p:nvSpPr>
        <p:spPr>
          <a:xfrm>
            <a:off x="20706" y="6465162"/>
            <a:ext cx="12150587" cy="307777"/>
          </a:xfrm>
          <a:prstGeom prst="rect">
            <a:avLst/>
          </a:prstGeom>
        </p:spPr>
        <p:txBody>
          <a:bodyPr wrap="square">
            <a:spAutoFit/>
          </a:bodyPr>
          <a:lstStyle/>
          <a:p>
            <a:pPr algn="ctr"/>
            <a:r>
              <a:rPr lang="en-US" sz="1400" dirty="0"/>
              <a:t>[Arul Menezes &amp; Bill Dolan. 2017. The transition of natural language processing to neural methods. Unpublished report.]</a:t>
            </a:r>
          </a:p>
        </p:txBody>
      </p:sp>
    </p:spTree>
    <p:extLst>
      <p:ext uri="{BB962C8B-B14F-4D97-AF65-F5344CB8AC3E}">
        <p14:creationId xmlns:p14="http://schemas.microsoft.com/office/powerpoint/2010/main" val="2834901850"/>
      </p:ext>
    </p:extLst>
  </p:cSld>
  <p:clrMapOvr>
    <a:masterClrMapping/>
  </p:clrMapOvr>
  <p:transition>
    <p:fade/>
  </p:transition>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164722"/>
            <a:ext cx="11887200" cy="1643527"/>
          </a:xfrm>
        </p:spPr>
        <p:txBody>
          <a:bodyPr/>
          <a:lstStyle/>
          <a:p>
            <a:r>
              <a:rPr lang="en-US" dirty="0"/>
              <a:t>Modules are selected dynamically as search progresses</a:t>
            </a:r>
          </a:p>
          <a:p>
            <a:pPr lvl="1"/>
            <a:r>
              <a:rPr lang="en-US" dirty="0"/>
              <a:t>Similar to [Andreas et al. 2016], but structures are not pre-determined</a:t>
            </a:r>
          </a:p>
          <a:p>
            <a:r>
              <a:rPr lang="en-US" dirty="0"/>
              <a:t>Network design reflects the semantics of the action</a:t>
            </a:r>
          </a:p>
        </p:txBody>
      </p:sp>
      <p:sp>
        <p:nvSpPr>
          <p:cNvPr id="3" name="Title 2"/>
          <p:cNvSpPr>
            <a:spLocks noGrp="1"/>
          </p:cNvSpPr>
          <p:nvPr>
            <p:ph type="title"/>
          </p:nvPr>
        </p:nvSpPr>
        <p:spPr/>
        <p:txBody>
          <a:bodyPr/>
          <a:lstStyle/>
          <a:p>
            <a:r>
              <a:rPr lang="en-US" dirty="0"/>
              <a:t>Neural Network Modules (2/2)</a:t>
            </a:r>
          </a:p>
        </p:txBody>
      </p:sp>
      <p:grpSp>
        <p:nvGrpSpPr>
          <p:cNvPr id="6" name="Group 5"/>
          <p:cNvGrpSpPr/>
          <p:nvPr/>
        </p:nvGrpSpPr>
        <p:grpSpPr>
          <a:xfrm>
            <a:off x="1829198" y="2808249"/>
            <a:ext cx="7287419" cy="4175569"/>
            <a:chOff x="2070150" y="2705073"/>
            <a:chExt cx="7287419" cy="4175569"/>
          </a:xfrm>
        </p:grpSpPr>
        <p:grpSp>
          <p:nvGrpSpPr>
            <p:cNvPr id="65" name="Group 64"/>
            <p:cNvGrpSpPr/>
            <p:nvPr/>
          </p:nvGrpSpPr>
          <p:grpSpPr>
            <a:xfrm>
              <a:off x="2070150" y="3173269"/>
              <a:ext cx="2414588" cy="712562"/>
              <a:chOff x="2072410" y="4216732"/>
              <a:chExt cx="2414588" cy="712562"/>
            </a:xfrm>
          </p:grpSpPr>
          <p:sp>
            <p:nvSpPr>
              <p:cNvPr id="59" name="Rectangle: Rounded Corners 58"/>
              <p:cNvSpPr/>
              <p:nvPr/>
            </p:nvSpPr>
            <p:spPr bwMode="auto">
              <a:xfrm>
                <a:off x="2140854" y="4216732"/>
                <a:ext cx="2006415" cy="712562"/>
              </a:xfrm>
              <a:prstGeom prst="roundRect">
                <a:avLst/>
              </a:prstGeom>
              <a:solidFill>
                <a:schemeClr val="bg1"/>
              </a:solidFill>
              <a:ln w="25400">
                <a:solidFill>
                  <a:srgbClr val="7030A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7" name="TextBox 16"/>
              <p:cNvSpPr txBox="1"/>
              <p:nvPr/>
            </p:nvSpPr>
            <p:spPr>
              <a:xfrm rot="21599766">
                <a:off x="2072410" y="4323948"/>
                <a:ext cx="2414588" cy="544765"/>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306CB2"/>
                    </a:solidFill>
                    <a:effectLst/>
                    <a:uLnTx/>
                    <a:uFillTx/>
                    <a:latin typeface="Segoe UI"/>
                    <a:ea typeface="+mn-ea"/>
                    <a:cs typeface="+mn-cs"/>
                  </a:rPr>
                  <a:t>Select</a:t>
                </a:r>
                <a:r>
                  <a:rPr kumimoji="0" lang="en-US" sz="1800" b="0" i="0" u="none" strike="noStrike" kern="1200" cap="none" spc="0" normalizeH="0" baseline="0" noProof="0" dirty="0">
                    <a:ln>
                      <a:noFill/>
                    </a:ln>
                    <a:gradFill>
                      <a:gsLst>
                        <a:gs pos="2917">
                          <a:srgbClr val="525051"/>
                        </a:gs>
                        <a:gs pos="30000">
                          <a:srgbClr val="525051"/>
                        </a:gs>
                      </a:gsLst>
                      <a:lin ang="5400000" scaled="0"/>
                    </a:gradFill>
                    <a:effectLst/>
                    <a:uLnTx/>
                    <a:uFillTx/>
                    <a:latin typeface="Segoe UI"/>
                    <a:ea typeface="+mn-ea"/>
                    <a:cs typeface="+mn-cs"/>
                  </a:rPr>
                  <a:t> “</a:t>
                </a:r>
                <a:r>
                  <a:rPr kumimoji="0" lang="en-US" sz="1800" b="0" i="0" u="none" strike="noStrike" kern="1200" cap="none" spc="0" normalizeH="0" baseline="0" noProof="0" dirty="0">
                    <a:ln>
                      <a:noFill/>
                    </a:ln>
                    <a:solidFill>
                      <a:srgbClr val="009E49">
                        <a:lumMod val="75000"/>
                      </a:srgbClr>
                    </a:solidFill>
                    <a:effectLst/>
                    <a:uLnTx/>
                    <a:uFillTx/>
                    <a:latin typeface="Segoe UI"/>
                    <a:ea typeface="+mn-ea"/>
                    <a:cs typeface="+mn-cs"/>
                  </a:rPr>
                  <a:t>Character</a:t>
                </a:r>
                <a:r>
                  <a:rPr kumimoji="0" lang="en-US" sz="1800" b="0" i="0" u="none" strike="noStrike" kern="1200" cap="none" spc="0" normalizeH="0" baseline="0" noProof="0" dirty="0">
                    <a:ln>
                      <a:noFill/>
                    </a:ln>
                    <a:gradFill>
                      <a:gsLst>
                        <a:gs pos="2917">
                          <a:srgbClr val="525051"/>
                        </a:gs>
                        <a:gs pos="30000">
                          <a:srgbClr val="525051"/>
                        </a:gs>
                      </a:gsLst>
                      <a:lin ang="5400000" scaled="0"/>
                    </a:gradFill>
                    <a:effectLst/>
                    <a:uLnTx/>
                    <a:uFillTx/>
                    <a:latin typeface="Segoe UI"/>
                    <a:ea typeface="+mn-ea"/>
                    <a:cs typeface="+mn-cs"/>
                  </a:rPr>
                  <a:t>”</a:t>
                </a:r>
              </a:p>
            </p:txBody>
          </p:sp>
        </p:grpSp>
        <p:grpSp>
          <p:nvGrpSpPr>
            <p:cNvPr id="5" name="Group 4"/>
            <p:cNvGrpSpPr/>
            <p:nvPr/>
          </p:nvGrpSpPr>
          <p:grpSpPr>
            <a:xfrm>
              <a:off x="3822376" y="2705073"/>
              <a:ext cx="5535193" cy="4175569"/>
              <a:chOff x="3775836" y="2625192"/>
              <a:chExt cx="5535193" cy="4175569"/>
            </a:xfrm>
          </p:grpSpPr>
          <p:grpSp>
            <p:nvGrpSpPr>
              <p:cNvPr id="13" name="Group 12"/>
              <p:cNvGrpSpPr/>
              <p:nvPr/>
            </p:nvGrpSpPr>
            <p:grpSpPr>
              <a:xfrm>
                <a:off x="7110266" y="3774203"/>
                <a:ext cx="1119124" cy="259059"/>
                <a:chOff x="1258218" y="692151"/>
                <a:chExt cx="1097280" cy="254002"/>
              </a:xfrm>
            </p:grpSpPr>
            <p:sp>
              <p:nvSpPr>
                <p:cNvPr id="14" name="Oval 13"/>
                <p:cNvSpPr/>
                <p:nvPr/>
              </p:nvSpPr>
              <p:spPr>
                <a:xfrm>
                  <a:off x="1583760" y="710770"/>
                  <a:ext cx="195732" cy="195732"/>
                </a:xfrm>
                <a:prstGeom prst="ellipse">
                  <a:avLst/>
                </a:prstGeom>
                <a:pattFill prst="wdDnDiag">
                  <a:fgClr>
                    <a:srgbClr val="0070C0"/>
                  </a:fgClr>
                  <a:bgClr>
                    <a:schemeClr val="accent1">
                      <a:lumMod val="60000"/>
                      <a:lumOff val="40000"/>
                    </a:schemeClr>
                  </a:bgClr>
                </a:patt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15" name="Oval 14"/>
                <p:cNvSpPr/>
                <p:nvPr/>
              </p:nvSpPr>
              <p:spPr>
                <a:xfrm>
                  <a:off x="1315739" y="710770"/>
                  <a:ext cx="195732" cy="195732"/>
                </a:xfrm>
                <a:prstGeom prst="ellipse">
                  <a:avLst/>
                </a:prstGeom>
                <a:pattFill prst="wdDnDiag">
                  <a:fgClr>
                    <a:srgbClr val="0070C0"/>
                  </a:fgClr>
                  <a:bgClr>
                    <a:schemeClr val="accent1">
                      <a:lumMod val="60000"/>
                      <a:lumOff val="40000"/>
                    </a:schemeClr>
                  </a:bgClr>
                </a:patt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16" name="Oval 15"/>
                <p:cNvSpPr/>
                <p:nvPr/>
              </p:nvSpPr>
              <p:spPr>
                <a:xfrm>
                  <a:off x="1845426" y="710768"/>
                  <a:ext cx="195732" cy="195732"/>
                </a:xfrm>
                <a:prstGeom prst="ellipse">
                  <a:avLst/>
                </a:prstGeom>
                <a:pattFill prst="wdDnDiag">
                  <a:fgClr>
                    <a:srgbClr val="0070C0"/>
                  </a:fgClr>
                  <a:bgClr>
                    <a:schemeClr val="accent1">
                      <a:lumMod val="60000"/>
                      <a:lumOff val="40000"/>
                    </a:schemeClr>
                  </a:bgClr>
                </a:patt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18" name="Oval 17"/>
                <p:cNvSpPr/>
                <p:nvPr/>
              </p:nvSpPr>
              <p:spPr>
                <a:xfrm>
                  <a:off x="2104644" y="710768"/>
                  <a:ext cx="195732" cy="195732"/>
                </a:xfrm>
                <a:prstGeom prst="ellipse">
                  <a:avLst/>
                </a:prstGeom>
                <a:pattFill prst="wdDnDiag">
                  <a:fgClr>
                    <a:srgbClr val="0070C0"/>
                  </a:fgClr>
                  <a:bgClr>
                    <a:schemeClr val="accent1">
                      <a:lumMod val="60000"/>
                      <a:lumOff val="40000"/>
                    </a:schemeClr>
                  </a:bgClr>
                </a:patt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19" name="Rounded Rectangle 34"/>
                <p:cNvSpPr/>
                <p:nvPr/>
              </p:nvSpPr>
              <p:spPr>
                <a:xfrm>
                  <a:off x="1258218" y="692151"/>
                  <a:ext cx="1097280" cy="254002"/>
                </a:xfrm>
                <a:prstGeom prst="round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20" name="Group 19"/>
              <p:cNvGrpSpPr/>
              <p:nvPr/>
            </p:nvGrpSpPr>
            <p:grpSpPr>
              <a:xfrm>
                <a:off x="7370433" y="3162050"/>
                <a:ext cx="606192" cy="259059"/>
                <a:chOff x="1936377" y="946153"/>
                <a:chExt cx="594360" cy="254002"/>
              </a:xfrm>
            </p:grpSpPr>
            <p:sp>
              <p:nvSpPr>
                <p:cNvPr id="21" name="Oval 20"/>
                <p:cNvSpPr/>
                <p:nvPr/>
              </p:nvSpPr>
              <p:spPr>
                <a:xfrm>
                  <a:off x="1995966" y="964404"/>
                  <a:ext cx="195732" cy="195732"/>
                </a:xfrm>
                <a:prstGeom prst="ellipse">
                  <a:avLst/>
                </a:prstGeom>
                <a:pattFill prst="wdDnDiag">
                  <a:fgClr>
                    <a:srgbClr val="0070C0"/>
                  </a:fgClr>
                  <a:bgClr>
                    <a:schemeClr val="accent1">
                      <a:lumMod val="60000"/>
                      <a:lumOff val="40000"/>
                    </a:schemeClr>
                  </a:bgClr>
                </a:patt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22" name="Oval 21"/>
                <p:cNvSpPr/>
                <p:nvPr/>
              </p:nvSpPr>
              <p:spPr>
                <a:xfrm>
                  <a:off x="2257632" y="964402"/>
                  <a:ext cx="195732" cy="195732"/>
                </a:xfrm>
                <a:prstGeom prst="ellipse">
                  <a:avLst/>
                </a:prstGeom>
                <a:pattFill prst="wdDnDiag">
                  <a:fgClr>
                    <a:srgbClr val="0070C0"/>
                  </a:fgClr>
                  <a:bgClr>
                    <a:schemeClr val="accent1">
                      <a:lumMod val="60000"/>
                      <a:lumOff val="40000"/>
                    </a:schemeClr>
                  </a:bgClr>
                </a:patt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23" name="Rounded Rectangle 39"/>
                <p:cNvSpPr/>
                <p:nvPr/>
              </p:nvSpPr>
              <p:spPr>
                <a:xfrm>
                  <a:off x="1936377" y="946153"/>
                  <a:ext cx="594360" cy="254002"/>
                </a:xfrm>
                <a:prstGeom prst="round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grpSp>
          <p:sp>
            <p:nvSpPr>
              <p:cNvPr id="24" name="Oval 23"/>
              <p:cNvSpPr/>
              <p:nvPr/>
            </p:nvSpPr>
            <p:spPr>
              <a:xfrm>
                <a:off x="5101940" y="6145384"/>
                <a:ext cx="199629" cy="19962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25" name="Oval 24"/>
              <p:cNvSpPr/>
              <p:nvPr/>
            </p:nvSpPr>
            <p:spPr>
              <a:xfrm>
                <a:off x="5249906" y="5516579"/>
                <a:ext cx="199629" cy="199629"/>
              </a:xfrm>
              <a:prstGeom prst="ellipse">
                <a:avLst/>
              </a:prstGeom>
              <a:pattFill prst="wdDnDiag">
                <a:fgClr>
                  <a:srgbClr val="0070C0"/>
                </a:fgClr>
                <a:bgClr>
                  <a:schemeClr val="accent1">
                    <a:lumMod val="60000"/>
                    <a:lumOff val="40000"/>
                  </a:schemeClr>
                </a:bgClr>
              </a:patt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26" name="Oval 25"/>
              <p:cNvSpPr/>
              <p:nvPr/>
            </p:nvSpPr>
            <p:spPr>
              <a:xfrm>
                <a:off x="4841722" y="5141515"/>
                <a:ext cx="199629" cy="199629"/>
              </a:xfrm>
              <a:prstGeom prst="ellipse">
                <a:avLst/>
              </a:prstGeom>
              <a:pattFill prst="wdDnDiag">
                <a:fgClr>
                  <a:srgbClr val="0070C0"/>
                </a:fgClr>
                <a:bgClr>
                  <a:schemeClr val="accent1">
                    <a:lumMod val="60000"/>
                    <a:lumOff val="40000"/>
                  </a:schemeClr>
                </a:bgClr>
              </a:patt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cxnSp>
            <p:nvCxnSpPr>
              <p:cNvPr id="27" name="Straight Connector 26"/>
              <p:cNvCxnSpPr>
                <a:stCxn id="24" idx="0"/>
                <a:endCxn id="26" idx="4"/>
              </p:cNvCxnSpPr>
              <p:nvPr/>
            </p:nvCxnSpPr>
            <p:spPr>
              <a:xfrm flipH="1" flipV="1">
                <a:off x="4941536" y="5341144"/>
                <a:ext cx="260218" cy="804241"/>
              </a:xfrm>
              <a:prstGeom prst="line">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a:stCxn id="24" idx="0"/>
                <a:endCxn id="25" idx="4"/>
              </p:cNvCxnSpPr>
              <p:nvPr/>
            </p:nvCxnSpPr>
            <p:spPr>
              <a:xfrm flipV="1">
                <a:off x="5201754" y="5716207"/>
                <a:ext cx="147966" cy="429177"/>
              </a:xfrm>
              <a:prstGeom prst="line">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9" name="Oval 28"/>
              <p:cNvSpPr/>
              <p:nvPr/>
            </p:nvSpPr>
            <p:spPr>
              <a:xfrm>
                <a:off x="5876735" y="6145384"/>
                <a:ext cx="199629" cy="19962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30" name="Oval 29"/>
              <p:cNvSpPr/>
              <p:nvPr/>
            </p:nvSpPr>
            <p:spPr>
              <a:xfrm>
                <a:off x="6024701" y="5516579"/>
                <a:ext cx="199629" cy="199629"/>
              </a:xfrm>
              <a:prstGeom prst="ellipse">
                <a:avLst/>
              </a:prstGeom>
              <a:pattFill prst="wdDnDiag">
                <a:fgClr>
                  <a:srgbClr val="0070C0"/>
                </a:fgClr>
                <a:bgClr>
                  <a:schemeClr val="accent1">
                    <a:lumMod val="60000"/>
                    <a:lumOff val="40000"/>
                  </a:schemeClr>
                </a:bgClr>
              </a:patt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31" name="Oval 30"/>
              <p:cNvSpPr/>
              <p:nvPr/>
            </p:nvSpPr>
            <p:spPr>
              <a:xfrm>
                <a:off x="5616517" y="5141515"/>
                <a:ext cx="199629" cy="199629"/>
              </a:xfrm>
              <a:prstGeom prst="ellipse">
                <a:avLst/>
              </a:prstGeom>
              <a:pattFill prst="wdDnDiag">
                <a:fgClr>
                  <a:srgbClr val="0070C0"/>
                </a:fgClr>
                <a:bgClr>
                  <a:schemeClr val="accent1">
                    <a:lumMod val="60000"/>
                    <a:lumOff val="40000"/>
                  </a:schemeClr>
                </a:bgClr>
              </a:patt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cxnSp>
            <p:nvCxnSpPr>
              <p:cNvPr id="32" name="Straight Connector 31"/>
              <p:cNvCxnSpPr/>
              <p:nvPr/>
            </p:nvCxnSpPr>
            <p:spPr>
              <a:xfrm flipH="1" flipV="1">
                <a:off x="5716331" y="5341144"/>
                <a:ext cx="260218" cy="804241"/>
              </a:xfrm>
              <a:prstGeom prst="line">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V="1">
                <a:off x="5976549" y="5716207"/>
                <a:ext cx="147966" cy="429177"/>
              </a:xfrm>
              <a:prstGeom prst="line">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4" name="Oval 33"/>
              <p:cNvSpPr/>
              <p:nvPr/>
            </p:nvSpPr>
            <p:spPr>
              <a:xfrm>
                <a:off x="6650612" y="6145384"/>
                <a:ext cx="199629" cy="19962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35" name="Oval 34"/>
              <p:cNvSpPr/>
              <p:nvPr/>
            </p:nvSpPr>
            <p:spPr>
              <a:xfrm>
                <a:off x="6798578" y="5516579"/>
                <a:ext cx="199629" cy="199629"/>
              </a:xfrm>
              <a:prstGeom prst="ellipse">
                <a:avLst/>
              </a:prstGeom>
              <a:pattFill prst="wdDnDiag">
                <a:fgClr>
                  <a:srgbClr val="0070C0"/>
                </a:fgClr>
                <a:bgClr>
                  <a:schemeClr val="accent1">
                    <a:lumMod val="60000"/>
                    <a:lumOff val="40000"/>
                  </a:schemeClr>
                </a:bgClr>
              </a:patt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36" name="Oval 35"/>
              <p:cNvSpPr/>
              <p:nvPr/>
            </p:nvSpPr>
            <p:spPr>
              <a:xfrm>
                <a:off x="6390394" y="5141515"/>
                <a:ext cx="199629" cy="199629"/>
              </a:xfrm>
              <a:prstGeom prst="ellipse">
                <a:avLst/>
              </a:prstGeom>
              <a:pattFill prst="wdDnDiag">
                <a:fgClr>
                  <a:srgbClr val="0070C0"/>
                </a:fgClr>
                <a:bgClr>
                  <a:schemeClr val="accent1">
                    <a:lumMod val="60000"/>
                    <a:lumOff val="40000"/>
                  </a:schemeClr>
                </a:bgClr>
              </a:patt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cxnSp>
            <p:nvCxnSpPr>
              <p:cNvPr id="37" name="Straight Connector 36"/>
              <p:cNvCxnSpPr/>
              <p:nvPr/>
            </p:nvCxnSpPr>
            <p:spPr>
              <a:xfrm flipH="1" flipV="1">
                <a:off x="6490208" y="5341144"/>
                <a:ext cx="260218" cy="804241"/>
              </a:xfrm>
              <a:prstGeom prst="line">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V="1">
                <a:off x="6750426" y="5716207"/>
                <a:ext cx="147966" cy="429177"/>
              </a:xfrm>
              <a:prstGeom prst="line">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9" name="Oval 38"/>
              <p:cNvSpPr/>
              <p:nvPr/>
            </p:nvSpPr>
            <p:spPr>
              <a:xfrm>
                <a:off x="7380479" y="6145384"/>
                <a:ext cx="199629" cy="19962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40" name="Oval 39"/>
              <p:cNvSpPr/>
              <p:nvPr/>
            </p:nvSpPr>
            <p:spPr>
              <a:xfrm>
                <a:off x="7528445" y="5516579"/>
                <a:ext cx="199629" cy="199629"/>
              </a:xfrm>
              <a:prstGeom prst="ellipse">
                <a:avLst/>
              </a:prstGeom>
              <a:pattFill prst="wdDnDiag">
                <a:fgClr>
                  <a:srgbClr val="0070C0"/>
                </a:fgClr>
                <a:bgClr>
                  <a:schemeClr val="accent1">
                    <a:lumMod val="60000"/>
                    <a:lumOff val="40000"/>
                  </a:schemeClr>
                </a:bgClr>
              </a:patt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41" name="Oval 40"/>
              <p:cNvSpPr/>
              <p:nvPr/>
            </p:nvSpPr>
            <p:spPr>
              <a:xfrm>
                <a:off x="7120261" y="5141515"/>
                <a:ext cx="199629" cy="199629"/>
              </a:xfrm>
              <a:prstGeom prst="ellipse">
                <a:avLst/>
              </a:prstGeom>
              <a:pattFill prst="wdDnDiag">
                <a:fgClr>
                  <a:srgbClr val="0070C0"/>
                </a:fgClr>
                <a:bgClr>
                  <a:schemeClr val="accent1">
                    <a:lumMod val="60000"/>
                    <a:lumOff val="40000"/>
                  </a:schemeClr>
                </a:bgClr>
              </a:patt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cxnSp>
            <p:nvCxnSpPr>
              <p:cNvPr id="42" name="Straight Connector 41"/>
              <p:cNvCxnSpPr/>
              <p:nvPr/>
            </p:nvCxnSpPr>
            <p:spPr>
              <a:xfrm flipH="1" flipV="1">
                <a:off x="7220075" y="5341144"/>
                <a:ext cx="260218" cy="804241"/>
              </a:xfrm>
              <a:prstGeom prst="line">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flipV="1">
                <a:off x="7480293" y="5716207"/>
                <a:ext cx="147966" cy="429177"/>
              </a:xfrm>
              <a:prstGeom prst="line">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4" name="Oval 43"/>
              <p:cNvSpPr/>
              <p:nvPr/>
            </p:nvSpPr>
            <p:spPr>
              <a:xfrm>
                <a:off x="8123631" y="6145384"/>
                <a:ext cx="199629" cy="19962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45" name="Oval 44"/>
              <p:cNvSpPr/>
              <p:nvPr/>
            </p:nvSpPr>
            <p:spPr>
              <a:xfrm>
                <a:off x="8271597" y="5516579"/>
                <a:ext cx="199629" cy="199629"/>
              </a:xfrm>
              <a:prstGeom prst="ellipse">
                <a:avLst/>
              </a:prstGeom>
              <a:pattFill prst="wdDnDiag">
                <a:fgClr>
                  <a:srgbClr val="0070C0"/>
                </a:fgClr>
                <a:bgClr>
                  <a:schemeClr val="accent1">
                    <a:lumMod val="60000"/>
                    <a:lumOff val="40000"/>
                  </a:schemeClr>
                </a:bgClr>
              </a:patt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46" name="Oval 45"/>
              <p:cNvSpPr/>
              <p:nvPr/>
            </p:nvSpPr>
            <p:spPr>
              <a:xfrm>
                <a:off x="7863412" y="5141515"/>
                <a:ext cx="199629" cy="199629"/>
              </a:xfrm>
              <a:prstGeom prst="ellipse">
                <a:avLst/>
              </a:prstGeom>
              <a:pattFill prst="wdDnDiag">
                <a:fgClr>
                  <a:srgbClr val="0070C0"/>
                </a:fgClr>
                <a:bgClr>
                  <a:schemeClr val="accent1">
                    <a:lumMod val="60000"/>
                    <a:lumOff val="40000"/>
                  </a:schemeClr>
                </a:bgClr>
              </a:patt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cxnSp>
            <p:nvCxnSpPr>
              <p:cNvPr id="47" name="Straight Connector 46"/>
              <p:cNvCxnSpPr/>
              <p:nvPr/>
            </p:nvCxnSpPr>
            <p:spPr>
              <a:xfrm flipH="1" flipV="1">
                <a:off x="7963227" y="5341144"/>
                <a:ext cx="260218" cy="804241"/>
              </a:xfrm>
              <a:prstGeom prst="line">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V="1">
                <a:off x="8223445" y="5716207"/>
                <a:ext cx="147966" cy="429177"/>
              </a:xfrm>
              <a:prstGeom prst="line">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a:stCxn id="26" idx="6"/>
                <a:endCxn id="31" idx="2"/>
              </p:cNvCxnSpPr>
              <p:nvPr/>
            </p:nvCxnSpPr>
            <p:spPr>
              <a:xfrm>
                <a:off x="5041350" y="5241329"/>
                <a:ext cx="575167" cy="0"/>
              </a:xfrm>
              <a:prstGeom prst="line">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a:stCxn id="31" idx="6"/>
                <a:endCxn id="36" idx="2"/>
              </p:cNvCxnSpPr>
              <p:nvPr/>
            </p:nvCxnSpPr>
            <p:spPr>
              <a:xfrm>
                <a:off x="5816145" y="5241329"/>
                <a:ext cx="574249" cy="0"/>
              </a:xfrm>
              <a:prstGeom prst="line">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a:stCxn id="36" idx="6"/>
                <a:endCxn id="41" idx="2"/>
              </p:cNvCxnSpPr>
              <p:nvPr/>
            </p:nvCxnSpPr>
            <p:spPr>
              <a:xfrm>
                <a:off x="6590022" y="5241329"/>
                <a:ext cx="530239" cy="0"/>
              </a:xfrm>
              <a:prstGeom prst="line">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a:stCxn id="41" idx="6"/>
                <a:endCxn id="46" idx="2"/>
              </p:cNvCxnSpPr>
              <p:nvPr/>
            </p:nvCxnSpPr>
            <p:spPr>
              <a:xfrm>
                <a:off x="7319889" y="5241329"/>
                <a:ext cx="543523" cy="0"/>
              </a:xfrm>
              <a:prstGeom prst="line">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a:endCxn id="26" idx="2"/>
              </p:cNvCxnSpPr>
              <p:nvPr/>
            </p:nvCxnSpPr>
            <p:spPr>
              <a:xfrm>
                <a:off x="4236740" y="5241329"/>
                <a:ext cx="604982" cy="0"/>
              </a:xfrm>
              <a:prstGeom prst="line">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nvGrpSpPr>
              <p:cNvPr id="54" name="Group 53"/>
              <p:cNvGrpSpPr/>
              <p:nvPr/>
            </p:nvGrpSpPr>
            <p:grpSpPr>
              <a:xfrm>
                <a:off x="6390394" y="4309890"/>
                <a:ext cx="606192" cy="259060"/>
                <a:chOff x="4368275" y="3166406"/>
                <a:chExt cx="594360" cy="254003"/>
              </a:xfrm>
            </p:grpSpPr>
            <p:sp>
              <p:nvSpPr>
                <p:cNvPr id="55" name="Oval 54"/>
                <p:cNvSpPr/>
                <p:nvPr/>
              </p:nvSpPr>
              <p:spPr>
                <a:xfrm>
                  <a:off x="4439496" y="3196150"/>
                  <a:ext cx="195732" cy="195732"/>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FFFFFF"/>
                    </a:solidFill>
                    <a:effectLst/>
                    <a:uLnTx/>
                    <a:uFillTx/>
                    <a:latin typeface="Segoe UI"/>
                    <a:ea typeface="+mn-ea"/>
                    <a:cs typeface="+mn-cs"/>
                  </a:endParaRPr>
                </a:p>
              </p:txBody>
            </p:sp>
            <p:sp>
              <p:nvSpPr>
                <p:cNvPr id="56" name="Oval 55"/>
                <p:cNvSpPr/>
                <p:nvPr/>
              </p:nvSpPr>
              <p:spPr>
                <a:xfrm>
                  <a:off x="4688347" y="3196150"/>
                  <a:ext cx="195732" cy="195732"/>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57" name="Rounded Rectangle 123"/>
                <p:cNvSpPr/>
                <p:nvPr/>
              </p:nvSpPr>
              <p:spPr>
                <a:xfrm>
                  <a:off x="4368275" y="3166406"/>
                  <a:ext cx="594360" cy="254003"/>
                </a:xfrm>
                <a:prstGeom prst="round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grpSp>
          <p:cxnSp>
            <p:nvCxnSpPr>
              <p:cNvPr id="58" name="Straight Connector 57"/>
              <p:cNvCxnSpPr>
                <a:stCxn id="45" idx="2"/>
                <a:endCxn id="40" idx="6"/>
              </p:cNvCxnSpPr>
              <p:nvPr/>
            </p:nvCxnSpPr>
            <p:spPr>
              <a:xfrm flipH="1">
                <a:off x="7728074" y="5616393"/>
                <a:ext cx="543523" cy="0"/>
              </a:xfrm>
              <a:prstGeom prst="line">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a:stCxn id="40" idx="2"/>
                <a:endCxn id="35" idx="6"/>
              </p:cNvCxnSpPr>
              <p:nvPr/>
            </p:nvCxnSpPr>
            <p:spPr>
              <a:xfrm flipH="1">
                <a:off x="6998207" y="5616393"/>
                <a:ext cx="530239" cy="0"/>
              </a:xfrm>
              <a:prstGeom prst="line">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a:stCxn id="35" idx="2"/>
                <a:endCxn id="30" idx="6"/>
              </p:cNvCxnSpPr>
              <p:nvPr/>
            </p:nvCxnSpPr>
            <p:spPr>
              <a:xfrm flipH="1">
                <a:off x="6224329" y="5616393"/>
                <a:ext cx="574249" cy="0"/>
              </a:xfrm>
              <a:prstGeom prst="line">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a:stCxn id="30" idx="2"/>
                <a:endCxn id="25" idx="6"/>
              </p:cNvCxnSpPr>
              <p:nvPr/>
            </p:nvCxnSpPr>
            <p:spPr>
              <a:xfrm flipH="1">
                <a:off x="5449534" y="5616393"/>
                <a:ext cx="575167" cy="0"/>
              </a:xfrm>
              <a:prstGeom prst="line">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nvGrpSpPr>
              <p:cNvPr id="63" name="Group 62"/>
              <p:cNvGrpSpPr/>
              <p:nvPr/>
            </p:nvGrpSpPr>
            <p:grpSpPr>
              <a:xfrm>
                <a:off x="8453121" y="4308138"/>
                <a:ext cx="585045" cy="259059"/>
                <a:chOff x="7469064" y="2766146"/>
                <a:chExt cx="573626" cy="254002"/>
              </a:xfrm>
            </p:grpSpPr>
            <p:sp>
              <p:nvSpPr>
                <p:cNvPr id="64" name="Oval 63"/>
                <p:cNvSpPr/>
                <p:nvPr/>
              </p:nvSpPr>
              <p:spPr>
                <a:xfrm>
                  <a:off x="7518085" y="2794088"/>
                  <a:ext cx="195732" cy="19573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0000"/>
                    </a:solidFill>
                    <a:effectLst/>
                    <a:uLnTx/>
                    <a:uFillTx/>
                    <a:latin typeface="Segoe UI"/>
                    <a:ea typeface="+mn-ea"/>
                    <a:cs typeface="+mn-cs"/>
                  </a:endParaRPr>
                </a:p>
              </p:txBody>
            </p:sp>
            <p:sp>
              <p:nvSpPr>
                <p:cNvPr id="66" name="Rounded Rectangle 40"/>
                <p:cNvSpPr/>
                <p:nvPr/>
              </p:nvSpPr>
              <p:spPr>
                <a:xfrm>
                  <a:off x="7469064" y="2766146"/>
                  <a:ext cx="573626" cy="254002"/>
                </a:xfrm>
                <a:prstGeom prst="round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67" name="Oval 66"/>
                <p:cNvSpPr/>
                <p:nvPr/>
              </p:nvSpPr>
              <p:spPr>
                <a:xfrm>
                  <a:off x="7779616" y="2794088"/>
                  <a:ext cx="195732" cy="19573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grpSp>
          <p:cxnSp>
            <p:nvCxnSpPr>
              <p:cNvPr id="68" name="Straight Connector 67"/>
              <p:cNvCxnSpPr>
                <a:stCxn id="57" idx="0"/>
                <a:endCxn id="15" idx="4"/>
              </p:cNvCxnSpPr>
              <p:nvPr/>
            </p:nvCxnSpPr>
            <p:spPr>
              <a:xfrm flipV="1">
                <a:off x="6693490" y="3992822"/>
                <a:ext cx="575257" cy="317068"/>
              </a:xfrm>
              <a:prstGeom prst="line">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a:stCxn id="66" idx="0"/>
                <a:endCxn id="15" idx="4"/>
              </p:cNvCxnSpPr>
              <p:nvPr/>
            </p:nvCxnSpPr>
            <p:spPr>
              <a:xfrm flipH="1" flipV="1">
                <a:off x="7268747" y="3992822"/>
                <a:ext cx="1476897" cy="315316"/>
              </a:xfrm>
              <a:prstGeom prst="line">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a:stCxn id="19" idx="0"/>
                <a:endCxn id="23" idx="2"/>
              </p:cNvCxnSpPr>
              <p:nvPr/>
            </p:nvCxnSpPr>
            <p:spPr>
              <a:xfrm flipV="1">
                <a:off x="7669828" y="3421109"/>
                <a:ext cx="3700" cy="353095"/>
              </a:xfrm>
              <a:prstGeom prst="line">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1" name="Oval 70"/>
              <p:cNvSpPr/>
              <p:nvPr/>
            </p:nvSpPr>
            <p:spPr>
              <a:xfrm>
                <a:off x="7567972" y="2625192"/>
                <a:ext cx="199629" cy="199629"/>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cxnSp>
            <p:nvCxnSpPr>
              <p:cNvPr id="72" name="Straight Connector 71"/>
              <p:cNvCxnSpPr>
                <a:stCxn id="23" idx="0"/>
                <a:endCxn id="71" idx="4"/>
              </p:cNvCxnSpPr>
              <p:nvPr/>
            </p:nvCxnSpPr>
            <p:spPr>
              <a:xfrm flipH="1" flipV="1">
                <a:off x="7667786" y="2824821"/>
                <a:ext cx="5742" cy="337229"/>
              </a:xfrm>
              <a:prstGeom prst="line">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3" name="Freeform: Shape 72"/>
              <p:cNvSpPr/>
              <p:nvPr/>
            </p:nvSpPr>
            <p:spPr bwMode="auto">
              <a:xfrm>
                <a:off x="6837011" y="4599286"/>
                <a:ext cx="1486250" cy="642042"/>
              </a:xfrm>
              <a:custGeom>
                <a:avLst/>
                <a:gdLst>
                  <a:gd name="connsiteX0" fmla="*/ 1502875 w 1828781"/>
                  <a:gd name="connsiteY0" fmla="*/ 688063 h 688063"/>
                  <a:gd name="connsiteX1" fmla="*/ 1747319 w 1828781"/>
                  <a:gd name="connsiteY1" fmla="*/ 561314 h 688063"/>
                  <a:gd name="connsiteX2" fmla="*/ 262550 w 1828781"/>
                  <a:gd name="connsiteY2" fmla="*/ 298764 h 688063"/>
                  <a:gd name="connsiteX3" fmla="*/ 0 w 1828781"/>
                  <a:gd name="connsiteY3" fmla="*/ 0 h 688063"/>
                </a:gdLst>
                <a:ahLst/>
                <a:cxnLst>
                  <a:cxn ang="0">
                    <a:pos x="connsiteX0" y="connsiteY0"/>
                  </a:cxn>
                  <a:cxn ang="0">
                    <a:pos x="connsiteX1" y="connsiteY1"/>
                  </a:cxn>
                  <a:cxn ang="0">
                    <a:pos x="connsiteX2" y="connsiteY2"/>
                  </a:cxn>
                  <a:cxn ang="0">
                    <a:pos x="connsiteX3" y="connsiteY3"/>
                  </a:cxn>
                </a:cxnLst>
                <a:rect l="l" t="t" r="r" b="b"/>
                <a:pathLst>
                  <a:path w="1828781" h="688063">
                    <a:moveTo>
                      <a:pt x="1502875" y="688063"/>
                    </a:moveTo>
                    <a:cubicBezTo>
                      <a:pt x="1728457" y="657130"/>
                      <a:pt x="1954040" y="626197"/>
                      <a:pt x="1747319" y="561314"/>
                    </a:cubicBezTo>
                    <a:cubicBezTo>
                      <a:pt x="1540598" y="496431"/>
                      <a:pt x="553770" y="392316"/>
                      <a:pt x="262550" y="298764"/>
                    </a:cubicBezTo>
                    <a:cubicBezTo>
                      <a:pt x="-28670" y="205212"/>
                      <a:pt x="58847" y="146364"/>
                      <a:pt x="0" y="0"/>
                    </a:cubicBezTo>
                  </a:path>
                </a:pathLst>
              </a:custGeom>
              <a:noFill/>
              <a:ln w="25400">
                <a:solidFill>
                  <a:srgbClr val="0070C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4" name="Freeform: Shape 73"/>
              <p:cNvSpPr/>
              <p:nvPr/>
            </p:nvSpPr>
            <p:spPr bwMode="auto">
              <a:xfrm rot="184533">
                <a:off x="3775836" y="4529713"/>
                <a:ext cx="2861555" cy="1177953"/>
              </a:xfrm>
              <a:custGeom>
                <a:avLst/>
                <a:gdLst>
                  <a:gd name="connsiteX0" fmla="*/ 1558158 w 2980974"/>
                  <a:gd name="connsiteY0" fmla="*/ 990600 h 1095764"/>
                  <a:gd name="connsiteX1" fmla="*/ 272283 w 2980974"/>
                  <a:gd name="connsiteY1" fmla="*/ 1038225 h 1095764"/>
                  <a:gd name="connsiteX2" fmla="*/ 215133 w 2980974"/>
                  <a:gd name="connsiteY2" fmla="*/ 295275 h 1095764"/>
                  <a:gd name="connsiteX3" fmla="*/ 2644008 w 2980974"/>
                  <a:gd name="connsiteY3" fmla="*/ 304800 h 1095764"/>
                  <a:gd name="connsiteX4" fmla="*/ 2901183 w 2980974"/>
                  <a:gd name="connsiteY4" fmla="*/ 0 h 10957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0974" h="1095764">
                    <a:moveTo>
                      <a:pt x="1558158" y="990600"/>
                    </a:moveTo>
                    <a:cubicBezTo>
                      <a:pt x="1027139" y="1072356"/>
                      <a:pt x="496120" y="1154112"/>
                      <a:pt x="272283" y="1038225"/>
                    </a:cubicBezTo>
                    <a:cubicBezTo>
                      <a:pt x="48446" y="922338"/>
                      <a:pt x="-180155" y="417512"/>
                      <a:pt x="215133" y="295275"/>
                    </a:cubicBezTo>
                    <a:cubicBezTo>
                      <a:pt x="610420" y="173037"/>
                      <a:pt x="2196333" y="354012"/>
                      <a:pt x="2644008" y="304800"/>
                    </a:cubicBezTo>
                    <a:cubicBezTo>
                      <a:pt x="3091683" y="255588"/>
                      <a:pt x="2996433" y="127794"/>
                      <a:pt x="2901183" y="0"/>
                    </a:cubicBezTo>
                  </a:path>
                </a:pathLst>
              </a:custGeom>
              <a:noFill/>
              <a:ln w="25400">
                <a:solidFill>
                  <a:srgbClr val="125AAA"/>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5" name="Rectangle 74"/>
              <p:cNvSpPr/>
              <p:nvPr/>
            </p:nvSpPr>
            <p:spPr>
              <a:xfrm>
                <a:off x="4673321" y="6431429"/>
                <a:ext cx="4040337" cy="369332"/>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srgbClr val="C00000"/>
                    </a:solidFill>
                    <a:effectLst/>
                    <a:uLnTx/>
                    <a:uFillTx/>
                    <a:latin typeface="Times New Roman" panose="02020603050405020304" pitchFamily="18" charset="0"/>
                    <a:ea typeface="+mn-ea"/>
                    <a:cs typeface="Times New Roman" panose="02020603050405020304" pitchFamily="18" charset="0"/>
                  </a:rPr>
                  <a:t>Q: Which super heroes came from Earth?</a:t>
                </a:r>
                <a:endParaRPr kumimoji="0" lang="en-US" sz="1800" b="0" i="0" u="none" strike="noStrike" kern="1200" cap="none" spc="0" normalizeH="0" baseline="0" noProof="0" dirty="0">
                  <a:ln>
                    <a:noFill/>
                  </a:ln>
                  <a:solidFill>
                    <a:srgbClr val="525051"/>
                  </a:solidFill>
                  <a:effectLst/>
                  <a:uLnTx/>
                  <a:uFillTx/>
                  <a:latin typeface="Segoe UI"/>
                  <a:ea typeface="+mn-ea"/>
                  <a:cs typeface="+mn-cs"/>
                </a:endParaRPr>
              </a:p>
            </p:txBody>
          </p:sp>
          <p:sp>
            <p:nvSpPr>
              <p:cNvPr id="76" name="Rectangle 75"/>
              <p:cNvSpPr/>
              <p:nvPr/>
            </p:nvSpPr>
            <p:spPr>
              <a:xfrm>
                <a:off x="8228681" y="4595695"/>
                <a:ext cx="1082348" cy="369332"/>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srgbClr val="009E49"/>
                    </a:solidFill>
                    <a:effectLst/>
                    <a:uLnTx/>
                    <a:uFillTx/>
                    <a:latin typeface="Times New Roman" panose="02020603050405020304" pitchFamily="18" charset="0"/>
                    <a:ea typeface="+mn-ea"/>
                    <a:cs typeface="Times New Roman" panose="02020603050405020304" pitchFamily="18" charset="0"/>
                  </a:rPr>
                  <a:t>character</a:t>
                </a:r>
                <a:endParaRPr kumimoji="0" lang="en-US" sz="1800" b="0" i="0" u="none" strike="noStrike" kern="1200" cap="none" spc="0" normalizeH="0" baseline="0" noProof="0" dirty="0">
                  <a:ln>
                    <a:noFill/>
                  </a:ln>
                  <a:solidFill>
                    <a:srgbClr val="009E49"/>
                  </a:solidFill>
                  <a:effectLst/>
                  <a:uLnTx/>
                  <a:uFillTx/>
                  <a:latin typeface="Segoe UI"/>
                  <a:ea typeface="+mn-ea"/>
                  <a:cs typeface="+mn-cs"/>
                </a:endParaRPr>
              </a:p>
            </p:txBody>
          </p:sp>
        </p:grpSp>
      </p:grpSp>
      <p:sp>
        <p:nvSpPr>
          <p:cNvPr id="4" name="TextBox 3"/>
          <p:cNvSpPr txBox="1"/>
          <p:nvPr/>
        </p:nvSpPr>
        <p:spPr>
          <a:xfrm>
            <a:off x="2862160" y="4303891"/>
            <a:ext cx="3454881" cy="572464"/>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gradFill>
                  <a:gsLst>
                    <a:gs pos="2917">
                      <a:srgbClr val="525051"/>
                    </a:gs>
                    <a:gs pos="30000">
                      <a:srgbClr val="525051"/>
                    </a:gs>
                  </a:gsLst>
                  <a:lin ang="5400000" scaled="0"/>
                </a:gradFill>
                <a:effectLst/>
                <a:uLnTx/>
                <a:uFillTx/>
                <a:latin typeface="Segoe UI"/>
                <a:ea typeface="+mn-ea"/>
                <a:cs typeface="+mn-cs"/>
              </a:rPr>
              <a:t>Bi-LSTM Word Embedding</a:t>
            </a:r>
          </a:p>
        </p:txBody>
      </p:sp>
      <p:sp>
        <p:nvSpPr>
          <p:cNvPr id="77" name="TextBox 76"/>
          <p:cNvSpPr txBox="1"/>
          <p:nvPr/>
        </p:nvSpPr>
        <p:spPr>
          <a:xfrm>
            <a:off x="8672371" y="5358946"/>
            <a:ext cx="2730266" cy="849463"/>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gradFill>
                  <a:gsLst>
                    <a:gs pos="2917">
                      <a:srgbClr val="525051"/>
                    </a:gs>
                    <a:gs pos="30000">
                      <a:srgbClr val="525051"/>
                    </a:gs>
                  </a:gsLst>
                  <a:lin ang="5400000" scaled="0"/>
                </a:gradFill>
                <a:effectLst/>
                <a:uLnTx/>
                <a:uFillTx/>
                <a:latin typeface="Segoe UI"/>
                <a:ea typeface="+mn-ea"/>
                <a:cs typeface="+mn-cs"/>
              </a:rPr>
              <a:t>Word Embedding initialized with </a:t>
            </a:r>
            <a:r>
              <a:rPr kumimoji="0" lang="en-US" sz="2000" b="0" i="0" u="none" strike="noStrike" kern="1200" cap="none" spc="0" normalizeH="0" baseline="0" noProof="0" dirty="0" err="1">
                <a:ln>
                  <a:noFill/>
                </a:ln>
                <a:gradFill>
                  <a:gsLst>
                    <a:gs pos="2917">
                      <a:srgbClr val="525051"/>
                    </a:gs>
                    <a:gs pos="30000">
                      <a:srgbClr val="525051"/>
                    </a:gs>
                  </a:gsLst>
                  <a:lin ang="5400000" scaled="0"/>
                </a:gradFill>
                <a:effectLst/>
                <a:uLnTx/>
                <a:uFillTx/>
                <a:latin typeface="Segoe UI"/>
                <a:ea typeface="+mn-ea"/>
                <a:cs typeface="+mn-cs"/>
              </a:rPr>
              <a:t>GloVe</a:t>
            </a:r>
            <a:endParaRPr kumimoji="0" lang="en-US" sz="2000" b="0" i="0" u="none" strike="noStrike" kern="1200" cap="none" spc="0" normalizeH="0" baseline="0" noProof="0" dirty="0">
              <a:ln>
                <a:noFill/>
              </a:ln>
              <a:gradFill>
                <a:gsLst>
                  <a:gs pos="2917">
                    <a:srgbClr val="525051"/>
                  </a:gs>
                  <a:gs pos="30000">
                    <a:srgbClr val="525051"/>
                  </a:gs>
                </a:gsLst>
                <a:lin ang="5400000" scaled="0"/>
              </a:gradFill>
              <a:effectLst/>
              <a:uLnTx/>
              <a:uFillTx/>
              <a:latin typeface="Segoe UI"/>
              <a:ea typeface="+mn-ea"/>
              <a:cs typeface="+mn-cs"/>
            </a:endParaRPr>
          </a:p>
        </p:txBody>
      </p:sp>
      <p:sp>
        <p:nvSpPr>
          <p:cNvPr id="8" name="Freeform: Shape 7"/>
          <p:cNvSpPr/>
          <p:nvPr/>
        </p:nvSpPr>
        <p:spPr bwMode="auto">
          <a:xfrm>
            <a:off x="8926758" y="4630484"/>
            <a:ext cx="962025" cy="828675"/>
          </a:xfrm>
          <a:custGeom>
            <a:avLst/>
            <a:gdLst>
              <a:gd name="connsiteX0" fmla="*/ 962025 w 962025"/>
              <a:gd name="connsiteY0" fmla="*/ 828675 h 828675"/>
              <a:gd name="connsiteX1" fmla="*/ 704850 w 962025"/>
              <a:gd name="connsiteY1" fmla="*/ 361950 h 828675"/>
              <a:gd name="connsiteX2" fmla="*/ 0 w 962025"/>
              <a:gd name="connsiteY2" fmla="*/ 0 h 828675"/>
            </a:gdLst>
            <a:ahLst/>
            <a:cxnLst>
              <a:cxn ang="0">
                <a:pos x="connsiteX0" y="connsiteY0"/>
              </a:cxn>
              <a:cxn ang="0">
                <a:pos x="connsiteX1" y="connsiteY1"/>
              </a:cxn>
              <a:cxn ang="0">
                <a:pos x="connsiteX2" y="connsiteY2"/>
              </a:cxn>
            </a:cxnLst>
            <a:rect l="l" t="t" r="r" b="b"/>
            <a:pathLst>
              <a:path w="962025" h="828675">
                <a:moveTo>
                  <a:pt x="962025" y="828675"/>
                </a:moveTo>
                <a:cubicBezTo>
                  <a:pt x="913606" y="664369"/>
                  <a:pt x="865188" y="500063"/>
                  <a:pt x="704850" y="361950"/>
                </a:cubicBezTo>
                <a:cubicBezTo>
                  <a:pt x="544512" y="223837"/>
                  <a:pt x="272256" y="111918"/>
                  <a:pt x="0" y="0"/>
                </a:cubicBezTo>
              </a:path>
            </a:pathLst>
          </a:custGeom>
          <a:noFill/>
          <a:ln>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9" name="Freeform: Shape 8"/>
          <p:cNvSpPr/>
          <p:nvPr/>
        </p:nvSpPr>
        <p:spPr bwMode="auto">
          <a:xfrm>
            <a:off x="8172450" y="6091915"/>
            <a:ext cx="1676400" cy="480574"/>
          </a:xfrm>
          <a:custGeom>
            <a:avLst/>
            <a:gdLst>
              <a:gd name="connsiteX0" fmla="*/ 1076325 w 1076325"/>
              <a:gd name="connsiteY0" fmla="*/ 0 h 239353"/>
              <a:gd name="connsiteX1" fmla="*/ 714375 w 1076325"/>
              <a:gd name="connsiteY1" fmla="*/ 228600 h 239353"/>
              <a:gd name="connsiteX2" fmla="*/ 0 w 1076325"/>
              <a:gd name="connsiteY2" fmla="*/ 180975 h 239353"/>
            </a:gdLst>
            <a:ahLst/>
            <a:cxnLst>
              <a:cxn ang="0">
                <a:pos x="connsiteX0" y="connsiteY0"/>
              </a:cxn>
              <a:cxn ang="0">
                <a:pos x="connsiteX1" y="connsiteY1"/>
              </a:cxn>
              <a:cxn ang="0">
                <a:pos x="connsiteX2" y="connsiteY2"/>
              </a:cxn>
            </a:cxnLst>
            <a:rect l="l" t="t" r="r" b="b"/>
            <a:pathLst>
              <a:path w="1076325" h="239353">
                <a:moveTo>
                  <a:pt x="1076325" y="0"/>
                </a:moveTo>
                <a:cubicBezTo>
                  <a:pt x="985043" y="99219"/>
                  <a:pt x="893762" y="198438"/>
                  <a:pt x="714375" y="228600"/>
                </a:cubicBezTo>
                <a:cubicBezTo>
                  <a:pt x="534987" y="258763"/>
                  <a:pt x="267493" y="219869"/>
                  <a:pt x="0" y="180975"/>
                </a:cubicBezTo>
              </a:path>
            </a:pathLst>
          </a:custGeom>
          <a:noFill/>
          <a:ln>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9813910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7" grpId="0"/>
      <p:bldP spid="8" grpId="0" animBg="1"/>
      <p:bldP spid="9" grpId="0" animBg="1"/>
    </p:bld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3520964"/>
          </a:xfrm>
        </p:spPr>
        <p:txBody>
          <a:bodyPr/>
          <a:lstStyle/>
          <a:p>
            <a:r>
              <a:rPr lang="en-US" dirty="0"/>
              <a:t>Indirect supervision: only answers are available</a:t>
            </a:r>
          </a:p>
          <a:p>
            <a:endParaRPr lang="en-US" dirty="0"/>
          </a:p>
          <a:p>
            <a:r>
              <a:rPr lang="en-US" dirty="0"/>
              <a:t>Algorithm (for each question):</a:t>
            </a:r>
          </a:p>
          <a:p>
            <a:pPr lvl="1"/>
            <a:r>
              <a:rPr lang="en-US" dirty="0"/>
              <a:t>Find the </a:t>
            </a:r>
            <a:r>
              <a:rPr lang="en-US" i="1" dirty="0">
                <a:solidFill>
                  <a:srgbClr val="C00000"/>
                </a:solidFill>
              </a:rPr>
              <a:t>reference</a:t>
            </a:r>
            <a:r>
              <a:rPr lang="en-US" dirty="0"/>
              <a:t> semantic parse that evaluates to the gold answers</a:t>
            </a:r>
          </a:p>
          <a:p>
            <a:pPr lvl="1"/>
            <a:r>
              <a:rPr lang="en-US" dirty="0"/>
              <a:t>Find the </a:t>
            </a:r>
            <a:r>
              <a:rPr lang="en-US" i="1" dirty="0">
                <a:solidFill>
                  <a:schemeClr val="accent2">
                    <a:lumMod val="75000"/>
                  </a:schemeClr>
                </a:solidFill>
              </a:rPr>
              <a:t>predicted</a:t>
            </a:r>
            <a:r>
              <a:rPr lang="en-US" dirty="0"/>
              <a:t> semantic parse based on the current model</a:t>
            </a:r>
          </a:p>
          <a:p>
            <a:pPr lvl="1"/>
            <a:r>
              <a:rPr lang="en-US" dirty="0"/>
              <a:t>Derive loss by comparing them; update model parameters by stochastic gradient decent</a:t>
            </a:r>
          </a:p>
        </p:txBody>
      </p:sp>
      <p:sp>
        <p:nvSpPr>
          <p:cNvPr id="3" name="Title 2"/>
          <p:cNvSpPr>
            <a:spLocks noGrp="1"/>
          </p:cNvSpPr>
          <p:nvPr>
            <p:ph type="title"/>
          </p:nvPr>
        </p:nvSpPr>
        <p:spPr/>
        <p:txBody>
          <a:bodyPr/>
          <a:lstStyle/>
          <a:p>
            <a:r>
              <a:rPr lang="en-US" dirty="0"/>
              <a:t>Reward-guided Structured Learning</a:t>
            </a:r>
          </a:p>
        </p:txBody>
      </p:sp>
    </p:spTree>
    <p:extLst>
      <p:ext uri="{BB962C8B-B14F-4D97-AF65-F5344CB8AC3E}">
        <p14:creationId xmlns:p14="http://schemas.microsoft.com/office/powerpoint/2010/main" val="3245135195"/>
      </p:ext>
    </p:extLst>
  </p:cSld>
  <p:clrMapOvr>
    <a:masterClrMapping/>
  </p:clrMapOvr>
  <p:transition>
    <p:fade/>
  </p:transition>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p:cNvSpPr>
                <a:spLocks noGrp="1"/>
              </p:cNvSpPr>
              <p:nvPr>
                <p:ph type="body" sz="quarter" idx="10"/>
              </p:nvPr>
            </p:nvSpPr>
            <p:spPr>
              <a:xfrm>
                <a:off x="274638" y="1212850"/>
                <a:ext cx="11887200" cy="2125967"/>
              </a:xfrm>
            </p:spPr>
            <p:txBody>
              <a:bodyPr/>
              <a:lstStyle/>
              <a:p>
                <a:r>
                  <a:rPr lang="en-US" dirty="0"/>
                  <a:t>Ideal case: </a:t>
                </a:r>
                <a:r>
                  <a:rPr lang="en-US" i="1" dirty="0">
                    <a:solidFill>
                      <a:srgbClr val="C00000"/>
                    </a:solidFill>
                  </a:rPr>
                  <a:t>reference</a:t>
                </a:r>
                <a:r>
                  <a:rPr lang="en-US" dirty="0"/>
                  <a:t> parse that evaluates to the gold answers</a:t>
                </a:r>
              </a:p>
              <a:p>
                <a:pPr lvl="1"/>
                <a:r>
                  <a:rPr lang="en-US" dirty="0"/>
                  <a:t>True reward: </a:t>
                </a:r>
                <a14:m>
                  <m:oMath xmlns:m="http://schemas.openxmlformats.org/officeDocument/2006/math">
                    <m:r>
                      <a:rPr lang="en-US" b="0" i="1" smtClean="0">
                        <a:latin typeface="Cambria Math" panose="02040503050406030204" pitchFamily="18" charset="0"/>
                      </a:rPr>
                      <m:t>𝑅</m:t>
                    </m:r>
                    <m:r>
                      <a:rPr lang="en-US" b="0" i="1" smtClean="0">
                        <a:latin typeface="Cambria Math" panose="02040503050406030204" pitchFamily="18" charset="0"/>
                      </a:rPr>
                      <m:t>=</m:t>
                    </m:r>
                    <m:d>
                      <m:dPr>
                        <m:begChr m:val="⟦"/>
                        <m:endChr m:val="⟧"/>
                        <m:ctrlPr>
                          <a:rPr lang="en-US" i="1" smtClean="0">
                            <a:latin typeface="Cambria Math" panose="02040503050406030204" pitchFamily="18" charset="0"/>
                          </a:rPr>
                        </m:ctrlPr>
                      </m:dPr>
                      <m:e>
                        <m:r>
                          <a:rPr lang="en-US" b="0" i="1" smtClean="0">
                            <a:latin typeface="Cambria Math" panose="02040503050406030204" pitchFamily="18" charset="0"/>
                          </a:rPr>
                          <m:t>𝐴</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𝐴</m:t>
                            </m:r>
                          </m:e>
                          <m:sup>
                            <m:r>
                              <a:rPr lang="en-US" b="0" i="1" smtClean="0">
                                <a:latin typeface="Cambria Math" panose="02040503050406030204" pitchFamily="18" charset="0"/>
                              </a:rPr>
                              <m:t>∗</m:t>
                            </m:r>
                          </m:sup>
                        </m:sSup>
                      </m:e>
                    </m:d>
                  </m:oMath>
                </a14:m>
                <a:r>
                  <a:rPr lang="en-US" dirty="0"/>
                  <a:t> (answers = gold answers)</a:t>
                </a:r>
              </a:p>
              <a:p>
                <a:r>
                  <a:rPr lang="en-US" dirty="0"/>
                  <a:t>Beam search: find the parse with highest approximated reward</a:t>
                </a:r>
              </a:p>
              <a:p>
                <a:pPr lvl="1"/>
                <a:r>
                  <a:rPr lang="en-US" dirty="0"/>
                  <a:t>Approximated reward: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𝑅</m:t>
                        </m:r>
                      </m:e>
                    </m:acc>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𝐴</m:t>
                        </m:r>
                        <m:d>
                          <m:dPr>
                            <m:ctrlPr>
                              <a:rPr lang="en-US" b="0" i="1" smtClean="0">
                                <a:latin typeface="Cambria Math" panose="02040503050406030204" pitchFamily="18" charset="0"/>
                              </a:rPr>
                            </m:ctrlPr>
                          </m:dPr>
                          <m:e>
                            <m:r>
                              <a:rPr lang="en-US" b="0" i="1" smtClean="0">
                                <a:latin typeface="Cambria Math" panose="02040503050406030204" pitchFamily="18" charset="0"/>
                              </a:rPr>
                              <m:t>𝑠</m:t>
                            </m:r>
                          </m:e>
                        </m:d>
                        <m:r>
                          <a:rPr lang="en-US" i="1">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𝐴</m:t>
                            </m:r>
                          </m:e>
                          <m:sup>
                            <m:r>
                              <a:rPr lang="en-US" b="0" i="1" smtClean="0">
                                <a:latin typeface="Cambria Math" panose="02040503050406030204" pitchFamily="18" charset="0"/>
                                <a:ea typeface="Cambria Math" panose="02040503050406030204" pitchFamily="18" charset="0"/>
                              </a:rPr>
                              <m:t>∗</m:t>
                            </m:r>
                          </m:sup>
                        </m:sSup>
                      </m:e>
                    </m:d>
                    <m:r>
                      <a:rPr lang="en-US" b="0" i="1" smtClean="0">
                        <a:latin typeface="Cambria Math" panose="02040503050406030204" pitchFamily="18" charset="0"/>
                      </a:rPr>
                      <m:t> / </m:t>
                    </m:r>
                    <m:d>
                      <m:dPr>
                        <m:begChr m:val="|"/>
                        <m:endChr m:val="|"/>
                        <m:ctrlPr>
                          <a:rPr lang="en-US" i="1">
                            <a:latin typeface="Cambria Math" panose="02040503050406030204" pitchFamily="18" charset="0"/>
                          </a:rPr>
                        </m:ctrlPr>
                      </m:dPr>
                      <m:e>
                        <m:r>
                          <a:rPr lang="en-US" i="1">
                            <a:latin typeface="Cambria Math" panose="02040503050406030204" pitchFamily="18" charset="0"/>
                          </a:rPr>
                          <m:t>𝐴</m:t>
                        </m:r>
                        <m:d>
                          <m:dPr>
                            <m:ctrlPr>
                              <a:rPr lang="en-US" i="1">
                                <a:latin typeface="Cambria Math" panose="02040503050406030204" pitchFamily="18" charset="0"/>
                              </a:rPr>
                            </m:ctrlPr>
                          </m:dPr>
                          <m:e>
                            <m:r>
                              <a:rPr lang="en-US" i="1">
                                <a:latin typeface="Cambria Math" panose="02040503050406030204" pitchFamily="18" charset="0"/>
                              </a:rPr>
                              <m:t>𝑠</m:t>
                            </m:r>
                          </m:e>
                        </m:d>
                        <m:r>
                          <a:rPr lang="en-US" b="0" i="1" smtClean="0">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𝐴</m:t>
                            </m:r>
                          </m:e>
                          <m:sup>
                            <m:r>
                              <a:rPr lang="en-US" i="1">
                                <a:latin typeface="Cambria Math" panose="02040503050406030204" pitchFamily="18" charset="0"/>
                                <a:ea typeface="Cambria Math" panose="02040503050406030204" pitchFamily="18" charset="0"/>
                              </a:rPr>
                              <m:t>∗</m:t>
                            </m:r>
                          </m:sup>
                        </m:sSup>
                      </m:e>
                    </m:d>
                  </m:oMath>
                </a14:m>
                <a:r>
                  <a:rPr lang="en-US" dirty="0"/>
                  <a:t> (Jaccard)</a:t>
                </a:r>
              </a:p>
            </p:txBody>
          </p:sp>
        </mc:Choice>
        <mc:Fallback xmlns="">
          <p:sp>
            <p:nvSpPr>
              <p:cNvPr id="2" name="Text Placeholder 1"/>
              <p:cNvSpPr>
                <a:spLocks noGrp="1" noRot="1" noChangeAspect="1" noMove="1" noResize="1" noEditPoints="1" noAdjustHandles="1" noChangeArrowheads="1" noChangeShapeType="1" noTextEdit="1"/>
              </p:cNvSpPr>
              <p:nvPr>
                <p:ph type="body" sz="quarter" idx="10"/>
              </p:nvPr>
            </p:nvSpPr>
            <p:spPr>
              <a:xfrm>
                <a:off x="274638" y="1212850"/>
                <a:ext cx="11887200" cy="2125967"/>
              </a:xfrm>
              <a:blipFill>
                <a:blip r:embed="rId3"/>
                <a:stretch>
                  <a:fillRect l="-513" t="-4011"/>
                </a:stretch>
              </a:blipFill>
            </p:spPr>
            <p:txBody>
              <a:bodyPr/>
              <a:lstStyle/>
              <a:p>
                <a:r>
                  <a:rPr lang="en-US">
                    <a:noFill/>
                  </a:rPr>
                  <a:t> </a:t>
                </a:r>
              </a:p>
            </p:txBody>
          </p:sp>
        </mc:Fallback>
      </mc:AlternateContent>
      <p:sp>
        <p:nvSpPr>
          <p:cNvPr id="3" name="Title 2"/>
          <p:cNvSpPr>
            <a:spLocks noGrp="1"/>
          </p:cNvSpPr>
          <p:nvPr>
            <p:ph type="title"/>
          </p:nvPr>
        </p:nvSpPr>
        <p:spPr/>
        <p:txBody>
          <a:bodyPr/>
          <a:lstStyle/>
          <a:p>
            <a:r>
              <a:rPr lang="en-US" dirty="0"/>
              <a:t>Find the Reference Semantic Parse</a:t>
            </a:r>
          </a:p>
        </p:txBody>
      </p:sp>
      <mc:AlternateContent xmlns:mc="http://schemas.openxmlformats.org/markup-compatibility/2006" xmlns:a14="http://schemas.microsoft.com/office/drawing/2010/main">
        <mc:Choice Requires="a14">
          <p:sp>
            <p:nvSpPr>
              <p:cNvPr id="4" name="Rectangle 3"/>
              <p:cNvSpPr/>
              <p:nvPr/>
            </p:nvSpPr>
            <p:spPr>
              <a:xfrm>
                <a:off x="524485" y="3869171"/>
                <a:ext cx="11637353" cy="523220"/>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0" lang="en-US" sz="2800" b="0" i="1" u="none" strike="noStrike" kern="1200" cap="none" spc="0" normalizeH="0" baseline="0" noProof="0" dirty="0" smtClean="0">
                        <a:ln>
                          <a:noFill/>
                        </a:ln>
                        <a:solidFill>
                          <a:srgbClr val="525051"/>
                        </a:solidFill>
                        <a:effectLst/>
                        <a:uLnTx/>
                        <a:uFillTx/>
                        <a:latin typeface="Cambria Math" panose="02040503050406030204" pitchFamily="18" charset="0"/>
                        <a:ea typeface="+mn-ea"/>
                        <a:cs typeface="Times New Roman" panose="02020603050405020304" pitchFamily="18" charset="0"/>
                      </a:rPr>
                      <m:t>𝑄</m:t>
                    </m:r>
                    <m:r>
                      <a:rPr kumimoji="0" lang="en-US" sz="2800" b="0" i="1" u="none" strike="noStrike" kern="1200" cap="none" spc="0" normalizeH="0" baseline="0" noProof="0" dirty="0" smtClean="0">
                        <a:ln>
                          <a:noFill/>
                        </a:ln>
                        <a:solidFill>
                          <a:srgbClr val="525051"/>
                        </a:solidFill>
                        <a:effectLst/>
                        <a:uLnTx/>
                        <a:uFillTx/>
                        <a:latin typeface="Cambria Math" panose="02040503050406030204" pitchFamily="18" charset="0"/>
                        <a:ea typeface="+mn-ea"/>
                        <a:cs typeface="Times New Roman" panose="02020603050405020304" pitchFamily="18" charset="0"/>
                      </a:rPr>
                      <m:t>=</m:t>
                    </m:r>
                  </m:oMath>
                </a14:m>
                <a:r>
                  <a:rPr kumimoji="0" lang="en-US" sz="2800" b="0" i="1" u="none" strike="noStrike" kern="1200" cap="none" spc="0" normalizeH="0" baseline="0" noProof="0" dirty="0">
                    <a:ln>
                      <a:noFill/>
                    </a:ln>
                    <a:solidFill>
                      <a:srgbClr val="C00000"/>
                    </a:solidFill>
                    <a:effectLst/>
                    <a:uLnTx/>
                    <a:uFillTx/>
                    <a:latin typeface="Times New Roman" panose="02020603050405020304" pitchFamily="18" charset="0"/>
                    <a:ea typeface="+mn-ea"/>
                    <a:cs typeface="Times New Roman" panose="02020603050405020304" pitchFamily="18" charset="0"/>
                  </a:rPr>
                  <a:t> “Which super heroes came from Earth?”</a:t>
                </a:r>
                <a:r>
                  <a:rPr kumimoji="0" lang="en-US" sz="2800" b="0" i="1" u="none" strike="noStrike" kern="1200" cap="none" spc="0" normalizeH="0" baseline="0" noProof="0" dirty="0">
                    <a:ln>
                      <a:noFill/>
                    </a:ln>
                    <a:solidFill>
                      <a:srgbClr val="525051"/>
                    </a:solidFill>
                    <a:effectLst/>
                    <a:uLnTx/>
                    <a:uFillTx/>
                    <a:latin typeface="Times New Roman" panose="02020603050405020304" pitchFamily="18" charset="0"/>
                    <a:ea typeface="+mn-ea"/>
                    <a:cs typeface="Times New Roman" panose="02020603050405020304" pitchFamily="18" charset="0"/>
                  </a:rPr>
                  <a:t>,</a:t>
                </a:r>
                <a:r>
                  <a:rPr kumimoji="0" lang="en-US" sz="2800" b="0" i="1" u="none" strike="noStrike" kern="1200" cap="none" spc="0" normalizeH="0" baseline="0" noProof="0" dirty="0">
                    <a:ln>
                      <a:noFill/>
                    </a:ln>
                    <a:solidFill>
                      <a:srgbClr val="C00000"/>
                    </a:solidFill>
                    <a:effectLst/>
                    <a:uLnTx/>
                    <a:uFillTx/>
                    <a:latin typeface="Times New Roman" panose="02020603050405020304" pitchFamily="18" charset="0"/>
                    <a:ea typeface="+mn-ea"/>
                    <a:cs typeface="Times New Roman" panose="02020603050405020304" pitchFamily="18" charset="0"/>
                  </a:rPr>
                  <a:t> </a:t>
                </a:r>
                <a14:m>
                  <m:oMath xmlns:m="http://schemas.openxmlformats.org/officeDocument/2006/math">
                    <m:sSup>
                      <m:sSupPr>
                        <m:ctrlPr>
                          <a:rPr kumimoji="0" lang="en-US" sz="2800" b="0" i="1" u="none" strike="noStrike" kern="1200" cap="none" spc="0" normalizeH="0" baseline="0" noProof="0" dirty="0" smtClean="0">
                            <a:ln>
                              <a:noFill/>
                            </a:ln>
                            <a:solidFill>
                              <a:srgbClr val="525051"/>
                            </a:solidFill>
                            <a:effectLst/>
                            <a:uLnTx/>
                            <a:uFillTx/>
                            <a:latin typeface="Cambria Math" panose="02040503050406030204" pitchFamily="18" charset="0"/>
                            <a:ea typeface="+mn-ea"/>
                            <a:cs typeface="+mn-cs"/>
                          </a:rPr>
                        </m:ctrlPr>
                      </m:sSupPr>
                      <m:e>
                        <m:r>
                          <a:rPr kumimoji="0" lang="en-US" sz="2800" b="0" i="1" u="none" strike="noStrike" kern="1200" cap="none" spc="0" normalizeH="0" baseline="0" noProof="0" dirty="0" smtClean="0">
                            <a:ln>
                              <a:noFill/>
                            </a:ln>
                            <a:solidFill>
                              <a:srgbClr val="525051"/>
                            </a:solidFill>
                            <a:effectLst/>
                            <a:uLnTx/>
                            <a:uFillTx/>
                            <a:latin typeface="Cambria Math" panose="02040503050406030204" pitchFamily="18" charset="0"/>
                            <a:ea typeface="+mn-ea"/>
                            <a:cs typeface="+mn-cs"/>
                          </a:rPr>
                          <m:t>𝐴</m:t>
                        </m:r>
                      </m:e>
                      <m:sup>
                        <m:r>
                          <a:rPr kumimoji="0" lang="en-US" sz="2800" b="0" i="1" u="none" strike="noStrike" kern="1200" cap="none" spc="0" normalizeH="0" baseline="0" noProof="0" dirty="0" smtClean="0">
                            <a:ln>
                              <a:noFill/>
                            </a:ln>
                            <a:solidFill>
                              <a:srgbClr val="525051"/>
                            </a:solidFill>
                            <a:effectLst/>
                            <a:uLnTx/>
                            <a:uFillTx/>
                            <a:latin typeface="Cambria Math" panose="02040503050406030204" pitchFamily="18" charset="0"/>
                            <a:ea typeface="+mn-ea"/>
                            <a:cs typeface="+mn-cs"/>
                          </a:rPr>
                          <m:t>∗</m:t>
                        </m:r>
                      </m:sup>
                    </m:sSup>
                    <m:r>
                      <a:rPr kumimoji="0" lang="en-US" sz="2800" b="0" i="1" u="none" strike="noStrike" kern="1200" cap="none" spc="0" normalizeH="0" baseline="0" noProof="0" dirty="0" smtClean="0">
                        <a:ln>
                          <a:noFill/>
                        </a:ln>
                        <a:solidFill>
                          <a:srgbClr val="525051"/>
                        </a:solidFill>
                        <a:effectLst/>
                        <a:uLnTx/>
                        <a:uFillTx/>
                        <a:latin typeface="Cambria Math" panose="02040503050406030204" pitchFamily="18" charset="0"/>
                        <a:ea typeface="+mn-ea"/>
                        <a:cs typeface="Times New Roman" panose="02020603050405020304" pitchFamily="18" charset="0"/>
                      </a:rPr>
                      <m:t>=</m:t>
                    </m:r>
                  </m:oMath>
                </a14:m>
                <a:r>
                  <a:rPr kumimoji="0" lang="en-US" sz="2800" b="0" i="0" u="none" strike="noStrike" kern="1200" cap="none" spc="0" normalizeH="0" baseline="0" noProof="0" dirty="0">
                    <a:ln>
                      <a:noFill/>
                    </a:ln>
                    <a:solidFill>
                      <a:srgbClr val="009E49">
                        <a:lumMod val="75000"/>
                      </a:srgbClr>
                    </a:solidFill>
                    <a:effectLst/>
                    <a:uLnTx/>
                    <a:uFillTx/>
                    <a:latin typeface="Times New Roman" panose="02020603050405020304" pitchFamily="18" charset="0"/>
                    <a:ea typeface="+mn-ea"/>
                    <a:cs typeface="Times New Roman" panose="02020603050405020304" pitchFamily="18" charset="0"/>
                  </a:rPr>
                  <a:t> {</a:t>
                </a:r>
                <a:r>
                  <a:rPr kumimoji="0" lang="en-US" sz="2800" b="0" i="1" u="none" strike="noStrike" kern="1200" cap="none" spc="0" normalizeH="0" baseline="0" noProof="0" dirty="0" err="1">
                    <a:ln>
                      <a:noFill/>
                    </a:ln>
                    <a:solidFill>
                      <a:srgbClr val="009E49">
                        <a:lumMod val="75000"/>
                      </a:srgbClr>
                    </a:solidFill>
                    <a:effectLst/>
                    <a:uLnTx/>
                    <a:uFillTx/>
                    <a:latin typeface="Times New Roman" panose="02020603050405020304" pitchFamily="18" charset="0"/>
                    <a:ea typeface="+mn-ea"/>
                    <a:cs typeface="Times New Roman" panose="02020603050405020304" pitchFamily="18" charset="0"/>
                  </a:rPr>
                  <a:t>Dragonwing</a:t>
                </a:r>
                <a:r>
                  <a:rPr kumimoji="0" lang="en-US" sz="2800" b="0" i="1" u="none" strike="noStrike" kern="1200" cap="none" spc="0" normalizeH="0" baseline="0" noProof="0" dirty="0">
                    <a:ln>
                      <a:noFill/>
                    </a:ln>
                    <a:solidFill>
                      <a:srgbClr val="009E49">
                        <a:lumMod val="75000"/>
                      </a:srgbClr>
                    </a:solidFill>
                    <a:effectLst/>
                    <a:uLnTx/>
                    <a:uFillTx/>
                    <a:latin typeface="Times New Roman" panose="02020603050405020304" pitchFamily="18" charset="0"/>
                    <a:ea typeface="+mn-ea"/>
                    <a:cs typeface="Times New Roman" panose="02020603050405020304" pitchFamily="18" charset="0"/>
                  </a:rPr>
                  <a:t>, Harmonia</a:t>
                </a:r>
                <a:r>
                  <a:rPr kumimoji="0" lang="en-US" sz="2800" b="0" i="0" u="none" strike="noStrike" kern="1200" cap="none" spc="0" normalizeH="0" baseline="0" noProof="0" dirty="0">
                    <a:ln>
                      <a:noFill/>
                    </a:ln>
                    <a:solidFill>
                      <a:srgbClr val="009E49">
                        <a:lumMod val="75000"/>
                      </a:srgbClr>
                    </a:solidFill>
                    <a:effectLst/>
                    <a:uLnTx/>
                    <a:uFillTx/>
                    <a:latin typeface="Times New Roman" panose="02020603050405020304" pitchFamily="18" charset="0"/>
                    <a:ea typeface="+mn-ea"/>
                    <a:cs typeface="Times New Roman" panose="02020603050405020304" pitchFamily="18" charset="0"/>
                  </a:rPr>
                  <a:t>}</a:t>
                </a:r>
              </a:p>
            </p:txBody>
          </p:sp>
        </mc:Choice>
        <mc:Fallback xmlns="">
          <p:sp>
            <p:nvSpPr>
              <p:cNvPr id="4" name="Rectangle 3"/>
              <p:cNvSpPr>
                <a:spLocks noRot="1" noChangeAspect="1" noMove="1" noResize="1" noEditPoints="1" noAdjustHandles="1" noChangeArrowheads="1" noChangeShapeType="1" noTextEdit="1"/>
              </p:cNvSpPr>
              <p:nvPr/>
            </p:nvSpPr>
            <p:spPr>
              <a:xfrm>
                <a:off x="524485" y="3869171"/>
                <a:ext cx="11637353" cy="523220"/>
              </a:xfrm>
              <a:prstGeom prst="rect">
                <a:avLst/>
              </a:prstGeom>
              <a:blipFill>
                <a:blip r:embed="rId4"/>
                <a:stretch>
                  <a:fillRect t="-12791" r="-105" b="-31395"/>
                </a:stretch>
              </a:blipFill>
            </p:spPr>
            <p:txBody>
              <a:bodyPr/>
              <a:lstStyle/>
              <a:p>
                <a:r>
                  <a:rPr lang="en-US">
                    <a:noFill/>
                  </a:rPr>
                  <a:t> </a:t>
                </a:r>
              </a:p>
            </p:txBody>
          </p:sp>
        </mc:Fallback>
      </mc:AlternateContent>
      <p:grpSp>
        <p:nvGrpSpPr>
          <p:cNvPr id="5" name="Group 4"/>
          <p:cNvGrpSpPr/>
          <p:nvPr/>
        </p:nvGrpSpPr>
        <p:grpSpPr>
          <a:xfrm>
            <a:off x="1359199" y="5245786"/>
            <a:ext cx="733426" cy="704808"/>
            <a:chOff x="1157287" y="4371995"/>
            <a:chExt cx="733426" cy="704808"/>
          </a:xfrm>
        </p:grpSpPr>
        <p:sp>
          <p:nvSpPr>
            <p:cNvPr id="6" name="Flowchart: Connector 5"/>
            <p:cNvSpPr/>
            <p:nvPr/>
          </p:nvSpPr>
          <p:spPr bwMode="auto">
            <a:xfrm>
              <a:off x="1333500" y="4524375"/>
              <a:ext cx="381000" cy="400049"/>
            </a:xfrm>
            <a:prstGeom prst="flowChartConnector">
              <a:avLst/>
            </a:prstGeom>
            <a:noFill/>
            <a:ln>
              <a:solidFill>
                <a:srgbClr val="00206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7030A0"/>
                </a:solidFill>
                <a:effectLst/>
                <a:uLnTx/>
                <a:uFillTx/>
                <a:latin typeface="Segoe UI"/>
                <a:ea typeface="+mn-ea"/>
                <a:cs typeface="+mn-cs"/>
              </a:endParaRPr>
            </a:p>
          </p:txBody>
        </p:sp>
        <mc:AlternateContent xmlns:mc="http://schemas.openxmlformats.org/markup-compatibility/2006" xmlns:a14="http://schemas.microsoft.com/office/drawing/2010/main">
          <mc:Choice Requires="a14">
            <p:sp>
              <p:nvSpPr>
                <p:cNvPr id="7" name="TextBox 6"/>
                <p:cNvSpPr txBox="1"/>
                <p:nvPr/>
              </p:nvSpPr>
              <p:spPr>
                <a:xfrm>
                  <a:off x="1157287" y="4371995"/>
                  <a:ext cx="733426" cy="704808"/>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14:m>
                    <m:oMathPara xmlns:m="http://schemas.openxmlformats.org/officeDocument/2006/math">
                      <m:oMathParaPr>
                        <m:jc m:val="center"/>
                      </m:oMathParaPr>
                      <m:oMath xmlns:m="http://schemas.openxmlformats.org/officeDocument/2006/math">
                        <m:sSub>
                          <m:sSubPr>
                            <m:ctrlPr>
                              <a:rPr kumimoji="0" lang="en-US" sz="2400" b="0" i="1" u="none" strike="noStrike" kern="1200" cap="none" spc="0" normalizeH="0" baseline="0" noProof="0" smtClean="0">
                                <a:ln>
                                  <a:noFill/>
                                </a:ln>
                                <a:solidFill>
                                  <a:srgbClr val="7030A0"/>
                                </a:solidFill>
                                <a:effectLst/>
                                <a:uLnTx/>
                                <a:uFillTx/>
                                <a:latin typeface="Cambria Math" panose="02040503050406030204" pitchFamily="18" charset="0"/>
                                <a:ea typeface="+mn-ea"/>
                                <a:cs typeface="+mn-cs"/>
                              </a:rPr>
                            </m:ctrlPr>
                          </m:sSubPr>
                          <m:e>
                            <m:r>
                              <a:rPr kumimoji="0" lang="en-US" sz="2400" b="0" i="1" u="none" strike="noStrike" kern="1200" cap="none" spc="0" normalizeH="0" baseline="0" noProof="0" smtClean="0">
                                <a:ln>
                                  <a:noFill/>
                                </a:ln>
                                <a:solidFill>
                                  <a:srgbClr val="7030A0"/>
                                </a:solidFill>
                                <a:effectLst/>
                                <a:uLnTx/>
                                <a:uFillTx/>
                                <a:latin typeface="Cambria Math" panose="02040503050406030204" pitchFamily="18" charset="0"/>
                                <a:ea typeface="+mn-ea"/>
                                <a:cs typeface="+mn-cs"/>
                              </a:rPr>
                              <m:t>𝑠</m:t>
                            </m:r>
                          </m:e>
                          <m:sub>
                            <m:r>
                              <a:rPr kumimoji="0" lang="en-US" sz="2400" b="0" i="1" u="none" strike="noStrike" kern="1200" cap="none" spc="0" normalizeH="0" baseline="0" noProof="0" smtClean="0">
                                <a:ln>
                                  <a:noFill/>
                                </a:ln>
                                <a:solidFill>
                                  <a:srgbClr val="7030A0"/>
                                </a:solidFill>
                                <a:effectLst/>
                                <a:uLnTx/>
                                <a:uFillTx/>
                                <a:latin typeface="Cambria Math" panose="02040503050406030204" pitchFamily="18" charset="0"/>
                                <a:ea typeface="+mn-ea"/>
                                <a:cs typeface="+mn-cs"/>
                              </a:rPr>
                              <m:t>0</m:t>
                            </m:r>
                          </m:sub>
                        </m:sSub>
                      </m:oMath>
                    </m:oMathPara>
                  </a14:m>
                  <a:endParaRPr kumimoji="0" lang="en-US" sz="2400" b="0" i="0" u="none" strike="noStrike" kern="1200" cap="none" spc="0" normalizeH="0" baseline="0" noProof="0" dirty="0" err="1">
                    <a:ln>
                      <a:noFill/>
                    </a:ln>
                    <a:solidFill>
                      <a:srgbClr val="7030A0"/>
                    </a:solidFill>
                    <a:effectLst/>
                    <a:uLnTx/>
                    <a:uFillTx/>
                    <a:latin typeface="Segoe UI"/>
                    <a:ea typeface="+mn-ea"/>
                    <a:cs typeface="+mn-cs"/>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1157287" y="4371995"/>
                  <a:ext cx="733426" cy="704808"/>
                </a:xfrm>
                <a:prstGeom prst="rect">
                  <a:avLst/>
                </a:prstGeom>
                <a:blipFill>
                  <a:blip r:embed="rId5"/>
                  <a:stretch>
                    <a:fillRect/>
                  </a:stretch>
                </a:blipFill>
              </p:spPr>
              <p:txBody>
                <a:bodyPr/>
                <a:lstStyle/>
                <a:p>
                  <a:r>
                    <a:rPr lang="en-US">
                      <a:noFill/>
                    </a:rPr>
                    <a:t> </a:t>
                  </a:r>
                </a:p>
              </p:txBody>
            </p:sp>
          </mc:Fallback>
        </mc:AlternateContent>
      </p:grpSp>
      <p:grpSp>
        <p:nvGrpSpPr>
          <p:cNvPr id="8" name="Group 7"/>
          <p:cNvGrpSpPr/>
          <p:nvPr/>
        </p:nvGrpSpPr>
        <p:grpSpPr>
          <a:xfrm>
            <a:off x="4154786" y="4769548"/>
            <a:ext cx="733426" cy="704808"/>
            <a:chOff x="1157287" y="4371995"/>
            <a:chExt cx="733426" cy="704808"/>
          </a:xfrm>
        </p:grpSpPr>
        <p:sp>
          <p:nvSpPr>
            <p:cNvPr id="9" name="Flowchart: Connector 8"/>
            <p:cNvSpPr/>
            <p:nvPr/>
          </p:nvSpPr>
          <p:spPr bwMode="auto">
            <a:xfrm>
              <a:off x="1333500" y="4524375"/>
              <a:ext cx="381000" cy="400049"/>
            </a:xfrm>
            <a:prstGeom prst="flowChartConnector">
              <a:avLst/>
            </a:prstGeom>
            <a:noFill/>
            <a:ln>
              <a:solidFill>
                <a:srgbClr val="00206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7030A0"/>
                </a:solidFill>
                <a:effectLst/>
                <a:uLnTx/>
                <a:uFillTx/>
                <a:latin typeface="Segoe UI"/>
                <a:ea typeface="+mn-ea"/>
                <a:cs typeface="+mn-cs"/>
              </a:endParaRPr>
            </a:p>
          </p:txBody>
        </p:sp>
        <mc:AlternateContent xmlns:mc="http://schemas.openxmlformats.org/markup-compatibility/2006" xmlns:a14="http://schemas.microsoft.com/office/drawing/2010/main">
          <mc:Choice Requires="a14">
            <p:sp>
              <p:nvSpPr>
                <p:cNvPr id="10" name="TextBox 9"/>
                <p:cNvSpPr txBox="1"/>
                <p:nvPr/>
              </p:nvSpPr>
              <p:spPr>
                <a:xfrm>
                  <a:off x="1157287" y="4371995"/>
                  <a:ext cx="733426" cy="704808"/>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14:m>
                    <m:oMathPara xmlns:m="http://schemas.openxmlformats.org/officeDocument/2006/math">
                      <m:oMathParaPr>
                        <m:jc m:val="center"/>
                      </m:oMathParaPr>
                      <m:oMath xmlns:m="http://schemas.openxmlformats.org/officeDocument/2006/math">
                        <m:sSub>
                          <m:sSubPr>
                            <m:ctrlPr>
                              <a:rPr kumimoji="0" lang="en-US" sz="2400" b="0" i="1" u="none" strike="noStrike" kern="1200" cap="none" spc="0" normalizeH="0" baseline="0" noProof="0" smtClean="0">
                                <a:ln>
                                  <a:noFill/>
                                </a:ln>
                                <a:solidFill>
                                  <a:srgbClr val="7030A0"/>
                                </a:solidFill>
                                <a:effectLst/>
                                <a:uLnTx/>
                                <a:uFillTx/>
                                <a:latin typeface="Cambria Math" panose="02040503050406030204" pitchFamily="18" charset="0"/>
                                <a:ea typeface="+mn-ea"/>
                                <a:cs typeface="+mn-cs"/>
                              </a:rPr>
                            </m:ctrlPr>
                          </m:sSubPr>
                          <m:e>
                            <m:r>
                              <a:rPr kumimoji="0" lang="en-US" sz="2400" b="0" i="1" u="none" strike="noStrike" kern="1200" cap="none" spc="0" normalizeH="0" baseline="0" noProof="0" smtClean="0">
                                <a:ln>
                                  <a:noFill/>
                                </a:ln>
                                <a:solidFill>
                                  <a:srgbClr val="7030A0"/>
                                </a:solidFill>
                                <a:effectLst/>
                                <a:uLnTx/>
                                <a:uFillTx/>
                                <a:latin typeface="Cambria Math" panose="02040503050406030204" pitchFamily="18" charset="0"/>
                                <a:ea typeface="+mn-ea"/>
                                <a:cs typeface="+mn-cs"/>
                              </a:rPr>
                              <m:t>𝑠</m:t>
                            </m:r>
                          </m:e>
                          <m:sub>
                            <m:r>
                              <a:rPr kumimoji="0" lang="en-US" sz="2400" b="0" i="1" u="none" strike="noStrike" kern="1200" cap="none" spc="0" normalizeH="0" baseline="0" noProof="0" smtClean="0">
                                <a:ln>
                                  <a:noFill/>
                                </a:ln>
                                <a:solidFill>
                                  <a:srgbClr val="7030A0"/>
                                </a:solidFill>
                                <a:effectLst/>
                                <a:uLnTx/>
                                <a:uFillTx/>
                                <a:latin typeface="Cambria Math" panose="02040503050406030204" pitchFamily="18" charset="0"/>
                                <a:ea typeface="+mn-ea"/>
                                <a:cs typeface="+mn-cs"/>
                              </a:rPr>
                              <m:t>1</m:t>
                            </m:r>
                          </m:sub>
                        </m:sSub>
                      </m:oMath>
                    </m:oMathPara>
                  </a14:m>
                  <a:endParaRPr kumimoji="0" lang="en-US" sz="2400" b="0" i="0" u="none" strike="noStrike" kern="1200" cap="none" spc="0" normalizeH="0" baseline="0" noProof="0" dirty="0" err="1">
                    <a:ln>
                      <a:noFill/>
                    </a:ln>
                    <a:solidFill>
                      <a:srgbClr val="7030A0"/>
                    </a:solidFill>
                    <a:effectLst/>
                    <a:uLnTx/>
                    <a:uFillTx/>
                    <a:latin typeface="Segoe UI"/>
                    <a:ea typeface="+mn-ea"/>
                    <a:cs typeface="+mn-cs"/>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1157287" y="4371995"/>
                  <a:ext cx="733426" cy="704808"/>
                </a:xfrm>
                <a:prstGeom prst="rect">
                  <a:avLst/>
                </a:prstGeom>
                <a:blipFill>
                  <a:blip r:embed="rId6"/>
                  <a:stretch>
                    <a:fillRect/>
                  </a:stretch>
                </a:blipFill>
              </p:spPr>
              <p:txBody>
                <a:bodyPr/>
                <a:lstStyle/>
                <a:p>
                  <a:r>
                    <a:rPr lang="en-US">
                      <a:noFill/>
                    </a:rPr>
                    <a:t> </a:t>
                  </a:r>
                </a:p>
              </p:txBody>
            </p:sp>
          </mc:Fallback>
        </mc:AlternateContent>
      </p:grpSp>
      <p:grpSp>
        <p:nvGrpSpPr>
          <p:cNvPr id="11" name="Group 10"/>
          <p:cNvGrpSpPr/>
          <p:nvPr/>
        </p:nvGrpSpPr>
        <p:grpSpPr>
          <a:xfrm>
            <a:off x="7040861" y="4769548"/>
            <a:ext cx="733426" cy="704808"/>
            <a:chOff x="1157287" y="4371995"/>
            <a:chExt cx="733426" cy="704808"/>
          </a:xfrm>
        </p:grpSpPr>
        <p:sp>
          <p:nvSpPr>
            <p:cNvPr id="12" name="Flowchart: Connector 11"/>
            <p:cNvSpPr/>
            <p:nvPr/>
          </p:nvSpPr>
          <p:spPr bwMode="auto">
            <a:xfrm>
              <a:off x="1333500" y="4524375"/>
              <a:ext cx="381000" cy="400049"/>
            </a:xfrm>
            <a:prstGeom prst="flowChartConnector">
              <a:avLst/>
            </a:prstGeom>
            <a:noFill/>
            <a:ln>
              <a:solidFill>
                <a:srgbClr val="00206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7030A0"/>
                </a:solidFill>
                <a:effectLst/>
                <a:uLnTx/>
                <a:uFillTx/>
                <a:latin typeface="Segoe UI"/>
                <a:ea typeface="+mn-ea"/>
                <a:cs typeface="+mn-cs"/>
              </a:endParaRPr>
            </a:p>
          </p:txBody>
        </p:sp>
        <mc:AlternateContent xmlns:mc="http://schemas.openxmlformats.org/markup-compatibility/2006" xmlns:a14="http://schemas.microsoft.com/office/drawing/2010/main">
          <mc:Choice Requires="a14">
            <p:sp>
              <p:nvSpPr>
                <p:cNvPr id="13" name="TextBox 12"/>
                <p:cNvSpPr txBox="1"/>
                <p:nvPr/>
              </p:nvSpPr>
              <p:spPr>
                <a:xfrm>
                  <a:off x="1157287" y="4371995"/>
                  <a:ext cx="733426" cy="704808"/>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14:m>
                    <m:oMathPara xmlns:m="http://schemas.openxmlformats.org/officeDocument/2006/math">
                      <m:oMathParaPr>
                        <m:jc m:val="center"/>
                      </m:oMathParaPr>
                      <m:oMath xmlns:m="http://schemas.openxmlformats.org/officeDocument/2006/math">
                        <m:sSub>
                          <m:sSubPr>
                            <m:ctrlPr>
                              <a:rPr kumimoji="0" lang="en-US" sz="2400" b="0" i="1" u="none" strike="noStrike" kern="1200" cap="none" spc="0" normalizeH="0" baseline="0" noProof="0" smtClean="0">
                                <a:ln>
                                  <a:noFill/>
                                </a:ln>
                                <a:solidFill>
                                  <a:srgbClr val="7030A0"/>
                                </a:solidFill>
                                <a:effectLst/>
                                <a:uLnTx/>
                                <a:uFillTx/>
                                <a:latin typeface="Cambria Math" panose="02040503050406030204" pitchFamily="18" charset="0"/>
                                <a:ea typeface="+mn-ea"/>
                                <a:cs typeface="+mn-cs"/>
                              </a:rPr>
                            </m:ctrlPr>
                          </m:sSubPr>
                          <m:e>
                            <m:r>
                              <a:rPr kumimoji="0" lang="en-US" sz="2400" b="0" i="1" u="none" strike="noStrike" kern="1200" cap="none" spc="0" normalizeH="0" baseline="0" noProof="0" smtClean="0">
                                <a:ln>
                                  <a:noFill/>
                                </a:ln>
                                <a:solidFill>
                                  <a:srgbClr val="7030A0"/>
                                </a:solidFill>
                                <a:effectLst/>
                                <a:uLnTx/>
                                <a:uFillTx/>
                                <a:latin typeface="Cambria Math" panose="02040503050406030204" pitchFamily="18" charset="0"/>
                                <a:ea typeface="+mn-ea"/>
                                <a:cs typeface="+mn-cs"/>
                              </a:rPr>
                              <m:t>𝑠</m:t>
                            </m:r>
                          </m:e>
                          <m:sub>
                            <m:r>
                              <a:rPr kumimoji="0" lang="en-US" sz="2400" b="0" i="1" u="none" strike="noStrike" kern="1200" cap="none" spc="0" normalizeH="0" baseline="0" noProof="0" smtClean="0">
                                <a:ln>
                                  <a:noFill/>
                                </a:ln>
                                <a:solidFill>
                                  <a:srgbClr val="7030A0"/>
                                </a:solidFill>
                                <a:effectLst/>
                                <a:uLnTx/>
                                <a:uFillTx/>
                                <a:latin typeface="Cambria Math" panose="02040503050406030204" pitchFamily="18" charset="0"/>
                                <a:ea typeface="+mn-ea"/>
                                <a:cs typeface="+mn-cs"/>
                              </a:rPr>
                              <m:t>2</m:t>
                            </m:r>
                          </m:sub>
                        </m:sSub>
                      </m:oMath>
                    </m:oMathPara>
                  </a14:m>
                  <a:endParaRPr kumimoji="0" lang="en-US" sz="2400" b="0" i="0" u="none" strike="noStrike" kern="1200" cap="none" spc="0" normalizeH="0" baseline="0" noProof="0" dirty="0" err="1">
                    <a:ln>
                      <a:noFill/>
                    </a:ln>
                    <a:solidFill>
                      <a:srgbClr val="7030A0"/>
                    </a:solidFill>
                    <a:effectLst/>
                    <a:uLnTx/>
                    <a:uFillTx/>
                    <a:latin typeface="Segoe UI"/>
                    <a:ea typeface="+mn-ea"/>
                    <a:cs typeface="+mn-cs"/>
                  </a:endParaRPr>
                </a:p>
              </p:txBody>
            </p:sp>
          </mc:Choice>
          <mc:Fallback xmlns="">
            <p:sp>
              <p:nvSpPr>
                <p:cNvPr id="12" name="TextBox 11"/>
                <p:cNvSpPr txBox="1">
                  <a:spLocks noRot="1" noChangeAspect="1" noMove="1" noResize="1" noEditPoints="1" noAdjustHandles="1" noChangeArrowheads="1" noChangeShapeType="1" noTextEdit="1"/>
                </p:cNvSpPr>
                <p:nvPr/>
              </p:nvSpPr>
              <p:spPr>
                <a:xfrm>
                  <a:off x="1157287" y="4371995"/>
                  <a:ext cx="733426" cy="704808"/>
                </a:xfrm>
                <a:prstGeom prst="rect">
                  <a:avLst/>
                </a:prstGeom>
                <a:blipFill>
                  <a:blip r:embed="rId7"/>
                  <a:stretch>
                    <a:fillRect/>
                  </a:stretch>
                </a:blipFill>
              </p:spPr>
              <p:txBody>
                <a:bodyPr/>
                <a:lstStyle/>
                <a:p>
                  <a:r>
                    <a:rPr lang="en-US">
                      <a:noFill/>
                    </a:rPr>
                    <a:t> </a:t>
                  </a:r>
                </a:p>
              </p:txBody>
            </p:sp>
          </mc:Fallback>
        </mc:AlternateContent>
      </p:grpSp>
      <p:grpSp>
        <p:nvGrpSpPr>
          <p:cNvPr id="14" name="Group 13"/>
          <p:cNvGrpSpPr/>
          <p:nvPr/>
        </p:nvGrpSpPr>
        <p:grpSpPr>
          <a:xfrm>
            <a:off x="9650711" y="5245786"/>
            <a:ext cx="733426" cy="704808"/>
            <a:chOff x="1157287" y="4371995"/>
            <a:chExt cx="733426" cy="704808"/>
          </a:xfrm>
        </p:grpSpPr>
        <mc:AlternateContent xmlns:mc="http://schemas.openxmlformats.org/markup-compatibility/2006" xmlns:a14="http://schemas.microsoft.com/office/drawing/2010/main">
          <mc:Choice Requires="a14">
            <p:sp>
              <p:nvSpPr>
                <p:cNvPr id="16" name="TextBox 15"/>
                <p:cNvSpPr txBox="1"/>
                <p:nvPr/>
              </p:nvSpPr>
              <p:spPr>
                <a:xfrm>
                  <a:off x="1157287" y="4371995"/>
                  <a:ext cx="733426" cy="704808"/>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14:m>
                    <m:oMathPara xmlns:m="http://schemas.openxmlformats.org/officeDocument/2006/math">
                      <m:oMathParaPr>
                        <m:jc m:val="center"/>
                      </m:oMathParaPr>
                      <m:oMath xmlns:m="http://schemas.openxmlformats.org/officeDocument/2006/math">
                        <m:sSub>
                          <m:sSubPr>
                            <m:ctrlPr>
                              <a:rPr kumimoji="0" lang="en-US" sz="2400" b="0" i="1" u="none" strike="noStrike" kern="1200" cap="none" spc="0" normalizeH="0" baseline="0" noProof="0" smtClean="0">
                                <a:ln>
                                  <a:noFill/>
                                </a:ln>
                                <a:solidFill>
                                  <a:srgbClr val="7030A0"/>
                                </a:solidFill>
                                <a:effectLst/>
                                <a:uLnTx/>
                                <a:uFillTx/>
                                <a:latin typeface="Cambria Math" panose="02040503050406030204" pitchFamily="18" charset="0"/>
                                <a:ea typeface="+mn-ea"/>
                                <a:cs typeface="+mn-cs"/>
                              </a:rPr>
                            </m:ctrlPr>
                          </m:sSubPr>
                          <m:e>
                            <m:r>
                              <a:rPr kumimoji="0" lang="en-US" sz="2400" b="0" i="1" u="none" strike="noStrike" kern="1200" cap="none" spc="0" normalizeH="0" baseline="0" noProof="0" smtClean="0">
                                <a:ln>
                                  <a:noFill/>
                                </a:ln>
                                <a:solidFill>
                                  <a:srgbClr val="7030A0"/>
                                </a:solidFill>
                                <a:effectLst/>
                                <a:uLnTx/>
                                <a:uFillTx/>
                                <a:latin typeface="Cambria Math" panose="02040503050406030204" pitchFamily="18" charset="0"/>
                                <a:ea typeface="+mn-ea"/>
                                <a:cs typeface="+mn-cs"/>
                              </a:rPr>
                              <m:t>𝑠</m:t>
                            </m:r>
                          </m:e>
                          <m:sub>
                            <m:r>
                              <a:rPr kumimoji="0" lang="en-US" sz="2400" b="0" i="1" u="none" strike="noStrike" kern="1200" cap="none" spc="0" normalizeH="0" baseline="0" noProof="0" smtClean="0">
                                <a:ln>
                                  <a:noFill/>
                                </a:ln>
                                <a:solidFill>
                                  <a:srgbClr val="7030A0"/>
                                </a:solidFill>
                                <a:effectLst/>
                                <a:uLnTx/>
                                <a:uFillTx/>
                                <a:latin typeface="Cambria Math" panose="02040503050406030204" pitchFamily="18" charset="0"/>
                                <a:ea typeface="+mn-ea"/>
                                <a:cs typeface="+mn-cs"/>
                              </a:rPr>
                              <m:t>3</m:t>
                            </m:r>
                          </m:sub>
                        </m:sSub>
                      </m:oMath>
                    </m:oMathPara>
                  </a14:m>
                  <a:endParaRPr kumimoji="0" lang="en-US" sz="2400" b="0" i="0" u="none" strike="noStrike" kern="1200" cap="none" spc="0" normalizeH="0" baseline="0" noProof="0" dirty="0" err="1">
                    <a:ln>
                      <a:noFill/>
                    </a:ln>
                    <a:solidFill>
                      <a:srgbClr val="7030A0"/>
                    </a:solidFill>
                    <a:effectLst/>
                    <a:uLnTx/>
                    <a:uFillTx/>
                    <a:latin typeface="Segoe UI"/>
                    <a:ea typeface="+mn-ea"/>
                    <a:cs typeface="+mn-cs"/>
                  </a:endParaRPr>
                </a:p>
              </p:txBody>
            </p:sp>
          </mc:Choice>
          <mc:Fallback xmlns="">
            <p:sp>
              <p:nvSpPr>
                <p:cNvPr id="16" name="TextBox 15"/>
                <p:cNvSpPr txBox="1">
                  <a:spLocks noRot="1" noChangeAspect="1" noMove="1" noResize="1" noEditPoints="1" noAdjustHandles="1" noChangeArrowheads="1" noChangeShapeType="1" noTextEdit="1"/>
                </p:cNvSpPr>
                <p:nvPr/>
              </p:nvSpPr>
              <p:spPr>
                <a:xfrm>
                  <a:off x="1157287" y="4371995"/>
                  <a:ext cx="733426" cy="704808"/>
                </a:xfrm>
                <a:prstGeom prst="rect">
                  <a:avLst/>
                </a:prstGeom>
                <a:blipFill>
                  <a:blip r:embed="rId8"/>
                  <a:stretch>
                    <a:fillRect/>
                  </a:stretch>
                </a:blipFill>
              </p:spPr>
              <p:txBody>
                <a:bodyPr/>
                <a:lstStyle/>
                <a:p>
                  <a:r>
                    <a:rPr lang="en-US">
                      <a:noFill/>
                    </a:rPr>
                    <a:t> </a:t>
                  </a:r>
                </a:p>
              </p:txBody>
            </p:sp>
          </mc:Fallback>
        </mc:AlternateContent>
        <p:sp>
          <p:nvSpPr>
            <p:cNvPr id="15" name="Flowchart: Connector 14"/>
            <p:cNvSpPr/>
            <p:nvPr/>
          </p:nvSpPr>
          <p:spPr bwMode="auto">
            <a:xfrm>
              <a:off x="1333500" y="4524375"/>
              <a:ext cx="381000" cy="400049"/>
            </a:xfrm>
            <a:prstGeom prst="flowChartConnector">
              <a:avLst/>
            </a:prstGeom>
            <a:solidFill>
              <a:schemeClr val="accent1">
                <a:alpha val="25000"/>
              </a:schemeClr>
            </a:solidFill>
            <a:ln>
              <a:solidFill>
                <a:srgbClr val="00206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7030A0"/>
                </a:solidFill>
                <a:effectLst/>
                <a:uLnTx/>
                <a:uFillTx/>
                <a:latin typeface="Segoe UI"/>
                <a:ea typeface="+mn-ea"/>
                <a:cs typeface="+mn-cs"/>
              </a:endParaRPr>
            </a:p>
          </p:txBody>
        </p:sp>
      </p:grpSp>
      <p:grpSp>
        <p:nvGrpSpPr>
          <p:cNvPr id="17" name="Group 16"/>
          <p:cNvGrpSpPr/>
          <p:nvPr/>
        </p:nvGrpSpPr>
        <p:grpSpPr>
          <a:xfrm>
            <a:off x="1916412" y="4921361"/>
            <a:ext cx="2557287" cy="676829"/>
            <a:chOff x="2071688" y="3644649"/>
            <a:chExt cx="2557287" cy="676829"/>
          </a:xfrm>
        </p:grpSpPr>
        <p:sp>
          <p:nvSpPr>
            <p:cNvPr id="18" name="TextBox 17"/>
            <p:cNvSpPr txBox="1"/>
            <p:nvPr/>
          </p:nvSpPr>
          <p:spPr>
            <a:xfrm rot="21011802">
              <a:off x="2214387" y="3644649"/>
              <a:ext cx="2414588" cy="544765"/>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306CB2"/>
                  </a:solidFill>
                  <a:effectLst/>
                  <a:uLnTx/>
                  <a:uFillTx/>
                  <a:latin typeface="Segoe UI"/>
                  <a:ea typeface="+mn-ea"/>
                  <a:cs typeface="+mn-cs"/>
                </a:rPr>
                <a:t>Select</a:t>
              </a:r>
              <a:r>
                <a:rPr kumimoji="0" lang="en-US" sz="1800" b="0" i="0" u="none" strike="noStrike" kern="1200" cap="none" spc="0" normalizeH="0" baseline="0" noProof="0" dirty="0">
                  <a:ln>
                    <a:noFill/>
                  </a:ln>
                  <a:gradFill>
                    <a:gsLst>
                      <a:gs pos="2917">
                        <a:srgbClr val="525051"/>
                      </a:gs>
                      <a:gs pos="30000">
                        <a:srgbClr val="525051"/>
                      </a:gs>
                    </a:gsLst>
                    <a:lin ang="5400000" scaled="0"/>
                  </a:gradFill>
                  <a:effectLst/>
                  <a:uLnTx/>
                  <a:uFillTx/>
                  <a:latin typeface="Segoe UI"/>
                  <a:ea typeface="+mn-ea"/>
                  <a:cs typeface="+mn-cs"/>
                </a:rPr>
                <a:t> “</a:t>
              </a:r>
              <a:r>
                <a:rPr kumimoji="0" lang="en-US" sz="1800" b="0" i="0" u="none" strike="noStrike" kern="1200" cap="none" spc="0" normalizeH="0" baseline="0" noProof="0" dirty="0">
                  <a:ln>
                    <a:noFill/>
                  </a:ln>
                  <a:solidFill>
                    <a:srgbClr val="009E49">
                      <a:lumMod val="75000"/>
                    </a:srgbClr>
                  </a:solidFill>
                  <a:effectLst/>
                  <a:uLnTx/>
                  <a:uFillTx/>
                  <a:latin typeface="Segoe UI"/>
                  <a:ea typeface="+mn-ea"/>
                  <a:cs typeface="+mn-cs"/>
                </a:rPr>
                <a:t>Character</a:t>
              </a:r>
              <a:r>
                <a:rPr kumimoji="0" lang="en-US" sz="1800" b="0" i="0" u="none" strike="noStrike" kern="1200" cap="none" spc="0" normalizeH="0" baseline="0" noProof="0" dirty="0">
                  <a:ln>
                    <a:noFill/>
                  </a:ln>
                  <a:gradFill>
                    <a:gsLst>
                      <a:gs pos="2917">
                        <a:srgbClr val="525051"/>
                      </a:gs>
                      <a:gs pos="30000">
                        <a:srgbClr val="525051"/>
                      </a:gs>
                    </a:gsLst>
                    <a:lin ang="5400000" scaled="0"/>
                  </a:gradFill>
                  <a:effectLst/>
                  <a:uLnTx/>
                  <a:uFillTx/>
                  <a:latin typeface="Segoe UI"/>
                  <a:ea typeface="+mn-ea"/>
                  <a:cs typeface="+mn-cs"/>
                </a:rPr>
                <a:t>”</a:t>
              </a:r>
            </a:p>
          </p:txBody>
        </p:sp>
        <p:cxnSp>
          <p:nvCxnSpPr>
            <p:cNvPr id="19" name="Straight Arrow Connector 18"/>
            <p:cNvCxnSpPr/>
            <p:nvPr/>
          </p:nvCxnSpPr>
          <p:spPr>
            <a:xfrm flipV="1">
              <a:off x="2071688" y="3884471"/>
              <a:ext cx="2414587" cy="437007"/>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20" name="Group 19"/>
          <p:cNvGrpSpPr/>
          <p:nvPr/>
        </p:nvGrpSpPr>
        <p:grpSpPr>
          <a:xfrm>
            <a:off x="4596506" y="4716278"/>
            <a:ext cx="2793210" cy="544765"/>
            <a:chOff x="4751782" y="3439566"/>
            <a:chExt cx="2793210" cy="544765"/>
          </a:xfrm>
        </p:grpSpPr>
        <p:sp>
          <p:nvSpPr>
            <p:cNvPr id="21" name="TextBox 20"/>
            <p:cNvSpPr txBox="1"/>
            <p:nvPr/>
          </p:nvSpPr>
          <p:spPr>
            <a:xfrm>
              <a:off x="4751782" y="3439566"/>
              <a:ext cx="2793210" cy="544765"/>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306CB2"/>
                  </a:solidFill>
                  <a:effectLst/>
                  <a:uLnTx/>
                  <a:uFillTx/>
                  <a:latin typeface="Segoe UI"/>
                  <a:ea typeface="+mn-ea"/>
                  <a:cs typeface="+mn-cs"/>
                </a:rPr>
                <a:t>Cond on</a:t>
              </a:r>
              <a:r>
                <a:rPr kumimoji="0" lang="en-US" sz="1800" b="0" i="0" u="none" strike="noStrike" kern="1200" cap="none" spc="0" normalizeH="0" baseline="0" noProof="0" dirty="0">
                  <a:ln>
                    <a:noFill/>
                  </a:ln>
                  <a:gradFill>
                    <a:gsLst>
                      <a:gs pos="2917">
                        <a:srgbClr val="525051"/>
                      </a:gs>
                      <a:gs pos="30000">
                        <a:srgbClr val="525051"/>
                      </a:gs>
                    </a:gsLst>
                    <a:lin ang="5400000" scaled="0"/>
                  </a:gradFill>
                  <a:effectLst/>
                  <a:uLnTx/>
                  <a:uFillTx/>
                  <a:latin typeface="Segoe UI"/>
                  <a:ea typeface="+mn-ea"/>
                  <a:cs typeface="+mn-cs"/>
                </a:rPr>
                <a:t> “</a:t>
              </a:r>
              <a:r>
                <a:rPr kumimoji="0" lang="en-US" sz="1800" b="0" i="0" u="none" strike="noStrike" kern="1200" cap="none" spc="0" normalizeH="0" baseline="0" noProof="0" dirty="0">
                  <a:ln>
                    <a:noFill/>
                  </a:ln>
                  <a:solidFill>
                    <a:srgbClr val="009E49">
                      <a:lumMod val="75000"/>
                    </a:srgbClr>
                  </a:solidFill>
                  <a:effectLst/>
                  <a:uLnTx/>
                  <a:uFillTx/>
                  <a:latin typeface="Segoe UI"/>
                  <a:ea typeface="+mn-ea"/>
                  <a:cs typeface="+mn-cs"/>
                </a:rPr>
                <a:t>Home World</a:t>
              </a:r>
              <a:r>
                <a:rPr kumimoji="0" lang="en-US" sz="1800" b="0" i="0" u="none" strike="noStrike" kern="1200" cap="none" spc="0" normalizeH="0" baseline="0" noProof="0" dirty="0">
                  <a:ln>
                    <a:noFill/>
                  </a:ln>
                  <a:gradFill>
                    <a:gsLst>
                      <a:gs pos="2917">
                        <a:srgbClr val="525051"/>
                      </a:gs>
                      <a:gs pos="30000">
                        <a:srgbClr val="525051"/>
                      </a:gs>
                    </a:gsLst>
                    <a:lin ang="5400000" scaled="0"/>
                  </a:gradFill>
                  <a:effectLst/>
                  <a:uLnTx/>
                  <a:uFillTx/>
                  <a:latin typeface="Segoe UI"/>
                  <a:ea typeface="+mn-ea"/>
                  <a:cs typeface="+mn-cs"/>
                </a:rPr>
                <a:t>”</a:t>
              </a:r>
            </a:p>
          </p:txBody>
        </p:sp>
        <p:cxnSp>
          <p:nvCxnSpPr>
            <p:cNvPr id="22" name="Straight Arrow Connector 21"/>
            <p:cNvCxnSpPr/>
            <p:nvPr/>
          </p:nvCxnSpPr>
          <p:spPr>
            <a:xfrm>
              <a:off x="4867275" y="3845240"/>
              <a:ext cx="2480071"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23" name="Group 22"/>
          <p:cNvGrpSpPr/>
          <p:nvPr/>
        </p:nvGrpSpPr>
        <p:grpSpPr>
          <a:xfrm>
            <a:off x="7598074" y="4992192"/>
            <a:ext cx="2595072" cy="605998"/>
            <a:chOff x="7753350" y="3715480"/>
            <a:chExt cx="2595072" cy="605998"/>
          </a:xfrm>
        </p:grpSpPr>
        <p:cxnSp>
          <p:nvCxnSpPr>
            <p:cNvPr id="24" name="Straight Arrow Connector 23"/>
            <p:cNvCxnSpPr/>
            <p:nvPr/>
          </p:nvCxnSpPr>
          <p:spPr>
            <a:xfrm>
              <a:off x="7753350" y="3884471"/>
              <a:ext cx="2240757" cy="437007"/>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rot="619876">
              <a:off x="7933834" y="3715480"/>
              <a:ext cx="2414588" cy="544765"/>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306CB2"/>
                  </a:solidFill>
                  <a:effectLst/>
                  <a:uLnTx/>
                  <a:uFillTx/>
                  <a:latin typeface="Segoe UI"/>
                  <a:ea typeface="+mn-ea"/>
                  <a:cs typeface="+mn-cs"/>
                </a:rPr>
                <a:t>Value =</a:t>
              </a:r>
              <a:r>
                <a:rPr kumimoji="0" lang="en-US" sz="1800" b="0" i="0" u="none" strike="noStrike" kern="1200" cap="none" spc="0" normalizeH="0" baseline="0" noProof="0" dirty="0">
                  <a:ln>
                    <a:noFill/>
                  </a:ln>
                  <a:gradFill>
                    <a:gsLst>
                      <a:gs pos="2917">
                        <a:srgbClr val="525051"/>
                      </a:gs>
                      <a:gs pos="30000">
                        <a:srgbClr val="525051"/>
                      </a:gs>
                    </a:gsLst>
                    <a:lin ang="5400000" scaled="0"/>
                  </a:gradFill>
                  <a:effectLst/>
                  <a:uLnTx/>
                  <a:uFillTx/>
                  <a:latin typeface="Segoe UI"/>
                  <a:ea typeface="+mn-ea"/>
                  <a:cs typeface="+mn-cs"/>
                </a:rPr>
                <a:t> “</a:t>
              </a:r>
              <a:r>
                <a:rPr kumimoji="0" lang="en-US" sz="1800" b="0" i="0" u="none" strike="noStrike" kern="1200" cap="none" spc="0" normalizeH="0" baseline="0" noProof="0" dirty="0">
                  <a:ln>
                    <a:noFill/>
                  </a:ln>
                  <a:solidFill>
                    <a:srgbClr val="C00000"/>
                  </a:solidFill>
                  <a:effectLst/>
                  <a:uLnTx/>
                  <a:uFillTx/>
                  <a:latin typeface="Segoe UI"/>
                  <a:ea typeface="+mn-ea"/>
                  <a:cs typeface="+mn-cs"/>
                </a:rPr>
                <a:t>Earth</a:t>
              </a:r>
              <a:r>
                <a:rPr kumimoji="0" lang="en-US" sz="1800" b="0" i="0" u="none" strike="noStrike" kern="1200" cap="none" spc="0" normalizeH="0" baseline="0" noProof="0" dirty="0">
                  <a:ln>
                    <a:noFill/>
                  </a:ln>
                  <a:gradFill>
                    <a:gsLst>
                      <a:gs pos="2917">
                        <a:srgbClr val="525051"/>
                      </a:gs>
                      <a:gs pos="30000">
                        <a:srgbClr val="525051"/>
                      </a:gs>
                    </a:gsLst>
                    <a:lin ang="5400000" scaled="0"/>
                  </a:gradFill>
                  <a:effectLst/>
                  <a:uLnTx/>
                  <a:uFillTx/>
                  <a:latin typeface="Segoe UI"/>
                  <a:ea typeface="+mn-ea"/>
                  <a:cs typeface="+mn-cs"/>
                </a:rPr>
                <a:t>”</a:t>
              </a:r>
            </a:p>
          </p:txBody>
        </p:sp>
      </p:grpSp>
      <p:grpSp>
        <p:nvGrpSpPr>
          <p:cNvPr id="26" name="Group 25"/>
          <p:cNvGrpSpPr/>
          <p:nvPr/>
        </p:nvGrpSpPr>
        <p:grpSpPr>
          <a:xfrm>
            <a:off x="1916412" y="5116173"/>
            <a:ext cx="5840017" cy="1615998"/>
            <a:chOff x="2071688" y="3839461"/>
            <a:chExt cx="5840017" cy="1615998"/>
          </a:xfrm>
        </p:grpSpPr>
        <mc:AlternateContent xmlns:mc="http://schemas.openxmlformats.org/markup-compatibility/2006" xmlns:a14="http://schemas.microsoft.com/office/drawing/2010/main">
          <mc:Choice Requires="a14">
            <p:sp>
              <p:nvSpPr>
                <p:cNvPr id="27" name="TextBox 26"/>
                <p:cNvSpPr txBox="1"/>
                <p:nvPr/>
              </p:nvSpPr>
              <p:spPr>
                <a:xfrm>
                  <a:off x="3613538" y="3839461"/>
                  <a:ext cx="778675" cy="685800"/>
                </a:xfrm>
                <a:prstGeom prst="rect">
                  <a:avLst/>
                </a:prstGeom>
                <a:noFill/>
              </p:spPr>
              <p:txBody>
                <a:bodyPr vert="eaVert"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14:m>
                    <m:oMathPara xmlns:m="http://schemas.openxmlformats.org/officeDocument/2006/math">
                      <m:oMathParaPr>
                        <m:jc m:val="centerGroup"/>
                      </m:oMathParaPr>
                      <m:oMath xmlns:m="http://schemas.openxmlformats.org/officeDocument/2006/math">
                        <m:r>
                          <a:rPr kumimoji="0" lang="en-US" sz="2400" b="0" i="1" u="none" strike="noStrike" kern="1200" cap="none" spc="0" normalizeH="0" baseline="0" noProof="0" smtClean="0">
                            <a:ln>
                              <a:noFill/>
                            </a:ln>
                            <a:gradFill>
                              <a:gsLst>
                                <a:gs pos="2917">
                                  <a:srgbClr val="525051"/>
                                </a:gs>
                                <a:gs pos="30000">
                                  <a:srgbClr val="525051"/>
                                </a:gs>
                              </a:gsLst>
                              <a:lin ang="5400000" scaled="0"/>
                            </a:gradFill>
                            <a:effectLst/>
                            <a:uLnTx/>
                            <a:uFillTx/>
                            <a:latin typeface="Cambria Math" panose="02040503050406030204" pitchFamily="18" charset="0"/>
                            <a:ea typeface="+mn-ea"/>
                            <a:cs typeface="+mn-cs"/>
                          </a:rPr>
                          <m:t>⋯</m:t>
                        </m:r>
                      </m:oMath>
                    </m:oMathPara>
                  </a14:m>
                  <a:endParaRPr kumimoji="0" lang="en-US" sz="2400" b="0" i="0" u="none" strike="noStrike" kern="1200" cap="none" spc="0" normalizeH="0" baseline="0" noProof="0" dirty="0" err="1">
                    <a:ln>
                      <a:noFill/>
                    </a:ln>
                    <a:gradFill>
                      <a:gsLst>
                        <a:gs pos="2917">
                          <a:srgbClr val="525051"/>
                        </a:gs>
                        <a:gs pos="30000">
                          <a:srgbClr val="525051"/>
                        </a:gs>
                      </a:gsLst>
                      <a:lin ang="5400000" scaled="0"/>
                    </a:gradFill>
                    <a:effectLst/>
                    <a:uLnTx/>
                    <a:uFillTx/>
                    <a:latin typeface="Segoe UI"/>
                    <a:ea typeface="+mn-ea"/>
                    <a:cs typeface="+mn-cs"/>
                  </a:endParaRPr>
                </a:p>
              </p:txBody>
            </p:sp>
          </mc:Choice>
          <mc:Fallback xmlns="">
            <p:sp>
              <p:nvSpPr>
                <p:cNvPr id="50" name="TextBox 49"/>
                <p:cNvSpPr txBox="1">
                  <a:spLocks noRot="1" noChangeAspect="1" noMove="1" noResize="1" noEditPoints="1" noAdjustHandles="1" noChangeArrowheads="1" noChangeShapeType="1" noTextEdit="1"/>
                </p:cNvSpPr>
                <p:nvPr/>
              </p:nvSpPr>
              <p:spPr>
                <a:xfrm>
                  <a:off x="3613538" y="3839461"/>
                  <a:ext cx="778675" cy="685800"/>
                </a:xfrm>
                <a:prstGeom prst="rect">
                  <a:avLst/>
                </a:prstGeom>
                <a:blipFill>
                  <a:blip r:embed="rId9"/>
                  <a:stretch>
                    <a:fillRect/>
                  </a:stretch>
                </a:blipFill>
              </p:spPr>
              <p:txBody>
                <a:bodyPr/>
                <a:lstStyle/>
                <a:p>
                  <a:r>
                    <a:rPr lang="en-US">
                      <a:noFill/>
                    </a:rPr>
                    <a:t> </a:t>
                  </a:r>
                </a:p>
              </p:txBody>
            </p:sp>
          </mc:Fallback>
        </mc:AlternateContent>
        <p:grpSp>
          <p:nvGrpSpPr>
            <p:cNvPr id="28" name="Group 27"/>
            <p:cNvGrpSpPr/>
            <p:nvPr/>
          </p:nvGrpSpPr>
          <p:grpSpPr>
            <a:xfrm>
              <a:off x="2071688" y="4073840"/>
              <a:ext cx="5840017" cy="1381619"/>
              <a:chOff x="2071688" y="4073840"/>
              <a:chExt cx="5840017" cy="1381619"/>
            </a:xfrm>
          </p:grpSpPr>
          <p:sp>
            <p:nvSpPr>
              <p:cNvPr id="29" name="TextBox 28"/>
              <p:cNvSpPr txBox="1"/>
              <p:nvPr/>
            </p:nvSpPr>
            <p:spPr>
              <a:xfrm rot="906181">
                <a:off x="2226964" y="4622554"/>
                <a:ext cx="2414588" cy="544765"/>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306CB2"/>
                    </a:solidFill>
                    <a:effectLst/>
                    <a:uLnTx/>
                    <a:uFillTx/>
                    <a:latin typeface="Segoe UI"/>
                    <a:ea typeface="+mn-ea"/>
                    <a:cs typeface="+mn-cs"/>
                  </a:rPr>
                  <a:t>Select</a:t>
                </a:r>
                <a:r>
                  <a:rPr kumimoji="0" lang="en-US" sz="1800" b="0" i="0" u="none" strike="noStrike" kern="1200" cap="none" spc="0" normalizeH="0" baseline="0" noProof="0" dirty="0">
                    <a:ln>
                      <a:noFill/>
                    </a:ln>
                    <a:gradFill>
                      <a:gsLst>
                        <a:gs pos="2917">
                          <a:srgbClr val="525051"/>
                        </a:gs>
                        <a:gs pos="30000">
                          <a:srgbClr val="525051"/>
                        </a:gs>
                      </a:gsLst>
                      <a:lin ang="5400000" scaled="0"/>
                    </a:gradFill>
                    <a:effectLst/>
                    <a:uLnTx/>
                    <a:uFillTx/>
                    <a:latin typeface="Segoe UI"/>
                    <a:ea typeface="+mn-ea"/>
                    <a:cs typeface="+mn-cs"/>
                  </a:rPr>
                  <a:t> “</a:t>
                </a:r>
                <a:r>
                  <a:rPr kumimoji="0" lang="en-US" sz="1800" b="0" i="0" u="none" strike="noStrike" kern="1200" cap="none" spc="0" normalizeH="0" baseline="0" noProof="0" dirty="0">
                    <a:ln>
                      <a:noFill/>
                    </a:ln>
                    <a:solidFill>
                      <a:srgbClr val="009E49">
                        <a:lumMod val="75000"/>
                      </a:srgbClr>
                    </a:solidFill>
                    <a:effectLst/>
                    <a:uLnTx/>
                    <a:uFillTx/>
                    <a:latin typeface="Segoe UI"/>
                    <a:ea typeface="+mn-ea"/>
                    <a:cs typeface="+mn-cs"/>
                  </a:rPr>
                  <a:t>Powers</a:t>
                </a:r>
                <a:r>
                  <a:rPr kumimoji="0" lang="en-US" sz="1800" b="0" i="0" u="none" strike="noStrike" kern="1200" cap="none" spc="0" normalizeH="0" baseline="0" noProof="0" dirty="0">
                    <a:ln>
                      <a:noFill/>
                    </a:ln>
                    <a:gradFill>
                      <a:gsLst>
                        <a:gs pos="2917">
                          <a:srgbClr val="525051"/>
                        </a:gs>
                        <a:gs pos="30000">
                          <a:srgbClr val="525051"/>
                        </a:gs>
                      </a:gsLst>
                      <a:lin ang="5400000" scaled="0"/>
                    </a:gradFill>
                    <a:effectLst/>
                    <a:uLnTx/>
                    <a:uFillTx/>
                    <a:latin typeface="Segoe UI"/>
                    <a:ea typeface="+mn-ea"/>
                    <a:cs typeface="+mn-cs"/>
                  </a:rPr>
                  <a:t>”</a:t>
                </a:r>
              </a:p>
            </p:txBody>
          </p:sp>
          <p:cxnSp>
            <p:nvCxnSpPr>
              <p:cNvPr id="30" name="Straight Arrow Connector 29"/>
              <p:cNvCxnSpPr/>
              <p:nvPr/>
            </p:nvCxnSpPr>
            <p:spPr>
              <a:xfrm>
                <a:off x="2071688" y="4321478"/>
                <a:ext cx="2408633" cy="66996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2071688" y="4321478"/>
                <a:ext cx="2414587" cy="7619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32" name="Group 31"/>
              <p:cNvGrpSpPr/>
              <p:nvPr/>
            </p:nvGrpSpPr>
            <p:grpSpPr>
              <a:xfrm>
                <a:off x="4310062" y="4073840"/>
                <a:ext cx="733426" cy="704808"/>
                <a:chOff x="1157287" y="4400570"/>
                <a:chExt cx="733426" cy="704808"/>
              </a:xfrm>
            </p:grpSpPr>
            <p:sp>
              <p:nvSpPr>
                <p:cNvPr id="46" name="Flowchart: Connector 45"/>
                <p:cNvSpPr/>
                <p:nvPr/>
              </p:nvSpPr>
              <p:spPr bwMode="auto">
                <a:xfrm>
                  <a:off x="1333500" y="4524375"/>
                  <a:ext cx="381000" cy="400049"/>
                </a:xfrm>
                <a:prstGeom prst="flowChartConnector">
                  <a:avLst/>
                </a:prstGeom>
                <a:noFill/>
                <a:ln>
                  <a:solidFill>
                    <a:srgbClr val="00206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7030A0"/>
                    </a:solidFill>
                    <a:effectLst/>
                    <a:uLnTx/>
                    <a:uFillTx/>
                    <a:latin typeface="Segoe UI"/>
                    <a:ea typeface="+mn-ea"/>
                    <a:cs typeface="+mn-cs"/>
                  </a:endParaRPr>
                </a:p>
              </p:txBody>
            </p:sp>
            <mc:AlternateContent xmlns:mc="http://schemas.openxmlformats.org/markup-compatibility/2006" xmlns:a14="http://schemas.microsoft.com/office/drawing/2010/main">
              <mc:Choice Requires="a14">
                <p:sp>
                  <p:nvSpPr>
                    <p:cNvPr id="47" name="TextBox 46"/>
                    <p:cNvSpPr txBox="1"/>
                    <p:nvPr/>
                  </p:nvSpPr>
                  <p:spPr>
                    <a:xfrm>
                      <a:off x="1157287" y="4400570"/>
                      <a:ext cx="733426" cy="704808"/>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14:m>
                        <m:oMathPara xmlns:m="http://schemas.openxmlformats.org/officeDocument/2006/math">
                          <m:oMathParaPr>
                            <m:jc m:val="center"/>
                          </m:oMathParaPr>
                          <m:oMath xmlns:m="http://schemas.openxmlformats.org/officeDocument/2006/math">
                            <m:sSubSup>
                              <m:sSubSupPr>
                                <m:ctrlPr>
                                  <a:rPr kumimoji="0" lang="en-US" sz="2400" b="0" i="1" u="none" strike="noStrike" kern="1200" cap="none" spc="0" normalizeH="0" baseline="0" noProof="0" smtClean="0">
                                    <a:ln>
                                      <a:noFill/>
                                    </a:ln>
                                    <a:solidFill>
                                      <a:srgbClr val="7030A0"/>
                                    </a:solidFill>
                                    <a:effectLst/>
                                    <a:uLnTx/>
                                    <a:uFillTx/>
                                    <a:latin typeface="Cambria Math" panose="02040503050406030204" pitchFamily="18" charset="0"/>
                                    <a:ea typeface="+mn-ea"/>
                                    <a:cs typeface="+mn-cs"/>
                                  </a:rPr>
                                </m:ctrlPr>
                              </m:sSubSupPr>
                              <m:e>
                                <m:r>
                                  <a:rPr kumimoji="0" lang="en-US" sz="2400" b="0" i="1" u="none" strike="noStrike" kern="1200" cap="none" spc="0" normalizeH="0" baseline="0" noProof="0" smtClean="0">
                                    <a:ln>
                                      <a:noFill/>
                                    </a:ln>
                                    <a:solidFill>
                                      <a:srgbClr val="7030A0"/>
                                    </a:solidFill>
                                    <a:effectLst/>
                                    <a:uLnTx/>
                                    <a:uFillTx/>
                                    <a:latin typeface="Cambria Math" panose="02040503050406030204" pitchFamily="18" charset="0"/>
                                    <a:ea typeface="+mn-ea"/>
                                    <a:cs typeface="+mn-cs"/>
                                  </a:rPr>
                                  <m:t>𝑠</m:t>
                                </m:r>
                              </m:e>
                              <m:sub>
                                <m:r>
                                  <a:rPr kumimoji="0" lang="en-US" sz="2400" b="0" i="1" u="none" strike="noStrike" kern="1200" cap="none" spc="0" normalizeH="0" baseline="0" noProof="0" smtClean="0">
                                    <a:ln>
                                      <a:noFill/>
                                    </a:ln>
                                    <a:solidFill>
                                      <a:srgbClr val="7030A0"/>
                                    </a:solidFill>
                                    <a:effectLst/>
                                    <a:uLnTx/>
                                    <a:uFillTx/>
                                    <a:latin typeface="Cambria Math" panose="02040503050406030204" pitchFamily="18" charset="0"/>
                                    <a:ea typeface="+mn-ea"/>
                                    <a:cs typeface="+mn-cs"/>
                                  </a:rPr>
                                  <m:t>1</m:t>
                                </m:r>
                              </m:sub>
                              <m:sup>
                                <m:r>
                                  <a:rPr kumimoji="0" lang="en-US" sz="2400" b="0" i="1" u="none" strike="noStrike" kern="1200" cap="none" spc="0" normalizeH="0" baseline="0" noProof="0" smtClean="0">
                                    <a:ln>
                                      <a:noFill/>
                                    </a:ln>
                                    <a:solidFill>
                                      <a:srgbClr val="7030A0"/>
                                    </a:solidFill>
                                    <a:effectLst/>
                                    <a:uLnTx/>
                                    <a:uFillTx/>
                                    <a:latin typeface="Cambria Math" panose="02040503050406030204" pitchFamily="18" charset="0"/>
                                    <a:ea typeface="+mn-ea"/>
                                    <a:cs typeface="+mn-cs"/>
                                  </a:rPr>
                                  <m:t>′</m:t>
                                </m:r>
                              </m:sup>
                            </m:sSubSup>
                          </m:oMath>
                        </m:oMathPara>
                      </a14:m>
                      <a:endParaRPr kumimoji="0" lang="en-US" sz="2400" b="0" i="0" u="none" strike="noStrike" kern="1200" cap="none" spc="0" normalizeH="0" baseline="0" noProof="0" dirty="0" err="1">
                        <a:ln>
                          <a:noFill/>
                        </a:ln>
                        <a:solidFill>
                          <a:srgbClr val="7030A0"/>
                        </a:solidFill>
                        <a:effectLst/>
                        <a:uLnTx/>
                        <a:uFillTx/>
                        <a:latin typeface="Segoe UI"/>
                        <a:ea typeface="+mn-ea"/>
                        <a:cs typeface="+mn-cs"/>
                      </a:endParaRPr>
                    </a:p>
                  </p:txBody>
                </p:sp>
              </mc:Choice>
              <mc:Fallback xmlns="">
                <p:sp>
                  <p:nvSpPr>
                    <p:cNvPr id="42" name="TextBox 41"/>
                    <p:cNvSpPr txBox="1">
                      <a:spLocks noRot="1" noChangeAspect="1" noMove="1" noResize="1" noEditPoints="1" noAdjustHandles="1" noChangeArrowheads="1" noChangeShapeType="1" noTextEdit="1"/>
                    </p:cNvSpPr>
                    <p:nvPr/>
                  </p:nvSpPr>
                  <p:spPr>
                    <a:xfrm>
                      <a:off x="1157287" y="4400570"/>
                      <a:ext cx="733426" cy="704808"/>
                    </a:xfrm>
                    <a:prstGeom prst="rect">
                      <a:avLst/>
                    </a:prstGeom>
                    <a:blipFill>
                      <a:blip r:embed="rId10"/>
                      <a:stretch>
                        <a:fillRect/>
                      </a:stretch>
                    </a:blipFill>
                  </p:spPr>
                  <p:txBody>
                    <a:bodyPr/>
                    <a:lstStyle/>
                    <a:p>
                      <a:r>
                        <a:rPr lang="en-US">
                          <a:noFill/>
                        </a:rPr>
                        <a:t> </a:t>
                      </a:r>
                    </a:p>
                  </p:txBody>
                </p:sp>
              </mc:Fallback>
            </mc:AlternateContent>
          </p:grpSp>
          <p:grpSp>
            <p:nvGrpSpPr>
              <p:cNvPr id="33" name="Group 32"/>
              <p:cNvGrpSpPr/>
              <p:nvPr/>
            </p:nvGrpSpPr>
            <p:grpSpPr>
              <a:xfrm>
                <a:off x="4304108" y="4688793"/>
                <a:ext cx="733426" cy="704808"/>
                <a:chOff x="1157287" y="4421752"/>
                <a:chExt cx="733426" cy="704808"/>
              </a:xfrm>
            </p:grpSpPr>
            <p:sp>
              <p:nvSpPr>
                <p:cNvPr id="44" name="Flowchart: Connector 43"/>
                <p:cNvSpPr/>
                <p:nvPr/>
              </p:nvSpPr>
              <p:spPr bwMode="auto">
                <a:xfrm>
                  <a:off x="1333500" y="4524375"/>
                  <a:ext cx="381000" cy="400049"/>
                </a:xfrm>
                <a:prstGeom prst="flowChartConnector">
                  <a:avLst/>
                </a:prstGeom>
                <a:noFill/>
                <a:ln>
                  <a:solidFill>
                    <a:srgbClr val="00206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7030A0"/>
                    </a:solidFill>
                    <a:effectLst/>
                    <a:uLnTx/>
                    <a:uFillTx/>
                    <a:latin typeface="Segoe UI"/>
                    <a:ea typeface="+mn-ea"/>
                    <a:cs typeface="+mn-cs"/>
                  </a:endParaRPr>
                </a:p>
              </p:txBody>
            </p:sp>
            <mc:AlternateContent xmlns:mc="http://schemas.openxmlformats.org/markup-compatibility/2006" xmlns:a14="http://schemas.microsoft.com/office/drawing/2010/main">
              <mc:Choice Requires="a14">
                <p:sp>
                  <p:nvSpPr>
                    <p:cNvPr id="45" name="TextBox 44"/>
                    <p:cNvSpPr txBox="1"/>
                    <p:nvPr/>
                  </p:nvSpPr>
                  <p:spPr>
                    <a:xfrm>
                      <a:off x="1157287" y="4421752"/>
                      <a:ext cx="733426" cy="704808"/>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14:m>
                        <m:oMathPara xmlns:m="http://schemas.openxmlformats.org/officeDocument/2006/math">
                          <m:oMathParaPr>
                            <m:jc m:val="center"/>
                          </m:oMathParaPr>
                          <m:oMath xmlns:m="http://schemas.openxmlformats.org/officeDocument/2006/math">
                            <m:sSubSup>
                              <m:sSubSupPr>
                                <m:ctrlPr>
                                  <a:rPr kumimoji="0" lang="en-US" sz="2400" b="0" i="1" u="none" strike="noStrike" kern="1200" cap="none" spc="0" normalizeH="0" baseline="0" noProof="0" smtClean="0">
                                    <a:ln>
                                      <a:noFill/>
                                    </a:ln>
                                    <a:solidFill>
                                      <a:srgbClr val="7030A0"/>
                                    </a:solidFill>
                                    <a:effectLst/>
                                    <a:uLnTx/>
                                    <a:uFillTx/>
                                    <a:latin typeface="Cambria Math" panose="02040503050406030204" pitchFamily="18" charset="0"/>
                                    <a:ea typeface="+mn-ea"/>
                                    <a:cs typeface="+mn-cs"/>
                                  </a:rPr>
                                </m:ctrlPr>
                              </m:sSubSupPr>
                              <m:e>
                                <m:r>
                                  <a:rPr kumimoji="0" lang="en-US" sz="2400" b="0" i="1" u="none" strike="noStrike" kern="1200" cap="none" spc="0" normalizeH="0" baseline="0" noProof="0" smtClean="0">
                                    <a:ln>
                                      <a:noFill/>
                                    </a:ln>
                                    <a:solidFill>
                                      <a:srgbClr val="7030A0"/>
                                    </a:solidFill>
                                    <a:effectLst/>
                                    <a:uLnTx/>
                                    <a:uFillTx/>
                                    <a:latin typeface="Cambria Math" panose="02040503050406030204" pitchFamily="18" charset="0"/>
                                    <a:ea typeface="+mn-ea"/>
                                    <a:cs typeface="+mn-cs"/>
                                  </a:rPr>
                                  <m:t>𝑠</m:t>
                                </m:r>
                              </m:e>
                              <m:sub>
                                <m:r>
                                  <a:rPr kumimoji="0" lang="en-US" sz="2400" b="0" i="1" u="none" strike="noStrike" kern="1200" cap="none" spc="0" normalizeH="0" baseline="0" noProof="0" smtClean="0">
                                    <a:ln>
                                      <a:noFill/>
                                    </a:ln>
                                    <a:solidFill>
                                      <a:srgbClr val="7030A0"/>
                                    </a:solidFill>
                                    <a:effectLst/>
                                    <a:uLnTx/>
                                    <a:uFillTx/>
                                    <a:latin typeface="Cambria Math" panose="02040503050406030204" pitchFamily="18" charset="0"/>
                                    <a:ea typeface="+mn-ea"/>
                                    <a:cs typeface="+mn-cs"/>
                                  </a:rPr>
                                  <m:t>1</m:t>
                                </m:r>
                              </m:sub>
                              <m:sup>
                                <m:r>
                                  <a:rPr kumimoji="0" lang="en-US" sz="2400" b="0" i="1" u="none" strike="noStrike" kern="1200" cap="none" spc="0" normalizeH="0" baseline="0" noProof="0" smtClean="0">
                                    <a:ln>
                                      <a:noFill/>
                                    </a:ln>
                                    <a:solidFill>
                                      <a:srgbClr val="7030A0"/>
                                    </a:solidFill>
                                    <a:effectLst/>
                                    <a:uLnTx/>
                                    <a:uFillTx/>
                                    <a:latin typeface="Cambria Math" panose="02040503050406030204" pitchFamily="18" charset="0"/>
                                    <a:ea typeface="+mn-ea"/>
                                    <a:cs typeface="+mn-cs"/>
                                  </a:rPr>
                                  <m:t>′′</m:t>
                                </m:r>
                              </m:sup>
                            </m:sSubSup>
                          </m:oMath>
                        </m:oMathPara>
                      </a14:m>
                      <a:endParaRPr kumimoji="0" lang="en-US" sz="2400" b="0" i="0" u="none" strike="noStrike" kern="1200" cap="none" spc="0" normalizeH="0" baseline="0" noProof="0" dirty="0" err="1">
                        <a:ln>
                          <a:noFill/>
                        </a:ln>
                        <a:solidFill>
                          <a:srgbClr val="7030A0"/>
                        </a:solidFill>
                        <a:effectLst/>
                        <a:uLnTx/>
                        <a:uFillTx/>
                        <a:latin typeface="Segoe UI"/>
                        <a:ea typeface="+mn-ea"/>
                        <a:cs typeface="+mn-cs"/>
                      </a:endParaRPr>
                    </a:p>
                  </p:txBody>
                </p:sp>
              </mc:Choice>
              <mc:Fallback xmlns="">
                <p:sp>
                  <p:nvSpPr>
                    <p:cNvPr id="46" name="TextBox 45"/>
                    <p:cNvSpPr txBox="1">
                      <a:spLocks noRot="1" noChangeAspect="1" noMove="1" noResize="1" noEditPoints="1" noAdjustHandles="1" noChangeArrowheads="1" noChangeShapeType="1" noTextEdit="1"/>
                    </p:cNvSpPr>
                    <p:nvPr/>
                  </p:nvSpPr>
                  <p:spPr>
                    <a:xfrm>
                      <a:off x="1157287" y="4421752"/>
                      <a:ext cx="733426" cy="704808"/>
                    </a:xfrm>
                    <a:prstGeom prst="rect">
                      <a:avLst/>
                    </a:prstGeom>
                    <a:blipFill>
                      <a:blip r:embed="rId11"/>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34" name="TextBox 33"/>
                  <p:cNvSpPr txBox="1"/>
                  <p:nvPr/>
                </p:nvSpPr>
                <p:spPr>
                  <a:xfrm>
                    <a:off x="3613539" y="4296136"/>
                    <a:ext cx="778675" cy="685800"/>
                  </a:xfrm>
                  <a:prstGeom prst="rect">
                    <a:avLst/>
                  </a:prstGeom>
                  <a:noFill/>
                </p:spPr>
                <p:txBody>
                  <a:bodyPr vert="eaVert"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14:m>
                      <m:oMathPara xmlns:m="http://schemas.openxmlformats.org/officeDocument/2006/math">
                        <m:oMathParaPr>
                          <m:jc m:val="centerGroup"/>
                        </m:oMathParaPr>
                        <m:oMath xmlns:m="http://schemas.openxmlformats.org/officeDocument/2006/math">
                          <m:r>
                            <a:rPr kumimoji="0" lang="en-US" sz="2400" b="0" i="1" u="none" strike="noStrike" kern="1200" cap="none" spc="0" normalizeH="0" baseline="0" noProof="0" smtClean="0">
                              <a:ln>
                                <a:noFill/>
                              </a:ln>
                              <a:gradFill>
                                <a:gsLst>
                                  <a:gs pos="2917">
                                    <a:srgbClr val="525051"/>
                                  </a:gs>
                                  <a:gs pos="30000">
                                    <a:srgbClr val="525051"/>
                                  </a:gs>
                                </a:gsLst>
                                <a:lin ang="5400000" scaled="0"/>
                              </a:gradFill>
                              <a:effectLst/>
                              <a:uLnTx/>
                              <a:uFillTx/>
                              <a:latin typeface="Cambria Math" panose="02040503050406030204" pitchFamily="18" charset="0"/>
                              <a:ea typeface="+mn-ea"/>
                              <a:cs typeface="+mn-cs"/>
                            </a:rPr>
                            <m:t>⋯</m:t>
                          </m:r>
                        </m:oMath>
                      </m:oMathPara>
                    </a14:m>
                    <a:endParaRPr kumimoji="0" lang="en-US" sz="2400" b="0" i="0" u="none" strike="noStrike" kern="1200" cap="none" spc="0" normalizeH="0" baseline="0" noProof="0" dirty="0" err="1">
                      <a:ln>
                        <a:noFill/>
                      </a:ln>
                      <a:gradFill>
                        <a:gsLst>
                          <a:gs pos="2917">
                            <a:srgbClr val="525051"/>
                          </a:gs>
                          <a:gs pos="30000">
                            <a:srgbClr val="525051"/>
                          </a:gs>
                        </a:gsLst>
                        <a:lin ang="5400000" scaled="0"/>
                      </a:gradFill>
                      <a:effectLst/>
                      <a:uLnTx/>
                      <a:uFillTx/>
                      <a:latin typeface="Segoe UI"/>
                      <a:ea typeface="+mn-ea"/>
                      <a:cs typeface="+mn-cs"/>
                    </a:endParaRPr>
                  </a:p>
                </p:txBody>
              </p:sp>
            </mc:Choice>
            <mc:Fallback xmlns="">
              <p:sp>
                <p:nvSpPr>
                  <p:cNvPr id="49" name="TextBox 48"/>
                  <p:cNvSpPr txBox="1">
                    <a:spLocks noRot="1" noChangeAspect="1" noMove="1" noResize="1" noEditPoints="1" noAdjustHandles="1" noChangeArrowheads="1" noChangeShapeType="1" noTextEdit="1"/>
                  </p:cNvSpPr>
                  <p:nvPr/>
                </p:nvSpPr>
                <p:spPr>
                  <a:xfrm>
                    <a:off x="3613539" y="4296136"/>
                    <a:ext cx="778675" cy="685800"/>
                  </a:xfrm>
                  <a:prstGeom prst="rect">
                    <a:avLst/>
                  </a:prstGeom>
                  <a:blipFill>
                    <a:blip r:embed="rId12"/>
                    <a:stretch>
                      <a:fillRect/>
                    </a:stretch>
                  </a:blipFill>
                </p:spPr>
                <p:txBody>
                  <a:bodyPr/>
                  <a:lstStyle/>
                  <a:p>
                    <a:r>
                      <a:rPr lang="en-US">
                        <a:noFill/>
                      </a:rPr>
                      <a:t> </a:t>
                    </a:r>
                  </a:p>
                </p:txBody>
              </p:sp>
            </mc:Fallback>
          </mc:AlternateContent>
          <p:cxnSp>
            <p:nvCxnSpPr>
              <p:cNvPr id="35" name="Straight Arrow Connector 34"/>
              <p:cNvCxnSpPr/>
              <p:nvPr/>
            </p:nvCxnSpPr>
            <p:spPr>
              <a:xfrm>
                <a:off x="4861321" y="4413504"/>
                <a:ext cx="2511029" cy="113125"/>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36" name="Group 35"/>
              <p:cNvGrpSpPr/>
              <p:nvPr/>
            </p:nvGrpSpPr>
            <p:grpSpPr>
              <a:xfrm>
                <a:off x="7178279" y="4221554"/>
                <a:ext cx="733426" cy="704808"/>
                <a:chOff x="1157287" y="4400570"/>
                <a:chExt cx="733426" cy="704808"/>
              </a:xfrm>
            </p:grpSpPr>
            <p:sp>
              <p:nvSpPr>
                <p:cNvPr id="42" name="Flowchart: Connector 41"/>
                <p:cNvSpPr/>
                <p:nvPr/>
              </p:nvSpPr>
              <p:spPr bwMode="auto">
                <a:xfrm>
                  <a:off x="1333500" y="4524375"/>
                  <a:ext cx="381000" cy="400049"/>
                </a:xfrm>
                <a:prstGeom prst="flowChartConnector">
                  <a:avLst/>
                </a:prstGeom>
                <a:noFill/>
                <a:ln>
                  <a:solidFill>
                    <a:srgbClr val="00206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7030A0"/>
                    </a:solidFill>
                    <a:effectLst/>
                    <a:uLnTx/>
                    <a:uFillTx/>
                    <a:latin typeface="Segoe UI"/>
                    <a:ea typeface="+mn-ea"/>
                    <a:cs typeface="+mn-cs"/>
                  </a:endParaRPr>
                </a:p>
              </p:txBody>
            </p:sp>
            <mc:AlternateContent xmlns:mc="http://schemas.openxmlformats.org/markup-compatibility/2006" xmlns:a14="http://schemas.microsoft.com/office/drawing/2010/main">
              <mc:Choice Requires="a14">
                <p:sp>
                  <p:nvSpPr>
                    <p:cNvPr id="43" name="TextBox 42"/>
                    <p:cNvSpPr txBox="1"/>
                    <p:nvPr/>
                  </p:nvSpPr>
                  <p:spPr>
                    <a:xfrm>
                      <a:off x="1157287" y="4400570"/>
                      <a:ext cx="733426" cy="704808"/>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14:m>
                        <m:oMathPara xmlns:m="http://schemas.openxmlformats.org/officeDocument/2006/math">
                          <m:oMathParaPr>
                            <m:jc m:val="center"/>
                          </m:oMathParaPr>
                          <m:oMath xmlns:m="http://schemas.openxmlformats.org/officeDocument/2006/math">
                            <m:sSubSup>
                              <m:sSubSupPr>
                                <m:ctrlPr>
                                  <a:rPr kumimoji="0" lang="en-US" sz="2400" b="0" i="1" u="none" strike="noStrike" kern="1200" cap="none" spc="0" normalizeH="0" baseline="0" noProof="0" smtClean="0">
                                    <a:ln>
                                      <a:noFill/>
                                    </a:ln>
                                    <a:solidFill>
                                      <a:srgbClr val="7030A0"/>
                                    </a:solidFill>
                                    <a:effectLst/>
                                    <a:uLnTx/>
                                    <a:uFillTx/>
                                    <a:latin typeface="Cambria Math" panose="02040503050406030204" pitchFamily="18" charset="0"/>
                                    <a:ea typeface="+mn-ea"/>
                                    <a:cs typeface="+mn-cs"/>
                                  </a:rPr>
                                </m:ctrlPr>
                              </m:sSubSupPr>
                              <m:e>
                                <m:r>
                                  <a:rPr kumimoji="0" lang="en-US" sz="2400" b="0" i="1" u="none" strike="noStrike" kern="1200" cap="none" spc="0" normalizeH="0" baseline="0" noProof="0" smtClean="0">
                                    <a:ln>
                                      <a:noFill/>
                                    </a:ln>
                                    <a:solidFill>
                                      <a:srgbClr val="7030A0"/>
                                    </a:solidFill>
                                    <a:effectLst/>
                                    <a:uLnTx/>
                                    <a:uFillTx/>
                                    <a:latin typeface="Cambria Math" panose="02040503050406030204" pitchFamily="18" charset="0"/>
                                    <a:ea typeface="+mn-ea"/>
                                    <a:cs typeface="+mn-cs"/>
                                  </a:rPr>
                                  <m:t>𝑠</m:t>
                                </m:r>
                              </m:e>
                              <m:sub>
                                <m:r>
                                  <a:rPr kumimoji="0" lang="en-US" sz="2400" b="0" i="1" u="none" strike="noStrike" kern="1200" cap="none" spc="0" normalizeH="0" baseline="0" noProof="0" smtClean="0">
                                    <a:ln>
                                      <a:noFill/>
                                    </a:ln>
                                    <a:solidFill>
                                      <a:srgbClr val="7030A0"/>
                                    </a:solidFill>
                                    <a:effectLst/>
                                    <a:uLnTx/>
                                    <a:uFillTx/>
                                    <a:latin typeface="Cambria Math" panose="02040503050406030204" pitchFamily="18" charset="0"/>
                                    <a:ea typeface="+mn-ea"/>
                                    <a:cs typeface="+mn-cs"/>
                                  </a:rPr>
                                  <m:t>2</m:t>
                                </m:r>
                              </m:sub>
                              <m:sup>
                                <m:r>
                                  <a:rPr kumimoji="0" lang="en-US" sz="2400" b="0" i="1" u="none" strike="noStrike" kern="1200" cap="none" spc="0" normalizeH="0" baseline="0" noProof="0" smtClean="0">
                                    <a:ln>
                                      <a:noFill/>
                                    </a:ln>
                                    <a:solidFill>
                                      <a:srgbClr val="7030A0"/>
                                    </a:solidFill>
                                    <a:effectLst/>
                                    <a:uLnTx/>
                                    <a:uFillTx/>
                                    <a:latin typeface="Cambria Math" panose="02040503050406030204" pitchFamily="18" charset="0"/>
                                    <a:ea typeface="+mn-ea"/>
                                    <a:cs typeface="+mn-cs"/>
                                  </a:rPr>
                                  <m:t>′</m:t>
                                </m:r>
                              </m:sup>
                            </m:sSubSup>
                          </m:oMath>
                        </m:oMathPara>
                      </a14:m>
                      <a:endParaRPr kumimoji="0" lang="en-US" sz="2400" b="0" i="0" u="none" strike="noStrike" kern="1200" cap="none" spc="0" normalizeH="0" baseline="0" noProof="0" dirty="0" err="1">
                        <a:ln>
                          <a:noFill/>
                        </a:ln>
                        <a:solidFill>
                          <a:srgbClr val="7030A0"/>
                        </a:solidFill>
                        <a:effectLst/>
                        <a:uLnTx/>
                        <a:uFillTx/>
                        <a:latin typeface="Segoe UI"/>
                        <a:ea typeface="+mn-ea"/>
                        <a:cs typeface="+mn-cs"/>
                      </a:endParaRPr>
                    </a:p>
                  </p:txBody>
                </p:sp>
              </mc:Choice>
              <mc:Fallback xmlns="">
                <p:sp>
                  <p:nvSpPr>
                    <p:cNvPr id="54" name="TextBox 53"/>
                    <p:cNvSpPr txBox="1">
                      <a:spLocks noRot="1" noChangeAspect="1" noMove="1" noResize="1" noEditPoints="1" noAdjustHandles="1" noChangeArrowheads="1" noChangeShapeType="1" noTextEdit="1"/>
                    </p:cNvSpPr>
                    <p:nvPr/>
                  </p:nvSpPr>
                  <p:spPr>
                    <a:xfrm>
                      <a:off x="1157287" y="4400570"/>
                      <a:ext cx="733426" cy="704808"/>
                    </a:xfrm>
                    <a:prstGeom prst="rect">
                      <a:avLst/>
                    </a:prstGeom>
                    <a:blipFill>
                      <a:blip r:embed="rId13"/>
                      <a:stretch>
                        <a:fillRect/>
                      </a:stretch>
                    </a:blipFill>
                  </p:spPr>
                  <p:txBody>
                    <a:bodyPr/>
                    <a:lstStyle/>
                    <a:p>
                      <a:r>
                        <a:rPr lang="en-US">
                          <a:noFill/>
                        </a:rPr>
                        <a:t> </a:t>
                      </a:r>
                    </a:p>
                  </p:txBody>
                </p:sp>
              </mc:Fallback>
            </mc:AlternateContent>
          </p:grpSp>
          <p:grpSp>
            <p:nvGrpSpPr>
              <p:cNvPr id="37" name="Group 36"/>
              <p:cNvGrpSpPr/>
              <p:nvPr/>
            </p:nvGrpSpPr>
            <p:grpSpPr>
              <a:xfrm>
                <a:off x="7172325" y="4750651"/>
                <a:ext cx="733426" cy="704808"/>
                <a:chOff x="1157287" y="4421752"/>
                <a:chExt cx="733426" cy="704808"/>
              </a:xfrm>
            </p:grpSpPr>
            <p:sp>
              <p:nvSpPr>
                <p:cNvPr id="40" name="Flowchart: Connector 39"/>
                <p:cNvSpPr/>
                <p:nvPr/>
              </p:nvSpPr>
              <p:spPr bwMode="auto">
                <a:xfrm>
                  <a:off x="1333500" y="4524375"/>
                  <a:ext cx="381000" cy="400049"/>
                </a:xfrm>
                <a:prstGeom prst="flowChartConnector">
                  <a:avLst/>
                </a:prstGeom>
                <a:noFill/>
                <a:ln>
                  <a:solidFill>
                    <a:srgbClr val="00206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7030A0"/>
                    </a:solidFill>
                    <a:effectLst/>
                    <a:uLnTx/>
                    <a:uFillTx/>
                    <a:latin typeface="Segoe UI"/>
                    <a:ea typeface="+mn-ea"/>
                    <a:cs typeface="+mn-cs"/>
                  </a:endParaRPr>
                </a:p>
              </p:txBody>
            </p:sp>
            <mc:AlternateContent xmlns:mc="http://schemas.openxmlformats.org/markup-compatibility/2006" xmlns:a14="http://schemas.microsoft.com/office/drawing/2010/main">
              <mc:Choice Requires="a14">
                <p:sp>
                  <p:nvSpPr>
                    <p:cNvPr id="41" name="TextBox 40"/>
                    <p:cNvSpPr txBox="1"/>
                    <p:nvPr/>
                  </p:nvSpPr>
                  <p:spPr>
                    <a:xfrm>
                      <a:off x="1157287" y="4421752"/>
                      <a:ext cx="733426" cy="704808"/>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14:m>
                        <m:oMathPara xmlns:m="http://schemas.openxmlformats.org/officeDocument/2006/math">
                          <m:oMathParaPr>
                            <m:jc m:val="center"/>
                          </m:oMathParaPr>
                          <m:oMath xmlns:m="http://schemas.openxmlformats.org/officeDocument/2006/math">
                            <m:sSubSup>
                              <m:sSubSupPr>
                                <m:ctrlPr>
                                  <a:rPr kumimoji="0" lang="en-US" sz="2400" b="0" i="1" u="none" strike="noStrike" kern="1200" cap="none" spc="0" normalizeH="0" baseline="0" noProof="0" smtClean="0">
                                    <a:ln>
                                      <a:noFill/>
                                    </a:ln>
                                    <a:solidFill>
                                      <a:srgbClr val="7030A0"/>
                                    </a:solidFill>
                                    <a:effectLst/>
                                    <a:uLnTx/>
                                    <a:uFillTx/>
                                    <a:latin typeface="Cambria Math" panose="02040503050406030204" pitchFamily="18" charset="0"/>
                                    <a:ea typeface="+mn-ea"/>
                                    <a:cs typeface="+mn-cs"/>
                                  </a:rPr>
                                </m:ctrlPr>
                              </m:sSubSupPr>
                              <m:e>
                                <m:r>
                                  <a:rPr kumimoji="0" lang="en-US" sz="2400" b="0" i="1" u="none" strike="noStrike" kern="1200" cap="none" spc="0" normalizeH="0" baseline="0" noProof="0" smtClean="0">
                                    <a:ln>
                                      <a:noFill/>
                                    </a:ln>
                                    <a:solidFill>
                                      <a:srgbClr val="7030A0"/>
                                    </a:solidFill>
                                    <a:effectLst/>
                                    <a:uLnTx/>
                                    <a:uFillTx/>
                                    <a:latin typeface="Cambria Math" panose="02040503050406030204" pitchFamily="18" charset="0"/>
                                    <a:ea typeface="+mn-ea"/>
                                    <a:cs typeface="+mn-cs"/>
                                  </a:rPr>
                                  <m:t>𝑠</m:t>
                                </m:r>
                              </m:e>
                              <m:sub>
                                <m:r>
                                  <a:rPr kumimoji="0" lang="en-US" sz="2400" b="0" i="1" u="none" strike="noStrike" kern="1200" cap="none" spc="0" normalizeH="0" baseline="0" noProof="0" smtClean="0">
                                    <a:ln>
                                      <a:noFill/>
                                    </a:ln>
                                    <a:solidFill>
                                      <a:srgbClr val="7030A0"/>
                                    </a:solidFill>
                                    <a:effectLst/>
                                    <a:uLnTx/>
                                    <a:uFillTx/>
                                    <a:latin typeface="Cambria Math" panose="02040503050406030204" pitchFamily="18" charset="0"/>
                                    <a:ea typeface="+mn-ea"/>
                                    <a:cs typeface="+mn-cs"/>
                                  </a:rPr>
                                  <m:t>2</m:t>
                                </m:r>
                              </m:sub>
                              <m:sup>
                                <m:r>
                                  <a:rPr kumimoji="0" lang="en-US" sz="2400" b="0" i="1" u="none" strike="noStrike" kern="1200" cap="none" spc="0" normalizeH="0" baseline="0" noProof="0" smtClean="0">
                                    <a:ln>
                                      <a:noFill/>
                                    </a:ln>
                                    <a:solidFill>
                                      <a:srgbClr val="7030A0"/>
                                    </a:solidFill>
                                    <a:effectLst/>
                                    <a:uLnTx/>
                                    <a:uFillTx/>
                                    <a:latin typeface="Cambria Math" panose="02040503050406030204" pitchFamily="18" charset="0"/>
                                    <a:ea typeface="+mn-ea"/>
                                    <a:cs typeface="+mn-cs"/>
                                  </a:rPr>
                                  <m:t>′′</m:t>
                                </m:r>
                              </m:sup>
                            </m:sSubSup>
                          </m:oMath>
                        </m:oMathPara>
                      </a14:m>
                      <a:endParaRPr kumimoji="0" lang="en-US" sz="2400" b="0" i="0" u="none" strike="noStrike" kern="1200" cap="none" spc="0" normalizeH="0" baseline="0" noProof="0" dirty="0" err="1">
                        <a:ln>
                          <a:noFill/>
                        </a:ln>
                        <a:solidFill>
                          <a:srgbClr val="7030A0"/>
                        </a:solidFill>
                        <a:effectLst/>
                        <a:uLnTx/>
                        <a:uFillTx/>
                        <a:latin typeface="Segoe UI"/>
                        <a:ea typeface="+mn-ea"/>
                        <a:cs typeface="+mn-cs"/>
                      </a:endParaRPr>
                    </a:p>
                  </p:txBody>
                </p:sp>
              </mc:Choice>
              <mc:Fallback xmlns="">
                <p:sp>
                  <p:nvSpPr>
                    <p:cNvPr id="57" name="TextBox 56"/>
                    <p:cNvSpPr txBox="1">
                      <a:spLocks noRot="1" noChangeAspect="1" noMove="1" noResize="1" noEditPoints="1" noAdjustHandles="1" noChangeArrowheads="1" noChangeShapeType="1" noTextEdit="1"/>
                    </p:cNvSpPr>
                    <p:nvPr/>
                  </p:nvSpPr>
                  <p:spPr>
                    <a:xfrm>
                      <a:off x="1157287" y="4421752"/>
                      <a:ext cx="733426" cy="704808"/>
                    </a:xfrm>
                    <a:prstGeom prst="rect">
                      <a:avLst/>
                    </a:prstGeom>
                    <a:blipFill>
                      <a:blip r:embed="rId14"/>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38" name="TextBox 37"/>
                  <p:cNvSpPr txBox="1"/>
                  <p:nvPr/>
                </p:nvSpPr>
                <p:spPr>
                  <a:xfrm>
                    <a:off x="6416481" y="4378390"/>
                    <a:ext cx="778675" cy="685800"/>
                  </a:xfrm>
                  <a:prstGeom prst="rect">
                    <a:avLst/>
                  </a:prstGeom>
                  <a:noFill/>
                </p:spPr>
                <p:txBody>
                  <a:bodyPr vert="eaVert"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14:m>
                      <m:oMathPara xmlns:m="http://schemas.openxmlformats.org/officeDocument/2006/math">
                        <m:oMathParaPr>
                          <m:jc m:val="centerGroup"/>
                        </m:oMathParaPr>
                        <m:oMath xmlns:m="http://schemas.openxmlformats.org/officeDocument/2006/math">
                          <m:r>
                            <a:rPr kumimoji="0" lang="en-US" sz="2400" b="0" i="1" u="none" strike="noStrike" kern="1200" cap="none" spc="0" normalizeH="0" baseline="0" noProof="0" smtClean="0">
                              <a:ln>
                                <a:noFill/>
                              </a:ln>
                              <a:gradFill>
                                <a:gsLst>
                                  <a:gs pos="2917">
                                    <a:srgbClr val="525051"/>
                                  </a:gs>
                                  <a:gs pos="30000">
                                    <a:srgbClr val="525051"/>
                                  </a:gs>
                                </a:gsLst>
                                <a:lin ang="5400000" scaled="0"/>
                              </a:gradFill>
                              <a:effectLst/>
                              <a:uLnTx/>
                              <a:uFillTx/>
                              <a:latin typeface="Cambria Math" panose="02040503050406030204" pitchFamily="18" charset="0"/>
                              <a:ea typeface="+mn-ea"/>
                              <a:cs typeface="+mn-cs"/>
                            </a:rPr>
                            <m:t>⋯</m:t>
                          </m:r>
                        </m:oMath>
                      </m:oMathPara>
                    </a14:m>
                    <a:endParaRPr kumimoji="0" lang="en-US" sz="2400" b="0" i="0" u="none" strike="noStrike" kern="1200" cap="none" spc="0" normalizeH="0" baseline="0" noProof="0" dirty="0" err="1">
                      <a:ln>
                        <a:noFill/>
                      </a:ln>
                      <a:gradFill>
                        <a:gsLst>
                          <a:gs pos="2917">
                            <a:srgbClr val="525051"/>
                          </a:gs>
                          <a:gs pos="30000">
                            <a:srgbClr val="525051"/>
                          </a:gs>
                        </a:gsLst>
                        <a:lin ang="5400000" scaled="0"/>
                      </a:gradFill>
                      <a:effectLst/>
                      <a:uLnTx/>
                      <a:uFillTx/>
                      <a:latin typeface="Segoe UI"/>
                      <a:ea typeface="+mn-ea"/>
                      <a:cs typeface="+mn-cs"/>
                    </a:endParaRPr>
                  </a:p>
                </p:txBody>
              </p:sp>
            </mc:Choice>
            <mc:Fallback xmlns="">
              <p:sp>
                <p:nvSpPr>
                  <p:cNvPr id="58" name="TextBox 57"/>
                  <p:cNvSpPr txBox="1">
                    <a:spLocks noRot="1" noChangeAspect="1" noMove="1" noResize="1" noEditPoints="1" noAdjustHandles="1" noChangeArrowheads="1" noChangeShapeType="1" noTextEdit="1"/>
                  </p:cNvSpPr>
                  <p:nvPr/>
                </p:nvSpPr>
                <p:spPr>
                  <a:xfrm>
                    <a:off x="6416481" y="4378390"/>
                    <a:ext cx="778675" cy="685800"/>
                  </a:xfrm>
                  <a:prstGeom prst="rect">
                    <a:avLst/>
                  </a:prstGeom>
                  <a:blipFill>
                    <a:blip r:embed="rId15"/>
                    <a:stretch>
                      <a:fillRect/>
                    </a:stretch>
                  </a:blipFill>
                </p:spPr>
                <p:txBody>
                  <a:bodyPr/>
                  <a:lstStyle/>
                  <a:p>
                    <a:r>
                      <a:rPr lang="en-US">
                        <a:noFill/>
                      </a:rPr>
                      <a:t> </a:t>
                    </a:r>
                  </a:p>
                </p:txBody>
              </p:sp>
            </mc:Fallback>
          </mc:AlternateContent>
          <p:cxnSp>
            <p:nvCxnSpPr>
              <p:cNvPr id="39" name="Straight Arrow Connector 38"/>
              <p:cNvCxnSpPr/>
              <p:nvPr/>
            </p:nvCxnSpPr>
            <p:spPr>
              <a:xfrm>
                <a:off x="4861326" y="4408276"/>
                <a:ext cx="2511024" cy="661497"/>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9828315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p:cNvSpPr>
                <a:spLocks noGrp="1"/>
              </p:cNvSpPr>
              <p:nvPr>
                <p:ph type="body" sz="quarter" idx="10"/>
              </p:nvPr>
            </p:nvSpPr>
            <p:spPr>
              <a:xfrm>
                <a:off x="274638" y="1212850"/>
                <a:ext cx="11887200" cy="2117503"/>
              </a:xfrm>
            </p:spPr>
            <p:txBody>
              <a:bodyPr/>
              <a:lstStyle/>
              <a:p>
                <a:r>
                  <a:rPr lang="en-US" dirty="0"/>
                  <a:t>Ideal case: every state </a:t>
                </a:r>
                <a14:m>
                  <m:oMath xmlns:m="http://schemas.openxmlformats.org/officeDocument/2006/math">
                    <m:r>
                      <a:rPr lang="en-US" b="0" i="1" smtClean="0">
                        <a:latin typeface="Cambria Math" panose="02040503050406030204" pitchFamily="18" charset="0"/>
                      </a:rPr>
                      <m:t>𝑠</m:t>
                    </m:r>
                  </m:oMath>
                </a14:m>
                <a:r>
                  <a:rPr lang="en-US" dirty="0"/>
                  <a:t> satisfies the following constraint:</a:t>
                </a: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𝜃</m:t>
                        </m:r>
                      </m:sub>
                    </m:sSub>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𝑠</m:t>
                            </m:r>
                          </m:e>
                          <m:sup>
                            <m:r>
                              <a:rPr lang="en-US" b="0" i="1" smtClean="0">
                                <a:latin typeface="Cambria Math" panose="02040503050406030204" pitchFamily="18" charset="0"/>
                              </a:rPr>
                              <m:t>∗</m:t>
                            </m:r>
                          </m:sup>
                        </m:sSup>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𝜃</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𝑠</m:t>
                        </m:r>
                      </m:e>
                    </m:d>
                    <m:r>
                      <a:rPr lang="en-US" b="0" i="1" smtClean="0">
                        <a:latin typeface="Cambria Math" panose="02040503050406030204" pitchFamily="18" charset="0"/>
                      </a:rPr>
                      <m:t>≥</m:t>
                    </m:r>
                    <m:r>
                      <a:rPr lang="en-US" b="0" i="1" smtClean="0">
                        <a:latin typeface="Cambria Math" panose="02040503050406030204" pitchFamily="18" charset="0"/>
                      </a:rPr>
                      <m:t>𝑅</m:t>
                    </m:r>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𝑠</m:t>
                            </m:r>
                          </m:e>
                          <m:sup>
                            <m:r>
                              <a:rPr lang="en-US" b="0" i="1" smtClean="0">
                                <a:latin typeface="Cambria Math" panose="02040503050406030204" pitchFamily="18" charset="0"/>
                              </a:rPr>
                              <m:t>∗</m:t>
                            </m:r>
                          </m:sup>
                        </m:sSup>
                      </m:e>
                    </m:d>
                    <m:r>
                      <a:rPr lang="en-US" b="0" i="1" smtClean="0">
                        <a:latin typeface="Cambria Math" panose="02040503050406030204" pitchFamily="18" charset="0"/>
                      </a:rPr>
                      <m:t>−</m:t>
                    </m:r>
                    <m:r>
                      <a:rPr lang="en-US" b="0" i="1" smtClean="0">
                        <a:latin typeface="Cambria Math" panose="02040503050406030204" pitchFamily="18" charset="0"/>
                      </a:rPr>
                      <m:t>𝑅</m:t>
                    </m:r>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oMath>
                </a14:m>
                <a:r>
                  <a:rPr lang="en-US" dirty="0"/>
                  <a:t>	</a:t>
                </a:r>
                <a:r>
                  <a:rPr lang="en-US" dirty="0">
                    <a:solidFill>
                      <a:schemeClr val="accent2">
                        <a:lumMod val="75000"/>
                      </a:schemeClr>
                    </a:solidFill>
                  </a:rPr>
                  <a:t>(</a:t>
                </a:r>
                <a14:m>
                  <m:oMath xmlns:m="http://schemas.openxmlformats.org/officeDocument/2006/math">
                    <m:sSup>
                      <m:sSupPr>
                        <m:ctrlPr>
                          <a:rPr lang="en-US" b="0" i="1" smtClean="0">
                            <a:solidFill>
                              <a:schemeClr val="accent2">
                                <a:lumMod val="75000"/>
                              </a:schemeClr>
                            </a:solidFill>
                            <a:latin typeface="Cambria Math" panose="02040503050406030204" pitchFamily="18" charset="0"/>
                          </a:rPr>
                        </m:ctrlPr>
                      </m:sSupPr>
                      <m:e>
                        <m:r>
                          <a:rPr lang="en-US" b="0" i="1" smtClean="0">
                            <a:solidFill>
                              <a:schemeClr val="accent2">
                                <a:lumMod val="75000"/>
                              </a:schemeClr>
                            </a:solidFill>
                            <a:latin typeface="Cambria Math" panose="02040503050406030204" pitchFamily="18" charset="0"/>
                          </a:rPr>
                          <m:t>𝑠</m:t>
                        </m:r>
                      </m:e>
                      <m:sup>
                        <m:r>
                          <a:rPr lang="en-US" b="0" i="1" smtClean="0">
                            <a:solidFill>
                              <a:schemeClr val="accent2">
                                <a:lumMod val="75000"/>
                              </a:schemeClr>
                            </a:solidFill>
                            <a:latin typeface="Cambria Math" panose="02040503050406030204" pitchFamily="18" charset="0"/>
                          </a:rPr>
                          <m:t>∗</m:t>
                        </m:r>
                      </m:sup>
                    </m:sSup>
                  </m:oMath>
                </a14:m>
                <a:r>
                  <a:rPr lang="en-US" dirty="0">
                    <a:solidFill>
                      <a:schemeClr val="accent2">
                        <a:lumMod val="75000"/>
                      </a:schemeClr>
                    </a:solidFill>
                  </a:rPr>
                  <a:t>: reference, </a:t>
                </a:r>
                <a14:m>
                  <m:oMath xmlns:m="http://schemas.openxmlformats.org/officeDocument/2006/math">
                    <m:r>
                      <a:rPr lang="en-US" i="1">
                        <a:solidFill>
                          <a:schemeClr val="accent2">
                            <a:lumMod val="75000"/>
                          </a:schemeClr>
                        </a:solidFill>
                        <a:latin typeface="Cambria Math" panose="02040503050406030204" pitchFamily="18" charset="0"/>
                      </a:rPr>
                      <m:t>𝑅</m:t>
                    </m:r>
                    <m:d>
                      <m:dPr>
                        <m:ctrlPr>
                          <a:rPr lang="en-US" i="1">
                            <a:solidFill>
                              <a:schemeClr val="accent2">
                                <a:lumMod val="75000"/>
                              </a:schemeClr>
                            </a:solidFill>
                            <a:latin typeface="Cambria Math" panose="02040503050406030204" pitchFamily="18" charset="0"/>
                          </a:rPr>
                        </m:ctrlPr>
                      </m:dPr>
                      <m:e>
                        <m:sSup>
                          <m:sSupPr>
                            <m:ctrlPr>
                              <a:rPr lang="en-US" i="1">
                                <a:solidFill>
                                  <a:schemeClr val="accent2">
                                    <a:lumMod val="75000"/>
                                  </a:schemeClr>
                                </a:solidFill>
                                <a:latin typeface="Cambria Math" panose="02040503050406030204" pitchFamily="18" charset="0"/>
                              </a:rPr>
                            </m:ctrlPr>
                          </m:sSupPr>
                          <m:e>
                            <m:r>
                              <a:rPr lang="en-US" i="1">
                                <a:solidFill>
                                  <a:schemeClr val="accent2">
                                    <a:lumMod val="75000"/>
                                  </a:schemeClr>
                                </a:solidFill>
                                <a:latin typeface="Cambria Math" panose="02040503050406030204" pitchFamily="18" charset="0"/>
                              </a:rPr>
                              <m:t>𝑠</m:t>
                            </m:r>
                          </m:e>
                          <m:sup>
                            <m:r>
                              <a:rPr lang="en-US" i="1">
                                <a:solidFill>
                                  <a:schemeClr val="accent2">
                                    <a:lumMod val="75000"/>
                                  </a:schemeClr>
                                </a:solidFill>
                                <a:latin typeface="Cambria Math" panose="02040503050406030204" pitchFamily="18" charset="0"/>
                              </a:rPr>
                              <m:t>∗</m:t>
                            </m:r>
                          </m:sup>
                        </m:sSup>
                      </m:e>
                    </m:d>
                    <m:r>
                      <a:rPr lang="en-US" i="1">
                        <a:solidFill>
                          <a:schemeClr val="accent2">
                            <a:lumMod val="75000"/>
                          </a:schemeClr>
                        </a:solidFill>
                        <a:latin typeface="Cambria Math" panose="02040503050406030204" pitchFamily="18" charset="0"/>
                      </a:rPr>
                      <m:t>−</m:t>
                    </m:r>
                    <m:r>
                      <a:rPr lang="en-US" i="1">
                        <a:solidFill>
                          <a:schemeClr val="accent2">
                            <a:lumMod val="75000"/>
                          </a:schemeClr>
                        </a:solidFill>
                        <a:latin typeface="Cambria Math" panose="02040503050406030204" pitchFamily="18" charset="0"/>
                      </a:rPr>
                      <m:t>𝑅</m:t>
                    </m:r>
                    <m:r>
                      <a:rPr lang="en-US" i="1">
                        <a:solidFill>
                          <a:schemeClr val="accent2">
                            <a:lumMod val="75000"/>
                          </a:schemeClr>
                        </a:solidFill>
                        <a:latin typeface="Cambria Math" panose="02040503050406030204" pitchFamily="18" charset="0"/>
                      </a:rPr>
                      <m:t>(</m:t>
                    </m:r>
                    <m:r>
                      <a:rPr lang="en-US" i="1">
                        <a:solidFill>
                          <a:schemeClr val="accent2">
                            <a:lumMod val="75000"/>
                          </a:schemeClr>
                        </a:solidFill>
                        <a:latin typeface="Cambria Math" panose="02040503050406030204" pitchFamily="18" charset="0"/>
                      </a:rPr>
                      <m:t>𝑠</m:t>
                    </m:r>
                    <m:r>
                      <a:rPr lang="en-US" i="1">
                        <a:solidFill>
                          <a:schemeClr val="accent2">
                            <a:lumMod val="75000"/>
                          </a:schemeClr>
                        </a:solidFill>
                        <a:latin typeface="Cambria Math" panose="02040503050406030204" pitchFamily="18" charset="0"/>
                      </a:rPr>
                      <m:t>)</m:t>
                    </m:r>
                  </m:oMath>
                </a14:m>
                <a:r>
                  <a:rPr lang="en-US" dirty="0">
                    <a:solidFill>
                      <a:schemeClr val="accent2">
                        <a:lumMod val="75000"/>
                      </a:schemeClr>
                    </a:solidFill>
                  </a:rPr>
                  <a:t>: margin)</a:t>
                </a:r>
                <a:endParaRPr lang="en-US" dirty="0"/>
              </a:p>
              <a:p>
                <a:r>
                  <a:rPr lang="en-US" dirty="0"/>
                  <a:t>Beam search</a:t>
                </a:r>
                <a:r>
                  <a:rPr lang="en-US" b="0" dirty="0">
                    <a:ea typeface="Cambria Math" panose="02040503050406030204" pitchFamily="18" charset="0"/>
                  </a:rPr>
                  <a:t>: find the </a:t>
                </a:r>
                <a:r>
                  <a:rPr lang="en-US" dirty="0"/>
                  <a:t>most </a:t>
                </a:r>
                <a:r>
                  <a:rPr lang="en-US" i="1" dirty="0">
                    <a:solidFill>
                      <a:srgbClr val="7030A0"/>
                    </a:solidFill>
                  </a:rPr>
                  <a:t>violated</a:t>
                </a:r>
                <a:r>
                  <a:rPr lang="en-US" dirty="0"/>
                  <a:t> semantic parse</a:t>
                </a:r>
                <a:endParaRPr lang="en-US" b="0" dirty="0">
                  <a:ea typeface="Cambria Math" panose="02040503050406030204" pitchFamily="18" charset="0"/>
                </a:endParaRPr>
              </a:p>
              <a:p>
                <a:pPr lvl="1"/>
                <a14:m>
                  <m:oMath xmlns:m="http://schemas.openxmlformats.org/officeDocument/2006/math">
                    <m:r>
                      <a:rPr lang="en-US" b="0" i="1" smtClean="0">
                        <a:latin typeface="Cambria Math" panose="02040503050406030204" pitchFamily="18" charset="0"/>
                        <a:ea typeface="Cambria Math" panose="02040503050406030204" pitchFamily="18" charset="0"/>
                      </a:rPr>
                      <m:t>ℒ</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𝑠</m:t>
                        </m:r>
                      </m:e>
                    </m:d>
                    <m:r>
                      <a:rPr lang="en-US" b="0" i="1" smtClean="0">
                        <a:latin typeface="Cambria Math" panose="02040503050406030204" pitchFamily="18" charset="0"/>
                        <a:ea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𝑅</m:t>
                        </m:r>
                      </m:e>
                    </m:acc>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𝑅</m:t>
                        </m:r>
                      </m:e>
                    </m:acc>
                    <m:d>
                      <m:dPr>
                        <m:ctrlPr>
                          <a:rPr lang="en-US" i="1">
                            <a:latin typeface="Cambria Math" panose="02040503050406030204" pitchFamily="18" charset="0"/>
                          </a:rPr>
                        </m:ctrlPr>
                      </m:dPr>
                      <m:e>
                        <m:r>
                          <a:rPr lang="en-US" i="1">
                            <a:latin typeface="Cambria Math" panose="02040503050406030204" pitchFamily="18" charset="0"/>
                          </a:rPr>
                          <m:t>𝑠</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𝜃</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𝑠</m:t>
                        </m:r>
                      </m:e>
                    </m:d>
                  </m:oMath>
                </a14:m>
                <a:endParaRPr lang="en-US" dirty="0"/>
              </a:p>
            </p:txBody>
          </p:sp>
        </mc:Choice>
        <mc:Fallback xmlns="">
          <p:sp>
            <p:nvSpPr>
              <p:cNvPr id="2" name="Text Placeholder 1"/>
              <p:cNvSpPr>
                <a:spLocks noGrp="1" noRot="1" noChangeAspect="1" noMove="1" noResize="1" noEditPoints="1" noAdjustHandles="1" noChangeArrowheads="1" noChangeShapeType="1" noTextEdit="1"/>
              </p:cNvSpPr>
              <p:nvPr>
                <p:ph type="body" sz="quarter" idx="10"/>
              </p:nvPr>
            </p:nvSpPr>
            <p:spPr>
              <a:xfrm>
                <a:off x="274638" y="1212850"/>
                <a:ext cx="11887200" cy="2117503"/>
              </a:xfrm>
              <a:blipFill>
                <a:blip r:embed="rId3"/>
                <a:stretch>
                  <a:fillRect l="-513" t="-4035"/>
                </a:stretch>
              </a:blipFill>
            </p:spPr>
            <p:txBody>
              <a:bodyPr/>
              <a:lstStyle/>
              <a:p>
                <a:r>
                  <a:rPr lang="en-US">
                    <a:noFill/>
                  </a:rPr>
                  <a:t> </a:t>
                </a:r>
              </a:p>
            </p:txBody>
          </p:sp>
        </mc:Fallback>
      </mc:AlternateContent>
      <p:sp>
        <p:nvSpPr>
          <p:cNvPr id="3" name="Title 2"/>
          <p:cNvSpPr>
            <a:spLocks noGrp="1"/>
          </p:cNvSpPr>
          <p:nvPr>
            <p:ph type="title"/>
          </p:nvPr>
        </p:nvSpPr>
        <p:spPr/>
        <p:txBody>
          <a:bodyPr/>
          <a:lstStyle/>
          <a:p>
            <a:r>
              <a:rPr lang="en-US" dirty="0"/>
              <a:t>Find the Predicted Semantic Parse</a:t>
            </a:r>
          </a:p>
        </p:txBody>
      </p:sp>
      <p:grpSp>
        <p:nvGrpSpPr>
          <p:cNvPr id="48" name="Group 47"/>
          <p:cNvGrpSpPr/>
          <p:nvPr/>
        </p:nvGrpSpPr>
        <p:grpSpPr>
          <a:xfrm>
            <a:off x="1359199" y="5245786"/>
            <a:ext cx="733426" cy="704808"/>
            <a:chOff x="1157287" y="4371995"/>
            <a:chExt cx="733426" cy="704808"/>
          </a:xfrm>
        </p:grpSpPr>
        <p:sp>
          <p:nvSpPr>
            <p:cNvPr id="49" name="Flowchart: Connector 48"/>
            <p:cNvSpPr/>
            <p:nvPr/>
          </p:nvSpPr>
          <p:spPr bwMode="auto">
            <a:xfrm>
              <a:off x="1333500" y="4524375"/>
              <a:ext cx="381000" cy="400049"/>
            </a:xfrm>
            <a:prstGeom prst="flowChartConnector">
              <a:avLst/>
            </a:prstGeom>
            <a:noFill/>
            <a:ln>
              <a:solidFill>
                <a:srgbClr val="00206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7030A0"/>
                </a:solidFill>
                <a:effectLst/>
                <a:uLnTx/>
                <a:uFillTx/>
                <a:latin typeface="Segoe UI"/>
                <a:ea typeface="+mn-ea"/>
                <a:cs typeface="+mn-cs"/>
              </a:endParaRPr>
            </a:p>
          </p:txBody>
        </p:sp>
        <mc:AlternateContent xmlns:mc="http://schemas.openxmlformats.org/markup-compatibility/2006" xmlns:a14="http://schemas.microsoft.com/office/drawing/2010/main">
          <mc:Choice Requires="a14">
            <p:sp>
              <p:nvSpPr>
                <p:cNvPr id="50" name="TextBox 49"/>
                <p:cNvSpPr txBox="1"/>
                <p:nvPr/>
              </p:nvSpPr>
              <p:spPr>
                <a:xfrm>
                  <a:off x="1157287" y="4371995"/>
                  <a:ext cx="733426" cy="704808"/>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14:m>
                    <m:oMathPara xmlns:m="http://schemas.openxmlformats.org/officeDocument/2006/math">
                      <m:oMathParaPr>
                        <m:jc m:val="center"/>
                      </m:oMathParaPr>
                      <m:oMath xmlns:m="http://schemas.openxmlformats.org/officeDocument/2006/math">
                        <m:sSub>
                          <m:sSubPr>
                            <m:ctrlPr>
                              <a:rPr kumimoji="0" lang="en-US" sz="2400" b="0" i="1" u="none" strike="noStrike" kern="1200" cap="none" spc="0" normalizeH="0" baseline="0" noProof="0" smtClean="0">
                                <a:ln>
                                  <a:noFill/>
                                </a:ln>
                                <a:solidFill>
                                  <a:srgbClr val="7030A0"/>
                                </a:solidFill>
                                <a:effectLst/>
                                <a:uLnTx/>
                                <a:uFillTx/>
                                <a:latin typeface="Cambria Math" panose="02040503050406030204" pitchFamily="18" charset="0"/>
                                <a:ea typeface="+mn-ea"/>
                                <a:cs typeface="+mn-cs"/>
                              </a:rPr>
                            </m:ctrlPr>
                          </m:sSubPr>
                          <m:e>
                            <m:r>
                              <a:rPr kumimoji="0" lang="en-US" sz="2400" b="0" i="1" u="none" strike="noStrike" kern="1200" cap="none" spc="0" normalizeH="0" baseline="0" noProof="0" smtClean="0">
                                <a:ln>
                                  <a:noFill/>
                                </a:ln>
                                <a:solidFill>
                                  <a:srgbClr val="7030A0"/>
                                </a:solidFill>
                                <a:effectLst/>
                                <a:uLnTx/>
                                <a:uFillTx/>
                                <a:latin typeface="Cambria Math" panose="02040503050406030204" pitchFamily="18" charset="0"/>
                                <a:ea typeface="+mn-ea"/>
                                <a:cs typeface="+mn-cs"/>
                              </a:rPr>
                              <m:t>𝑠</m:t>
                            </m:r>
                          </m:e>
                          <m:sub>
                            <m:r>
                              <a:rPr kumimoji="0" lang="en-US" sz="2400" b="0" i="1" u="none" strike="noStrike" kern="1200" cap="none" spc="0" normalizeH="0" baseline="0" noProof="0" smtClean="0">
                                <a:ln>
                                  <a:noFill/>
                                </a:ln>
                                <a:solidFill>
                                  <a:srgbClr val="7030A0"/>
                                </a:solidFill>
                                <a:effectLst/>
                                <a:uLnTx/>
                                <a:uFillTx/>
                                <a:latin typeface="Cambria Math" panose="02040503050406030204" pitchFamily="18" charset="0"/>
                                <a:ea typeface="+mn-ea"/>
                                <a:cs typeface="+mn-cs"/>
                              </a:rPr>
                              <m:t>0</m:t>
                            </m:r>
                          </m:sub>
                        </m:sSub>
                      </m:oMath>
                    </m:oMathPara>
                  </a14:m>
                  <a:endParaRPr kumimoji="0" lang="en-US" sz="2400" b="0" i="0" u="none" strike="noStrike" kern="1200" cap="none" spc="0" normalizeH="0" baseline="0" noProof="0" dirty="0" err="1">
                    <a:ln>
                      <a:noFill/>
                    </a:ln>
                    <a:solidFill>
                      <a:srgbClr val="7030A0"/>
                    </a:solidFill>
                    <a:effectLst/>
                    <a:uLnTx/>
                    <a:uFillTx/>
                    <a:latin typeface="Segoe UI"/>
                    <a:ea typeface="+mn-ea"/>
                    <a:cs typeface="+mn-cs"/>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1157287" y="4371995"/>
                  <a:ext cx="733426" cy="704808"/>
                </a:xfrm>
                <a:prstGeom prst="rect">
                  <a:avLst/>
                </a:prstGeom>
                <a:blipFill>
                  <a:blip r:embed="rId4"/>
                  <a:stretch>
                    <a:fillRect/>
                  </a:stretch>
                </a:blipFill>
              </p:spPr>
              <p:txBody>
                <a:bodyPr/>
                <a:lstStyle/>
                <a:p>
                  <a:r>
                    <a:rPr lang="en-US">
                      <a:noFill/>
                    </a:rPr>
                    <a:t> </a:t>
                  </a:r>
                </a:p>
              </p:txBody>
            </p:sp>
          </mc:Fallback>
        </mc:AlternateContent>
      </p:grpSp>
      <p:grpSp>
        <p:nvGrpSpPr>
          <p:cNvPr id="51" name="Group 50"/>
          <p:cNvGrpSpPr/>
          <p:nvPr/>
        </p:nvGrpSpPr>
        <p:grpSpPr>
          <a:xfrm>
            <a:off x="4154786" y="4769548"/>
            <a:ext cx="733426" cy="704808"/>
            <a:chOff x="1157287" y="4371995"/>
            <a:chExt cx="733426" cy="704808"/>
          </a:xfrm>
        </p:grpSpPr>
        <p:sp>
          <p:nvSpPr>
            <p:cNvPr id="52" name="Flowchart: Connector 51"/>
            <p:cNvSpPr/>
            <p:nvPr/>
          </p:nvSpPr>
          <p:spPr bwMode="auto">
            <a:xfrm>
              <a:off x="1333500" y="4524375"/>
              <a:ext cx="381000" cy="400049"/>
            </a:xfrm>
            <a:prstGeom prst="flowChartConnector">
              <a:avLst/>
            </a:prstGeom>
            <a:noFill/>
            <a:ln>
              <a:solidFill>
                <a:srgbClr val="00206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7030A0"/>
                </a:solidFill>
                <a:effectLst/>
                <a:uLnTx/>
                <a:uFillTx/>
                <a:latin typeface="Segoe UI"/>
                <a:ea typeface="+mn-ea"/>
                <a:cs typeface="+mn-cs"/>
              </a:endParaRPr>
            </a:p>
          </p:txBody>
        </p:sp>
        <mc:AlternateContent xmlns:mc="http://schemas.openxmlformats.org/markup-compatibility/2006" xmlns:a14="http://schemas.microsoft.com/office/drawing/2010/main">
          <mc:Choice Requires="a14">
            <p:sp>
              <p:nvSpPr>
                <p:cNvPr id="53" name="TextBox 52"/>
                <p:cNvSpPr txBox="1"/>
                <p:nvPr/>
              </p:nvSpPr>
              <p:spPr>
                <a:xfrm>
                  <a:off x="1157287" y="4371995"/>
                  <a:ext cx="733426" cy="704808"/>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14:m>
                    <m:oMathPara xmlns:m="http://schemas.openxmlformats.org/officeDocument/2006/math">
                      <m:oMathParaPr>
                        <m:jc m:val="center"/>
                      </m:oMathParaPr>
                      <m:oMath xmlns:m="http://schemas.openxmlformats.org/officeDocument/2006/math">
                        <m:sSub>
                          <m:sSubPr>
                            <m:ctrlPr>
                              <a:rPr kumimoji="0" lang="en-US" sz="2400" b="0" i="1" u="none" strike="noStrike" kern="1200" cap="none" spc="0" normalizeH="0" baseline="0" noProof="0" smtClean="0">
                                <a:ln>
                                  <a:noFill/>
                                </a:ln>
                                <a:solidFill>
                                  <a:srgbClr val="7030A0"/>
                                </a:solidFill>
                                <a:effectLst/>
                                <a:uLnTx/>
                                <a:uFillTx/>
                                <a:latin typeface="Cambria Math" panose="02040503050406030204" pitchFamily="18" charset="0"/>
                                <a:ea typeface="+mn-ea"/>
                                <a:cs typeface="+mn-cs"/>
                              </a:rPr>
                            </m:ctrlPr>
                          </m:sSubPr>
                          <m:e>
                            <m:r>
                              <a:rPr kumimoji="0" lang="en-US" sz="2400" b="0" i="1" u="none" strike="noStrike" kern="1200" cap="none" spc="0" normalizeH="0" baseline="0" noProof="0" smtClean="0">
                                <a:ln>
                                  <a:noFill/>
                                </a:ln>
                                <a:solidFill>
                                  <a:srgbClr val="7030A0"/>
                                </a:solidFill>
                                <a:effectLst/>
                                <a:uLnTx/>
                                <a:uFillTx/>
                                <a:latin typeface="Cambria Math" panose="02040503050406030204" pitchFamily="18" charset="0"/>
                                <a:ea typeface="+mn-ea"/>
                                <a:cs typeface="+mn-cs"/>
                              </a:rPr>
                              <m:t>𝑠</m:t>
                            </m:r>
                          </m:e>
                          <m:sub>
                            <m:r>
                              <a:rPr kumimoji="0" lang="en-US" sz="2400" b="0" i="1" u="none" strike="noStrike" kern="1200" cap="none" spc="0" normalizeH="0" baseline="0" noProof="0" smtClean="0">
                                <a:ln>
                                  <a:noFill/>
                                </a:ln>
                                <a:solidFill>
                                  <a:srgbClr val="7030A0"/>
                                </a:solidFill>
                                <a:effectLst/>
                                <a:uLnTx/>
                                <a:uFillTx/>
                                <a:latin typeface="Cambria Math" panose="02040503050406030204" pitchFamily="18" charset="0"/>
                                <a:ea typeface="+mn-ea"/>
                                <a:cs typeface="+mn-cs"/>
                              </a:rPr>
                              <m:t>1</m:t>
                            </m:r>
                          </m:sub>
                        </m:sSub>
                      </m:oMath>
                    </m:oMathPara>
                  </a14:m>
                  <a:endParaRPr kumimoji="0" lang="en-US" sz="2400" b="0" i="0" u="none" strike="noStrike" kern="1200" cap="none" spc="0" normalizeH="0" baseline="0" noProof="0" dirty="0" err="1">
                    <a:ln>
                      <a:noFill/>
                    </a:ln>
                    <a:solidFill>
                      <a:srgbClr val="7030A0"/>
                    </a:solidFill>
                    <a:effectLst/>
                    <a:uLnTx/>
                    <a:uFillTx/>
                    <a:latin typeface="Segoe UI"/>
                    <a:ea typeface="+mn-ea"/>
                    <a:cs typeface="+mn-cs"/>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1157287" y="4371995"/>
                  <a:ext cx="733426" cy="704808"/>
                </a:xfrm>
                <a:prstGeom prst="rect">
                  <a:avLst/>
                </a:prstGeom>
                <a:blipFill>
                  <a:blip r:embed="rId5"/>
                  <a:stretch>
                    <a:fillRect/>
                  </a:stretch>
                </a:blipFill>
              </p:spPr>
              <p:txBody>
                <a:bodyPr/>
                <a:lstStyle/>
                <a:p>
                  <a:r>
                    <a:rPr lang="en-US">
                      <a:noFill/>
                    </a:rPr>
                    <a:t> </a:t>
                  </a:r>
                </a:p>
              </p:txBody>
            </p:sp>
          </mc:Fallback>
        </mc:AlternateContent>
      </p:grpSp>
      <p:grpSp>
        <p:nvGrpSpPr>
          <p:cNvPr id="54" name="Group 53"/>
          <p:cNvGrpSpPr/>
          <p:nvPr/>
        </p:nvGrpSpPr>
        <p:grpSpPr>
          <a:xfrm>
            <a:off x="7040861" y="4769548"/>
            <a:ext cx="733426" cy="704808"/>
            <a:chOff x="1157287" y="4371995"/>
            <a:chExt cx="733426" cy="704808"/>
          </a:xfrm>
        </p:grpSpPr>
        <p:sp>
          <p:nvSpPr>
            <p:cNvPr id="55" name="Flowchart: Connector 54"/>
            <p:cNvSpPr/>
            <p:nvPr/>
          </p:nvSpPr>
          <p:spPr bwMode="auto">
            <a:xfrm>
              <a:off x="1333500" y="4524375"/>
              <a:ext cx="381000" cy="400049"/>
            </a:xfrm>
            <a:prstGeom prst="flowChartConnector">
              <a:avLst/>
            </a:prstGeom>
            <a:noFill/>
            <a:ln>
              <a:solidFill>
                <a:srgbClr val="00206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7030A0"/>
                </a:solidFill>
                <a:effectLst/>
                <a:uLnTx/>
                <a:uFillTx/>
                <a:latin typeface="Segoe UI"/>
                <a:ea typeface="+mn-ea"/>
                <a:cs typeface="+mn-cs"/>
              </a:endParaRPr>
            </a:p>
          </p:txBody>
        </p:sp>
        <mc:AlternateContent xmlns:mc="http://schemas.openxmlformats.org/markup-compatibility/2006" xmlns:a14="http://schemas.microsoft.com/office/drawing/2010/main">
          <mc:Choice Requires="a14">
            <p:sp>
              <p:nvSpPr>
                <p:cNvPr id="56" name="TextBox 55"/>
                <p:cNvSpPr txBox="1"/>
                <p:nvPr/>
              </p:nvSpPr>
              <p:spPr>
                <a:xfrm>
                  <a:off x="1157287" y="4371995"/>
                  <a:ext cx="733426" cy="704808"/>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14:m>
                    <m:oMathPara xmlns:m="http://schemas.openxmlformats.org/officeDocument/2006/math">
                      <m:oMathParaPr>
                        <m:jc m:val="center"/>
                      </m:oMathParaPr>
                      <m:oMath xmlns:m="http://schemas.openxmlformats.org/officeDocument/2006/math">
                        <m:sSub>
                          <m:sSubPr>
                            <m:ctrlPr>
                              <a:rPr kumimoji="0" lang="en-US" sz="2400" b="0" i="1" u="none" strike="noStrike" kern="1200" cap="none" spc="0" normalizeH="0" baseline="0" noProof="0" smtClean="0">
                                <a:ln>
                                  <a:noFill/>
                                </a:ln>
                                <a:solidFill>
                                  <a:srgbClr val="7030A0"/>
                                </a:solidFill>
                                <a:effectLst/>
                                <a:uLnTx/>
                                <a:uFillTx/>
                                <a:latin typeface="Cambria Math" panose="02040503050406030204" pitchFamily="18" charset="0"/>
                                <a:ea typeface="+mn-ea"/>
                                <a:cs typeface="+mn-cs"/>
                              </a:rPr>
                            </m:ctrlPr>
                          </m:sSubPr>
                          <m:e>
                            <m:r>
                              <a:rPr kumimoji="0" lang="en-US" sz="2400" b="0" i="1" u="none" strike="noStrike" kern="1200" cap="none" spc="0" normalizeH="0" baseline="0" noProof="0" smtClean="0">
                                <a:ln>
                                  <a:noFill/>
                                </a:ln>
                                <a:solidFill>
                                  <a:srgbClr val="7030A0"/>
                                </a:solidFill>
                                <a:effectLst/>
                                <a:uLnTx/>
                                <a:uFillTx/>
                                <a:latin typeface="Cambria Math" panose="02040503050406030204" pitchFamily="18" charset="0"/>
                                <a:ea typeface="+mn-ea"/>
                                <a:cs typeface="+mn-cs"/>
                              </a:rPr>
                              <m:t>𝑠</m:t>
                            </m:r>
                          </m:e>
                          <m:sub>
                            <m:r>
                              <a:rPr kumimoji="0" lang="en-US" sz="2400" b="0" i="1" u="none" strike="noStrike" kern="1200" cap="none" spc="0" normalizeH="0" baseline="0" noProof="0" smtClean="0">
                                <a:ln>
                                  <a:noFill/>
                                </a:ln>
                                <a:solidFill>
                                  <a:srgbClr val="7030A0"/>
                                </a:solidFill>
                                <a:effectLst/>
                                <a:uLnTx/>
                                <a:uFillTx/>
                                <a:latin typeface="Cambria Math" panose="02040503050406030204" pitchFamily="18" charset="0"/>
                                <a:ea typeface="+mn-ea"/>
                                <a:cs typeface="+mn-cs"/>
                              </a:rPr>
                              <m:t>2</m:t>
                            </m:r>
                          </m:sub>
                        </m:sSub>
                      </m:oMath>
                    </m:oMathPara>
                  </a14:m>
                  <a:endParaRPr kumimoji="0" lang="en-US" sz="2400" b="0" i="0" u="none" strike="noStrike" kern="1200" cap="none" spc="0" normalizeH="0" baseline="0" noProof="0" dirty="0" err="1">
                    <a:ln>
                      <a:noFill/>
                    </a:ln>
                    <a:solidFill>
                      <a:srgbClr val="7030A0"/>
                    </a:solidFill>
                    <a:effectLst/>
                    <a:uLnTx/>
                    <a:uFillTx/>
                    <a:latin typeface="Segoe UI"/>
                    <a:ea typeface="+mn-ea"/>
                    <a:cs typeface="+mn-cs"/>
                  </a:endParaRPr>
                </a:p>
              </p:txBody>
            </p:sp>
          </mc:Choice>
          <mc:Fallback xmlns="">
            <p:sp>
              <p:nvSpPr>
                <p:cNvPr id="12" name="TextBox 11"/>
                <p:cNvSpPr txBox="1">
                  <a:spLocks noRot="1" noChangeAspect="1" noMove="1" noResize="1" noEditPoints="1" noAdjustHandles="1" noChangeArrowheads="1" noChangeShapeType="1" noTextEdit="1"/>
                </p:cNvSpPr>
                <p:nvPr/>
              </p:nvSpPr>
              <p:spPr>
                <a:xfrm>
                  <a:off x="1157287" y="4371995"/>
                  <a:ext cx="733426" cy="704808"/>
                </a:xfrm>
                <a:prstGeom prst="rect">
                  <a:avLst/>
                </a:prstGeom>
                <a:blipFill>
                  <a:blip r:embed="rId6"/>
                  <a:stretch>
                    <a:fillRect/>
                  </a:stretch>
                </a:blipFill>
              </p:spPr>
              <p:txBody>
                <a:bodyPr/>
                <a:lstStyle/>
                <a:p>
                  <a:r>
                    <a:rPr lang="en-US">
                      <a:noFill/>
                    </a:rPr>
                    <a:t> </a:t>
                  </a:r>
                </a:p>
              </p:txBody>
            </p:sp>
          </mc:Fallback>
        </mc:AlternateContent>
      </p:grpSp>
      <p:grpSp>
        <p:nvGrpSpPr>
          <p:cNvPr id="57" name="Group 56"/>
          <p:cNvGrpSpPr/>
          <p:nvPr/>
        </p:nvGrpSpPr>
        <p:grpSpPr>
          <a:xfrm>
            <a:off x="9650711" y="5245786"/>
            <a:ext cx="733426" cy="704808"/>
            <a:chOff x="1157287" y="4371995"/>
            <a:chExt cx="733426" cy="704808"/>
          </a:xfrm>
        </p:grpSpPr>
        <mc:AlternateContent xmlns:mc="http://schemas.openxmlformats.org/markup-compatibility/2006" xmlns:a14="http://schemas.microsoft.com/office/drawing/2010/main">
          <mc:Choice Requires="a14">
            <p:sp>
              <p:nvSpPr>
                <p:cNvPr id="58" name="TextBox 57"/>
                <p:cNvSpPr txBox="1"/>
                <p:nvPr/>
              </p:nvSpPr>
              <p:spPr>
                <a:xfrm>
                  <a:off x="1157287" y="4371995"/>
                  <a:ext cx="733426" cy="704808"/>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14:m>
                    <m:oMathPara xmlns:m="http://schemas.openxmlformats.org/officeDocument/2006/math">
                      <m:oMathParaPr>
                        <m:jc m:val="center"/>
                      </m:oMathParaPr>
                      <m:oMath xmlns:m="http://schemas.openxmlformats.org/officeDocument/2006/math">
                        <m:sSub>
                          <m:sSubPr>
                            <m:ctrlPr>
                              <a:rPr kumimoji="0" lang="en-US" sz="2400" b="0" i="1" u="none" strike="noStrike" kern="1200" cap="none" spc="0" normalizeH="0" baseline="0" noProof="0" smtClean="0">
                                <a:ln>
                                  <a:noFill/>
                                </a:ln>
                                <a:solidFill>
                                  <a:srgbClr val="7030A0"/>
                                </a:solidFill>
                                <a:effectLst/>
                                <a:uLnTx/>
                                <a:uFillTx/>
                                <a:latin typeface="Cambria Math" panose="02040503050406030204" pitchFamily="18" charset="0"/>
                                <a:ea typeface="+mn-ea"/>
                                <a:cs typeface="+mn-cs"/>
                              </a:rPr>
                            </m:ctrlPr>
                          </m:sSubPr>
                          <m:e>
                            <m:r>
                              <a:rPr kumimoji="0" lang="en-US" sz="2400" b="0" i="1" u="none" strike="noStrike" kern="1200" cap="none" spc="0" normalizeH="0" baseline="0" noProof="0" smtClean="0">
                                <a:ln>
                                  <a:noFill/>
                                </a:ln>
                                <a:solidFill>
                                  <a:srgbClr val="7030A0"/>
                                </a:solidFill>
                                <a:effectLst/>
                                <a:uLnTx/>
                                <a:uFillTx/>
                                <a:latin typeface="Cambria Math" panose="02040503050406030204" pitchFamily="18" charset="0"/>
                                <a:ea typeface="+mn-ea"/>
                                <a:cs typeface="+mn-cs"/>
                              </a:rPr>
                              <m:t>𝑠</m:t>
                            </m:r>
                          </m:e>
                          <m:sub>
                            <m:r>
                              <a:rPr kumimoji="0" lang="en-US" sz="2400" b="0" i="1" u="none" strike="noStrike" kern="1200" cap="none" spc="0" normalizeH="0" baseline="0" noProof="0" smtClean="0">
                                <a:ln>
                                  <a:noFill/>
                                </a:ln>
                                <a:solidFill>
                                  <a:srgbClr val="7030A0"/>
                                </a:solidFill>
                                <a:effectLst/>
                                <a:uLnTx/>
                                <a:uFillTx/>
                                <a:latin typeface="Cambria Math" panose="02040503050406030204" pitchFamily="18" charset="0"/>
                                <a:ea typeface="+mn-ea"/>
                                <a:cs typeface="+mn-cs"/>
                              </a:rPr>
                              <m:t>3</m:t>
                            </m:r>
                          </m:sub>
                        </m:sSub>
                      </m:oMath>
                    </m:oMathPara>
                  </a14:m>
                  <a:endParaRPr kumimoji="0" lang="en-US" sz="2400" b="0" i="0" u="none" strike="noStrike" kern="1200" cap="none" spc="0" normalizeH="0" baseline="0" noProof="0" dirty="0" err="1">
                    <a:ln>
                      <a:noFill/>
                    </a:ln>
                    <a:solidFill>
                      <a:srgbClr val="7030A0"/>
                    </a:solidFill>
                    <a:effectLst/>
                    <a:uLnTx/>
                    <a:uFillTx/>
                    <a:latin typeface="Segoe UI"/>
                    <a:ea typeface="+mn-ea"/>
                    <a:cs typeface="+mn-cs"/>
                  </a:endParaRPr>
                </a:p>
              </p:txBody>
            </p:sp>
          </mc:Choice>
          <mc:Fallback xmlns="">
            <p:sp>
              <p:nvSpPr>
                <p:cNvPr id="58" name="TextBox 57"/>
                <p:cNvSpPr txBox="1">
                  <a:spLocks noRot="1" noChangeAspect="1" noMove="1" noResize="1" noEditPoints="1" noAdjustHandles="1" noChangeArrowheads="1" noChangeShapeType="1" noTextEdit="1"/>
                </p:cNvSpPr>
                <p:nvPr/>
              </p:nvSpPr>
              <p:spPr>
                <a:xfrm>
                  <a:off x="1157287" y="4371995"/>
                  <a:ext cx="733426" cy="704808"/>
                </a:xfrm>
                <a:prstGeom prst="rect">
                  <a:avLst/>
                </a:prstGeom>
                <a:blipFill>
                  <a:blip r:embed="rId7"/>
                  <a:stretch>
                    <a:fillRect/>
                  </a:stretch>
                </a:blipFill>
              </p:spPr>
              <p:txBody>
                <a:bodyPr/>
                <a:lstStyle/>
                <a:p>
                  <a:r>
                    <a:rPr lang="en-US">
                      <a:noFill/>
                    </a:rPr>
                    <a:t> </a:t>
                  </a:r>
                </a:p>
              </p:txBody>
            </p:sp>
          </mc:Fallback>
        </mc:AlternateContent>
        <p:sp>
          <p:nvSpPr>
            <p:cNvPr id="59" name="Flowchart: Connector 58"/>
            <p:cNvSpPr/>
            <p:nvPr/>
          </p:nvSpPr>
          <p:spPr bwMode="auto">
            <a:xfrm>
              <a:off x="1333500" y="4524375"/>
              <a:ext cx="381000" cy="400049"/>
            </a:xfrm>
            <a:prstGeom prst="flowChartConnector">
              <a:avLst/>
            </a:prstGeom>
            <a:solidFill>
              <a:schemeClr val="accent1">
                <a:alpha val="25000"/>
              </a:schemeClr>
            </a:solidFill>
            <a:ln>
              <a:solidFill>
                <a:srgbClr val="00206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7030A0"/>
                </a:solidFill>
                <a:effectLst/>
                <a:uLnTx/>
                <a:uFillTx/>
                <a:latin typeface="Segoe UI"/>
                <a:ea typeface="+mn-ea"/>
                <a:cs typeface="+mn-cs"/>
              </a:endParaRPr>
            </a:p>
          </p:txBody>
        </p:sp>
      </p:grpSp>
      <p:grpSp>
        <p:nvGrpSpPr>
          <p:cNvPr id="60" name="Group 59"/>
          <p:cNvGrpSpPr/>
          <p:nvPr/>
        </p:nvGrpSpPr>
        <p:grpSpPr>
          <a:xfrm>
            <a:off x="1916412" y="4921361"/>
            <a:ext cx="2557287" cy="676829"/>
            <a:chOff x="2071688" y="3644649"/>
            <a:chExt cx="2557287" cy="676829"/>
          </a:xfrm>
        </p:grpSpPr>
        <p:sp>
          <p:nvSpPr>
            <p:cNvPr id="61" name="TextBox 60"/>
            <p:cNvSpPr txBox="1"/>
            <p:nvPr/>
          </p:nvSpPr>
          <p:spPr>
            <a:xfrm rot="21011802">
              <a:off x="2214387" y="3644649"/>
              <a:ext cx="2414588" cy="544765"/>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306CB2"/>
                  </a:solidFill>
                  <a:effectLst/>
                  <a:uLnTx/>
                  <a:uFillTx/>
                  <a:latin typeface="Segoe UI"/>
                  <a:ea typeface="+mn-ea"/>
                  <a:cs typeface="+mn-cs"/>
                </a:rPr>
                <a:t>Select</a:t>
              </a:r>
              <a:r>
                <a:rPr kumimoji="0" lang="en-US" sz="1800" b="0" i="0" u="none" strike="noStrike" kern="1200" cap="none" spc="0" normalizeH="0" baseline="0" noProof="0" dirty="0">
                  <a:ln>
                    <a:noFill/>
                  </a:ln>
                  <a:gradFill>
                    <a:gsLst>
                      <a:gs pos="2917">
                        <a:srgbClr val="525051"/>
                      </a:gs>
                      <a:gs pos="30000">
                        <a:srgbClr val="525051"/>
                      </a:gs>
                    </a:gsLst>
                    <a:lin ang="5400000" scaled="0"/>
                  </a:gradFill>
                  <a:effectLst/>
                  <a:uLnTx/>
                  <a:uFillTx/>
                  <a:latin typeface="Segoe UI"/>
                  <a:ea typeface="+mn-ea"/>
                  <a:cs typeface="+mn-cs"/>
                </a:rPr>
                <a:t> “</a:t>
              </a:r>
              <a:r>
                <a:rPr kumimoji="0" lang="en-US" sz="1800" b="0" i="0" u="none" strike="noStrike" kern="1200" cap="none" spc="0" normalizeH="0" baseline="0" noProof="0" dirty="0">
                  <a:ln>
                    <a:noFill/>
                  </a:ln>
                  <a:solidFill>
                    <a:srgbClr val="009E49">
                      <a:lumMod val="75000"/>
                    </a:srgbClr>
                  </a:solidFill>
                  <a:effectLst/>
                  <a:uLnTx/>
                  <a:uFillTx/>
                  <a:latin typeface="Segoe UI"/>
                  <a:ea typeface="+mn-ea"/>
                  <a:cs typeface="+mn-cs"/>
                </a:rPr>
                <a:t>Character</a:t>
              </a:r>
              <a:r>
                <a:rPr kumimoji="0" lang="en-US" sz="1800" b="0" i="0" u="none" strike="noStrike" kern="1200" cap="none" spc="0" normalizeH="0" baseline="0" noProof="0" dirty="0">
                  <a:ln>
                    <a:noFill/>
                  </a:ln>
                  <a:gradFill>
                    <a:gsLst>
                      <a:gs pos="2917">
                        <a:srgbClr val="525051"/>
                      </a:gs>
                      <a:gs pos="30000">
                        <a:srgbClr val="525051"/>
                      </a:gs>
                    </a:gsLst>
                    <a:lin ang="5400000" scaled="0"/>
                  </a:gradFill>
                  <a:effectLst/>
                  <a:uLnTx/>
                  <a:uFillTx/>
                  <a:latin typeface="Segoe UI"/>
                  <a:ea typeface="+mn-ea"/>
                  <a:cs typeface="+mn-cs"/>
                </a:rPr>
                <a:t>”</a:t>
              </a:r>
            </a:p>
          </p:txBody>
        </p:sp>
        <p:cxnSp>
          <p:nvCxnSpPr>
            <p:cNvPr id="62" name="Straight Arrow Connector 61"/>
            <p:cNvCxnSpPr/>
            <p:nvPr/>
          </p:nvCxnSpPr>
          <p:spPr>
            <a:xfrm flipV="1">
              <a:off x="2071688" y="3884471"/>
              <a:ext cx="2414587" cy="437007"/>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63" name="Group 62"/>
          <p:cNvGrpSpPr/>
          <p:nvPr/>
        </p:nvGrpSpPr>
        <p:grpSpPr>
          <a:xfrm>
            <a:off x="4596506" y="4716278"/>
            <a:ext cx="2793210" cy="544765"/>
            <a:chOff x="4751782" y="3439566"/>
            <a:chExt cx="2793210" cy="544765"/>
          </a:xfrm>
        </p:grpSpPr>
        <p:sp>
          <p:nvSpPr>
            <p:cNvPr id="64" name="TextBox 63"/>
            <p:cNvSpPr txBox="1"/>
            <p:nvPr/>
          </p:nvSpPr>
          <p:spPr>
            <a:xfrm>
              <a:off x="4751782" y="3439566"/>
              <a:ext cx="2793210" cy="544765"/>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306CB2"/>
                  </a:solidFill>
                  <a:effectLst/>
                  <a:uLnTx/>
                  <a:uFillTx/>
                  <a:latin typeface="Segoe UI"/>
                  <a:ea typeface="+mn-ea"/>
                  <a:cs typeface="+mn-cs"/>
                </a:rPr>
                <a:t>Cond on</a:t>
              </a:r>
              <a:r>
                <a:rPr kumimoji="0" lang="en-US" sz="1800" b="0" i="0" u="none" strike="noStrike" kern="1200" cap="none" spc="0" normalizeH="0" baseline="0" noProof="0" dirty="0">
                  <a:ln>
                    <a:noFill/>
                  </a:ln>
                  <a:gradFill>
                    <a:gsLst>
                      <a:gs pos="2917">
                        <a:srgbClr val="525051"/>
                      </a:gs>
                      <a:gs pos="30000">
                        <a:srgbClr val="525051"/>
                      </a:gs>
                    </a:gsLst>
                    <a:lin ang="5400000" scaled="0"/>
                  </a:gradFill>
                  <a:effectLst/>
                  <a:uLnTx/>
                  <a:uFillTx/>
                  <a:latin typeface="Segoe UI"/>
                  <a:ea typeface="+mn-ea"/>
                  <a:cs typeface="+mn-cs"/>
                </a:rPr>
                <a:t> “</a:t>
              </a:r>
              <a:r>
                <a:rPr kumimoji="0" lang="en-US" sz="1800" b="0" i="0" u="none" strike="noStrike" kern="1200" cap="none" spc="0" normalizeH="0" baseline="0" noProof="0" dirty="0">
                  <a:ln>
                    <a:noFill/>
                  </a:ln>
                  <a:solidFill>
                    <a:srgbClr val="009E49">
                      <a:lumMod val="75000"/>
                    </a:srgbClr>
                  </a:solidFill>
                  <a:effectLst/>
                  <a:uLnTx/>
                  <a:uFillTx/>
                  <a:latin typeface="Segoe UI"/>
                  <a:ea typeface="+mn-ea"/>
                  <a:cs typeface="+mn-cs"/>
                </a:rPr>
                <a:t>Home World</a:t>
              </a:r>
              <a:r>
                <a:rPr kumimoji="0" lang="en-US" sz="1800" b="0" i="0" u="none" strike="noStrike" kern="1200" cap="none" spc="0" normalizeH="0" baseline="0" noProof="0" dirty="0">
                  <a:ln>
                    <a:noFill/>
                  </a:ln>
                  <a:gradFill>
                    <a:gsLst>
                      <a:gs pos="2917">
                        <a:srgbClr val="525051"/>
                      </a:gs>
                      <a:gs pos="30000">
                        <a:srgbClr val="525051"/>
                      </a:gs>
                    </a:gsLst>
                    <a:lin ang="5400000" scaled="0"/>
                  </a:gradFill>
                  <a:effectLst/>
                  <a:uLnTx/>
                  <a:uFillTx/>
                  <a:latin typeface="Segoe UI"/>
                  <a:ea typeface="+mn-ea"/>
                  <a:cs typeface="+mn-cs"/>
                </a:rPr>
                <a:t>”</a:t>
              </a:r>
            </a:p>
          </p:txBody>
        </p:sp>
        <p:cxnSp>
          <p:nvCxnSpPr>
            <p:cNvPr id="65" name="Straight Arrow Connector 64"/>
            <p:cNvCxnSpPr/>
            <p:nvPr/>
          </p:nvCxnSpPr>
          <p:spPr>
            <a:xfrm>
              <a:off x="4867275" y="3845240"/>
              <a:ext cx="2480071"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66" name="Group 65"/>
          <p:cNvGrpSpPr/>
          <p:nvPr/>
        </p:nvGrpSpPr>
        <p:grpSpPr>
          <a:xfrm>
            <a:off x="7598074" y="4992192"/>
            <a:ext cx="2595072" cy="605998"/>
            <a:chOff x="7753350" y="3715480"/>
            <a:chExt cx="2595072" cy="605998"/>
          </a:xfrm>
        </p:grpSpPr>
        <p:cxnSp>
          <p:nvCxnSpPr>
            <p:cNvPr id="67" name="Straight Arrow Connector 66"/>
            <p:cNvCxnSpPr/>
            <p:nvPr/>
          </p:nvCxnSpPr>
          <p:spPr>
            <a:xfrm>
              <a:off x="7753350" y="3884471"/>
              <a:ext cx="2240757" cy="437007"/>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8" name="TextBox 67"/>
            <p:cNvSpPr txBox="1"/>
            <p:nvPr/>
          </p:nvSpPr>
          <p:spPr>
            <a:xfrm rot="619876">
              <a:off x="7933834" y="3715480"/>
              <a:ext cx="2414588" cy="544765"/>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306CB2"/>
                  </a:solidFill>
                  <a:effectLst/>
                  <a:uLnTx/>
                  <a:uFillTx/>
                  <a:latin typeface="Segoe UI"/>
                  <a:ea typeface="+mn-ea"/>
                  <a:cs typeface="+mn-cs"/>
                </a:rPr>
                <a:t>Value =</a:t>
              </a:r>
              <a:r>
                <a:rPr kumimoji="0" lang="en-US" sz="1800" b="0" i="0" u="none" strike="noStrike" kern="1200" cap="none" spc="0" normalizeH="0" baseline="0" noProof="0" dirty="0">
                  <a:ln>
                    <a:noFill/>
                  </a:ln>
                  <a:gradFill>
                    <a:gsLst>
                      <a:gs pos="2917">
                        <a:srgbClr val="525051"/>
                      </a:gs>
                      <a:gs pos="30000">
                        <a:srgbClr val="525051"/>
                      </a:gs>
                    </a:gsLst>
                    <a:lin ang="5400000" scaled="0"/>
                  </a:gradFill>
                  <a:effectLst/>
                  <a:uLnTx/>
                  <a:uFillTx/>
                  <a:latin typeface="Segoe UI"/>
                  <a:ea typeface="+mn-ea"/>
                  <a:cs typeface="+mn-cs"/>
                </a:rPr>
                <a:t> “</a:t>
              </a:r>
              <a:r>
                <a:rPr kumimoji="0" lang="en-US" sz="1800" b="0" i="0" u="none" strike="noStrike" kern="1200" cap="none" spc="0" normalizeH="0" baseline="0" noProof="0" dirty="0">
                  <a:ln>
                    <a:noFill/>
                  </a:ln>
                  <a:solidFill>
                    <a:srgbClr val="C00000"/>
                  </a:solidFill>
                  <a:effectLst/>
                  <a:uLnTx/>
                  <a:uFillTx/>
                  <a:latin typeface="Segoe UI"/>
                  <a:ea typeface="+mn-ea"/>
                  <a:cs typeface="+mn-cs"/>
                </a:rPr>
                <a:t>Earth</a:t>
              </a:r>
              <a:r>
                <a:rPr kumimoji="0" lang="en-US" sz="1800" b="0" i="0" u="none" strike="noStrike" kern="1200" cap="none" spc="0" normalizeH="0" baseline="0" noProof="0" dirty="0">
                  <a:ln>
                    <a:noFill/>
                  </a:ln>
                  <a:gradFill>
                    <a:gsLst>
                      <a:gs pos="2917">
                        <a:srgbClr val="525051"/>
                      </a:gs>
                      <a:gs pos="30000">
                        <a:srgbClr val="525051"/>
                      </a:gs>
                    </a:gsLst>
                    <a:lin ang="5400000" scaled="0"/>
                  </a:gradFill>
                  <a:effectLst/>
                  <a:uLnTx/>
                  <a:uFillTx/>
                  <a:latin typeface="Segoe UI"/>
                  <a:ea typeface="+mn-ea"/>
                  <a:cs typeface="+mn-cs"/>
                </a:rPr>
                <a:t>”</a:t>
              </a:r>
            </a:p>
          </p:txBody>
        </p:sp>
      </p:grpSp>
      <p:grpSp>
        <p:nvGrpSpPr>
          <p:cNvPr id="69" name="Group 68"/>
          <p:cNvGrpSpPr/>
          <p:nvPr/>
        </p:nvGrpSpPr>
        <p:grpSpPr>
          <a:xfrm>
            <a:off x="1916412" y="5116173"/>
            <a:ext cx="5840017" cy="1615998"/>
            <a:chOff x="2071688" y="3839461"/>
            <a:chExt cx="5840017" cy="1615998"/>
          </a:xfrm>
        </p:grpSpPr>
        <mc:AlternateContent xmlns:mc="http://schemas.openxmlformats.org/markup-compatibility/2006" xmlns:a14="http://schemas.microsoft.com/office/drawing/2010/main">
          <mc:Choice Requires="a14">
            <p:sp>
              <p:nvSpPr>
                <p:cNvPr id="70" name="TextBox 69"/>
                <p:cNvSpPr txBox="1"/>
                <p:nvPr/>
              </p:nvSpPr>
              <p:spPr>
                <a:xfrm>
                  <a:off x="3613538" y="3839461"/>
                  <a:ext cx="778675" cy="685800"/>
                </a:xfrm>
                <a:prstGeom prst="rect">
                  <a:avLst/>
                </a:prstGeom>
                <a:noFill/>
              </p:spPr>
              <p:txBody>
                <a:bodyPr vert="eaVert"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14:m>
                    <m:oMathPara xmlns:m="http://schemas.openxmlformats.org/officeDocument/2006/math">
                      <m:oMathParaPr>
                        <m:jc m:val="centerGroup"/>
                      </m:oMathParaPr>
                      <m:oMath xmlns:m="http://schemas.openxmlformats.org/officeDocument/2006/math">
                        <m:r>
                          <a:rPr kumimoji="0" lang="en-US" sz="2400" b="0" i="1" u="none" strike="noStrike" kern="1200" cap="none" spc="0" normalizeH="0" baseline="0" noProof="0" smtClean="0">
                            <a:ln>
                              <a:noFill/>
                            </a:ln>
                            <a:gradFill>
                              <a:gsLst>
                                <a:gs pos="2917">
                                  <a:srgbClr val="525051"/>
                                </a:gs>
                                <a:gs pos="30000">
                                  <a:srgbClr val="525051"/>
                                </a:gs>
                              </a:gsLst>
                              <a:lin ang="5400000" scaled="0"/>
                            </a:gradFill>
                            <a:effectLst/>
                            <a:uLnTx/>
                            <a:uFillTx/>
                            <a:latin typeface="Cambria Math" panose="02040503050406030204" pitchFamily="18" charset="0"/>
                            <a:ea typeface="+mn-ea"/>
                            <a:cs typeface="+mn-cs"/>
                          </a:rPr>
                          <m:t>⋯</m:t>
                        </m:r>
                      </m:oMath>
                    </m:oMathPara>
                  </a14:m>
                  <a:endParaRPr kumimoji="0" lang="en-US" sz="2400" b="0" i="0" u="none" strike="noStrike" kern="1200" cap="none" spc="0" normalizeH="0" baseline="0" noProof="0" dirty="0" err="1">
                    <a:ln>
                      <a:noFill/>
                    </a:ln>
                    <a:gradFill>
                      <a:gsLst>
                        <a:gs pos="2917">
                          <a:srgbClr val="525051"/>
                        </a:gs>
                        <a:gs pos="30000">
                          <a:srgbClr val="525051"/>
                        </a:gs>
                      </a:gsLst>
                      <a:lin ang="5400000" scaled="0"/>
                    </a:gradFill>
                    <a:effectLst/>
                    <a:uLnTx/>
                    <a:uFillTx/>
                    <a:latin typeface="Segoe UI"/>
                    <a:ea typeface="+mn-ea"/>
                    <a:cs typeface="+mn-cs"/>
                  </a:endParaRPr>
                </a:p>
              </p:txBody>
            </p:sp>
          </mc:Choice>
          <mc:Fallback xmlns="">
            <p:sp>
              <p:nvSpPr>
                <p:cNvPr id="50" name="TextBox 49"/>
                <p:cNvSpPr txBox="1">
                  <a:spLocks noRot="1" noChangeAspect="1" noMove="1" noResize="1" noEditPoints="1" noAdjustHandles="1" noChangeArrowheads="1" noChangeShapeType="1" noTextEdit="1"/>
                </p:cNvSpPr>
                <p:nvPr/>
              </p:nvSpPr>
              <p:spPr>
                <a:xfrm>
                  <a:off x="3613538" y="3839461"/>
                  <a:ext cx="778675" cy="685800"/>
                </a:xfrm>
                <a:prstGeom prst="rect">
                  <a:avLst/>
                </a:prstGeom>
                <a:blipFill>
                  <a:blip r:embed="rId8"/>
                  <a:stretch>
                    <a:fillRect/>
                  </a:stretch>
                </a:blipFill>
              </p:spPr>
              <p:txBody>
                <a:bodyPr/>
                <a:lstStyle/>
                <a:p>
                  <a:r>
                    <a:rPr lang="en-US">
                      <a:noFill/>
                    </a:rPr>
                    <a:t> </a:t>
                  </a:r>
                </a:p>
              </p:txBody>
            </p:sp>
          </mc:Fallback>
        </mc:AlternateContent>
        <p:grpSp>
          <p:nvGrpSpPr>
            <p:cNvPr id="71" name="Group 70"/>
            <p:cNvGrpSpPr/>
            <p:nvPr/>
          </p:nvGrpSpPr>
          <p:grpSpPr>
            <a:xfrm>
              <a:off x="2071688" y="4073840"/>
              <a:ext cx="5840017" cy="1381619"/>
              <a:chOff x="2071688" y="4073840"/>
              <a:chExt cx="5840017" cy="1381619"/>
            </a:xfrm>
          </p:grpSpPr>
          <p:sp>
            <p:nvSpPr>
              <p:cNvPr id="72" name="TextBox 71"/>
              <p:cNvSpPr txBox="1"/>
              <p:nvPr/>
            </p:nvSpPr>
            <p:spPr>
              <a:xfrm rot="906181">
                <a:off x="2226964" y="4622554"/>
                <a:ext cx="2414588" cy="544765"/>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306CB2"/>
                    </a:solidFill>
                    <a:effectLst/>
                    <a:uLnTx/>
                    <a:uFillTx/>
                    <a:latin typeface="Segoe UI"/>
                    <a:ea typeface="+mn-ea"/>
                    <a:cs typeface="+mn-cs"/>
                  </a:rPr>
                  <a:t>Select</a:t>
                </a:r>
                <a:r>
                  <a:rPr kumimoji="0" lang="en-US" sz="1800" b="0" i="0" u="none" strike="noStrike" kern="1200" cap="none" spc="0" normalizeH="0" baseline="0" noProof="0" dirty="0">
                    <a:ln>
                      <a:noFill/>
                    </a:ln>
                    <a:gradFill>
                      <a:gsLst>
                        <a:gs pos="2917">
                          <a:srgbClr val="525051"/>
                        </a:gs>
                        <a:gs pos="30000">
                          <a:srgbClr val="525051"/>
                        </a:gs>
                      </a:gsLst>
                      <a:lin ang="5400000" scaled="0"/>
                    </a:gradFill>
                    <a:effectLst/>
                    <a:uLnTx/>
                    <a:uFillTx/>
                    <a:latin typeface="Segoe UI"/>
                    <a:ea typeface="+mn-ea"/>
                    <a:cs typeface="+mn-cs"/>
                  </a:rPr>
                  <a:t> “</a:t>
                </a:r>
                <a:r>
                  <a:rPr kumimoji="0" lang="en-US" sz="1800" b="0" i="0" u="none" strike="noStrike" kern="1200" cap="none" spc="0" normalizeH="0" baseline="0" noProof="0" dirty="0">
                    <a:ln>
                      <a:noFill/>
                    </a:ln>
                    <a:solidFill>
                      <a:srgbClr val="009E49">
                        <a:lumMod val="75000"/>
                      </a:srgbClr>
                    </a:solidFill>
                    <a:effectLst/>
                    <a:uLnTx/>
                    <a:uFillTx/>
                    <a:latin typeface="Segoe UI"/>
                    <a:ea typeface="+mn-ea"/>
                    <a:cs typeface="+mn-cs"/>
                  </a:rPr>
                  <a:t>Powers</a:t>
                </a:r>
                <a:r>
                  <a:rPr kumimoji="0" lang="en-US" sz="1800" b="0" i="0" u="none" strike="noStrike" kern="1200" cap="none" spc="0" normalizeH="0" baseline="0" noProof="0" dirty="0">
                    <a:ln>
                      <a:noFill/>
                    </a:ln>
                    <a:gradFill>
                      <a:gsLst>
                        <a:gs pos="2917">
                          <a:srgbClr val="525051"/>
                        </a:gs>
                        <a:gs pos="30000">
                          <a:srgbClr val="525051"/>
                        </a:gs>
                      </a:gsLst>
                      <a:lin ang="5400000" scaled="0"/>
                    </a:gradFill>
                    <a:effectLst/>
                    <a:uLnTx/>
                    <a:uFillTx/>
                    <a:latin typeface="Segoe UI"/>
                    <a:ea typeface="+mn-ea"/>
                    <a:cs typeface="+mn-cs"/>
                  </a:rPr>
                  <a:t>”</a:t>
                </a:r>
              </a:p>
            </p:txBody>
          </p:sp>
          <p:cxnSp>
            <p:nvCxnSpPr>
              <p:cNvPr id="73" name="Straight Arrow Connector 72"/>
              <p:cNvCxnSpPr/>
              <p:nvPr/>
            </p:nvCxnSpPr>
            <p:spPr>
              <a:xfrm>
                <a:off x="2071688" y="4321478"/>
                <a:ext cx="2408633" cy="66996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a:off x="2071688" y="4321478"/>
                <a:ext cx="2414587" cy="7619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75" name="Group 74"/>
              <p:cNvGrpSpPr/>
              <p:nvPr/>
            </p:nvGrpSpPr>
            <p:grpSpPr>
              <a:xfrm>
                <a:off x="4310062" y="4073840"/>
                <a:ext cx="733426" cy="704808"/>
                <a:chOff x="1157287" y="4400570"/>
                <a:chExt cx="733426" cy="704808"/>
              </a:xfrm>
            </p:grpSpPr>
            <p:sp>
              <p:nvSpPr>
                <p:cNvPr id="89" name="Flowchart: Connector 88"/>
                <p:cNvSpPr/>
                <p:nvPr/>
              </p:nvSpPr>
              <p:spPr bwMode="auto">
                <a:xfrm>
                  <a:off x="1333500" y="4524375"/>
                  <a:ext cx="381000" cy="400049"/>
                </a:xfrm>
                <a:prstGeom prst="flowChartConnector">
                  <a:avLst/>
                </a:prstGeom>
                <a:noFill/>
                <a:ln>
                  <a:solidFill>
                    <a:srgbClr val="00206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7030A0"/>
                    </a:solidFill>
                    <a:effectLst/>
                    <a:uLnTx/>
                    <a:uFillTx/>
                    <a:latin typeface="Segoe UI"/>
                    <a:ea typeface="+mn-ea"/>
                    <a:cs typeface="+mn-cs"/>
                  </a:endParaRPr>
                </a:p>
              </p:txBody>
            </p:sp>
            <mc:AlternateContent xmlns:mc="http://schemas.openxmlformats.org/markup-compatibility/2006" xmlns:a14="http://schemas.microsoft.com/office/drawing/2010/main">
              <mc:Choice Requires="a14">
                <p:sp>
                  <p:nvSpPr>
                    <p:cNvPr id="90" name="TextBox 89"/>
                    <p:cNvSpPr txBox="1"/>
                    <p:nvPr/>
                  </p:nvSpPr>
                  <p:spPr>
                    <a:xfrm>
                      <a:off x="1157287" y="4400570"/>
                      <a:ext cx="733426" cy="704808"/>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14:m>
                        <m:oMathPara xmlns:m="http://schemas.openxmlformats.org/officeDocument/2006/math">
                          <m:oMathParaPr>
                            <m:jc m:val="center"/>
                          </m:oMathParaPr>
                          <m:oMath xmlns:m="http://schemas.openxmlformats.org/officeDocument/2006/math">
                            <m:sSubSup>
                              <m:sSubSupPr>
                                <m:ctrlPr>
                                  <a:rPr kumimoji="0" lang="en-US" sz="2400" b="0" i="1" u="none" strike="noStrike" kern="1200" cap="none" spc="0" normalizeH="0" baseline="0" noProof="0" smtClean="0">
                                    <a:ln>
                                      <a:noFill/>
                                    </a:ln>
                                    <a:solidFill>
                                      <a:srgbClr val="7030A0"/>
                                    </a:solidFill>
                                    <a:effectLst/>
                                    <a:uLnTx/>
                                    <a:uFillTx/>
                                    <a:latin typeface="Cambria Math" panose="02040503050406030204" pitchFamily="18" charset="0"/>
                                    <a:ea typeface="+mn-ea"/>
                                    <a:cs typeface="+mn-cs"/>
                                  </a:rPr>
                                </m:ctrlPr>
                              </m:sSubSupPr>
                              <m:e>
                                <m:r>
                                  <a:rPr kumimoji="0" lang="en-US" sz="2400" b="0" i="1" u="none" strike="noStrike" kern="1200" cap="none" spc="0" normalizeH="0" baseline="0" noProof="0" smtClean="0">
                                    <a:ln>
                                      <a:noFill/>
                                    </a:ln>
                                    <a:solidFill>
                                      <a:srgbClr val="7030A0"/>
                                    </a:solidFill>
                                    <a:effectLst/>
                                    <a:uLnTx/>
                                    <a:uFillTx/>
                                    <a:latin typeface="Cambria Math" panose="02040503050406030204" pitchFamily="18" charset="0"/>
                                    <a:ea typeface="+mn-ea"/>
                                    <a:cs typeface="+mn-cs"/>
                                  </a:rPr>
                                  <m:t>𝑠</m:t>
                                </m:r>
                              </m:e>
                              <m:sub>
                                <m:r>
                                  <a:rPr kumimoji="0" lang="en-US" sz="2400" b="0" i="1" u="none" strike="noStrike" kern="1200" cap="none" spc="0" normalizeH="0" baseline="0" noProof="0" smtClean="0">
                                    <a:ln>
                                      <a:noFill/>
                                    </a:ln>
                                    <a:solidFill>
                                      <a:srgbClr val="7030A0"/>
                                    </a:solidFill>
                                    <a:effectLst/>
                                    <a:uLnTx/>
                                    <a:uFillTx/>
                                    <a:latin typeface="Cambria Math" panose="02040503050406030204" pitchFamily="18" charset="0"/>
                                    <a:ea typeface="+mn-ea"/>
                                    <a:cs typeface="+mn-cs"/>
                                  </a:rPr>
                                  <m:t>1</m:t>
                                </m:r>
                              </m:sub>
                              <m:sup>
                                <m:r>
                                  <a:rPr kumimoji="0" lang="en-US" sz="2400" b="0" i="1" u="none" strike="noStrike" kern="1200" cap="none" spc="0" normalizeH="0" baseline="0" noProof="0" smtClean="0">
                                    <a:ln>
                                      <a:noFill/>
                                    </a:ln>
                                    <a:solidFill>
                                      <a:srgbClr val="7030A0"/>
                                    </a:solidFill>
                                    <a:effectLst/>
                                    <a:uLnTx/>
                                    <a:uFillTx/>
                                    <a:latin typeface="Cambria Math" panose="02040503050406030204" pitchFamily="18" charset="0"/>
                                    <a:ea typeface="+mn-ea"/>
                                    <a:cs typeface="+mn-cs"/>
                                  </a:rPr>
                                  <m:t>′</m:t>
                                </m:r>
                              </m:sup>
                            </m:sSubSup>
                          </m:oMath>
                        </m:oMathPara>
                      </a14:m>
                      <a:endParaRPr kumimoji="0" lang="en-US" sz="2400" b="0" i="0" u="none" strike="noStrike" kern="1200" cap="none" spc="0" normalizeH="0" baseline="0" noProof="0" dirty="0" err="1">
                        <a:ln>
                          <a:noFill/>
                        </a:ln>
                        <a:solidFill>
                          <a:srgbClr val="7030A0"/>
                        </a:solidFill>
                        <a:effectLst/>
                        <a:uLnTx/>
                        <a:uFillTx/>
                        <a:latin typeface="Segoe UI"/>
                        <a:ea typeface="+mn-ea"/>
                        <a:cs typeface="+mn-cs"/>
                      </a:endParaRPr>
                    </a:p>
                  </p:txBody>
                </p:sp>
              </mc:Choice>
              <mc:Fallback xmlns="">
                <p:sp>
                  <p:nvSpPr>
                    <p:cNvPr id="42" name="TextBox 41"/>
                    <p:cNvSpPr txBox="1">
                      <a:spLocks noRot="1" noChangeAspect="1" noMove="1" noResize="1" noEditPoints="1" noAdjustHandles="1" noChangeArrowheads="1" noChangeShapeType="1" noTextEdit="1"/>
                    </p:cNvSpPr>
                    <p:nvPr/>
                  </p:nvSpPr>
                  <p:spPr>
                    <a:xfrm>
                      <a:off x="1157287" y="4400570"/>
                      <a:ext cx="733426" cy="704808"/>
                    </a:xfrm>
                    <a:prstGeom prst="rect">
                      <a:avLst/>
                    </a:prstGeom>
                    <a:blipFill>
                      <a:blip r:embed="rId9"/>
                      <a:stretch>
                        <a:fillRect/>
                      </a:stretch>
                    </a:blipFill>
                  </p:spPr>
                  <p:txBody>
                    <a:bodyPr/>
                    <a:lstStyle/>
                    <a:p>
                      <a:r>
                        <a:rPr lang="en-US">
                          <a:noFill/>
                        </a:rPr>
                        <a:t> </a:t>
                      </a:r>
                    </a:p>
                  </p:txBody>
                </p:sp>
              </mc:Fallback>
            </mc:AlternateContent>
          </p:grpSp>
          <p:grpSp>
            <p:nvGrpSpPr>
              <p:cNvPr id="76" name="Group 75"/>
              <p:cNvGrpSpPr/>
              <p:nvPr/>
            </p:nvGrpSpPr>
            <p:grpSpPr>
              <a:xfrm>
                <a:off x="4304108" y="4688793"/>
                <a:ext cx="733426" cy="704808"/>
                <a:chOff x="1157287" y="4421752"/>
                <a:chExt cx="733426" cy="704808"/>
              </a:xfrm>
            </p:grpSpPr>
            <p:sp>
              <p:nvSpPr>
                <p:cNvPr id="87" name="Flowchart: Connector 86"/>
                <p:cNvSpPr/>
                <p:nvPr/>
              </p:nvSpPr>
              <p:spPr bwMode="auto">
                <a:xfrm>
                  <a:off x="1333500" y="4524375"/>
                  <a:ext cx="381000" cy="400049"/>
                </a:xfrm>
                <a:prstGeom prst="flowChartConnector">
                  <a:avLst/>
                </a:prstGeom>
                <a:noFill/>
                <a:ln>
                  <a:solidFill>
                    <a:srgbClr val="00206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7030A0"/>
                    </a:solidFill>
                    <a:effectLst/>
                    <a:uLnTx/>
                    <a:uFillTx/>
                    <a:latin typeface="Segoe UI"/>
                    <a:ea typeface="+mn-ea"/>
                    <a:cs typeface="+mn-cs"/>
                  </a:endParaRPr>
                </a:p>
              </p:txBody>
            </p:sp>
            <mc:AlternateContent xmlns:mc="http://schemas.openxmlformats.org/markup-compatibility/2006" xmlns:a14="http://schemas.microsoft.com/office/drawing/2010/main">
              <mc:Choice Requires="a14">
                <p:sp>
                  <p:nvSpPr>
                    <p:cNvPr id="88" name="TextBox 87"/>
                    <p:cNvSpPr txBox="1"/>
                    <p:nvPr/>
                  </p:nvSpPr>
                  <p:spPr>
                    <a:xfrm>
                      <a:off x="1157287" y="4421752"/>
                      <a:ext cx="733426" cy="704808"/>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14:m>
                        <m:oMathPara xmlns:m="http://schemas.openxmlformats.org/officeDocument/2006/math">
                          <m:oMathParaPr>
                            <m:jc m:val="center"/>
                          </m:oMathParaPr>
                          <m:oMath xmlns:m="http://schemas.openxmlformats.org/officeDocument/2006/math">
                            <m:sSubSup>
                              <m:sSubSupPr>
                                <m:ctrlPr>
                                  <a:rPr kumimoji="0" lang="en-US" sz="2400" b="0" i="1" u="none" strike="noStrike" kern="1200" cap="none" spc="0" normalizeH="0" baseline="0" noProof="0" smtClean="0">
                                    <a:ln>
                                      <a:noFill/>
                                    </a:ln>
                                    <a:solidFill>
                                      <a:srgbClr val="7030A0"/>
                                    </a:solidFill>
                                    <a:effectLst/>
                                    <a:uLnTx/>
                                    <a:uFillTx/>
                                    <a:latin typeface="Cambria Math" panose="02040503050406030204" pitchFamily="18" charset="0"/>
                                    <a:ea typeface="+mn-ea"/>
                                    <a:cs typeface="+mn-cs"/>
                                  </a:rPr>
                                </m:ctrlPr>
                              </m:sSubSupPr>
                              <m:e>
                                <m:r>
                                  <a:rPr kumimoji="0" lang="en-US" sz="2400" b="0" i="1" u="none" strike="noStrike" kern="1200" cap="none" spc="0" normalizeH="0" baseline="0" noProof="0" smtClean="0">
                                    <a:ln>
                                      <a:noFill/>
                                    </a:ln>
                                    <a:solidFill>
                                      <a:srgbClr val="7030A0"/>
                                    </a:solidFill>
                                    <a:effectLst/>
                                    <a:uLnTx/>
                                    <a:uFillTx/>
                                    <a:latin typeface="Cambria Math" panose="02040503050406030204" pitchFamily="18" charset="0"/>
                                    <a:ea typeface="+mn-ea"/>
                                    <a:cs typeface="+mn-cs"/>
                                  </a:rPr>
                                  <m:t>𝑠</m:t>
                                </m:r>
                              </m:e>
                              <m:sub>
                                <m:r>
                                  <a:rPr kumimoji="0" lang="en-US" sz="2400" b="0" i="1" u="none" strike="noStrike" kern="1200" cap="none" spc="0" normalizeH="0" baseline="0" noProof="0" smtClean="0">
                                    <a:ln>
                                      <a:noFill/>
                                    </a:ln>
                                    <a:solidFill>
                                      <a:srgbClr val="7030A0"/>
                                    </a:solidFill>
                                    <a:effectLst/>
                                    <a:uLnTx/>
                                    <a:uFillTx/>
                                    <a:latin typeface="Cambria Math" panose="02040503050406030204" pitchFamily="18" charset="0"/>
                                    <a:ea typeface="+mn-ea"/>
                                    <a:cs typeface="+mn-cs"/>
                                  </a:rPr>
                                  <m:t>1</m:t>
                                </m:r>
                              </m:sub>
                              <m:sup>
                                <m:r>
                                  <a:rPr kumimoji="0" lang="en-US" sz="2400" b="0" i="1" u="none" strike="noStrike" kern="1200" cap="none" spc="0" normalizeH="0" baseline="0" noProof="0" smtClean="0">
                                    <a:ln>
                                      <a:noFill/>
                                    </a:ln>
                                    <a:solidFill>
                                      <a:srgbClr val="7030A0"/>
                                    </a:solidFill>
                                    <a:effectLst/>
                                    <a:uLnTx/>
                                    <a:uFillTx/>
                                    <a:latin typeface="Cambria Math" panose="02040503050406030204" pitchFamily="18" charset="0"/>
                                    <a:ea typeface="+mn-ea"/>
                                    <a:cs typeface="+mn-cs"/>
                                  </a:rPr>
                                  <m:t>′′</m:t>
                                </m:r>
                              </m:sup>
                            </m:sSubSup>
                          </m:oMath>
                        </m:oMathPara>
                      </a14:m>
                      <a:endParaRPr kumimoji="0" lang="en-US" sz="2400" b="0" i="0" u="none" strike="noStrike" kern="1200" cap="none" spc="0" normalizeH="0" baseline="0" noProof="0" dirty="0" err="1">
                        <a:ln>
                          <a:noFill/>
                        </a:ln>
                        <a:solidFill>
                          <a:srgbClr val="7030A0"/>
                        </a:solidFill>
                        <a:effectLst/>
                        <a:uLnTx/>
                        <a:uFillTx/>
                        <a:latin typeface="Segoe UI"/>
                        <a:ea typeface="+mn-ea"/>
                        <a:cs typeface="+mn-cs"/>
                      </a:endParaRPr>
                    </a:p>
                  </p:txBody>
                </p:sp>
              </mc:Choice>
              <mc:Fallback xmlns="">
                <p:sp>
                  <p:nvSpPr>
                    <p:cNvPr id="46" name="TextBox 45"/>
                    <p:cNvSpPr txBox="1">
                      <a:spLocks noRot="1" noChangeAspect="1" noMove="1" noResize="1" noEditPoints="1" noAdjustHandles="1" noChangeArrowheads="1" noChangeShapeType="1" noTextEdit="1"/>
                    </p:cNvSpPr>
                    <p:nvPr/>
                  </p:nvSpPr>
                  <p:spPr>
                    <a:xfrm>
                      <a:off x="1157287" y="4421752"/>
                      <a:ext cx="733426" cy="704808"/>
                    </a:xfrm>
                    <a:prstGeom prst="rect">
                      <a:avLst/>
                    </a:prstGeom>
                    <a:blipFill>
                      <a:blip r:embed="rId10"/>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77" name="TextBox 76"/>
                  <p:cNvSpPr txBox="1"/>
                  <p:nvPr/>
                </p:nvSpPr>
                <p:spPr>
                  <a:xfrm>
                    <a:off x="3613539" y="4296136"/>
                    <a:ext cx="778675" cy="685800"/>
                  </a:xfrm>
                  <a:prstGeom prst="rect">
                    <a:avLst/>
                  </a:prstGeom>
                  <a:noFill/>
                </p:spPr>
                <p:txBody>
                  <a:bodyPr vert="eaVert"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14:m>
                      <m:oMathPara xmlns:m="http://schemas.openxmlformats.org/officeDocument/2006/math">
                        <m:oMathParaPr>
                          <m:jc m:val="centerGroup"/>
                        </m:oMathParaPr>
                        <m:oMath xmlns:m="http://schemas.openxmlformats.org/officeDocument/2006/math">
                          <m:r>
                            <a:rPr kumimoji="0" lang="en-US" sz="2400" b="0" i="1" u="none" strike="noStrike" kern="1200" cap="none" spc="0" normalizeH="0" baseline="0" noProof="0" smtClean="0">
                              <a:ln>
                                <a:noFill/>
                              </a:ln>
                              <a:gradFill>
                                <a:gsLst>
                                  <a:gs pos="2917">
                                    <a:srgbClr val="525051"/>
                                  </a:gs>
                                  <a:gs pos="30000">
                                    <a:srgbClr val="525051"/>
                                  </a:gs>
                                </a:gsLst>
                                <a:lin ang="5400000" scaled="0"/>
                              </a:gradFill>
                              <a:effectLst/>
                              <a:uLnTx/>
                              <a:uFillTx/>
                              <a:latin typeface="Cambria Math" panose="02040503050406030204" pitchFamily="18" charset="0"/>
                              <a:ea typeface="+mn-ea"/>
                              <a:cs typeface="+mn-cs"/>
                            </a:rPr>
                            <m:t>⋯</m:t>
                          </m:r>
                        </m:oMath>
                      </m:oMathPara>
                    </a14:m>
                    <a:endParaRPr kumimoji="0" lang="en-US" sz="2400" b="0" i="0" u="none" strike="noStrike" kern="1200" cap="none" spc="0" normalizeH="0" baseline="0" noProof="0" dirty="0" err="1">
                      <a:ln>
                        <a:noFill/>
                      </a:ln>
                      <a:gradFill>
                        <a:gsLst>
                          <a:gs pos="2917">
                            <a:srgbClr val="525051"/>
                          </a:gs>
                          <a:gs pos="30000">
                            <a:srgbClr val="525051"/>
                          </a:gs>
                        </a:gsLst>
                        <a:lin ang="5400000" scaled="0"/>
                      </a:gradFill>
                      <a:effectLst/>
                      <a:uLnTx/>
                      <a:uFillTx/>
                      <a:latin typeface="Segoe UI"/>
                      <a:ea typeface="+mn-ea"/>
                      <a:cs typeface="+mn-cs"/>
                    </a:endParaRPr>
                  </a:p>
                </p:txBody>
              </p:sp>
            </mc:Choice>
            <mc:Fallback xmlns="">
              <p:sp>
                <p:nvSpPr>
                  <p:cNvPr id="49" name="TextBox 48"/>
                  <p:cNvSpPr txBox="1">
                    <a:spLocks noRot="1" noChangeAspect="1" noMove="1" noResize="1" noEditPoints="1" noAdjustHandles="1" noChangeArrowheads="1" noChangeShapeType="1" noTextEdit="1"/>
                  </p:cNvSpPr>
                  <p:nvPr/>
                </p:nvSpPr>
                <p:spPr>
                  <a:xfrm>
                    <a:off x="3613539" y="4296136"/>
                    <a:ext cx="778675" cy="685800"/>
                  </a:xfrm>
                  <a:prstGeom prst="rect">
                    <a:avLst/>
                  </a:prstGeom>
                  <a:blipFill>
                    <a:blip r:embed="rId11"/>
                    <a:stretch>
                      <a:fillRect/>
                    </a:stretch>
                  </a:blipFill>
                </p:spPr>
                <p:txBody>
                  <a:bodyPr/>
                  <a:lstStyle/>
                  <a:p>
                    <a:r>
                      <a:rPr lang="en-US">
                        <a:noFill/>
                      </a:rPr>
                      <a:t> </a:t>
                    </a:r>
                  </a:p>
                </p:txBody>
              </p:sp>
            </mc:Fallback>
          </mc:AlternateContent>
          <p:cxnSp>
            <p:nvCxnSpPr>
              <p:cNvPr id="78" name="Straight Arrow Connector 77"/>
              <p:cNvCxnSpPr/>
              <p:nvPr/>
            </p:nvCxnSpPr>
            <p:spPr>
              <a:xfrm>
                <a:off x="4861321" y="4413504"/>
                <a:ext cx="2511029" cy="113125"/>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79" name="Group 78"/>
              <p:cNvGrpSpPr/>
              <p:nvPr/>
            </p:nvGrpSpPr>
            <p:grpSpPr>
              <a:xfrm>
                <a:off x="7178279" y="4221554"/>
                <a:ext cx="733426" cy="704808"/>
                <a:chOff x="1157287" y="4400570"/>
                <a:chExt cx="733426" cy="704808"/>
              </a:xfrm>
            </p:grpSpPr>
            <p:sp>
              <p:nvSpPr>
                <p:cNvPr id="85" name="Flowchart: Connector 84"/>
                <p:cNvSpPr/>
                <p:nvPr/>
              </p:nvSpPr>
              <p:spPr bwMode="auto">
                <a:xfrm>
                  <a:off x="1333500" y="4524375"/>
                  <a:ext cx="381000" cy="400049"/>
                </a:xfrm>
                <a:prstGeom prst="flowChartConnector">
                  <a:avLst/>
                </a:prstGeom>
                <a:noFill/>
                <a:ln>
                  <a:solidFill>
                    <a:srgbClr val="00206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7030A0"/>
                    </a:solidFill>
                    <a:effectLst/>
                    <a:uLnTx/>
                    <a:uFillTx/>
                    <a:latin typeface="Segoe UI"/>
                    <a:ea typeface="+mn-ea"/>
                    <a:cs typeface="+mn-cs"/>
                  </a:endParaRPr>
                </a:p>
              </p:txBody>
            </p:sp>
            <mc:AlternateContent xmlns:mc="http://schemas.openxmlformats.org/markup-compatibility/2006" xmlns:a14="http://schemas.microsoft.com/office/drawing/2010/main">
              <mc:Choice Requires="a14">
                <p:sp>
                  <p:nvSpPr>
                    <p:cNvPr id="86" name="TextBox 85"/>
                    <p:cNvSpPr txBox="1"/>
                    <p:nvPr/>
                  </p:nvSpPr>
                  <p:spPr>
                    <a:xfrm>
                      <a:off x="1157287" y="4400570"/>
                      <a:ext cx="733426" cy="704808"/>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14:m>
                        <m:oMathPara xmlns:m="http://schemas.openxmlformats.org/officeDocument/2006/math">
                          <m:oMathParaPr>
                            <m:jc m:val="center"/>
                          </m:oMathParaPr>
                          <m:oMath xmlns:m="http://schemas.openxmlformats.org/officeDocument/2006/math">
                            <m:sSubSup>
                              <m:sSubSupPr>
                                <m:ctrlPr>
                                  <a:rPr kumimoji="0" lang="en-US" sz="2400" b="0" i="1" u="none" strike="noStrike" kern="1200" cap="none" spc="0" normalizeH="0" baseline="0" noProof="0" smtClean="0">
                                    <a:ln>
                                      <a:noFill/>
                                    </a:ln>
                                    <a:solidFill>
                                      <a:srgbClr val="7030A0"/>
                                    </a:solidFill>
                                    <a:effectLst/>
                                    <a:uLnTx/>
                                    <a:uFillTx/>
                                    <a:latin typeface="Cambria Math" panose="02040503050406030204" pitchFamily="18" charset="0"/>
                                    <a:ea typeface="+mn-ea"/>
                                    <a:cs typeface="+mn-cs"/>
                                  </a:rPr>
                                </m:ctrlPr>
                              </m:sSubSupPr>
                              <m:e>
                                <m:r>
                                  <a:rPr kumimoji="0" lang="en-US" sz="2400" b="0" i="1" u="none" strike="noStrike" kern="1200" cap="none" spc="0" normalizeH="0" baseline="0" noProof="0" smtClean="0">
                                    <a:ln>
                                      <a:noFill/>
                                    </a:ln>
                                    <a:solidFill>
                                      <a:srgbClr val="7030A0"/>
                                    </a:solidFill>
                                    <a:effectLst/>
                                    <a:uLnTx/>
                                    <a:uFillTx/>
                                    <a:latin typeface="Cambria Math" panose="02040503050406030204" pitchFamily="18" charset="0"/>
                                    <a:ea typeface="+mn-ea"/>
                                    <a:cs typeface="+mn-cs"/>
                                  </a:rPr>
                                  <m:t>𝑠</m:t>
                                </m:r>
                              </m:e>
                              <m:sub>
                                <m:r>
                                  <a:rPr kumimoji="0" lang="en-US" sz="2400" b="0" i="1" u="none" strike="noStrike" kern="1200" cap="none" spc="0" normalizeH="0" baseline="0" noProof="0" smtClean="0">
                                    <a:ln>
                                      <a:noFill/>
                                    </a:ln>
                                    <a:solidFill>
                                      <a:srgbClr val="7030A0"/>
                                    </a:solidFill>
                                    <a:effectLst/>
                                    <a:uLnTx/>
                                    <a:uFillTx/>
                                    <a:latin typeface="Cambria Math" panose="02040503050406030204" pitchFamily="18" charset="0"/>
                                    <a:ea typeface="+mn-ea"/>
                                    <a:cs typeface="+mn-cs"/>
                                  </a:rPr>
                                  <m:t>2</m:t>
                                </m:r>
                              </m:sub>
                              <m:sup>
                                <m:r>
                                  <a:rPr kumimoji="0" lang="en-US" sz="2400" b="0" i="1" u="none" strike="noStrike" kern="1200" cap="none" spc="0" normalizeH="0" baseline="0" noProof="0" smtClean="0">
                                    <a:ln>
                                      <a:noFill/>
                                    </a:ln>
                                    <a:solidFill>
                                      <a:srgbClr val="7030A0"/>
                                    </a:solidFill>
                                    <a:effectLst/>
                                    <a:uLnTx/>
                                    <a:uFillTx/>
                                    <a:latin typeface="Cambria Math" panose="02040503050406030204" pitchFamily="18" charset="0"/>
                                    <a:ea typeface="+mn-ea"/>
                                    <a:cs typeface="+mn-cs"/>
                                  </a:rPr>
                                  <m:t>′</m:t>
                                </m:r>
                              </m:sup>
                            </m:sSubSup>
                          </m:oMath>
                        </m:oMathPara>
                      </a14:m>
                      <a:endParaRPr kumimoji="0" lang="en-US" sz="2400" b="0" i="0" u="none" strike="noStrike" kern="1200" cap="none" spc="0" normalizeH="0" baseline="0" noProof="0" dirty="0" err="1">
                        <a:ln>
                          <a:noFill/>
                        </a:ln>
                        <a:solidFill>
                          <a:srgbClr val="7030A0"/>
                        </a:solidFill>
                        <a:effectLst/>
                        <a:uLnTx/>
                        <a:uFillTx/>
                        <a:latin typeface="Segoe UI"/>
                        <a:ea typeface="+mn-ea"/>
                        <a:cs typeface="+mn-cs"/>
                      </a:endParaRPr>
                    </a:p>
                  </p:txBody>
                </p:sp>
              </mc:Choice>
              <mc:Fallback xmlns="">
                <p:sp>
                  <p:nvSpPr>
                    <p:cNvPr id="54" name="TextBox 53"/>
                    <p:cNvSpPr txBox="1">
                      <a:spLocks noRot="1" noChangeAspect="1" noMove="1" noResize="1" noEditPoints="1" noAdjustHandles="1" noChangeArrowheads="1" noChangeShapeType="1" noTextEdit="1"/>
                    </p:cNvSpPr>
                    <p:nvPr/>
                  </p:nvSpPr>
                  <p:spPr>
                    <a:xfrm>
                      <a:off x="1157287" y="4400570"/>
                      <a:ext cx="733426" cy="704808"/>
                    </a:xfrm>
                    <a:prstGeom prst="rect">
                      <a:avLst/>
                    </a:prstGeom>
                    <a:blipFill>
                      <a:blip r:embed="rId12"/>
                      <a:stretch>
                        <a:fillRect/>
                      </a:stretch>
                    </a:blipFill>
                  </p:spPr>
                  <p:txBody>
                    <a:bodyPr/>
                    <a:lstStyle/>
                    <a:p>
                      <a:r>
                        <a:rPr lang="en-US">
                          <a:noFill/>
                        </a:rPr>
                        <a:t> </a:t>
                      </a:r>
                    </a:p>
                  </p:txBody>
                </p:sp>
              </mc:Fallback>
            </mc:AlternateContent>
          </p:grpSp>
          <p:grpSp>
            <p:nvGrpSpPr>
              <p:cNvPr id="80" name="Group 79"/>
              <p:cNvGrpSpPr/>
              <p:nvPr/>
            </p:nvGrpSpPr>
            <p:grpSpPr>
              <a:xfrm>
                <a:off x="7172325" y="4750651"/>
                <a:ext cx="733426" cy="704808"/>
                <a:chOff x="1157287" y="4421752"/>
                <a:chExt cx="733426" cy="704808"/>
              </a:xfrm>
            </p:grpSpPr>
            <p:sp>
              <p:nvSpPr>
                <p:cNvPr id="83" name="Flowchart: Connector 82"/>
                <p:cNvSpPr/>
                <p:nvPr/>
              </p:nvSpPr>
              <p:spPr bwMode="auto">
                <a:xfrm>
                  <a:off x="1333500" y="4524375"/>
                  <a:ext cx="381000" cy="400049"/>
                </a:xfrm>
                <a:prstGeom prst="flowChartConnector">
                  <a:avLst/>
                </a:prstGeom>
                <a:noFill/>
                <a:ln>
                  <a:solidFill>
                    <a:srgbClr val="00206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7030A0"/>
                    </a:solidFill>
                    <a:effectLst/>
                    <a:uLnTx/>
                    <a:uFillTx/>
                    <a:latin typeface="Segoe UI"/>
                    <a:ea typeface="+mn-ea"/>
                    <a:cs typeface="+mn-cs"/>
                  </a:endParaRPr>
                </a:p>
              </p:txBody>
            </p:sp>
            <mc:AlternateContent xmlns:mc="http://schemas.openxmlformats.org/markup-compatibility/2006" xmlns:a14="http://schemas.microsoft.com/office/drawing/2010/main">
              <mc:Choice Requires="a14">
                <p:sp>
                  <p:nvSpPr>
                    <p:cNvPr id="84" name="TextBox 83"/>
                    <p:cNvSpPr txBox="1"/>
                    <p:nvPr/>
                  </p:nvSpPr>
                  <p:spPr>
                    <a:xfrm>
                      <a:off x="1157287" y="4421752"/>
                      <a:ext cx="733426" cy="704808"/>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14:m>
                        <m:oMathPara xmlns:m="http://schemas.openxmlformats.org/officeDocument/2006/math">
                          <m:oMathParaPr>
                            <m:jc m:val="center"/>
                          </m:oMathParaPr>
                          <m:oMath xmlns:m="http://schemas.openxmlformats.org/officeDocument/2006/math">
                            <m:sSubSup>
                              <m:sSubSupPr>
                                <m:ctrlPr>
                                  <a:rPr kumimoji="0" lang="en-US" sz="2400" b="0" i="1" u="none" strike="noStrike" kern="1200" cap="none" spc="0" normalizeH="0" baseline="0" noProof="0" smtClean="0">
                                    <a:ln>
                                      <a:noFill/>
                                    </a:ln>
                                    <a:solidFill>
                                      <a:srgbClr val="7030A0"/>
                                    </a:solidFill>
                                    <a:effectLst/>
                                    <a:uLnTx/>
                                    <a:uFillTx/>
                                    <a:latin typeface="Cambria Math" panose="02040503050406030204" pitchFamily="18" charset="0"/>
                                    <a:ea typeface="+mn-ea"/>
                                    <a:cs typeface="+mn-cs"/>
                                  </a:rPr>
                                </m:ctrlPr>
                              </m:sSubSupPr>
                              <m:e>
                                <m:r>
                                  <a:rPr kumimoji="0" lang="en-US" sz="2400" b="0" i="1" u="none" strike="noStrike" kern="1200" cap="none" spc="0" normalizeH="0" baseline="0" noProof="0" smtClean="0">
                                    <a:ln>
                                      <a:noFill/>
                                    </a:ln>
                                    <a:solidFill>
                                      <a:srgbClr val="7030A0"/>
                                    </a:solidFill>
                                    <a:effectLst/>
                                    <a:uLnTx/>
                                    <a:uFillTx/>
                                    <a:latin typeface="Cambria Math" panose="02040503050406030204" pitchFamily="18" charset="0"/>
                                    <a:ea typeface="+mn-ea"/>
                                    <a:cs typeface="+mn-cs"/>
                                  </a:rPr>
                                  <m:t>𝑠</m:t>
                                </m:r>
                              </m:e>
                              <m:sub>
                                <m:r>
                                  <a:rPr kumimoji="0" lang="en-US" sz="2400" b="0" i="1" u="none" strike="noStrike" kern="1200" cap="none" spc="0" normalizeH="0" baseline="0" noProof="0" smtClean="0">
                                    <a:ln>
                                      <a:noFill/>
                                    </a:ln>
                                    <a:solidFill>
                                      <a:srgbClr val="7030A0"/>
                                    </a:solidFill>
                                    <a:effectLst/>
                                    <a:uLnTx/>
                                    <a:uFillTx/>
                                    <a:latin typeface="Cambria Math" panose="02040503050406030204" pitchFamily="18" charset="0"/>
                                    <a:ea typeface="+mn-ea"/>
                                    <a:cs typeface="+mn-cs"/>
                                  </a:rPr>
                                  <m:t>2</m:t>
                                </m:r>
                              </m:sub>
                              <m:sup>
                                <m:r>
                                  <a:rPr kumimoji="0" lang="en-US" sz="2400" b="0" i="1" u="none" strike="noStrike" kern="1200" cap="none" spc="0" normalizeH="0" baseline="0" noProof="0" smtClean="0">
                                    <a:ln>
                                      <a:noFill/>
                                    </a:ln>
                                    <a:solidFill>
                                      <a:srgbClr val="7030A0"/>
                                    </a:solidFill>
                                    <a:effectLst/>
                                    <a:uLnTx/>
                                    <a:uFillTx/>
                                    <a:latin typeface="Cambria Math" panose="02040503050406030204" pitchFamily="18" charset="0"/>
                                    <a:ea typeface="+mn-ea"/>
                                    <a:cs typeface="+mn-cs"/>
                                  </a:rPr>
                                  <m:t>′′</m:t>
                                </m:r>
                              </m:sup>
                            </m:sSubSup>
                          </m:oMath>
                        </m:oMathPara>
                      </a14:m>
                      <a:endParaRPr kumimoji="0" lang="en-US" sz="2400" b="0" i="0" u="none" strike="noStrike" kern="1200" cap="none" spc="0" normalizeH="0" baseline="0" noProof="0" dirty="0" err="1">
                        <a:ln>
                          <a:noFill/>
                        </a:ln>
                        <a:solidFill>
                          <a:srgbClr val="7030A0"/>
                        </a:solidFill>
                        <a:effectLst/>
                        <a:uLnTx/>
                        <a:uFillTx/>
                        <a:latin typeface="Segoe UI"/>
                        <a:ea typeface="+mn-ea"/>
                        <a:cs typeface="+mn-cs"/>
                      </a:endParaRPr>
                    </a:p>
                  </p:txBody>
                </p:sp>
              </mc:Choice>
              <mc:Fallback xmlns="">
                <p:sp>
                  <p:nvSpPr>
                    <p:cNvPr id="57" name="TextBox 56"/>
                    <p:cNvSpPr txBox="1">
                      <a:spLocks noRot="1" noChangeAspect="1" noMove="1" noResize="1" noEditPoints="1" noAdjustHandles="1" noChangeArrowheads="1" noChangeShapeType="1" noTextEdit="1"/>
                    </p:cNvSpPr>
                    <p:nvPr/>
                  </p:nvSpPr>
                  <p:spPr>
                    <a:xfrm>
                      <a:off x="1157287" y="4421752"/>
                      <a:ext cx="733426" cy="704808"/>
                    </a:xfrm>
                    <a:prstGeom prst="rect">
                      <a:avLst/>
                    </a:prstGeom>
                    <a:blipFill>
                      <a:blip r:embed="rId13"/>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81" name="TextBox 80"/>
                  <p:cNvSpPr txBox="1"/>
                  <p:nvPr/>
                </p:nvSpPr>
                <p:spPr>
                  <a:xfrm>
                    <a:off x="6416481" y="4378390"/>
                    <a:ext cx="778675" cy="685800"/>
                  </a:xfrm>
                  <a:prstGeom prst="rect">
                    <a:avLst/>
                  </a:prstGeom>
                  <a:noFill/>
                </p:spPr>
                <p:txBody>
                  <a:bodyPr vert="eaVert"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14:m>
                      <m:oMathPara xmlns:m="http://schemas.openxmlformats.org/officeDocument/2006/math">
                        <m:oMathParaPr>
                          <m:jc m:val="centerGroup"/>
                        </m:oMathParaPr>
                        <m:oMath xmlns:m="http://schemas.openxmlformats.org/officeDocument/2006/math">
                          <m:r>
                            <a:rPr kumimoji="0" lang="en-US" sz="2400" b="0" i="1" u="none" strike="noStrike" kern="1200" cap="none" spc="0" normalizeH="0" baseline="0" noProof="0" smtClean="0">
                              <a:ln>
                                <a:noFill/>
                              </a:ln>
                              <a:gradFill>
                                <a:gsLst>
                                  <a:gs pos="2917">
                                    <a:srgbClr val="525051"/>
                                  </a:gs>
                                  <a:gs pos="30000">
                                    <a:srgbClr val="525051"/>
                                  </a:gs>
                                </a:gsLst>
                                <a:lin ang="5400000" scaled="0"/>
                              </a:gradFill>
                              <a:effectLst/>
                              <a:uLnTx/>
                              <a:uFillTx/>
                              <a:latin typeface="Cambria Math" panose="02040503050406030204" pitchFamily="18" charset="0"/>
                              <a:ea typeface="+mn-ea"/>
                              <a:cs typeface="+mn-cs"/>
                            </a:rPr>
                            <m:t>⋯</m:t>
                          </m:r>
                        </m:oMath>
                      </m:oMathPara>
                    </a14:m>
                    <a:endParaRPr kumimoji="0" lang="en-US" sz="2400" b="0" i="0" u="none" strike="noStrike" kern="1200" cap="none" spc="0" normalizeH="0" baseline="0" noProof="0" dirty="0" err="1">
                      <a:ln>
                        <a:noFill/>
                      </a:ln>
                      <a:gradFill>
                        <a:gsLst>
                          <a:gs pos="2917">
                            <a:srgbClr val="525051"/>
                          </a:gs>
                          <a:gs pos="30000">
                            <a:srgbClr val="525051"/>
                          </a:gs>
                        </a:gsLst>
                        <a:lin ang="5400000" scaled="0"/>
                      </a:gradFill>
                      <a:effectLst/>
                      <a:uLnTx/>
                      <a:uFillTx/>
                      <a:latin typeface="Segoe UI"/>
                      <a:ea typeface="+mn-ea"/>
                      <a:cs typeface="+mn-cs"/>
                    </a:endParaRPr>
                  </a:p>
                </p:txBody>
              </p:sp>
            </mc:Choice>
            <mc:Fallback xmlns="">
              <p:sp>
                <p:nvSpPr>
                  <p:cNvPr id="58" name="TextBox 57"/>
                  <p:cNvSpPr txBox="1">
                    <a:spLocks noRot="1" noChangeAspect="1" noMove="1" noResize="1" noEditPoints="1" noAdjustHandles="1" noChangeArrowheads="1" noChangeShapeType="1" noTextEdit="1"/>
                  </p:cNvSpPr>
                  <p:nvPr/>
                </p:nvSpPr>
                <p:spPr>
                  <a:xfrm>
                    <a:off x="6416481" y="4378390"/>
                    <a:ext cx="778675" cy="685800"/>
                  </a:xfrm>
                  <a:prstGeom prst="rect">
                    <a:avLst/>
                  </a:prstGeom>
                  <a:blipFill>
                    <a:blip r:embed="rId14"/>
                    <a:stretch>
                      <a:fillRect/>
                    </a:stretch>
                  </a:blipFill>
                </p:spPr>
                <p:txBody>
                  <a:bodyPr/>
                  <a:lstStyle/>
                  <a:p>
                    <a:r>
                      <a:rPr lang="en-US">
                        <a:noFill/>
                      </a:rPr>
                      <a:t> </a:t>
                    </a:r>
                  </a:p>
                </p:txBody>
              </p:sp>
            </mc:Fallback>
          </mc:AlternateContent>
          <p:cxnSp>
            <p:nvCxnSpPr>
              <p:cNvPr id="82" name="Straight Arrow Connector 81"/>
              <p:cNvCxnSpPr/>
              <p:nvPr/>
            </p:nvCxnSpPr>
            <p:spPr>
              <a:xfrm>
                <a:off x="4861326" y="4408276"/>
                <a:ext cx="2511024" cy="661497"/>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grpSp>
      <mc:AlternateContent xmlns:mc="http://schemas.openxmlformats.org/markup-compatibility/2006" xmlns:a14="http://schemas.microsoft.com/office/drawing/2010/main">
        <mc:Choice Requires="a14">
          <p:sp>
            <p:nvSpPr>
              <p:cNvPr id="91" name="Rectangle 90"/>
              <p:cNvSpPr/>
              <p:nvPr/>
            </p:nvSpPr>
            <p:spPr>
              <a:xfrm>
                <a:off x="524485" y="3869171"/>
                <a:ext cx="11637353" cy="523220"/>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0" lang="en-US" sz="2800" b="0" i="1" u="none" strike="noStrike" kern="1200" cap="none" spc="0" normalizeH="0" baseline="0" noProof="0" dirty="0" smtClean="0">
                        <a:ln>
                          <a:noFill/>
                        </a:ln>
                        <a:solidFill>
                          <a:srgbClr val="525051"/>
                        </a:solidFill>
                        <a:effectLst/>
                        <a:uLnTx/>
                        <a:uFillTx/>
                        <a:latin typeface="Cambria Math" panose="02040503050406030204" pitchFamily="18" charset="0"/>
                        <a:ea typeface="+mn-ea"/>
                        <a:cs typeface="Times New Roman" panose="02020603050405020304" pitchFamily="18" charset="0"/>
                      </a:rPr>
                      <m:t>𝑄</m:t>
                    </m:r>
                    <m:r>
                      <a:rPr kumimoji="0" lang="en-US" sz="2800" b="0" i="1" u="none" strike="noStrike" kern="1200" cap="none" spc="0" normalizeH="0" baseline="0" noProof="0" dirty="0" smtClean="0">
                        <a:ln>
                          <a:noFill/>
                        </a:ln>
                        <a:solidFill>
                          <a:srgbClr val="525051"/>
                        </a:solidFill>
                        <a:effectLst/>
                        <a:uLnTx/>
                        <a:uFillTx/>
                        <a:latin typeface="Cambria Math" panose="02040503050406030204" pitchFamily="18" charset="0"/>
                        <a:ea typeface="+mn-ea"/>
                        <a:cs typeface="Times New Roman" panose="02020603050405020304" pitchFamily="18" charset="0"/>
                      </a:rPr>
                      <m:t>=</m:t>
                    </m:r>
                  </m:oMath>
                </a14:m>
                <a:r>
                  <a:rPr kumimoji="0" lang="en-US" sz="2800" b="0" i="1" u="none" strike="noStrike" kern="1200" cap="none" spc="0" normalizeH="0" baseline="0" noProof="0" dirty="0">
                    <a:ln>
                      <a:noFill/>
                    </a:ln>
                    <a:solidFill>
                      <a:srgbClr val="C00000"/>
                    </a:solidFill>
                    <a:effectLst/>
                    <a:uLnTx/>
                    <a:uFillTx/>
                    <a:latin typeface="Times New Roman" panose="02020603050405020304" pitchFamily="18" charset="0"/>
                    <a:ea typeface="+mn-ea"/>
                    <a:cs typeface="Times New Roman" panose="02020603050405020304" pitchFamily="18" charset="0"/>
                  </a:rPr>
                  <a:t> “Which super heroes came from Earth?”</a:t>
                </a:r>
                <a:r>
                  <a:rPr kumimoji="0" lang="en-US" sz="2800" b="0" i="1" u="none" strike="noStrike" kern="1200" cap="none" spc="0" normalizeH="0" baseline="0" noProof="0" dirty="0">
                    <a:ln>
                      <a:noFill/>
                    </a:ln>
                    <a:solidFill>
                      <a:srgbClr val="525051"/>
                    </a:solidFill>
                    <a:effectLst/>
                    <a:uLnTx/>
                    <a:uFillTx/>
                    <a:latin typeface="Times New Roman" panose="02020603050405020304" pitchFamily="18" charset="0"/>
                    <a:ea typeface="+mn-ea"/>
                    <a:cs typeface="Times New Roman" panose="02020603050405020304" pitchFamily="18" charset="0"/>
                  </a:rPr>
                  <a:t>,</a:t>
                </a:r>
                <a:r>
                  <a:rPr kumimoji="0" lang="en-US" sz="2800" b="0" i="1" u="none" strike="noStrike" kern="1200" cap="none" spc="0" normalizeH="0" baseline="0" noProof="0" dirty="0">
                    <a:ln>
                      <a:noFill/>
                    </a:ln>
                    <a:solidFill>
                      <a:srgbClr val="C00000"/>
                    </a:solidFill>
                    <a:effectLst/>
                    <a:uLnTx/>
                    <a:uFillTx/>
                    <a:latin typeface="Times New Roman" panose="02020603050405020304" pitchFamily="18" charset="0"/>
                    <a:ea typeface="+mn-ea"/>
                    <a:cs typeface="Times New Roman" panose="02020603050405020304" pitchFamily="18" charset="0"/>
                  </a:rPr>
                  <a:t> </a:t>
                </a:r>
                <a14:m>
                  <m:oMath xmlns:m="http://schemas.openxmlformats.org/officeDocument/2006/math">
                    <m:sSup>
                      <m:sSupPr>
                        <m:ctrlPr>
                          <a:rPr kumimoji="0" lang="en-US" sz="2800" b="0" i="1" u="none" strike="noStrike" kern="1200" cap="none" spc="0" normalizeH="0" baseline="0" noProof="0" dirty="0" smtClean="0">
                            <a:ln>
                              <a:noFill/>
                            </a:ln>
                            <a:solidFill>
                              <a:srgbClr val="525051"/>
                            </a:solidFill>
                            <a:effectLst/>
                            <a:uLnTx/>
                            <a:uFillTx/>
                            <a:latin typeface="Cambria Math" panose="02040503050406030204" pitchFamily="18" charset="0"/>
                            <a:ea typeface="+mn-ea"/>
                            <a:cs typeface="+mn-cs"/>
                          </a:rPr>
                        </m:ctrlPr>
                      </m:sSupPr>
                      <m:e>
                        <m:r>
                          <a:rPr kumimoji="0" lang="en-US" sz="2800" b="0" i="1" u="none" strike="noStrike" kern="1200" cap="none" spc="0" normalizeH="0" baseline="0" noProof="0" dirty="0" smtClean="0">
                            <a:ln>
                              <a:noFill/>
                            </a:ln>
                            <a:solidFill>
                              <a:srgbClr val="525051"/>
                            </a:solidFill>
                            <a:effectLst/>
                            <a:uLnTx/>
                            <a:uFillTx/>
                            <a:latin typeface="Cambria Math" panose="02040503050406030204" pitchFamily="18" charset="0"/>
                            <a:ea typeface="+mn-ea"/>
                            <a:cs typeface="+mn-cs"/>
                          </a:rPr>
                          <m:t>𝐴</m:t>
                        </m:r>
                      </m:e>
                      <m:sup>
                        <m:r>
                          <a:rPr kumimoji="0" lang="en-US" sz="2800" b="0" i="1" u="none" strike="noStrike" kern="1200" cap="none" spc="0" normalizeH="0" baseline="0" noProof="0" dirty="0" smtClean="0">
                            <a:ln>
                              <a:noFill/>
                            </a:ln>
                            <a:solidFill>
                              <a:srgbClr val="525051"/>
                            </a:solidFill>
                            <a:effectLst/>
                            <a:uLnTx/>
                            <a:uFillTx/>
                            <a:latin typeface="Cambria Math" panose="02040503050406030204" pitchFamily="18" charset="0"/>
                            <a:ea typeface="+mn-ea"/>
                            <a:cs typeface="+mn-cs"/>
                          </a:rPr>
                          <m:t>∗</m:t>
                        </m:r>
                      </m:sup>
                    </m:sSup>
                    <m:r>
                      <a:rPr kumimoji="0" lang="en-US" sz="2800" b="0" i="1" u="none" strike="noStrike" kern="1200" cap="none" spc="0" normalizeH="0" baseline="0" noProof="0" dirty="0" smtClean="0">
                        <a:ln>
                          <a:noFill/>
                        </a:ln>
                        <a:solidFill>
                          <a:srgbClr val="525051"/>
                        </a:solidFill>
                        <a:effectLst/>
                        <a:uLnTx/>
                        <a:uFillTx/>
                        <a:latin typeface="Cambria Math" panose="02040503050406030204" pitchFamily="18" charset="0"/>
                        <a:ea typeface="+mn-ea"/>
                        <a:cs typeface="Times New Roman" panose="02020603050405020304" pitchFamily="18" charset="0"/>
                      </a:rPr>
                      <m:t>=</m:t>
                    </m:r>
                  </m:oMath>
                </a14:m>
                <a:r>
                  <a:rPr kumimoji="0" lang="en-US" sz="2800" b="0" i="0" u="none" strike="noStrike" kern="1200" cap="none" spc="0" normalizeH="0" baseline="0" noProof="0" dirty="0">
                    <a:ln>
                      <a:noFill/>
                    </a:ln>
                    <a:solidFill>
                      <a:srgbClr val="009E49">
                        <a:lumMod val="75000"/>
                      </a:srgbClr>
                    </a:solidFill>
                    <a:effectLst/>
                    <a:uLnTx/>
                    <a:uFillTx/>
                    <a:latin typeface="Times New Roman" panose="02020603050405020304" pitchFamily="18" charset="0"/>
                    <a:ea typeface="+mn-ea"/>
                    <a:cs typeface="Times New Roman" panose="02020603050405020304" pitchFamily="18" charset="0"/>
                  </a:rPr>
                  <a:t> {</a:t>
                </a:r>
                <a:r>
                  <a:rPr kumimoji="0" lang="en-US" sz="2800" b="0" i="1" u="none" strike="noStrike" kern="1200" cap="none" spc="0" normalizeH="0" baseline="0" noProof="0" dirty="0" err="1">
                    <a:ln>
                      <a:noFill/>
                    </a:ln>
                    <a:solidFill>
                      <a:srgbClr val="009E49">
                        <a:lumMod val="75000"/>
                      </a:srgbClr>
                    </a:solidFill>
                    <a:effectLst/>
                    <a:uLnTx/>
                    <a:uFillTx/>
                    <a:latin typeface="Times New Roman" panose="02020603050405020304" pitchFamily="18" charset="0"/>
                    <a:ea typeface="+mn-ea"/>
                    <a:cs typeface="Times New Roman" panose="02020603050405020304" pitchFamily="18" charset="0"/>
                  </a:rPr>
                  <a:t>Dragonwing</a:t>
                </a:r>
                <a:r>
                  <a:rPr kumimoji="0" lang="en-US" sz="2800" b="0" i="1" u="none" strike="noStrike" kern="1200" cap="none" spc="0" normalizeH="0" baseline="0" noProof="0" dirty="0">
                    <a:ln>
                      <a:noFill/>
                    </a:ln>
                    <a:solidFill>
                      <a:srgbClr val="009E49">
                        <a:lumMod val="75000"/>
                      </a:srgbClr>
                    </a:solidFill>
                    <a:effectLst/>
                    <a:uLnTx/>
                    <a:uFillTx/>
                    <a:latin typeface="Times New Roman" panose="02020603050405020304" pitchFamily="18" charset="0"/>
                    <a:ea typeface="+mn-ea"/>
                    <a:cs typeface="Times New Roman" panose="02020603050405020304" pitchFamily="18" charset="0"/>
                  </a:rPr>
                  <a:t>, Harmonia</a:t>
                </a:r>
                <a:r>
                  <a:rPr kumimoji="0" lang="en-US" sz="2800" b="0" i="0" u="none" strike="noStrike" kern="1200" cap="none" spc="0" normalizeH="0" baseline="0" noProof="0" dirty="0">
                    <a:ln>
                      <a:noFill/>
                    </a:ln>
                    <a:solidFill>
                      <a:srgbClr val="009E49">
                        <a:lumMod val="75000"/>
                      </a:srgbClr>
                    </a:solidFill>
                    <a:effectLst/>
                    <a:uLnTx/>
                    <a:uFillTx/>
                    <a:latin typeface="Times New Roman" panose="02020603050405020304" pitchFamily="18" charset="0"/>
                    <a:ea typeface="+mn-ea"/>
                    <a:cs typeface="Times New Roman" panose="02020603050405020304" pitchFamily="18" charset="0"/>
                  </a:rPr>
                  <a:t>}</a:t>
                </a:r>
              </a:p>
            </p:txBody>
          </p:sp>
        </mc:Choice>
        <mc:Fallback xmlns="">
          <p:sp>
            <p:nvSpPr>
              <p:cNvPr id="91" name="Rectangle 90"/>
              <p:cNvSpPr>
                <a:spLocks noRot="1" noChangeAspect="1" noMove="1" noResize="1" noEditPoints="1" noAdjustHandles="1" noChangeArrowheads="1" noChangeShapeType="1" noTextEdit="1"/>
              </p:cNvSpPr>
              <p:nvPr/>
            </p:nvSpPr>
            <p:spPr>
              <a:xfrm>
                <a:off x="524485" y="3869171"/>
                <a:ext cx="11637353" cy="523220"/>
              </a:xfrm>
              <a:prstGeom prst="rect">
                <a:avLst/>
              </a:prstGeom>
              <a:blipFill>
                <a:blip r:embed="rId15"/>
                <a:stretch>
                  <a:fillRect t="-12791" r="-105" b="-31395"/>
                </a:stretch>
              </a:blipFill>
            </p:spPr>
            <p:txBody>
              <a:bodyPr/>
              <a:lstStyle/>
              <a:p>
                <a:r>
                  <a:rPr lang="en-US">
                    <a:noFill/>
                  </a:rPr>
                  <a:t> </a:t>
                </a:r>
              </a:p>
            </p:txBody>
          </p:sp>
        </mc:Fallback>
      </mc:AlternateContent>
    </p:spTree>
    <p:extLst>
      <p:ext uri="{BB962C8B-B14F-4D97-AF65-F5344CB8AC3E}">
        <p14:creationId xmlns:p14="http://schemas.microsoft.com/office/powerpoint/2010/main" val="1645850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4949047"/>
          </a:xfrm>
        </p:spPr>
        <p:txBody>
          <a:bodyPr/>
          <a:lstStyle/>
          <a:p>
            <a:r>
              <a:rPr lang="en-US" dirty="0"/>
              <a:t>For questions that are not the first in a sequence, allow a special </a:t>
            </a:r>
            <a:r>
              <a:rPr lang="en-US" dirty="0">
                <a:solidFill>
                  <a:srgbClr val="0070C0"/>
                </a:solidFill>
                <a:latin typeface="Courier New" panose="02070309020205020404" pitchFamily="49" charset="0"/>
                <a:cs typeface="Courier New" panose="02070309020205020404" pitchFamily="49" charset="0"/>
              </a:rPr>
              <a:t>subsequent</a:t>
            </a:r>
            <a:r>
              <a:rPr lang="en-US" dirty="0"/>
              <a:t> statement</a:t>
            </a:r>
          </a:p>
          <a:p>
            <a:pPr lvl="1"/>
            <a:r>
              <a:rPr lang="en-US" dirty="0"/>
              <a:t>Modules of subsequent conditions consider both previous and current questions</a:t>
            </a:r>
          </a:p>
          <a:p>
            <a:pPr lvl="1"/>
            <a:r>
              <a:rPr lang="en-US" dirty="0"/>
              <a:t>Answers would be a subset of previous answers</a:t>
            </a:r>
          </a:p>
          <a:p>
            <a:pPr lvl="1"/>
            <a:endParaRPr lang="en-US" dirty="0"/>
          </a:p>
          <a:p>
            <a:pPr>
              <a:buFont typeface="Wingdings" panose="05000000000000000000" pitchFamily="2" charset="2"/>
              <a:buChar char="Ø"/>
            </a:pPr>
            <a:r>
              <a:rPr lang="en-US" i="1" dirty="0">
                <a:solidFill>
                  <a:srgbClr val="C00000"/>
                </a:solidFill>
                <a:latin typeface="Times New Roman" panose="02020603050405020304" pitchFamily="18" charset="0"/>
                <a:cs typeface="Times New Roman" panose="02020603050405020304" pitchFamily="18" charset="0"/>
              </a:rPr>
              <a:t>Which super heroes came from Earth?</a:t>
            </a:r>
          </a:p>
          <a:p>
            <a:pPr>
              <a:buFont typeface="Wingdings" panose="05000000000000000000" pitchFamily="2" charset="2"/>
              <a:buChar char="Ø"/>
            </a:pPr>
            <a:r>
              <a:rPr lang="en-US" i="1" dirty="0">
                <a:solidFill>
                  <a:srgbClr val="C00000"/>
                </a:solidFill>
                <a:latin typeface="Times New Roman" panose="02020603050405020304" pitchFamily="18" charset="0"/>
                <a:cs typeface="Times New Roman" panose="02020603050405020304" pitchFamily="18" charset="0"/>
              </a:rPr>
              <a:t>Which of them breathes fire?</a:t>
            </a:r>
          </a:p>
          <a:p>
            <a:pPr marL="0" indent="0">
              <a:buNone/>
            </a:pPr>
            <a:r>
              <a:rPr lang="en-US" dirty="0">
                <a:solidFill>
                  <a:srgbClr val="0070C0"/>
                </a:solidFill>
                <a:latin typeface="Courier New" panose="02070309020205020404" pitchFamily="49" charset="0"/>
                <a:cs typeface="Courier New" panose="02070309020205020404" pitchFamily="49" charset="0"/>
              </a:rPr>
              <a:t>	SUBSEQUENT</a:t>
            </a:r>
            <a:br>
              <a:rPr lang="en-US" dirty="0">
                <a:solidFill>
                  <a:srgbClr val="0070C0"/>
                </a:solidFill>
                <a:latin typeface="Courier New" panose="02070309020205020404" pitchFamily="49" charset="0"/>
                <a:cs typeface="Courier New" panose="02070309020205020404" pitchFamily="49" charset="0"/>
              </a:rPr>
            </a:br>
            <a:r>
              <a:rPr lang="en-US" dirty="0">
                <a:solidFill>
                  <a:srgbClr val="0070C0"/>
                </a:solidFill>
                <a:latin typeface="Courier New" panose="02070309020205020404" pitchFamily="49" charset="0"/>
                <a:cs typeface="Courier New" panose="02070309020205020404" pitchFamily="49" charset="0"/>
              </a:rPr>
              <a:t>	WHERE	{</a:t>
            </a:r>
            <a:r>
              <a:rPr lang="en-US" dirty="0">
                <a:solidFill>
                  <a:schemeClr val="accent2">
                    <a:lumMod val="75000"/>
                  </a:schemeClr>
                </a:solidFill>
                <a:latin typeface="Courier New" panose="02070309020205020404" pitchFamily="49" charset="0"/>
                <a:cs typeface="Courier New" panose="02070309020205020404" pitchFamily="49" charset="0"/>
              </a:rPr>
              <a:t>Powers </a:t>
            </a:r>
            <a:r>
              <a:rPr lang="en-US" dirty="0">
                <a:solidFill>
                  <a:srgbClr val="0070C0"/>
                </a:solidFill>
                <a:latin typeface="Courier New" panose="02070309020205020404" pitchFamily="49" charset="0"/>
                <a:cs typeface="Courier New" panose="02070309020205020404" pitchFamily="49" charset="0"/>
              </a:rPr>
              <a:t>= </a:t>
            </a:r>
            <a:r>
              <a:rPr lang="en-US" i="1" dirty="0">
                <a:solidFill>
                  <a:srgbClr val="C00000"/>
                </a:solidFill>
                <a:latin typeface="Times New Roman" panose="02020603050405020304" pitchFamily="18" charset="0"/>
                <a:cs typeface="Times New Roman" panose="02020603050405020304" pitchFamily="18" charset="0"/>
              </a:rPr>
              <a:t>Fire breath</a:t>
            </a:r>
            <a:r>
              <a:rPr lang="en-US" dirty="0">
                <a:solidFill>
                  <a:srgbClr val="0070C0"/>
                </a:solidFill>
                <a:latin typeface="Courier New" panose="02070309020205020404" pitchFamily="49" charset="0"/>
                <a:cs typeface="Courier New" panose="02070309020205020404" pitchFamily="49" charset="0"/>
              </a:rPr>
              <a:t>}</a:t>
            </a:r>
            <a:endParaRPr lang="en-US" dirty="0"/>
          </a:p>
        </p:txBody>
      </p:sp>
      <p:sp>
        <p:nvSpPr>
          <p:cNvPr id="3" name="Title 2"/>
          <p:cNvSpPr>
            <a:spLocks noGrp="1"/>
          </p:cNvSpPr>
          <p:nvPr>
            <p:ph type="title"/>
          </p:nvPr>
        </p:nvSpPr>
        <p:spPr/>
        <p:txBody>
          <a:bodyPr/>
          <a:lstStyle/>
          <a:p>
            <a:r>
              <a:rPr lang="en-US" dirty="0"/>
              <a:t>Extension to Question Sequence</a:t>
            </a:r>
          </a:p>
        </p:txBody>
      </p:sp>
    </p:spTree>
    <p:extLst>
      <p:ext uri="{BB962C8B-B14F-4D97-AF65-F5344CB8AC3E}">
        <p14:creationId xmlns:p14="http://schemas.microsoft.com/office/powerpoint/2010/main" val="2617746317"/>
      </p:ext>
    </p:extLst>
  </p:cSld>
  <p:clrMapOvr>
    <a:masterClrMapping/>
  </p:clrMapOvr>
  <p:transition>
    <p:fade/>
  </p:transition>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4992136"/>
          </a:xfrm>
        </p:spPr>
        <p:txBody>
          <a:bodyPr/>
          <a:lstStyle/>
          <a:p>
            <a:r>
              <a:rPr lang="en-US" dirty="0"/>
              <a:t>Floating Parser (FP) </a:t>
            </a:r>
            <a:r>
              <a:rPr lang="en-US" sz="2800" dirty="0"/>
              <a:t>[Pasupat &amp; Liang. ACL-15]</a:t>
            </a:r>
            <a:endParaRPr lang="en-US" dirty="0"/>
          </a:p>
          <a:p>
            <a:pPr lvl="1"/>
            <a:r>
              <a:rPr lang="en-US" dirty="0"/>
              <a:t>Map questions to logical forms</a:t>
            </a:r>
          </a:p>
          <a:p>
            <a:pPr lvl="1"/>
            <a:r>
              <a:rPr lang="en-US" dirty="0"/>
              <a:t>Feature-rich system that aims to output the correct semantic parse</a:t>
            </a:r>
          </a:p>
          <a:p>
            <a:pPr lvl="8"/>
            <a:endParaRPr lang="en-US" dirty="0"/>
          </a:p>
          <a:p>
            <a:r>
              <a:rPr lang="en-US" dirty="0"/>
              <a:t>Neural Programmer (NP) </a:t>
            </a:r>
            <a:r>
              <a:rPr lang="en-US" sz="2800" dirty="0"/>
              <a:t>[Neelakantan et al. ICLR-17]</a:t>
            </a:r>
            <a:endParaRPr lang="en-US" dirty="0"/>
          </a:p>
          <a:p>
            <a:pPr lvl="1"/>
            <a:r>
              <a:rPr lang="en-US" dirty="0"/>
              <a:t>Neural modules that are not tied to a specific formal language</a:t>
            </a:r>
          </a:p>
          <a:p>
            <a:pPr lvl="1"/>
            <a:r>
              <a:rPr lang="en-US" dirty="0"/>
              <a:t>Output a probability distribution over table cells given a question</a:t>
            </a:r>
          </a:p>
          <a:p>
            <a:endParaRPr lang="en-US" dirty="0"/>
          </a:p>
          <a:p>
            <a:r>
              <a:rPr lang="en-US" dirty="0"/>
              <a:t>Both FP &amp; NP were designed for </a:t>
            </a:r>
            <a:r>
              <a:rPr lang="en-US" dirty="0" err="1"/>
              <a:t>WikiTableQuestions</a:t>
            </a:r>
            <a:endParaRPr lang="en-US" dirty="0"/>
          </a:p>
          <a:p>
            <a:pPr lvl="1"/>
            <a:r>
              <a:rPr lang="en-US" dirty="0"/>
              <a:t>Contains more long, complicated but independent questions</a:t>
            </a:r>
          </a:p>
        </p:txBody>
      </p:sp>
      <p:sp>
        <p:nvSpPr>
          <p:cNvPr id="3" name="Title 2"/>
          <p:cNvSpPr>
            <a:spLocks noGrp="1"/>
          </p:cNvSpPr>
          <p:nvPr>
            <p:ph type="title"/>
          </p:nvPr>
        </p:nvSpPr>
        <p:spPr/>
        <p:txBody>
          <a:bodyPr/>
          <a:lstStyle/>
          <a:p>
            <a:r>
              <a:rPr lang="en-US" dirty="0"/>
              <a:t>Related Work</a:t>
            </a:r>
          </a:p>
        </p:txBody>
      </p:sp>
    </p:spTree>
    <p:extLst>
      <p:ext uri="{BB962C8B-B14F-4D97-AF65-F5344CB8AC3E}">
        <p14:creationId xmlns:p14="http://schemas.microsoft.com/office/powerpoint/2010/main" val="3468656126"/>
      </p:ext>
    </p:extLst>
  </p:cSld>
  <p:clrMapOvr>
    <a:masterClrMapping/>
  </p:clrMapOvr>
  <p:transition>
    <p:fade/>
  </p:transition>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Results: Answer Accuracy (%)</a:t>
            </a:r>
          </a:p>
        </p:txBody>
      </p:sp>
      <p:graphicFrame>
        <p:nvGraphicFramePr>
          <p:cNvPr id="6" name="Chart 5"/>
          <p:cNvGraphicFramePr/>
          <p:nvPr>
            <p:extLst/>
          </p:nvPr>
        </p:nvGraphicFramePr>
        <p:xfrm>
          <a:off x="878775" y="1531916"/>
          <a:ext cx="10678926" cy="5047013"/>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563057289"/>
      </p:ext>
    </p:extLst>
  </p:cSld>
  <p:clrMapOvr>
    <a:masterClrMapping/>
  </p:clrMapOvr>
  <p:transition>
    <p:fade/>
  </p:transition>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Results: Answer Accuracy (%)</a:t>
            </a:r>
          </a:p>
        </p:txBody>
      </p:sp>
      <p:graphicFrame>
        <p:nvGraphicFramePr>
          <p:cNvPr id="6" name="Chart 5"/>
          <p:cNvGraphicFramePr/>
          <p:nvPr>
            <p:extLst/>
          </p:nvPr>
        </p:nvGraphicFramePr>
        <p:xfrm>
          <a:off x="878775" y="1531916"/>
          <a:ext cx="10678926" cy="5047013"/>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606339953"/>
      </p:ext>
    </p:extLst>
  </p:cSld>
  <p:clrMapOvr>
    <a:masterClrMapping/>
  </p:clrMapOvr>
  <p:transition>
    <p:fade/>
  </p:transition>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Cherry</a:t>
            </a:r>
          </a:p>
        </p:txBody>
      </p:sp>
      <p:pic>
        <p:nvPicPr>
          <p:cNvPr id="6" name="Picture 5" descr="Screen Clipping"/>
          <p:cNvPicPr>
            <a:picLocks noChangeAspect="1"/>
          </p:cNvPicPr>
          <p:nvPr/>
        </p:nvPicPr>
        <p:blipFill>
          <a:blip r:embed="rId2"/>
          <a:stretch>
            <a:fillRect/>
          </a:stretch>
        </p:blipFill>
        <p:spPr>
          <a:xfrm>
            <a:off x="272591" y="1522339"/>
            <a:ext cx="11891294" cy="3949846"/>
          </a:xfrm>
          <a:prstGeom prst="rect">
            <a:avLst/>
          </a:prstGeom>
        </p:spPr>
      </p:pic>
    </p:spTree>
    <p:extLst>
      <p:ext uri="{BB962C8B-B14F-4D97-AF65-F5344CB8AC3E}">
        <p14:creationId xmlns:p14="http://schemas.microsoft.com/office/powerpoint/2010/main" val="1581769083"/>
      </p:ext>
    </p:extLst>
  </p:cSld>
  <p:clrMapOvr>
    <a:masterClrMapping/>
  </p:clrMapOvr>
  <p:transition>
    <p:fade/>
  </p:transition>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Lemon: Semantic Matching Errors</a:t>
            </a:r>
          </a:p>
        </p:txBody>
      </p:sp>
      <p:pic>
        <p:nvPicPr>
          <p:cNvPr id="4" name="Picture 3" descr="Screen Clipping"/>
          <p:cNvPicPr>
            <a:picLocks noChangeAspect="1"/>
          </p:cNvPicPr>
          <p:nvPr/>
        </p:nvPicPr>
        <p:blipFill>
          <a:blip r:embed="rId2"/>
          <a:stretch>
            <a:fillRect/>
          </a:stretch>
        </p:blipFill>
        <p:spPr>
          <a:xfrm>
            <a:off x="144829" y="2130959"/>
            <a:ext cx="12146818" cy="2732606"/>
          </a:xfrm>
          <a:prstGeom prst="rect">
            <a:avLst/>
          </a:prstGeom>
        </p:spPr>
      </p:pic>
    </p:spTree>
    <p:extLst>
      <p:ext uri="{BB962C8B-B14F-4D97-AF65-F5344CB8AC3E}">
        <p14:creationId xmlns:p14="http://schemas.microsoft.com/office/powerpoint/2010/main" val="2433077981"/>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1522" y="372394"/>
            <a:ext cx="10724936" cy="1061991"/>
          </a:xfrm>
        </p:spPr>
        <p:txBody>
          <a:bodyPr/>
          <a:lstStyle/>
          <a:p>
            <a:pPr algn="ctr"/>
            <a:r>
              <a:rPr lang="en-US" dirty="0"/>
              <a:t>Paradigm Shift in NLP</a:t>
            </a:r>
          </a:p>
        </p:txBody>
      </p:sp>
      <p:sp>
        <p:nvSpPr>
          <p:cNvPr id="4" name="TextBox 3"/>
          <p:cNvSpPr txBox="1"/>
          <p:nvPr/>
        </p:nvSpPr>
        <p:spPr>
          <a:xfrm>
            <a:off x="911521" y="1576301"/>
            <a:ext cx="5394029" cy="4895058"/>
          </a:xfrm>
          <a:prstGeom prst="rect">
            <a:avLst/>
          </a:prstGeom>
          <a:effectLst>
            <a:outerShdw blurRad="50800" dist="38100" dir="2700000" algn="tl" rotWithShape="0">
              <a:prstClr val="black">
                <a:alpha val="40000"/>
              </a:prstClr>
            </a:outerShdw>
          </a:effectLst>
        </p:spPr>
        <p:style>
          <a:lnRef idx="1">
            <a:schemeClr val="accent5"/>
          </a:lnRef>
          <a:fillRef idx="2">
            <a:schemeClr val="accent5"/>
          </a:fillRef>
          <a:effectRef idx="1">
            <a:schemeClr val="accent5"/>
          </a:effectRef>
          <a:fontRef idx="minor">
            <a:schemeClr val="dk1"/>
          </a:fontRef>
        </p:style>
        <p:txBody>
          <a:bodyPr wrap="square" rtlCol="0">
            <a:spAutoFit/>
          </a:bodyPr>
          <a:lstStyle/>
          <a:p>
            <a:endParaRPr lang="en-US" sz="1836" b="1" dirty="0"/>
          </a:p>
          <a:p>
            <a:r>
              <a:rPr lang="en-US" sz="1836" b="1" dirty="0"/>
              <a:t>Traditional symbolic approaches</a:t>
            </a:r>
          </a:p>
          <a:p>
            <a:pPr marL="291436" indent="-291436">
              <a:buFont typeface="Arial" panose="020B0604020202020204" pitchFamily="34" charset="0"/>
              <a:buChar char="•"/>
            </a:pPr>
            <a:r>
              <a:rPr lang="en-US" sz="1836" dirty="0"/>
              <a:t>Discrete, symbolic space</a:t>
            </a:r>
          </a:p>
          <a:p>
            <a:pPr marL="291436" indent="-291436">
              <a:buFont typeface="Arial" panose="020B0604020202020204" pitchFamily="34" charset="0"/>
              <a:buChar char="•"/>
            </a:pPr>
            <a:r>
              <a:rPr lang="en-US" sz="1836" dirty="0"/>
              <a:t>Human comprehensible</a:t>
            </a:r>
          </a:p>
          <a:p>
            <a:pPr marL="757735" lvl="1" indent="-291436">
              <a:buFont typeface="Arial" panose="020B0604020202020204" pitchFamily="34" charset="0"/>
              <a:buChar char="•"/>
            </a:pPr>
            <a:r>
              <a:rPr lang="en-US" sz="1836" dirty="0"/>
              <a:t>easy to debug</a:t>
            </a:r>
          </a:p>
          <a:p>
            <a:pPr marL="291436" indent="-291436">
              <a:buFont typeface="Arial" panose="020B0604020202020204" pitchFamily="34" charset="0"/>
              <a:buChar char="•"/>
            </a:pPr>
            <a:r>
              <a:rPr lang="en-US" sz="1836" dirty="0"/>
              <a:t>Computationally inefficient</a:t>
            </a:r>
          </a:p>
          <a:p>
            <a:pPr marL="757735" lvl="1" indent="-291436">
              <a:buFont typeface="Arial" panose="020B0604020202020204" pitchFamily="34" charset="0"/>
              <a:buChar char="•"/>
            </a:pPr>
            <a:r>
              <a:rPr lang="en-US" sz="1836" dirty="0"/>
              <a:t>Sensitive to ambiguity/paraphrase</a:t>
            </a:r>
          </a:p>
          <a:p>
            <a:pPr marL="757735" lvl="1" indent="-291436">
              <a:buFont typeface="Arial" panose="020B0604020202020204" pitchFamily="34" charset="0"/>
              <a:buChar char="•"/>
            </a:pPr>
            <a:r>
              <a:rPr lang="en-US" sz="1836" dirty="0"/>
              <a:t>Cascaded models prone to error propagation and require careful feature engineering</a:t>
            </a:r>
          </a:p>
          <a:p>
            <a:pPr marL="757735" lvl="1" indent="-291436">
              <a:buFontTx/>
              <a:buChar char="-"/>
            </a:pPr>
            <a:endParaRPr lang="en-US" sz="1836" dirty="0"/>
          </a:p>
          <a:p>
            <a:pPr lvl="1"/>
            <a:endParaRPr lang="en-US" sz="1836" dirty="0"/>
          </a:p>
          <a:p>
            <a:pPr lvl="1"/>
            <a:endParaRPr lang="en-US" sz="1836" dirty="0"/>
          </a:p>
          <a:p>
            <a:pPr lvl="1"/>
            <a:endParaRPr lang="en-US" sz="1836" dirty="0"/>
          </a:p>
          <a:p>
            <a:pPr lvl="1"/>
            <a:endParaRPr lang="en-US" sz="1836" dirty="0"/>
          </a:p>
          <a:p>
            <a:pPr marL="757735" lvl="1" indent="-291436">
              <a:buFontTx/>
              <a:buChar char="-"/>
            </a:pPr>
            <a:endParaRPr lang="en-US" sz="1836" dirty="0"/>
          </a:p>
          <a:p>
            <a:pPr marL="757735" lvl="1" indent="-291436">
              <a:buFontTx/>
              <a:buChar char="-"/>
            </a:pPr>
            <a:endParaRPr lang="en-US" sz="1836" dirty="0"/>
          </a:p>
        </p:txBody>
      </p:sp>
      <p:sp>
        <p:nvSpPr>
          <p:cNvPr id="5" name="TextBox 4"/>
          <p:cNvSpPr txBox="1"/>
          <p:nvPr/>
        </p:nvSpPr>
        <p:spPr>
          <a:xfrm>
            <a:off x="6154035" y="1576300"/>
            <a:ext cx="5482423" cy="4895058"/>
          </a:xfrm>
          <a:prstGeom prst="rect">
            <a:avLst/>
          </a:prstGeom>
          <a:solidFill>
            <a:schemeClr val="accent2">
              <a:lumMod val="20000"/>
              <a:lumOff val="80000"/>
            </a:schemeClr>
          </a:solidFill>
          <a:effectLst>
            <a:outerShdw blurRad="50800" dist="38100" dir="2700000" algn="tl" rotWithShape="0">
              <a:prstClr val="black">
                <a:alpha val="40000"/>
              </a:prstClr>
            </a:outerShdw>
          </a:effectLst>
        </p:spPr>
        <p:style>
          <a:lnRef idx="1">
            <a:schemeClr val="accent5"/>
          </a:lnRef>
          <a:fillRef idx="2">
            <a:schemeClr val="accent5"/>
          </a:fillRef>
          <a:effectRef idx="1">
            <a:schemeClr val="accent5"/>
          </a:effectRef>
          <a:fontRef idx="minor">
            <a:schemeClr val="dk1"/>
          </a:fontRef>
        </p:style>
        <p:txBody>
          <a:bodyPr wrap="square" rtlCol="0">
            <a:spAutoFit/>
          </a:bodyPr>
          <a:lstStyle/>
          <a:p>
            <a:endParaRPr lang="en-US" sz="1836" b="1" dirty="0"/>
          </a:p>
          <a:p>
            <a:r>
              <a:rPr lang="en-US" sz="1836" b="1" dirty="0"/>
              <a:t>Deep Neural Model (DNN) approaches</a:t>
            </a:r>
          </a:p>
          <a:p>
            <a:pPr marL="291436" indent="-291436">
              <a:buFont typeface="Arial" panose="020B0604020202020204" pitchFamily="34" charset="0"/>
              <a:buChar char="•"/>
            </a:pPr>
            <a:r>
              <a:rPr lang="en-US" sz="1836" dirty="0"/>
              <a:t>Continuous, neural space</a:t>
            </a:r>
          </a:p>
          <a:p>
            <a:pPr marL="291436" indent="-291436">
              <a:buFont typeface="Arial" panose="020B0604020202020204" pitchFamily="34" charset="0"/>
              <a:buChar char="•"/>
            </a:pPr>
            <a:r>
              <a:rPr lang="en-US" sz="1836" dirty="0"/>
              <a:t>Human incomprehensible</a:t>
            </a:r>
          </a:p>
          <a:p>
            <a:pPr marL="757735" lvl="1" indent="-291436">
              <a:buFont typeface="Arial" panose="020B0604020202020204" pitchFamily="34" charset="0"/>
              <a:buChar char="•"/>
            </a:pPr>
            <a:r>
              <a:rPr lang="en-US" sz="1836" dirty="0"/>
              <a:t>hard to debug</a:t>
            </a:r>
          </a:p>
          <a:p>
            <a:pPr marL="291436" indent="-291436">
              <a:buFont typeface="Arial" panose="020B0604020202020204" pitchFamily="34" charset="0"/>
              <a:buChar char="•"/>
            </a:pPr>
            <a:r>
              <a:rPr lang="en-US" sz="1836" dirty="0"/>
              <a:t>Computationally efficient</a:t>
            </a:r>
          </a:p>
          <a:p>
            <a:pPr marL="757735" lvl="1" indent="-291436">
              <a:buFont typeface="Arial" panose="020B0604020202020204" pitchFamily="34" charset="0"/>
              <a:buChar char="•"/>
            </a:pPr>
            <a:r>
              <a:rPr lang="en-US" sz="1836" dirty="0"/>
              <a:t>Robust to ambiguity/paraphrase</a:t>
            </a:r>
          </a:p>
          <a:p>
            <a:pPr marL="757735" lvl="1" indent="-291436">
              <a:buFont typeface="Arial" panose="020B0604020202020204" pitchFamily="34" charset="0"/>
              <a:buChar char="•"/>
            </a:pPr>
            <a:r>
              <a:rPr lang="en-US" sz="1836" dirty="0"/>
              <a:t>E2E learning leads to better performance and simplified systems </a:t>
            </a:r>
          </a:p>
          <a:p>
            <a:pPr marL="757735" lvl="1" indent="-291436">
              <a:buFont typeface="Arial" panose="020B0604020202020204" pitchFamily="34" charset="0"/>
              <a:buChar char="•"/>
            </a:pPr>
            <a:endParaRPr lang="en-US" sz="1836" dirty="0"/>
          </a:p>
          <a:p>
            <a:pPr marL="757735" lvl="1" indent="-291436">
              <a:buFontTx/>
              <a:buChar char="-"/>
            </a:pPr>
            <a:endParaRPr lang="en-US" sz="1836" dirty="0"/>
          </a:p>
          <a:p>
            <a:pPr lvl="1"/>
            <a:endParaRPr lang="en-US" sz="1836" dirty="0"/>
          </a:p>
          <a:p>
            <a:pPr lvl="1"/>
            <a:endParaRPr lang="en-US" sz="1836" dirty="0"/>
          </a:p>
          <a:p>
            <a:pPr lvl="1"/>
            <a:endParaRPr lang="en-US" sz="1836" dirty="0"/>
          </a:p>
          <a:p>
            <a:pPr lvl="1"/>
            <a:endParaRPr lang="en-US" sz="1836" dirty="0"/>
          </a:p>
          <a:p>
            <a:pPr marL="757735" lvl="1" indent="-291436">
              <a:buFontTx/>
              <a:buChar char="-"/>
            </a:pPr>
            <a:endParaRPr lang="en-US" sz="1836" dirty="0"/>
          </a:p>
          <a:p>
            <a:pPr marL="757735" lvl="1" indent="-291436">
              <a:buFontTx/>
              <a:buChar char="-"/>
            </a:pPr>
            <a:endParaRPr lang="en-US" sz="1836" dirty="0"/>
          </a:p>
        </p:txBody>
      </p:sp>
      <p:pic>
        <p:nvPicPr>
          <p:cNvPr id="8" name="Picture 7"/>
          <p:cNvPicPr>
            <a:picLocks noChangeAspect="1"/>
          </p:cNvPicPr>
          <p:nvPr/>
        </p:nvPicPr>
        <p:blipFill>
          <a:blip r:embed="rId2"/>
          <a:stretch>
            <a:fillRect/>
          </a:stretch>
        </p:blipFill>
        <p:spPr>
          <a:xfrm>
            <a:off x="1551178" y="4686606"/>
            <a:ext cx="1822819" cy="1692616"/>
          </a:xfrm>
          <a:prstGeom prst="rect">
            <a:avLst/>
          </a:prstGeom>
        </p:spPr>
      </p:pic>
      <p:pic>
        <p:nvPicPr>
          <p:cNvPr id="9" name="Picture 8"/>
          <p:cNvPicPr>
            <a:picLocks noChangeAspect="1"/>
          </p:cNvPicPr>
          <p:nvPr/>
        </p:nvPicPr>
        <p:blipFill>
          <a:blip r:embed="rId3"/>
          <a:stretch>
            <a:fillRect/>
          </a:stretch>
        </p:blipFill>
        <p:spPr>
          <a:xfrm>
            <a:off x="3584693" y="4694588"/>
            <a:ext cx="1976658" cy="1684634"/>
          </a:xfrm>
          <a:prstGeom prst="rect">
            <a:avLst/>
          </a:prstGeom>
        </p:spPr>
      </p:pic>
      <p:pic>
        <p:nvPicPr>
          <p:cNvPr id="10" name="Picture 9"/>
          <p:cNvPicPr>
            <a:picLocks noChangeAspect="1"/>
          </p:cNvPicPr>
          <p:nvPr/>
        </p:nvPicPr>
        <p:blipFill>
          <a:blip r:embed="rId4"/>
          <a:stretch>
            <a:fillRect/>
          </a:stretch>
        </p:blipFill>
        <p:spPr>
          <a:xfrm>
            <a:off x="6767659" y="4686606"/>
            <a:ext cx="2424939" cy="800107"/>
          </a:xfrm>
          <a:prstGeom prst="rect">
            <a:avLst/>
          </a:prstGeom>
        </p:spPr>
      </p:pic>
      <p:pic>
        <p:nvPicPr>
          <p:cNvPr id="11" name="Picture 10"/>
          <p:cNvPicPr>
            <a:picLocks noChangeAspect="1"/>
          </p:cNvPicPr>
          <p:nvPr/>
        </p:nvPicPr>
        <p:blipFill>
          <a:blip r:embed="rId5"/>
          <a:stretch>
            <a:fillRect/>
          </a:stretch>
        </p:blipFill>
        <p:spPr>
          <a:xfrm>
            <a:off x="9339016" y="4302501"/>
            <a:ext cx="1835335" cy="1317023"/>
          </a:xfrm>
          <a:prstGeom prst="rect">
            <a:avLst/>
          </a:prstGeom>
          <a:ln>
            <a:noFill/>
          </a:ln>
          <a:effectLst>
            <a:outerShdw blurRad="190500" algn="tl" rotWithShape="0">
              <a:srgbClr val="000000">
                <a:alpha val="70000"/>
              </a:srgbClr>
            </a:outerShdw>
          </a:effectLst>
        </p:spPr>
      </p:pic>
      <p:sp>
        <p:nvSpPr>
          <p:cNvPr id="12" name="Oval 11"/>
          <p:cNvSpPr/>
          <p:nvPr/>
        </p:nvSpPr>
        <p:spPr>
          <a:xfrm>
            <a:off x="8866437" y="4815419"/>
            <a:ext cx="115465" cy="185980"/>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3" name="Rectangular Callout 25"/>
          <p:cNvSpPr/>
          <p:nvPr/>
        </p:nvSpPr>
        <p:spPr>
          <a:xfrm>
            <a:off x="9339017" y="4287696"/>
            <a:ext cx="1835334" cy="1331828"/>
          </a:xfrm>
          <a:prstGeom prst="wedgeRectCallout">
            <a:avLst>
              <a:gd name="adj1" fmla="val -71113"/>
              <a:gd name="adj2" fmla="val -1562"/>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4" name="Rectangle 13">
            <a:extLst>
              <a:ext uri="{FF2B5EF4-FFF2-40B4-BE49-F238E27FC236}">
                <a16:creationId xmlns:a16="http://schemas.microsoft.com/office/drawing/2014/main" id="{342B6679-DD4C-4169-A048-38342923D7E3}"/>
              </a:ext>
            </a:extLst>
          </p:cNvPr>
          <p:cNvSpPr/>
          <p:nvPr/>
        </p:nvSpPr>
        <p:spPr>
          <a:xfrm>
            <a:off x="78741" y="6618991"/>
            <a:ext cx="12150587" cy="307777"/>
          </a:xfrm>
          <a:prstGeom prst="rect">
            <a:avLst/>
          </a:prstGeom>
        </p:spPr>
        <p:txBody>
          <a:bodyPr wrap="square">
            <a:spAutoFit/>
          </a:bodyPr>
          <a:lstStyle/>
          <a:p>
            <a:pPr algn="ctr"/>
            <a:r>
              <a:rPr lang="en-US" sz="1400" dirty="0"/>
              <a:t>[Arul Menezes &amp; Bill Dolan. 2017. The transition of natural language processing to neural methods. Unpublished report.]</a:t>
            </a:r>
          </a:p>
        </p:txBody>
      </p:sp>
    </p:spTree>
    <p:extLst>
      <p:ext uri="{BB962C8B-B14F-4D97-AF65-F5344CB8AC3E}">
        <p14:creationId xmlns:p14="http://schemas.microsoft.com/office/powerpoint/2010/main" val="8548864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0"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animEffect transition="in" filter="fade">
                                      <p:cBhvr>
                                        <p:cTn id="9" dur="500"/>
                                        <p:tgtEl>
                                          <p:spTgt spid="12"/>
                                        </p:tgtEl>
                                      </p:cBhvr>
                                    </p:animEffect>
                                  </p:childTnLst>
                                </p:cTn>
                              </p:par>
                              <p:par>
                                <p:cTn id="10" presetID="10" presetClass="entr" presetSubtype="0" fill="hold" grpId="0"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Lemon: Language Expressiveness</a:t>
            </a:r>
          </a:p>
        </p:txBody>
      </p:sp>
      <p:pic>
        <p:nvPicPr>
          <p:cNvPr id="4" name="Picture 3" descr="Screen Clipping"/>
          <p:cNvPicPr>
            <a:picLocks noChangeAspect="1"/>
          </p:cNvPicPr>
          <p:nvPr/>
        </p:nvPicPr>
        <p:blipFill>
          <a:blip r:embed="rId2"/>
          <a:stretch>
            <a:fillRect/>
          </a:stretch>
        </p:blipFill>
        <p:spPr>
          <a:xfrm>
            <a:off x="448408" y="1170241"/>
            <a:ext cx="11539660" cy="5357418"/>
          </a:xfrm>
          <a:prstGeom prst="rect">
            <a:avLst/>
          </a:prstGeom>
        </p:spPr>
      </p:pic>
    </p:spTree>
    <p:extLst>
      <p:ext uri="{BB962C8B-B14F-4D97-AF65-F5344CB8AC3E}">
        <p14:creationId xmlns:p14="http://schemas.microsoft.com/office/powerpoint/2010/main" val="2422985639"/>
      </p:ext>
    </p:extLst>
  </p:cSld>
  <p:clrMapOvr>
    <a:masterClrMapping/>
  </p:clrMapOvr>
  <p:transition>
    <p:fade/>
  </p:transition>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489578"/>
            <a:ext cx="11887200" cy="4364272"/>
          </a:xfrm>
        </p:spPr>
        <p:txBody>
          <a:bodyPr/>
          <a:lstStyle/>
          <a:p>
            <a:r>
              <a:rPr lang="en-US" dirty="0"/>
              <a:t>An end-to-end joint learning framework</a:t>
            </a:r>
          </a:p>
          <a:p>
            <a:pPr lvl="1"/>
            <a:r>
              <a:rPr lang="en-US" dirty="0"/>
              <a:t>Formulated as a state/action search problem</a:t>
            </a:r>
          </a:p>
          <a:p>
            <a:pPr lvl="1"/>
            <a:r>
              <a:rPr lang="en-US" dirty="0"/>
              <a:t>Neural networks constructed dynamically as search progresses</a:t>
            </a:r>
          </a:p>
          <a:p>
            <a:r>
              <a:rPr lang="en-US" dirty="0"/>
              <a:t>A first step towards “Conversational QA”</a:t>
            </a:r>
          </a:p>
          <a:p>
            <a:pPr lvl="8"/>
            <a:endParaRPr lang="en-US" dirty="0"/>
          </a:p>
          <a:p>
            <a:r>
              <a:rPr lang="en-US" dirty="0"/>
              <a:t>Next steps</a:t>
            </a:r>
          </a:p>
          <a:p>
            <a:pPr lvl="1"/>
            <a:r>
              <a:rPr lang="en-US" dirty="0"/>
              <a:t>Efficient training to test more expressive formal languages and neural network modules</a:t>
            </a:r>
          </a:p>
          <a:p>
            <a:pPr lvl="1"/>
            <a:r>
              <a:rPr lang="en-US" dirty="0"/>
              <a:t>External data or interactive learning for better semantic matching</a:t>
            </a:r>
          </a:p>
        </p:txBody>
      </p:sp>
      <p:sp>
        <p:nvSpPr>
          <p:cNvPr id="3" name="Title 2"/>
          <p:cNvSpPr>
            <a:spLocks noGrp="1"/>
          </p:cNvSpPr>
          <p:nvPr>
            <p:ph type="title"/>
          </p:nvPr>
        </p:nvSpPr>
        <p:spPr/>
        <p:txBody>
          <a:bodyPr/>
          <a:lstStyle/>
          <a:p>
            <a:r>
              <a:rPr lang="en-US" dirty="0"/>
              <a:t>Reflections on </a:t>
            </a:r>
            <a:r>
              <a:rPr lang="en-US" dirty="0" err="1"/>
              <a:t>DynSP</a:t>
            </a:r>
            <a:endParaRPr lang="en-US" dirty="0"/>
          </a:p>
        </p:txBody>
      </p:sp>
    </p:spTree>
    <p:extLst>
      <p:ext uri="{BB962C8B-B14F-4D97-AF65-F5344CB8AC3E}">
        <p14:creationId xmlns:p14="http://schemas.microsoft.com/office/powerpoint/2010/main" val="583078271"/>
      </p:ext>
    </p:extLst>
  </p:cSld>
  <p:clrMapOvr>
    <a:masterClrMapping/>
  </p:clrMapOvr>
  <p:transition>
    <p:fade/>
  </p:transition>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373109"/>
            <a:ext cx="11887200" cy="4955203"/>
          </a:xfrm>
        </p:spPr>
        <p:txBody>
          <a:bodyPr/>
          <a:lstStyle/>
          <a:p>
            <a:r>
              <a:rPr lang="en-US" dirty="0"/>
              <a:t>Recent work on semantic parsing for question answering</a:t>
            </a:r>
          </a:p>
          <a:p>
            <a:pPr lvl="1"/>
            <a:r>
              <a:rPr lang="en-US" dirty="0"/>
              <a:t>Task #1: Answering </a:t>
            </a:r>
            <a:r>
              <a:rPr lang="en-US" dirty="0" err="1"/>
              <a:t>WebQuestions</a:t>
            </a:r>
            <a:r>
              <a:rPr lang="en-US" dirty="0"/>
              <a:t> using Freebase</a:t>
            </a:r>
          </a:p>
          <a:p>
            <a:pPr lvl="1"/>
            <a:r>
              <a:rPr lang="en-US" dirty="0"/>
              <a:t>Task #2: Answering questions about given semi-structured tables</a:t>
            </a:r>
          </a:p>
          <a:p>
            <a:pPr lvl="8"/>
            <a:endParaRPr lang="en-US" sz="800" dirty="0"/>
          </a:p>
          <a:p>
            <a:r>
              <a:rPr lang="en-US" dirty="0"/>
              <a:t>Challenges</a:t>
            </a:r>
          </a:p>
          <a:p>
            <a:pPr lvl="1"/>
            <a:r>
              <a:rPr lang="en-US" dirty="0"/>
              <a:t>How to leverage multiple resources to handle language mismatch?</a:t>
            </a:r>
          </a:p>
          <a:p>
            <a:pPr lvl="1"/>
            <a:r>
              <a:rPr lang="en-US" dirty="0"/>
              <a:t>How to handle compositionality correctly and efficiently?</a:t>
            </a:r>
          </a:p>
          <a:p>
            <a:pPr lvl="8"/>
            <a:endParaRPr lang="en-US" sz="800" dirty="0"/>
          </a:p>
          <a:p>
            <a:r>
              <a:rPr lang="en-US" dirty="0"/>
              <a:t>Very active research problem</a:t>
            </a:r>
          </a:p>
          <a:p>
            <a:pPr lvl="1"/>
            <a:r>
              <a:rPr lang="en-US" dirty="0"/>
              <a:t>Many new methods being proposed (e.g., </a:t>
            </a:r>
            <a:r>
              <a:rPr lang="en-US" sz="2400" dirty="0"/>
              <a:t>[Berant &amp; Liang, TACL-15]</a:t>
            </a:r>
            <a:r>
              <a:rPr lang="en-US" dirty="0"/>
              <a:t>, </a:t>
            </a:r>
            <a:r>
              <a:rPr lang="en-US" sz="2400" dirty="0"/>
              <a:t>[Reddy et al., TACL-16]</a:t>
            </a:r>
            <a:r>
              <a:rPr lang="en-US" dirty="0"/>
              <a:t>, </a:t>
            </a:r>
            <a:r>
              <a:rPr lang="en-US" sz="2400" dirty="0"/>
              <a:t>[Xu et al., ACL-16]</a:t>
            </a:r>
            <a:r>
              <a:rPr lang="en-US" dirty="0"/>
              <a:t>)</a:t>
            </a:r>
          </a:p>
        </p:txBody>
      </p:sp>
      <p:sp>
        <p:nvSpPr>
          <p:cNvPr id="3" name="Title 2"/>
          <p:cNvSpPr>
            <a:spLocks noGrp="1"/>
          </p:cNvSpPr>
          <p:nvPr>
            <p:ph type="title"/>
          </p:nvPr>
        </p:nvSpPr>
        <p:spPr/>
        <p:txBody>
          <a:bodyPr/>
          <a:lstStyle/>
          <a:p>
            <a:r>
              <a:rPr lang="en-US" dirty="0"/>
              <a:t>Summary</a:t>
            </a:r>
          </a:p>
        </p:txBody>
      </p:sp>
    </p:spTree>
    <p:extLst>
      <p:ext uri="{BB962C8B-B14F-4D97-AF65-F5344CB8AC3E}">
        <p14:creationId xmlns:p14="http://schemas.microsoft.com/office/powerpoint/2010/main" val="582269918"/>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1522" y="372394"/>
            <a:ext cx="10724936" cy="958967"/>
          </a:xfrm>
        </p:spPr>
        <p:txBody>
          <a:bodyPr/>
          <a:lstStyle/>
          <a:p>
            <a:pPr algn="ctr"/>
            <a:r>
              <a:rPr lang="en-US" dirty="0"/>
              <a:t>End-to-End Neural Approaches</a:t>
            </a:r>
          </a:p>
        </p:txBody>
      </p:sp>
      <mc:AlternateContent xmlns:mc="http://schemas.openxmlformats.org/markup-compatibility/2006">
        <mc:Choice xmlns:a14="http://schemas.microsoft.com/office/drawing/2010/main" Requires="a14">
          <p:sp>
            <p:nvSpPr>
              <p:cNvPr id="4" name="TextBox 3"/>
              <p:cNvSpPr txBox="1"/>
              <p:nvPr/>
            </p:nvSpPr>
            <p:spPr>
              <a:xfrm>
                <a:off x="502348" y="1531224"/>
                <a:ext cx="5242514" cy="4895058"/>
              </a:xfrm>
              <a:prstGeom prst="rect">
                <a:avLst/>
              </a:prstGeom>
              <a:effectLst>
                <a:outerShdw blurRad="50800" dist="38100" dir="2700000" algn="tl" rotWithShape="0">
                  <a:prstClr val="black">
                    <a:alpha val="40000"/>
                  </a:prstClr>
                </a:outerShdw>
              </a:effectLst>
            </p:spPr>
            <p:style>
              <a:lnRef idx="1">
                <a:schemeClr val="accent5"/>
              </a:lnRef>
              <a:fillRef idx="2">
                <a:schemeClr val="accent5"/>
              </a:fillRef>
              <a:effectRef idx="1">
                <a:schemeClr val="accent5"/>
              </a:effectRef>
              <a:fontRef idx="minor">
                <a:schemeClr val="dk1"/>
              </a:fontRef>
            </p:style>
            <p:txBody>
              <a:bodyPr wrap="square" rtlCol="0">
                <a:spAutoFit/>
              </a:bodyPr>
              <a:lstStyle/>
              <a:p>
                <a:endParaRPr lang="en-US" sz="1836" b="1" dirty="0"/>
              </a:p>
              <a:p>
                <a:r>
                  <a:rPr lang="en-US" sz="1836" b="1" dirty="0"/>
                  <a:t>Discrete, symbolic space </a:t>
                </a:r>
              </a:p>
              <a:p>
                <a:pPr marL="291436" indent="-291436">
                  <a:buFont typeface="Arial" panose="020B0604020202020204" pitchFamily="34" charset="0"/>
                  <a:buChar char="•"/>
                </a:pPr>
                <a:r>
                  <a:rPr lang="en-US" dirty="0"/>
                  <a:t>Human comprehensible</a:t>
                </a:r>
              </a:p>
              <a:p>
                <a:pPr marL="291436" indent="-291436">
                  <a:buFont typeface="Arial" panose="020B0604020202020204" pitchFamily="34" charset="0"/>
                  <a:buChar char="•"/>
                </a:pPr>
                <a:r>
                  <a:rPr lang="en-US" dirty="0"/>
                  <a:t>Input: </a:t>
                </a:r>
                <a14:m>
                  <m:oMath xmlns:m="http://schemas.openxmlformats.org/officeDocument/2006/math">
                    <m:r>
                      <a:rPr lang="en-US" i="1">
                        <a:latin typeface="Cambria Math" panose="02040503050406030204" pitchFamily="18" charset="0"/>
                      </a:rPr>
                      <m:t>𝑥</m:t>
                    </m:r>
                  </m:oMath>
                </a14:m>
                <a:endParaRPr lang="en-US" dirty="0"/>
              </a:p>
              <a:p>
                <a:pPr marL="291436" indent="-291436">
                  <a:buFont typeface="Arial" panose="020B0604020202020204" pitchFamily="34" charset="0"/>
                  <a:buChar char="•"/>
                </a:pPr>
                <a:r>
                  <a:rPr lang="en-US" dirty="0"/>
                  <a:t>Output: </a:t>
                </a:r>
                <a14:m>
                  <m:oMath xmlns:m="http://schemas.openxmlformats.org/officeDocument/2006/math">
                    <m:r>
                      <a:rPr lang="en-US" i="1">
                        <a:latin typeface="Cambria Math" panose="02040503050406030204" pitchFamily="18" charset="0"/>
                      </a:rPr>
                      <m:t>𝑦</m:t>
                    </m:r>
                  </m:oMath>
                </a14:m>
                <a:r>
                  <a:rPr lang="en-US" dirty="0"/>
                  <a:t> </a:t>
                </a:r>
              </a:p>
              <a:p>
                <a:pPr marL="757735" lvl="1" indent="-291436">
                  <a:buFontTx/>
                  <a:buChar char="-"/>
                </a:pPr>
                <a:endParaRPr lang="en-US" sz="1836" dirty="0"/>
              </a:p>
              <a:p>
                <a:pPr marL="757735" lvl="1" indent="-291436">
                  <a:buFontTx/>
                  <a:buChar char="-"/>
                </a:pPr>
                <a:endParaRPr lang="en-US" sz="1836" dirty="0"/>
              </a:p>
              <a:p>
                <a:pPr marL="757735" lvl="1" indent="-291436">
                  <a:buFontTx/>
                  <a:buChar char="-"/>
                </a:pPr>
                <a:endParaRPr lang="en-US" sz="1836" dirty="0"/>
              </a:p>
              <a:p>
                <a:pPr marL="757735" lvl="1" indent="-291436">
                  <a:buFontTx/>
                  <a:buChar char="-"/>
                </a:pPr>
                <a:endParaRPr lang="en-US" sz="1836" dirty="0"/>
              </a:p>
              <a:p>
                <a:pPr marL="757735" lvl="1" indent="-291436">
                  <a:buFontTx/>
                  <a:buChar char="-"/>
                </a:pPr>
                <a:endParaRPr lang="en-US" sz="1836" dirty="0"/>
              </a:p>
              <a:p>
                <a:pPr marL="757735" lvl="1" indent="-291436">
                  <a:buFontTx/>
                  <a:buChar char="-"/>
                </a:pPr>
                <a:endParaRPr lang="en-US" sz="1836" dirty="0"/>
              </a:p>
              <a:p>
                <a:pPr lvl="1"/>
                <a:endParaRPr lang="en-US" sz="1836" dirty="0"/>
              </a:p>
              <a:p>
                <a:pPr lvl="1"/>
                <a:endParaRPr lang="en-US" sz="1836" dirty="0"/>
              </a:p>
              <a:p>
                <a:pPr lvl="1"/>
                <a:endParaRPr lang="en-US" sz="1836" dirty="0"/>
              </a:p>
              <a:p>
                <a:pPr lvl="1"/>
                <a:endParaRPr lang="en-US" sz="1836" dirty="0"/>
              </a:p>
              <a:p>
                <a:pPr marL="757735" lvl="1" indent="-291436">
                  <a:buFontTx/>
                  <a:buChar char="-"/>
                </a:pPr>
                <a:endParaRPr lang="en-US" sz="1836" dirty="0"/>
              </a:p>
              <a:p>
                <a:pPr marL="757735" lvl="1" indent="-291436">
                  <a:buFontTx/>
                  <a:buChar char="-"/>
                </a:pPr>
                <a:endParaRPr lang="en-US" sz="1836" dirty="0"/>
              </a:p>
            </p:txBody>
          </p:sp>
        </mc:Choice>
        <mc:Fallback>
          <p:sp>
            <p:nvSpPr>
              <p:cNvPr id="4" name="TextBox 3"/>
              <p:cNvSpPr txBox="1">
                <a:spLocks noRot="1" noChangeAspect="1" noMove="1" noResize="1" noEditPoints="1" noAdjustHandles="1" noChangeArrowheads="1" noChangeShapeType="1" noTextEdit="1"/>
              </p:cNvSpPr>
              <p:nvPr/>
            </p:nvSpPr>
            <p:spPr>
              <a:xfrm>
                <a:off x="502348" y="1531224"/>
                <a:ext cx="5242514" cy="4895058"/>
              </a:xfrm>
              <a:prstGeom prst="rect">
                <a:avLst/>
              </a:prstGeom>
              <a:blipFill>
                <a:blip r:embed="rId2"/>
                <a:stretch>
                  <a:fillRect/>
                </a:stretch>
              </a:blipFill>
              <a:effectLst>
                <a:outerShdw blurRad="50800" dist="38100" dir="2700000" algn="tl" rotWithShape="0">
                  <a:prstClr val="black">
                    <a:alpha val="40000"/>
                  </a:prstClr>
                </a:outerShdw>
              </a:effectLst>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 name="TextBox 4"/>
              <p:cNvSpPr txBox="1"/>
              <p:nvPr/>
            </p:nvSpPr>
            <p:spPr>
              <a:xfrm>
                <a:off x="5744861" y="1531223"/>
                <a:ext cx="6157916" cy="4894930"/>
              </a:xfrm>
              <a:prstGeom prst="rect">
                <a:avLst/>
              </a:prstGeom>
              <a:solidFill>
                <a:schemeClr val="accent2">
                  <a:lumMod val="20000"/>
                  <a:lumOff val="80000"/>
                </a:schemeClr>
              </a:solidFill>
              <a:effectLst>
                <a:outerShdw blurRad="50800" dist="38100" dir="2700000" algn="tl" rotWithShape="0">
                  <a:prstClr val="black">
                    <a:alpha val="40000"/>
                  </a:prstClr>
                </a:outerShdw>
              </a:effectLst>
            </p:spPr>
            <p:style>
              <a:lnRef idx="1">
                <a:schemeClr val="accent5"/>
              </a:lnRef>
              <a:fillRef idx="2">
                <a:schemeClr val="accent5"/>
              </a:fillRef>
              <a:effectRef idx="1">
                <a:schemeClr val="accent5"/>
              </a:effectRef>
              <a:fontRef idx="minor">
                <a:schemeClr val="dk1"/>
              </a:fontRef>
            </p:style>
            <p:txBody>
              <a:bodyPr wrap="square" rtlCol="0">
                <a:spAutoFit/>
              </a:bodyPr>
              <a:lstStyle/>
              <a:p>
                <a:endParaRPr lang="en-US" sz="1836" b="1" dirty="0"/>
              </a:p>
              <a:p>
                <a:pPr lvl="6"/>
                <a:r>
                  <a:rPr lang="en-US" sz="1836" b="1" dirty="0"/>
                  <a:t>Continuous, neural space</a:t>
                </a:r>
              </a:p>
              <a:p>
                <a:pPr marL="3089226" lvl="6" indent="-291436">
                  <a:buFont typeface="Arial" panose="020B0604020202020204" pitchFamily="34" charset="0"/>
                  <a:buChar char="•"/>
                </a:pPr>
                <a:r>
                  <a:rPr lang="en-US" dirty="0"/>
                  <a:t>Computationally efficient</a:t>
                </a:r>
              </a:p>
              <a:p>
                <a:pPr marL="3089226" lvl="6" indent="-291436">
                  <a:buFont typeface="Arial" panose="020B0604020202020204" pitchFamily="34" charset="0"/>
                  <a:buChar char="•"/>
                </a:pPr>
                <a:r>
                  <a:rPr lang="en-US" dirty="0"/>
                  <a:t>Input: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𝑥</m:t>
                        </m:r>
                      </m:sub>
                    </m:sSub>
                  </m:oMath>
                </a14:m>
                <a:endParaRPr lang="en-US" dirty="0"/>
              </a:p>
              <a:p>
                <a:pPr marL="3089226" lvl="6" indent="-291436">
                  <a:buFont typeface="Arial" panose="020B0604020202020204" pitchFamily="34" charset="0"/>
                  <a:buChar char="•"/>
                </a:pPr>
                <a:r>
                  <a:rPr lang="en-US" dirty="0"/>
                  <a:t>Output: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𝑦</m:t>
                        </m:r>
                      </m:sub>
                    </m:sSub>
                  </m:oMath>
                </a14:m>
                <a:endParaRPr lang="en-US" dirty="0"/>
              </a:p>
              <a:p>
                <a:pPr marL="3089226" lvl="6" indent="-291436">
                  <a:buFont typeface="Arial" panose="020B0604020202020204" pitchFamily="34" charset="0"/>
                  <a:buChar char="•"/>
                </a:pPr>
                <a:endParaRPr lang="en-US" dirty="0"/>
              </a:p>
              <a:p>
                <a:pPr marL="757735" lvl="1" indent="-291436">
                  <a:buFontTx/>
                  <a:buChar char="-"/>
                </a:pPr>
                <a:endParaRPr lang="en-US" sz="1836" dirty="0"/>
              </a:p>
              <a:p>
                <a:pPr marL="757735" lvl="1" indent="-291436">
                  <a:buFontTx/>
                  <a:buChar char="-"/>
                </a:pPr>
                <a:endParaRPr lang="en-US" sz="1836" dirty="0"/>
              </a:p>
              <a:p>
                <a:pPr lvl="1"/>
                <a:endParaRPr lang="en-US" sz="1836" dirty="0"/>
              </a:p>
              <a:p>
                <a:pPr lvl="1"/>
                <a:endParaRPr lang="en-US" sz="1836" dirty="0"/>
              </a:p>
              <a:p>
                <a:pPr marL="757735" lvl="1" indent="-291436">
                  <a:buFontTx/>
                  <a:buChar char="-"/>
                </a:pPr>
                <a:endParaRPr lang="en-US" sz="1836" dirty="0"/>
              </a:p>
              <a:p>
                <a:pPr lvl="1"/>
                <a:endParaRPr lang="en-US" sz="1836" dirty="0"/>
              </a:p>
              <a:p>
                <a:pPr lvl="1"/>
                <a:endParaRPr lang="en-US" sz="1836" dirty="0"/>
              </a:p>
              <a:p>
                <a:pPr lvl="1"/>
                <a:endParaRPr lang="en-US" sz="1836" dirty="0"/>
              </a:p>
              <a:p>
                <a:pPr lvl="1"/>
                <a:endParaRPr lang="en-US" sz="1836" dirty="0"/>
              </a:p>
              <a:p>
                <a:pPr marL="757735" lvl="1" indent="-291436">
                  <a:buFontTx/>
                  <a:buChar char="-"/>
                </a:pPr>
                <a:endParaRPr lang="en-US" sz="1836" dirty="0"/>
              </a:p>
              <a:p>
                <a:pPr marL="757735" lvl="1" indent="-291436">
                  <a:buFontTx/>
                  <a:buChar char="-"/>
                </a:pPr>
                <a:endParaRPr lang="en-US" sz="1836" dirty="0"/>
              </a:p>
            </p:txBody>
          </p:sp>
        </mc:Choice>
        <mc:Fallback>
          <p:sp>
            <p:nvSpPr>
              <p:cNvPr id="5" name="TextBox 4"/>
              <p:cNvSpPr txBox="1">
                <a:spLocks noRot="1" noChangeAspect="1" noMove="1" noResize="1" noEditPoints="1" noAdjustHandles="1" noChangeArrowheads="1" noChangeShapeType="1" noTextEdit="1"/>
              </p:cNvSpPr>
              <p:nvPr/>
            </p:nvSpPr>
            <p:spPr>
              <a:xfrm>
                <a:off x="5744861" y="1531223"/>
                <a:ext cx="6157916" cy="4894930"/>
              </a:xfrm>
              <a:prstGeom prst="rect">
                <a:avLst/>
              </a:prstGeom>
              <a:blipFill>
                <a:blip r:embed="rId3"/>
                <a:stretch>
                  <a:fillRect/>
                </a:stretch>
              </a:blipFill>
              <a:effectLst>
                <a:outerShdw blurRad="50800" dist="38100" dir="2700000" algn="tl" rotWithShape="0">
                  <a:prstClr val="black">
                    <a:alpha val="40000"/>
                  </a:prstClr>
                </a:outerShdw>
              </a:effectLst>
            </p:spPr>
            <p:txBody>
              <a:bodyPr/>
              <a:lstStyle/>
              <a:p>
                <a:r>
                  <a:rPr lang="en-US">
                    <a:noFill/>
                  </a:rPr>
                  <a:t> </a:t>
                </a:r>
              </a:p>
            </p:txBody>
          </p:sp>
        </mc:Fallback>
      </mc:AlternateContent>
      <p:pic>
        <p:nvPicPr>
          <p:cNvPr id="8" name="Picture 7"/>
          <p:cNvPicPr>
            <a:picLocks noChangeAspect="1"/>
          </p:cNvPicPr>
          <p:nvPr/>
        </p:nvPicPr>
        <p:blipFill>
          <a:blip r:embed="rId4"/>
          <a:stretch>
            <a:fillRect/>
          </a:stretch>
        </p:blipFill>
        <p:spPr>
          <a:xfrm>
            <a:off x="718108" y="3379052"/>
            <a:ext cx="1493251" cy="1297588"/>
          </a:xfrm>
          <a:prstGeom prst="rect">
            <a:avLst/>
          </a:prstGeom>
        </p:spPr>
      </p:pic>
      <p:pic>
        <p:nvPicPr>
          <p:cNvPr id="9" name="Picture 8"/>
          <p:cNvPicPr>
            <a:picLocks noChangeAspect="1"/>
          </p:cNvPicPr>
          <p:nvPr/>
        </p:nvPicPr>
        <p:blipFill>
          <a:blip r:embed="rId5"/>
          <a:stretch>
            <a:fillRect/>
          </a:stretch>
        </p:blipFill>
        <p:spPr>
          <a:xfrm>
            <a:off x="742981" y="4970093"/>
            <a:ext cx="1468378" cy="1289606"/>
          </a:xfrm>
          <a:prstGeom prst="rect">
            <a:avLst/>
          </a:prstGeom>
        </p:spPr>
      </p:pic>
      <p:pic>
        <p:nvPicPr>
          <p:cNvPr id="10" name="Picture 9"/>
          <p:cNvPicPr>
            <a:picLocks noChangeAspect="1"/>
          </p:cNvPicPr>
          <p:nvPr/>
        </p:nvPicPr>
        <p:blipFill>
          <a:blip r:embed="rId6"/>
          <a:stretch>
            <a:fillRect/>
          </a:stretch>
        </p:blipFill>
        <p:spPr>
          <a:xfrm>
            <a:off x="6820592" y="5342359"/>
            <a:ext cx="2424939" cy="800107"/>
          </a:xfrm>
          <a:prstGeom prst="rect">
            <a:avLst/>
          </a:prstGeom>
        </p:spPr>
      </p:pic>
      <p:pic>
        <p:nvPicPr>
          <p:cNvPr id="11" name="Picture 10"/>
          <p:cNvPicPr>
            <a:picLocks noChangeAspect="1"/>
          </p:cNvPicPr>
          <p:nvPr/>
        </p:nvPicPr>
        <p:blipFill>
          <a:blip r:embed="rId7"/>
          <a:stretch>
            <a:fillRect/>
          </a:stretch>
        </p:blipFill>
        <p:spPr>
          <a:xfrm>
            <a:off x="9391949" y="4958255"/>
            <a:ext cx="1835335" cy="1317023"/>
          </a:xfrm>
          <a:prstGeom prst="rect">
            <a:avLst/>
          </a:prstGeom>
          <a:ln>
            <a:noFill/>
          </a:ln>
          <a:effectLst>
            <a:outerShdw blurRad="190500" algn="tl" rotWithShape="0">
              <a:srgbClr val="000000">
                <a:alpha val="70000"/>
              </a:srgbClr>
            </a:outerShdw>
          </a:effectLst>
        </p:spPr>
      </p:pic>
      <p:sp>
        <p:nvSpPr>
          <p:cNvPr id="12" name="Oval 11"/>
          <p:cNvSpPr/>
          <p:nvPr/>
        </p:nvSpPr>
        <p:spPr>
          <a:xfrm>
            <a:off x="8919370" y="5471172"/>
            <a:ext cx="115465" cy="185980"/>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3" name="Rectangular Callout 25"/>
          <p:cNvSpPr/>
          <p:nvPr/>
        </p:nvSpPr>
        <p:spPr>
          <a:xfrm>
            <a:off x="9391950" y="4943450"/>
            <a:ext cx="1835334" cy="1331828"/>
          </a:xfrm>
          <a:prstGeom prst="wedgeRectCallout">
            <a:avLst>
              <a:gd name="adj1" fmla="val -71113"/>
              <a:gd name="adj2" fmla="val -1562"/>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grpSp>
        <p:nvGrpSpPr>
          <p:cNvPr id="14" name="Group 13"/>
          <p:cNvGrpSpPr/>
          <p:nvPr/>
        </p:nvGrpSpPr>
        <p:grpSpPr>
          <a:xfrm rot="10800000">
            <a:off x="4006521" y="1331361"/>
            <a:ext cx="3476684" cy="1345344"/>
            <a:chOff x="6541307" y="-43752"/>
            <a:chExt cx="3408823" cy="1184577"/>
          </a:xfrm>
        </p:grpSpPr>
        <mc:AlternateContent xmlns:mc="http://schemas.openxmlformats.org/markup-compatibility/2006" xmlns:a14="http://schemas.microsoft.com/office/drawing/2010/main">
          <mc:Choice Requires="a14">
            <p:sp>
              <p:nvSpPr>
                <p:cNvPr id="15" name="Rectangle 14"/>
                <p:cNvSpPr/>
                <p:nvPr/>
              </p:nvSpPr>
              <p:spPr>
                <a:xfrm rot="10800000">
                  <a:off x="6857077" y="251881"/>
                  <a:ext cx="3040389" cy="593312"/>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p>
                  <a:pPr algn="ctr"/>
                  <a14:m>
                    <m:oMath xmlns:m="http://schemas.openxmlformats.org/officeDocument/2006/math">
                      <m:acc>
                        <m:accPr>
                          <m:chr m:val="⃗"/>
                          <m:ctrlPr>
                            <a:rPr lang="en-US" sz="1428" b="1" i="1" dirty="0">
                              <a:solidFill>
                                <a:schemeClr val="tx1"/>
                              </a:solidFill>
                              <a:latin typeface="Cambria Math" panose="02040503050406030204" pitchFamily="18" charset="0"/>
                            </a:rPr>
                          </m:ctrlPr>
                        </m:accPr>
                        <m:e>
                          <m:r>
                            <a:rPr lang="en-US" sz="1428" b="1" i="1" dirty="0">
                              <a:solidFill>
                                <a:schemeClr val="tx1"/>
                              </a:solidFill>
                              <a:latin typeface="Cambria Math" panose="02040503050406030204" pitchFamily="18" charset="0"/>
                            </a:rPr>
                            <m:t>𝒙</m:t>
                          </m:r>
                        </m:e>
                      </m:acc>
                      <m:r>
                        <a:rPr lang="en-US" sz="1428" b="1" i="1" dirty="0">
                          <a:solidFill>
                            <a:schemeClr val="tx1"/>
                          </a:solidFill>
                          <a:latin typeface="Cambria Math" panose="02040503050406030204" pitchFamily="18" charset="0"/>
                        </a:rPr>
                        <m:t>=</m:t>
                      </m:r>
                      <m:sSub>
                        <m:sSubPr>
                          <m:ctrlPr>
                            <a:rPr lang="en-US" sz="1428" b="1" i="1" dirty="0">
                              <a:solidFill>
                                <a:schemeClr val="tx1"/>
                              </a:solidFill>
                              <a:latin typeface="Cambria Math" panose="02040503050406030204" pitchFamily="18" charset="0"/>
                            </a:rPr>
                          </m:ctrlPr>
                        </m:sSubPr>
                        <m:e>
                          <m:r>
                            <a:rPr lang="en-US" sz="1428" b="1" i="1" dirty="0">
                              <a:solidFill>
                                <a:schemeClr val="tx1"/>
                              </a:solidFill>
                              <a:latin typeface="Cambria Math" panose="02040503050406030204" pitchFamily="18" charset="0"/>
                            </a:rPr>
                            <m:t>𝒇</m:t>
                          </m:r>
                        </m:e>
                        <m:sub>
                          <m:r>
                            <a:rPr lang="en-US" sz="1428" b="1" i="1" dirty="0">
                              <a:solidFill>
                                <a:schemeClr val="tx1"/>
                              </a:solidFill>
                              <a:latin typeface="Cambria Math" panose="02040503050406030204" pitchFamily="18" charset="0"/>
                            </a:rPr>
                            <m:t>𝒆</m:t>
                          </m:r>
                        </m:sub>
                      </m:sSub>
                      <m:r>
                        <a:rPr lang="en-US" sz="1428" b="1" i="1" dirty="0">
                          <a:solidFill>
                            <a:schemeClr val="tx1"/>
                          </a:solidFill>
                          <a:latin typeface="Cambria Math" panose="02040503050406030204" pitchFamily="18" charset="0"/>
                        </a:rPr>
                        <m:t>(</m:t>
                      </m:r>
                      <m:sSub>
                        <m:sSubPr>
                          <m:ctrlPr>
                            <a:rPr lang="en-US" sz="1428" b="1" i="1" dirty="0">
                              <a:solidFill>
                                <a:schemeClr val="tx1"/>
                              </a:solidFill>
                              <a:latin typeface="Cambria Math" panose="02040503050406030204" pitchFamily="18" charset="0"/>
                            </a:rPr>
                          </m:ctrlPr>
                        </m:sSubPr>
                        <m:e>
                          <m:r>
                            <a:rPr lang="en-US" sz="1428" b="1" i="1" dirty="0">
                              <a:solidFill>
                                <a:schemeClr val="tx1"/>
                              </a:solidFill>
                              <a:latin typeface="Cambria Math" panose="02040503050406030204" pitchFamily="18" charset="0"/>
                            </a:rPr>
                            <m:t>𝒉</m:t>
                          </m:r>
                        </m:e>
                        <m:sub>
                          <m:r>
                            <a:rPr lang="en-US" sz="1428" b="1" i="1" dirty="0">
                              <a:solidFill>
                                <a:schemeClr val="tx1"/>
                              </a:solidFill>
                              <a:latin typeface="Cambria Math" panose="02040503050406030204" pitchFamily="18" charset="0"/>
                            </a:rPr>
                            <m:t>𝒙</m:t>
                          </m:r>
                        </m:sub>
                      </m:sSub>
                      <m:r>
                        <a:rPr lang="en-US" sz="1428" b="1" i="1" dirty="0">
                          <a:solidFill>
                            <a:schemeClr val="tx1"/>
                          </a:solidFill>
                          <a:latin typeface="Cambria Math" panose="02040503050406030204" pitchFamily="18" charset="0"/>
                        </a:rPr>
                        <m:t>;</m:t>
                      </m:r>
                      <m:sSub>
                        <m:sSubPr>
                          <m:ctrlPr>
                            <a:rPr lang="en-US" sz="1428" b="1" i="1" dirty="0">
                              <a:solidFill>
                                <a:schemeClr val="tx1"/>
                              </a:solidFill>
                              <a:latin typeface="Cambria Math" panose="02040503050406030204" pitchFamily="18" charset="0"/>
                            </a:rPr>
                          </m:ctrlPr>
                        </m:sSubPr>
                        <m:e>
                          <m:r>
                            <a:rPr lang="en-US" sz="1428" b="1" i="1" dirty="0">
                              <a:solidFill>
                                <a:schemeClr val="tx1"/>
                              </a:solidFill>
                              <a:latin typeface="Cambria Math" panose="02040503050406030204" pitchFamily="18" charset="0"/>
                            </a:rPr>
                            <m:t>𝜽</m:t>
                          </m:r>
                        </m:e>
                        <m:sub>
                          <m:r>
                            <a:rPr lang="en-US" sz="1428" b="1" i="1" dirty="0">
                              <a:solidFill>
                                <a:schemeClr val="tx1"/>
                              </a:solidFill>
                              <a:latin typeface="Cambria Math" panose="02040503050406030204" pitchFamily="18" charset="0"/>
                            </a:rPr>
                            <m:t>𝒆</m:t>
                          </m:r>
                        </m:sub>
                      </m:sSub>
                      <m:r>
                        <a:rPr lang="en-US" sz="1428" b="1" i="1" dirty="0">
                          <a:solidFill>
                            <a:schemeClr val="tx1"/>
                          </a:solidFill>
                          <a:latin typeface="Cambria Math" panose="02040503050406030204" pitchFamily="18" charset="0"/>
                        </a:rPr>
                        <m:t>)</m:t>
                      </m:r>
                    </m:oMath>
                  </a14:m>
                  <a:r>
                    <a:rPr lang="en-US" sz="1428" dirty="0">
                      <a:solidFill>
                        <a:schemeClr val="tx1"/>
                      </a:solidFill>
                    </a:rPr>
                    <a:t>, Symbolic </a:t>
                  </a:r>
                  <a:r>
                    <a:rPr lang="en-US" sz="1428" dirty="0">
                      <a:solidFill>
                        <a:schemeClr val="tx1"/>
                      </a:solidFill>
                      <a:sym typeface="Wingdings" panose="05000000000000000000" pitchFamily="2" charset="2"/>
                    </a:rPr>
                    <a:t> Neural </a:t>
                  </a:r>
                </a:p>
                <a:p>
                  <a:pPr algn="ctr"/>
                  <a:r>
                    <a:rPr lang="en-US" sz="1428" dirty="0">
                      <a:solidFill>
                        <a:schemeClr val="tx1"/>
                      </a:solidFill>
                      <a:sym typeface="Wingdings" panose="05000000000000000000" pitchFamily="2" charset="2"/>
                    </a:rPr>
                    <a:t>by embedding models / encoder</a:t>
                  </a:r>
                  <a:endParaRPr lang="en-US" sz="1428" dirty="0">
                    <a:solidFill>
                      <a:schemeClr val="tx1"/>
                    </a:solidFill>
                  </a:endParaRPr>
                </a:p>
              </p:txBody>
            </p:sp>
          </mc:Choice>
          <mc:Fallback xmlns="">
            <p:sp>
              <p:nvSpPr>
                <p:cNvPr id="15" name="Rectangle 14"/>
                <p:cNvSpPr>
                  <a:spLocks noRot="1" noChangeAspect="1" noMove="1" noResize="1" noEditPoints="1" noAdjustHandles="1" noChangeArrowheads="1" noChangeShapeType="1" noTextEdit="1"/>
                </p:cNvSpPr>
                <p:nvPr/>
              </p:nvSpPr>
              <p:spPr>
                <a:xfrm rot="10800000">
                  <a:off x="6857077" y="251881"/>
                  <a:ext cx="3040389" cy="593312"/>
                </a:xfrm>
                <a:prstGeom prst="rect">
                  <a:avLst/>
                </a:prstGeom>
                <a:blipFill>
                  <a:blip r:embed="rId8"/>
                  <a:stretch>
                    <a:fillRect/>
                  </a:stretch>
                </a:blipFill>
                <a:ln>
                  <a:noFill/>
                </a:ln>
              </p:spPr>
              <p:txBody>
                <a:bodyPr/>
                <a:lstStyle/>
                <a:p>
                  <a:r>
                    <a:rPr lang="en-US">
                      <a:noFill/>
                    </a:rPr>
                    <a:t> </a:t>
                  </a:r>
                </a:p>
              </p:txBody>
            </p:sp>
          </mc:Fallback>
        </mc:AlternateContent>
        <p:sp>
          <p:nvSpPr>
            <p:cNvPr id="16" name="Right Arrow 9"/>
            <p:cNvSpPr/>
            <p:nvPr/>
          </p:nvSpPr>
          <p:spPr>
            <a:xfrm flipH="1">
              <a:off x="6541307" y="-43752"/>
              <a:ext cx="3408823" cy="1184577"/>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grpSp>
      <p:grpSp>
        <p:nvGrpSpPr>
          <p:cNvPr id="17" name="Group 16"/>
          <p:cNvGrpSpPr/>
          <p:nvPr/>
        </p:nvGrpSpPr>
        <p:grpSpPr>
          <a:xfrm rot="10800000">
            <a:off x="3812902" y="4249862"/>
            <a:ext cx="3670303" cy="1030498"/>
            <a:chOff x="4739924" y="4406561"/>
            <a:chExt cx="3643240" cy="1184577"/>
          </a:xfrm>
        </p:grpSpPr>
        <mc:AlternateContent xmlns:mc="http://schemas.openxmlformats.org/markup-compatibility/2006" xmlns:a14="http://schemas.microsoft.com/office/drawing/2010/main">
          <mc:Choice Requires="a14">
            <p:sp>
              <p:nvSpPr>
                <p:cNvPr id="18" name="Rectangle 17"/>
                <p:cNvSpPr/>
                <p:nvPr/>
              </p:nvSpPr>
              <p:spPr>
                <a:xfrm rot="10800000">
                  <a:off x="4949960" y="4704467"/>
                  <a:ext cx="3049926" cy="588763"/>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p>
                  <a:pPr algn="ctr"/>
                  <a14:m>
                    <m:oMath xmlns:m="http://schemas.openxmlformats.org/officeDocument/2006/math">
                      <m:r>
                        <a:rPr lang="en-US" sz="1428" b="1" i="1">
                          <a:solidFill>
                            <a:schemeClr val="tx1"/>
                          </a:solidFill>
                          <a:latin typeface="Cambria Math" panose="02040503050406030204" pitchFamily="18" charset="0"/>
                        </a:rPr>
                        <m:t>𝒚</m:t>
                      </m:r>
                      <m:r>
                        <a:rPr lang="en-US" sz="1428" b="1" i="1">
                          <a:solidFill>
                            <a:schemeClr val="tx1"/>
                          </a:solidFill>
                          <a:latin typeface="Cambria Math" panose="02040503050406030204" pitchFamily="18" charset="0"/>
                        </a:rPr>
                        <m:t>=</m:t>
                      </m:r>
                      <m:sSub>
                        <m:sSubPr>
                          <m:ctrlPr>
                            <a:rPr lang="en-US" sz="1428" b="1" i="1">
                              <a:solidFill>
                                <a:schemeClr val="tx1"/>
                              </a:solidFill>
                              <a:latin typeface="Cambria Math" panose="02040503050406030204" pitchFamily="18" charset="0"/>
                            </a:rPr>
                          </m:ctrlPr>
                        </m:sSubPr>
                        <m:e>
                          <m:r>
                            <a:rPr lang="en-US" sz="1428" b="1" i="1">
                              <a:solidFill>
                                <a:schemeClr val="tx1"/>
                              </a:solidFill>
                              <a:latin typeface="Cambria Math" panose="02040503050406030204" pitchFamily="18" charset="0"/>
                            </a:rPr>
                            <m:t>𝒇</m:t>
                          </m:r>
                        </m:e>
                        <m:sub>
                          <m:r>
                            <a:rPr lang="en-US" sz="1428" b="1" i="1">
                              <a:solidFill>
                                <a:schemeClr val="tx1"/>
                              </a:solidFill>
                              <a:latin typeface="Cambria Math" panose="02040503050406030204" pitchFamily="18" charset="0"/>
                            </a:rPr>
                            <m:t>𝒅</m:t>
                          </m:r>
                        </m:sub>
                      </m:sSub>
                      <m:r>
                        <a:rPr lang="en-US" sz="1428" b="1" i="1">
                          <a:solidFill>
                            <a:schemeClr val="tx1"/>
                          </a:solidFill>
                          <a:latin typeface="Cambria Math" panose="02040503050406030204" pitchFamily="18" charset="0"/>
                        </a:rPr>
                        <m:t>(</m:t>
                      </m:r>
                      <m:sSub>
                        <m:sSubPr>
                          <m:ctrlPr>
                            <a:rPr lang="en-US" sz="1428" b="1" i="1">
                              <a:solidFill>
                                <a:schemeClr val="tx1"/>
                              </a:solidFill>
                              <a:latin typeface="Cambria Math" panose="02040503050406030204" pitchFamily="18" charset="0"/>
                            </a:rPr>
                          </m:ctrlPr>
                        </m:sSubPr>
                        <m:e>
                          <m:r>
                            <a:rPr lang="en-US" sz="1428" b="1" i="1">
                              <a:solidFill>
                                <a:schemeClr val="tx1"/>
                              </a:solidFill>
                              <a:latin typeface="Cambria Math" panose="02040503050406030204" pitchFamily="18" charset="0"/>
                            </a:rPr>
                            <m:t>𝒉</m:t>
                          </m:r>
                        </m:e>
                        <m:sub>
                          <m:r>
                            <a:rPr lang="en-US" sz="1428" b="1" i="1">
                              <a:solidFill>
                                <a:schemeClr val="tx1"/>
                              </a:solidFill>
                              <a:latin typeface="Cambria Math" panose="02040503050406030204" pitchFamily="18" charset="0"/>
                            </a:rPr>
                            <m:t>𝒚</m:t>
                          </m:r>
                        </m:sub>
                      </m:sSub>
                      <m:r>
                        <a:rPr lang="en-US" sz="1428" b="1" i="1">
                          <a:solidFill>
                            <a:schemeClr val="tx1"/>
                          </a:solidFill>
                          <a:latin typeface="Cambria Math" panose="02040503050406030204" pitchFamily="18" charset="0"/>
                        </a:rPr>
                        <m:t>;</m:t>
                      </m:r>
                      <m:sSub>
                        <m:sSubPr>
                          <m:ctrlPr>
                            <a:rPr lang="en-US" sz="1428" b="1" i="1">
                              <a:solidFill>
                                <a:schemeClr val="tx1"/>
                              </a:solidFill>
                              <a:latin typeface="Cambria Math" panose="02040503050406030204" pitchFamily="18" charset="0"/>
                            </a:rPr>
                          </m:ctrlPr>
                        </m:sSubPr>
                        <m:e>
                          <m:r>
                            <a:rPr lang="en-US" sz="1428" b="1" i="1">
                              <a:solidFill>
                                <a:schemeClr val="tx1"/>
                              </a:solidFill>
                              <a:latin typeface="Cambria Math" panose="02040503050406030204" pitchFamily="18" charset="0"/>
                            </a:rPr>
                            <m:t>𝜽</m:t>
                          </m:r>
                        </m:e>
                        <m:sub>
                          <m:r>
                            <a:rPr lang="en-US" sz="1428" b="1" i="1">
                              <a:solidFill>
                                <a:schemeClr val="tx1"/>
                              </a:solidFill>
                              <a:latin typeface="Cambria Math" panose="02040503050406030204" pitchFamily="18" charset="0"/>
                            </a:rPr>
                            <m:t>𝒅</m:t>
                          </m:r>
                        </m:sub>
                      </m:sSub>
                      <m:r>
                        <a:rPr lang="en-US" sz="1428" b="1" i="1">
                          <a:solidFill>
                            <a:schemeClr val="tx1"/>
                          </a:solidFill>
                          <a:latin typeface="Cambria Math" panose="02040503050406030204" pitchFamily="18" charset="0"/>
                        </a:rPr>
                        <m:t>)</m:t>
                      </m:r>
                    </m:oMath>
                  </a14:m>
                  <a:r>
                    <a:rPr lang="en-US" sz="1428" dirty="0">
                      <a:solidFill>
                        <a:schemeClr val="tx1"/>
                      </a:solidFill>
                    </a:rPr>
                    <a:t>, Neural </a:t>
                  </a:r>
                  <a:r>
                    <a:rPr lang="en-US" sz="1428" dirty="0">
                      <a:solidFill>
                        <a:schemeClr val="tx1"/>
                      </a:solidFill>
                      <a:sym typeface="Wingdings" panose="05000000000000000000" pitchFamily="2" charset="2"/>
                    </a:rPr>
                    <a:t> Symbolic </a:t>
                  </a:r>
                  <a:endParaRPr lang="en-US" sz="1428" dirty="0">
                    <a:solidFill>
                      <a:schemeClr val="tx1"/>
                    </a:solidFill>
                  </a:endParaRPr>
                </a:p>
                <a:p>
                  <a:pPr algn="ctr"/>
                  <a:r>
                    <a:rPr lang="en-US" sz="1428" dirty="0">
                      <a:solidFill>
                        <a:schemeClr val="tx1"/>
                      </a:solidFill>
                    </a:rPr>
                    <a:t>by generative models / decoder </a:t>
                  </a:r>
                </a:p>
              </p:txBody>
            </p:sp>
          </mc:Choice>
          <mc:Fallback xmlns="">
            <p:sp>
              <p:nvSpPr>
                <p:cNvPr id="18" name="Rectangle 17"/>
                <p:cNvSpPr>
                  <a:spLocks noRot="1" noChangeAspect="1" noMove="1" noResize="1" noEditPoints="1" noAdjustHandles="1" noChangeArrowheads="1" noChangeShapeType="1" noTextEdit="1"/>
                </p:cNvSpPr>
                <p:nvPr/>
              </p:nvSpPr>
              <p:spPr>
                <a:xfrm rot="10800000">
                  <a:off x="4949960" y="4704467"/>
                  <a:ext cx="3049926" cy="588763"/>
                </a:xfrm>
                <a:prstGeom prst="rect">
                  <a:avLst/>
                </a:prstGeom>
                <a:blipFill>
                  <a:blip r:embed="rId9"/>
                  <a:stretch>
                    <a:fillRect t="-6098" b="-17073"/>
                  </a:stretch>
                </a:blipFill>
                <a:ln>
                  <a:noFill/>
                </a:ln>
              </p:spPr>
              <p:txBody>
                <a:bodyPr/>
                <a:lstStyle/>
                <a:p>
                  <a:r>
                    <a:rPr lang="en-US">
                      <a:noFill/>
                    </a:rPr>
                    <a:t> </a:t>
                  </a:r>
                </a:p>
              </p:txBody>
            </p:sp>
          </mc:Fallback>
        </mc:AlternateContent>
        <p:sp>
          <p:nvSpPr>
            <p:cNvPr id="19" name="Right Arrow 16"/>
            <p:cNvSpPr/>
            <p:nvPr/>
          </p:nvSpPr>
          <p:spPr>
            <a:xfrm>
              <a:off x="4739924" y="4406561"/>
              <a:ext cx="3643240" cy="1184577"/>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grpSp>
      <p:grpSp>
        <p:nvGrpSpPr>
          <p:cNvPr id="21" name="Group 20"/>
          <p:cNvGrpSpPr/>
          <p:nvPr/>
        </p:nvGrpSpPr>
        <p:grpSpPr>
          <a:xfrm rot="16200000">
            <a:off x="6646185" y="2822536"/>
            <a:ext cx="2501321" cy="1341632"/>
            <a:chOff x="6541307" y="-43752"/>
            <a:chExt cx="3408823" cy="1184577"/>
          </a:xfrm>
        </p:grpSpPr>
        <mc:AlternateContent xmlns:mc="http://schemas.openxmlformats.org/markup-compatibility/2006" xmlns:a14="http://schemas.microsoft.com/office/drawing/2010/main">
          <mc:Choice Requires="a14">
            <p:sp>
              <p:nvSpPr>
                <p:cNvPr id="22" name="Rectangle 21"/>
                <p:cNvSpPr/>
                <p:nvPr/>
              </p:nvSpPr>
              <p:spPr>
                <a:xfrm>
                  <a:off x="7016354" y="251881"/>
                  <a:ext cx="2881111" cy="593312"/>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p>
                  <a:pPr algn="ctr"/>
                  <a14:m>
                    <m:oMath xmlns:m="http://schemas.openxmlformats.org/officeDocument/2006/math">
                      <m:sSub>
                        <m:sSubPr>
                          <m:ctrlPr>
                            <a:rPr lang="en-US" sz="1428" b="1" i="1" dirty="0">
                              <a:solidFill>
                                <a:schemeClr val="tx1"/>
                              </a:solidFill>
                              <a:latin typeface="Cambria Math" panose="02040503050406030204" pitchFamily="18" charset="0"/>
                            </a:rPr>
                          </m:ctrlPr>
                        </m:sSubPr>
                        <m:e>
                          <m:r>
                            <a:rPr lang="en-US" sz="1428" b="1" i="1" dirty="0">
                              <a:solidFill>
                                <a:schemeClr val="tx1"/>
                              </a:solidFill>
                              <a:latin typeface="Cambria Math" panose="02040503050406030204" pitchFamily="18" charset="0"/>
                            </a:rPr>
                            <m:t>𝒉</m:t>
                          </m:r>
                        </m:e>
                        <m:sub>
                          <m:r>
                            <a:rPr lang="en-US" sz="1428" b="1" i="1" dirty="0">
                              <a:solidFill>
                                <a:schemeClr val="tx1"/>
                              </a:solidFill>
                              <a:latin typeface="Cambria Math" panose="02040503050406030204" pitchFamily="18" charset="0"/>
                            </a:rPr>
                            <m:t>𝒚</m:t>
                          </m:r>
                        </m:sub>
                      </m:sSub>
                      <m:r>
                        <a:rPr lang="en-US" sz="1428" b="1" i="1" dirty="0">
                          <a:solidFill>
                            <a:schemeClr val="tx1"/>
                          </a:solidFill>
                          <a:latin typeface="Cambria Math" panose="02040503050406030204" pitchFamily="18" charset="0"/>
                        </a:rPr>
                        <m:t>=</m:t>
                      </m:r>
                      <m:sSub>
                        <m:sSubPr>
                          <m:ctrlPr>
                            <a:rPr lang="en-US" sz="1428" b="1" i="1" dirty="0">
                              <a:solidFill>
                                <a:schemeClr val="tx1"/>
                              </a:solidFill>
                              <a:latin typeface="Cambria Math" panose="02040503050406030204" pitchFamily="18" charset="0"/>
                            </a:rPr>
                          </m:ctrlPr>
                        </m:sSubPr>
                        <m:e>
                          <m:r>
                            <a:rPr lang="en-US" sz="1428" b="1" i="1" dirty="0">
                              <a:solidFill>
                                <a:schemeClr val="tx1"/>
                              </a:solidFill>
                              <a:latin typeface="Cambria Math" panose="02040503050406030204" pitchFamily="18" charset="0"/>
                            </a:rPr>
                            <m:t>𝒇</m:t>
                          </m:r>
                        </m:e>
                        <m:sub>
                          <m:r>
                            <a:rPr lang="en-US" sz="1428" b="1" i="1" dirty="0">
                              <a:solidFill>
                                <a:schemeClr val="tx1"/>
                              </a:solidFill>
                              <a:latin typeface="Cambria Math" panose="02040503050406030204" pitchFamily="18" charset="0"/>
                            </a:rPr>
                            <m:t>𝒓</m:t>
                          </m:r>
                        </m:sub>
                      </m:sSub>
                      <m:d>
                        <m:dPr>
                          <m:ctrlPr>
                            <a:rPr lang="en-US" sz="1428" b="1" i="1" dirty="0">
                              <a:solidFill>
                                <a:schemeClr val="tx1"/>
                              </a:solidFill>
                              <a:latin typeface="Cambria Math" panose="02040503050406030204" pitchFamily="18" charset="0"/>
                            </a:rPr>
                          </m:ctrlPr>
                        </m:dPr>
                        <m:e>
                          <m:sSub>
                            <m:sSubPr>
                              <m:ctrlPr>
                                <a:rPr lang="en-US" sz="1428" b="1" i="1" dirty="0">
                                  <a:solidFill>
                                    <a:schemeClr val="tx1"/>
                                  </a:solidFill>
                                  <a:latin typeface="Cambria Math" panose="02040503050406030204" pitchFamily="18" charset="0"/>
                                </a:rPr>
                              </m:ctrlPr>
                            </m:sSubPr>
                            <m:e>
                              <m:r>
                                <a:rPr lang="en-US" sz="1428" b="1" i="1" dirty="0">
                                  <a:solidFill>
                                    <a:schemeClr val="tx1"/>
                                  </a:solidFill>
                                  <a:latin typeface="Cambria Math" panose="02040503050406030204" pitchFamily="18" charset="0"/>
                                </a:rPr>
                                <m:t>𝒉</m:t>
                              </m:r>
                            </m:e>
                            <m:sub>
                              <m:r>
                                <a:rPr lang="en-US" sz="1428" b="1" i="1" dirty="0">
                                  <a:solidFill>
                                    <a:schemeClr val="tx1"/>
                                  </a:solidFill>
                                  <a:latin typeface="Cambria Math" panose="02040503050406030204" pitchFamily="18" charset="0"/>
                                </a:rPr>
                                <m:t>𝒙</m:t>
                              </m:r>
                            </m:sub>
                          </m:sSub>
                          <m:r>
                            <a:rPr lang="en-US" sz="1428" b="1" i="1" dirty="0">
                              <a:solidFill>
                                <a:schemeClr val="tx1"/>
                              </a:solidFill>
                              <a:latin typeface="Cambria Math" panose="02040503050406030204" pitchFamily="18" charset="0"/>
                            </a:rPr>
                            <m:t>;</m:t>
                          </m:r>
                          <m:sSub>
                            <m:sSubPr>
                              <m:ctrlPr>
                                <a:rPr lang="en-US" sz="1428" b="1" i="1" dirty="0">
                                  <a:solidFill>
                                    <a:schemeClr val="tx1"/>
                                  </a:solidFill>
                                  <a:latin typeface="Cambria Math" panose="02040503050406030204" pitchFamily="18" charset="0"/>
                                </a:rPr>
                              </m:ctrlPr>
                            </m:sSubPr>
                            <m:e>
                              <m:r>
                                <a:rPr lang="en-US" sz="1428" b="1" i="1" dirty="0">
                                  <a:solidFill>
                                    <a:schemeClr val="tx1"/>
                                  </a:solidFill>
                                  <a:latin typeface="Cambria Math" panose="02040503050406030204" pitchFamily="18" charset="0"/>
                                </a:rPr>
                                <m:t>𝜽</m:t>
                              </m:r>
                            </m:e>
                            <m:sub>
                              <m:r>
                                <a:rPr lang="en-US" sz="1428" b="1" i="1" dirty="0">
                                  <a:solidFill>
                                    <a:schemeClr val="tx1"/>
                                  </a:solidFill>
                                  <a:latin typeface="Cambria Math" panose="02040503050406030204" pitchFamily="18" charset="0"/>
                                </a:rPr>
                                <m:t>𝒓</m:t>
                              </m:r>
                            </m:sub>
                          </m:sSub>
                        </m:e>
                      </m:d>
                    </m:oMath>
                  </a14:m>
                  <a:r>
                    <a:rPr lang="en-US" sz="1428" dirty="0">
                      <a:solidFill>
                        <a:schemeClr val="tx1"/>
                      </a:solidFill>
                    </a:rPr>
                    <a:t>,  Reasoning in neural space</a:t>
                  </a:r>
                </a:p>
              </p:txBody>
            </p:sp>
          </mc:Choice>
          <mc:Fallback xmlns="">
            <p:sp>
              <p:nvSpPr>
                <p:cNvPr id="22" name="Rectangle 21"/>
                <p:cNvSpPr>
                  <a:spLocks noRot="1" noChangeAspect="1" noMove="1" noResize="1" noEditPoints="1" noAdjustHandles="1" noChangeArrowheads="1" noChangeShapeType="1" noTextEdit="1"/>
                </p:cNvSpPr>
                <p:nvPr/>
              </p:nvSpPr>
              <p:spPr>
                <a:xfrm>
                  <a:off x="7016354" y="251881"/>
                  <a:ext cx="2881111" cy="593312"/>
                </a:xfrm>
                <a:prstGeom prst="rect">
                  <a:avLst/>
                </a:prstGeom>
                <a:blipFill>
                  <a:blip r:embed="rId10"/>
                  <a:stretch>
                    <a:fillRect l="-1136" t="-294" r="-12500" b="-294"/>
                  </a:stretch>
                </a:blipFill>
                <a:ln>
                  <a:noFill/>
                </a:ln>
              </p:spPr>
              <p:txBody>
                <a:bodyPr/>
                <a:lstStyle/>
                <a:p>
                  <a:r>
                    <a:rPr lang="en-US">
                      <a:noFill/>
                    </a:rPr>
                    <a:t> </a:t>
                  </a:r>
                </a:p>
              </p:txBody>
            </p:sp>
          </mc:Fallback>
        </mc:AlternateContent>
        <p:sp>
          <p:nvSpPr>
            <p:cNvPr id="23" name="Right Arrow 14"/>
            <p:cNvSpPr/>
            <p:nvPr/>
          </p:nvSpPr>
          <p:spPr>
            <a:xfrm flipH="1">
              <a:off x="6541307" y="-43752"/>
              <a:ext cx="3408823" cy="1184577"/>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grpSp>
      <mc:AlternateContent xmlns:mc="http://schemas.openxmlformats.org/markup-compatibility/2006">
        <mc:Choice xmlns:a14="http://schemas.microsoft.com/office/drawing/2010/main" Requires="a14">
          <p:sp>
            <p:nvSpPr>
              <p:cNvPr id="24" name="TextBox 23"/>
              <p:cNvSpPr txBox="1"/>
              <p:nvPr/>
            </p:nvSpPr>
            <p:spPr>
              <a:xfrm>
                <a:off x="2456451" y="3912471"/>
                <a:ext cx="1831249" cy="31828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428" i="1" dirty="0">
                          <a:solidFill>
                            <a:srgbClr val="C00000"/>
                          </a:solidFill>
                          <a:latin typeface="Cambria Math" panose="02040503050406030204" pitchFamily="18" charset="0"/>
                          <a:ea typeface="Cambria Math" panose="02040503050406030204" pitchFamily="18" charset="0"/>
                        </a:rPr>
                        <m:t>ℒ</m:t>
                      </m:r>
                      <m:r>
                        <a:rPr lang="en-US" sz="1428" i="1" dirty="0">
                          <a:solidFill>
                            <a:srgbClr val="C00000"/>
                          </a:solidFill>
                          <a:latin typeface="Cambria Math" panose="02040503050406030204" pitchFamily="18" charset="0"/>
                          <a:ea typeface="Cambria Math" panose="02040503050406030204" pitchFamily="18" charset="0"/>
                        </a:rPr>
                        <m:t>(</m:t>
                      </m:r>
                      <m:r>
                        <a:rPr lang="en-US" sz="1428" i="1" dirty="0">
                          <a:solidFill>
                            <a:srgbClr val="C00000"/>
                          </a:solidFill>
                          <a:latin typeface="Cambria Math" panose="02040503050406030204" pitchFamily="18" charset="0"/>
                          <a:ea typeface="Cambria Math" panose="02040503050406030204" pitchFamily="18" charset="0"/>
                        </a:rPr>
                        <m:t>𝜃</m:t>
                      </m:r>
                      <m:r>
                        <a:rPr lang="en-US" sz="1428" i="1" dirty="0">
                          <a:solidFill>
                            <a:srgbClr val="C00000"/>
                          </a:solidFill>
                          <a:latin typeface="Cambria Math" panose="02040503050406030204" pitchFamily="18" charset="0"/>
                          <a:ea typeface="Cambria Math" panose="02040503050406030204" pitchFamily="18" charset="0"/>
                        </a:rPr>
                        <m:t>)∝</m:t>
                      </m:r>
                      <m:r>
                        <a:rPr lang="en-US" sz="1428" i="1" dirty="0">
                          <a:solidFill>
                            <a:srgbClr val="C00000"/>
                          </a:solidFill>
                          <a:latin typeface="Cambria Math" panose="02040503050406030204" pitchFamily="18" charset="0"/>
                          <a:ea typeface="Cambria Math" panose="02040503050406030204" pitchFamily="18" charset="0"/>
                        </a:rPr>
                        <m:t>𝐸𝑟𝑟𝑜𝑟</m:t>
                      </m:r>
                      <m:r>
                        <a:rPr lang="en-US" sz="1428" i="1" dirty="0">
                          <a:solidFill>
                            <a:srgbClr val="C00000"/>
                          </a:solidFill>
                          <a:latin typeface="Cambria Math" panose="02040503050406030204" pitchFamily="18" charset="0"/>
                          <a:ea typeface="Cambria Math" panose="02040503050406030204" pitchFamily="18" charset="0"/>
                        </a:rPr>
                        <m:t>(</m:t>
                      </m:r>
                      <m:r>
                        <a:rPr lang="en-US" sz="1428" i="1" dirty="0">
                          <a:solidFill>
                            <a:srgbClr val="C00000"/>
                          </a:solidFill>
                          <a:latin typeface="Cambria Math" panose="02040503050406030204" pitchFamily="18" charset="0"/>
                          <a:ea typeface="Cambria Math" panose="02040503050406030204" pitchFamily="18" charset="0"/>
                        </a:rPr>
                        <m:t>𝑦</m:t>
                      </m:r>
                      <m:r>
                        <a:rPr lang="en-US" sz="1428" i="1" dirty="0">
                          <a:solidFill>
                            <a:srgbClr val="C00000"/>
                          </a:solidFill>
                          <a:latin typeface="Cambria Math" panose="02040503050406030204" pitchFamily="18" charset="0"/>
                          <a:ea typeface="Cambria Math" panose="02040503050406030204" pitchFamily="18" charset="0"/>
                        </a:rPr>
                        <m:t>,</m:t>
                      </m:r>
                      <m:sSup>
                        <m:sSupPr>
                          <m:ctrlPr>
                            <a:rPr lang="en-US" sz="1428" i="1" dirty="0">
                              <a:solidFill>
                                <a:srgbClr val="C00000"/>
                              </a:solidFill>
                              <a:latin typeface="Cambria Math" panose="02040503050406030204" pitchFamily="18" charset="0"/>
                              <a:ea typeface="Cambria Math" panose="02040503050406030204" pitchFamily="18" charset="0"/>
                            </a:rPr>
                          </m:ctrlPr>
                        </m:sSupPr>
                        <m:e>
                          <m:r>
                            <a:rPr lang="en-US" sz="1428" i="1" dirty="0">
                              <a:solidFill>
                                <a:srgbClr val="C00000"/>
                              </a:solidFill>
                              <a:latin typeface="Cambria Math" panose="02040503050406030204" pitchFamily="18" charset="0"/>
                              <a:ea typeface="Cambria Math" panose="02040503050406030204" pitchFamily="18" charset="0"/>
                            </a:rPr>
                            <m:t>𝑦</m:t>
                          </m:r>
                        </m:e>
                        <m:sup>
                          <m:r>
                            <a:rPr lang="en-US" sz="1428" i="1" dirty="0">
                              <a:solidFill>
                                <a:srgbClr val="C00000"/>
                              </a:solidFill>
                              <a:latin typeface="Cambria Math" panose="02040503050406030204" pitchFamily="18" charset="0"/>
                              <a:ea typeface="Cambria Math" panose="02040503050406030204" pitchFamily="18" charset="0"/>
                            </a:rPr>
                            <m:t>∗</m:t>
                          </m:r>
                        </m:sup>
                      </m:sSup>
                      <m:r>
                        <a:rPr lang="en-US" sz="1428" i="1" dirty="0">
                          <a:solidFill>
                            <a:srgbClr val="C00000"/>
                          </a:solidFill>
                          <a:latin typeface="Cambria Math" panose="02040503050406030204" pitchFamily="18" charset="0"/>
                          <a:ea typeface="Cambria Math" panose="02040503050406030204" pitchFamily="18" charset="0"/>
                        </a:rPr>
                        <m:t>)</m:t>
                      </m:r>
                    </m:oMath>
                  </m:oMathPara>
                </a14:m>
                <a:endParaRPr lang="en-US" sz="1428" dirty="0">
                  <a:solidFill>
                    <a:srgbClr val="C00000"/>
                  </a:solidFill>
                </a:endParaRPr>
              </a:p>
            </p:txBody>
          </p:sp>
        </mc:Choice>
        <mc:Fallback>
          <p:sp>
            <p:nvSpPr>
              <p:cNvPr id="24" name="TextBox 23"/>
              <p:cNvSpPr txBox="1">
                <a:spLocks noRot="1" noChangeAspect="1" noMove="1" noResize="1" noEditPoints="1" noAdjustHandles="1" noChangeArrowheads="1" noChangeShapeType="1" noTextEdit="1"/>
              </p:cNvSpPr>
              <p:nvPr/>
            </p:nvSpPr>
            <p:spPr>
              <a:xfrm>
                <a:off x="2456451" y="3912471"/>
                <a:ext cx="1831249" cy="318286"/>
              </a:xfrm>
              <a:prstGeom prst="rect">
                <a:avLst/>
              </a:prstGeom>
              <a:blipFill>
                <a:blip r:embed="rId11"/>
                <a:stretch>
                  <a:fillRect b="-11538"/>
                </a:stretch>
              </a:blipFill>
            </p:spPr>
            <p:txBody>
              <a:bodyPr/>
              <a:lstStyle/>
              <a:p>
                <a:r>
                  <a:rPr lang="en-US">
                    <a:noFill/>
                  </a:rPr>
                  <a:t> </a:t>
                </a:r>
              </a:p>
            </p:txBody>
          </p:sp>
        </mc:Fallback>
      </mc:AlternateContent>
      <p:cxnSp>
        <p:nvCxnSpPr>
          <p:cNvPr id="25" name="Straight Arrow Connector 24"/>
          <p:cNvCxnSpPr/>
          <p:nvPr/>
        </p:nvCxnSpPr>
        <p:spPr>
          <a:xfrm>
            <a:off x="4392165" y="4224758"/>
            <a:ext cx="2686304" cy="0"/>
          </a:xfrm>
          <a:prstGeom prst="straightConnector1">
            <a:avLst/>
          </a:prstGeom>
          <a:ln w="19050">
            <a:solidFill>
              <a:srgbClr val="C0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flipV="1">
            <a:off x="7161149" y="2700988"/>
            <a:ext cx="20220" cy="1523770"/>
          </a:xfrm>
          <a:prstGeom prst="straightConnector1">
            <a:avLst/>
          </a:prstGeom>
          <a:ln w="19050">
            <a:solidFill>
              <a:srgbClr val="C0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flipV="1">
            <a:off x="4275155" y="2723680"/>
            <a:ext cx="2745795" cy="13162"/>
          </a:xfrm>
          <a:prstGeom prst="straightConnector1">
            <a:avLst/>
          </a:prstGeom>
          <a:ln w="19050">
            <a:solidFill>
              <a:srgbClr val="C00000"/>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8" name="TextBox 27"/>
              <p:cNvSpPr txBox="1"/>
              <p:nvPr/>
            </p:nvSpPr>
            <p:spPr>
              <a:xfrm>
                <a:off x="5099664" y="3646755"/>
                <a:ext cx="1831249" cy="55868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sz="1428" i="1" dirty="0">
                              <a:solidFill>
                                <a:srgbClr val="C00000"/>
                              </a:solidFill>
                              <a:latin typeface="Cambria Math" panose="02040503050406030204" pitchFamily="18" charset="0"/>
                              <a:ea typeface="Cambria Math" panose="02040503050406030204" pitchFamily="18" charset="0"/>
                            </a:rPr>
                          </m:ctrlPr>
                        </m:fPr>
                        <m:num>
                          <m:r>
                            <a:rPr lang="en-US" sz="1428" i="1" dirty="0">
                              <a:solidFill>
                                <a:srgbClr val="C00000"/>
                              </a:solidFill>
                              <a:latin typeface="Cambria Math" panose="02040503050406030204" pitchFamily="18" charset="0"/>
                              <a:ea typeface="Cambria Math" panose="02040503050406030204" pitchFamily="18" charset="0"/>
                            </a:rPr>
                            <m:t>𝜕</m:t>
                          </m:r>
                          <m:r>
                            <a:rPr lang="en-US" sz="1428" i="1" dirty="0">
                              <a:solidFill>
                                <a:srgbClr val="C00000"/>
                              </a:solidFill>
                              <a:latin typeface="Cambria Math" panose="02040503050406030204" pitchFamily="18" charset="0"/>
                              <a:ea typeface="Cambria Math" panose="02040503050406030204" pitchFamily="18" charset="0"/>
                            </a:rPr>
                            <m:t>ℒ</m:t>
                          </m:r>
                        </m:num>
                        <m:den>
                          <m:r>
                            <a:rPr lang="en-US" sz="1428" i="1" dirty="0">
                              <a:solidFill>
                                <a:srgbClr val="C00000"/>
                              </a:solidFill>
                              <a:latin typeface="Cambria Math" panose="02040503050406030204" pitchFamily="18" charset="0"/>
                              <a:ea typeface="Cambria Math" panose="02040503050406030204" pitchFamily="18" charset="0"/>
                            </a:rPr>
                            <m:t>𝜕</m:t>
                          </m:r>
                          <m:sSub>
                            <m:sSubPr>
                              <m:ctrlPr>
                                <a:rPr lang="en-US" sz="1428" i="1" dirty="0">
                                  <a:solidFill>
                                    <a:srgbClr val="C00000"/>
                                  </a:solidFill>
                                  <a:latin typeface="Cambria Math" panose="02040503050406030204" pitchFamily="18" charset="0"/>
                                  <a:ea typeface="Cambria Math" panose="02040503050406030204" pitchFamily="18" charset="0"/>
                                </a:rPr>
                              </m:ctrlPr>
                            </m:sSubPr>
                            <m:e>
                              <m:r>
                                <a:rPr lang="en-US" sz="1428" i="1" dirty="0">
                                  <a:solidFill>
                                    <a:srgbClr val="C00000"/>
                                  </a:solidFill>
                                  <a:latin typeface="Cambria Math" panose="02040503050406030204" pitchFamily="18" charset="0"/>
                                  <a:ea typeface="Cambria Math" panose="02040503050406030204" pitchFamily="18" charset="0"/>
                                </a:rPr>
                                <m:t>𝜃</m:t>
                              </m:r>
                            </m:e>
                            <m:sub>
                              <m:r>
                                <a:rPr lang="en-US" sz="1428" i="1" dirty="0">
                                  <a:solidFill>
                                    <a:srgbClr val="C00000"/>
                                  </a:solidFill>
                                  <a:latin typeface="Cambria Math" panose="02040503050406030204" pitchFamily="18" charset="0"/>
                                  <a:ea typeface="Cambria Math" panose="02040503050406030204" pitchFamily="18" charset="0"/>
                                </a:rPr>
                                <m:t>𝑑</m:t>
                              </m:r>
                            </m:sub>
                          </m:sSub>
                        </m:den>
                      </m:f>
                    </m:oMath>
                  </m:oMathPara>
                </a14:m>
                <a:endParaRPr lang="en-US" sz="1428" dirty="0">
                  <a:solidFill>
                    <a:srgbClr val="C00000"/>
                  </a:solidFill>
                </a:endParaRPr>
              </a:p>
            </p:txBody>
          </p:sp>
        </mc:Choice>
        <mc:Fallback>
          <p:sp>
            <p:nvSpPr>
              <p:cNvPr id="28" name="TextBox 27"/>
              <p:cNvSpPr txBox="1">
                <a:spLocks noRot="1" noChangeAspect="1" noMove="1" noResize="1" noEditPoints="1" noAdjustHandles="1" noChangeArrowheads="1" noChangeShapeType="1" noTextEdit="1"/>
              </p:cNvSpPr>
              <p:nvPr/>
            </p:nvSpPr>
            <p:spPr>
              <a:xfrm>
                <a:off x="5099664" y="3646755"/>
                <a:ext cx="1831249" cy="558684"/>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9" name="TextBox 28"/>
              <p:cNvSpPr txBox="1"/>
              <p:nvPr/>
            </p:nvSpPr>
            <p:spPr>
              <a:xfrm>
                <a:off x="5133516" y="2769708"/>
                <a:ext cx="1831249" cy="55874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sz="1428" i="1" dirty="0">
                              <a:solidFill>
                                <a:srgbClr val="C00000"/>
                              </a:solidFill>
                              <a:latin typeface="Cambria Math" panose="02040503050406030204" pitchFamily="18" charset="0"/>
                              <a:ea typeface="Cambria Math" panose="02040503050406030204" pitchFamily="18" charset="0"/>
                            </a:rPr>
                          </m:ctrlPr>
                        </m:fPr>
                        <m:num>
                          <m:r>
                            <a:rPr lang="en-US" sz="1428" i="1" dirty="0">
                              <a:solidFill>
                                <a:srgbClr val="C00000"/>
                              </a:solidFill>
                              <a:latin typeface="Cambria Math" panose="02040503050406030204" pitchFamily="18" charset="0"/>
                              <a:ea typeface="Cambria Math" panose="02040503050406030204" pitchFamily="18" charset="0"/>
                            </a:rPr>
                            <m:t>𝜕</m:t>
                          </m:r>
                          <m:r>
                            <a:rPr lang="en-US" sz="1428" i="1" dirty="0">
                              <a:solidFill>
                                <a:srgbClr val="C00000"/>
                              </a:solidFill>
                              <a:latin typeface="Cambria Math" panose="02040503050406030204" pitchFamily="18" charset="0"/>
                              <a:ea typeface="Cambria Math" panose="02040503050406030204" pitchFamily="18" charset="0"/>
                            </a:rPr>
                            <m:t>ℒ</m:t>
                          </m:r>
                        </m:num>
                        <m:den>
                          <m:r>
                            <a:rPr lang="en-US" sz="1428" i="1" dirty="0">
                              <a:solidFill>
                                <a:srgbClr val="C00000"/>
                              </a:solidFill>
                              <a:latin typeface="Cambria Math" panose="02040503050406030204" pitchFamily="18" charset="0"/>
                              <a:ea typeface="Cambria Math" panose="02040503050406030204" pitchFamily="18" charset="0"/>
                            </a:rPr>
                            <m:t>𝜕</m:t>
                          </m:r>
                          <m:sSub>
                            <m:sSubPr>
                              <m:ctrlPr>
                                <a:rPr lang="en-US" sz="1428" i="1" dirty="0">
                                  <a:solidFill>
                                    <a:srgbClr val="C00000"/>
                                  </a:solidFill>
                                  <a:latin typeface="Cambria Math" panose="02040503050406030204" pitchFamily="18" charset="0"/>
                                  <a:ea typeface="Cambria Math" panose="02040503050406030204" pitchFamily="18" charset="0"/>
                                </a:rPr>
                              </m:ctrlPr>
                            </m:sSubPr>
                            <m:e>
                              <m:r>
                                <a:rPr lang="en-US" sz="1428" i="1" dirty="0">
                                  <a:solidFill>
                                    <a:srgbClr val="C00000"/>
                                  </a:solidFill>
                                  <a:latin typeface="Cambria Math" panose="02040503050406030204" pitchFamily="18" charset="0"/>
                                  <a:ea typeface="Cambria Math" panose="02040503050406030204" pitchFamily="18" charset="0"/>
                                </a:rPr>
                                <m:t>𝜃</m:t>
                              </m:r>
                            </m:e>
                            <m:sub>
                              <m:r>
                                <a:rPr lang="en-US" sz="1428" i="1" dirty="0">
                                  <a:solidFill>
                                    <a:srgbClr val="C00000"/>
                                  </a:solidFill>
                                  <a:latin typeface="Cambria Math" panose="02040503050406030204" pitchFamily="18" charset="0"/>
                                  <a:ea typeface="Cambria Math" panose="02040503050406030204" pitchFamily="18" charset="0"/>
                                </a:rPr>
                                <m:t>𝑒</m:t>
                              </m:r>
                            </m:sub>
                          </m:sSub>
                        </m:den>
                      </m:f>
                    </m:oMath>
                  </m:oMathPara>
                </a14:m>
                <a:endParaRPr lang="en-US" sz="1428" dirty="0">
                  <a:solidFill>
                    <a:srgbClr val="C00000"/>
                  </a:solidFill>
                </a:endParaRPr>
              </a:p>
            </p:txBody>
          </p:sp>
        </mc:Choice>
        <mc:Fallback>
          <p:sp>
            <p:nvSpPr>
              <p:cNvPr id="29" name="TextBox 28"/>
              <p:cNvSpPr txBox="1">
                <a:spLocks noRot="1" noChangeAspect="1" noMove="1" noResize="1" noEditPoints="1" noAdjustHandles="1" noChangeArrowheads="1" noChangeShapeType="1" noTextEdit="1"/>
              </p:cNvSpPr>
              <p:nvPr/>
            </p:nvSpPr>
            <p:spPr>
              <a:xfrm>
                <a:off x="5133516" y="2769708"/>
                <a:ext cx="1831249" cy="558748"/>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1" name="TextBox 30"/>
              <p:cNvSpPr txBox="1"/>
              <p:nvPr/>
            </p:nvSpPr>
            <p:spPr>
              <a:xfrm rot="10800000">
                <a:off x="6547817" y="3164584"/>
                <a:ext cx="638957" cy="537261"/>
              </a:xfrm>
              <a:prstGeom prst="rect">
                <a:avLst/>
              </a:prstGeom>
              <a:noFill/>
            </p:spPr>
            <p:txBody>
              <a:bodyPr vert="eaVert" wrap="square" rtlCol="0">
                <a:spAutoFit/>
              </a:bodyPr>
              <a:lstStyle/>
              <a:p>
                <a:pPr/>
                <a14:m>
                  <m:oMathPara xmlns:m="http://schemas.openxmlformats.org/officeDocument/2006/math">
                    <m:oMathParaPr>
                      <m:jc m:val="centerGroup"/>
                    </m:oMathParaPr>
                    <m:oMath xmlns:m="http://schemas.openxmlformats.org/officeDocument/2006/math">
                      <m:f>
                        <m:fPr>
                          <m:ctrlPr>
                            <a:rPr lang="en-US" sz="1428" i="1" dirty="0">
                              <a:solidFill>
                                <a:srgbClr val="C00000"/>
                              </a:solidFill>
                              <a:latin typeface="Cambria Math" panose="02040503050406030204" pitchFamily="18" charset="0"/>
                              <a:ea typeface="Cambria Math" panose="02040503050406030204" pitchFamily="18" charset="0"/>
                            </a:rPr>
                          </m:ctrlPr>
                        </m:fPr>
                        <m:num>
                          <m:r>
                            <a:rPr lang="en-US" sz="1428" i="1" dirty="0">
                              <a:solidFill>
                                <a:srgbClr val="C00000"/>
                              </a:solidFill>
                              <a:latin typeface="Cambria Math" panose="02040503050406030204" pitchFamily="18" charset="0"/>
                              <a:ea typeface="Cambria Math" panose="02040503050406030204" pitchFamily="18" charset="0"/>
                            </a:rPr>
                            <m:t>𝜕</m:t>
                          </m:r>
                          <m:r>
                            <a:rPr lang="en-US" sz="1428" i="1" dirty="0">
                              <a:solidFill>
                                <a:srgbClr val="C00000"/>
                              </a:solidFill>
                              <a:latin typeface="Cambria Math" panose="02040503050406030204" pitchFamily="18" charset="0"/>
                              <a:ea typeface="Cambria Math" panose="02040503050406030204" pitchFamily="18" charset="0"/>
                            </a:rPr>
                            <m:t>ℒ</m:t>
                          </m:r>
                        </m:num>
                        <m:den>
                          <m:r>
                            <a:rPr lang="en-US" sz="1428" i="1" dirty="0">
                              <a:solidFill>
                                <a:srgbClr val="C00000"/>
                              </a:solidFill>
                              <a:latin typeface="Cambria Math" panose="02040503050406030204" pitchFamily="18" charset="0"/>
                              <a:ea typeface="Cambria Math" panose="02040503050406030204" pitchFamily="18" charset="0"/>
                            </a:rPr>
                            <m:t>𝜕</m:t>
                          </m:r>
                          <m:sSub>
                            <m:sSubPr>
                              <m:ctrlPr>
                                <a:rPr lang="en-US" sz="1428" i="1" dirty="0">
                                  <a:solidFill>
                                    <a:srgbClr val="C00000"/>
                                  </a:solidFill>
                                  <a:latin typeface="Cambria Math" panose="02040503050406030204" pitchFamily="18" charset="0"/>
                                  <a:ea typeface="Cambria Math" panose="02040503050406030204" pitchFamily="18" charset="0"/>
                                </a:rPr>
                              </m:ctrlPr>
                            </m:sSubPr>
                            <m:e>
                              <m:r>
                                <a:rPr lang="en-US" sz="1428" i="1" dirty="0">
                                  <a:solidFill>
                                    <a:srgbClr val="C00000"/>
                                  </a:solidFill>
                                  <a:latin typeface="Cambria Math" panose="02040503050406030204" pitchFamily="18" charset="0"/>
                                  <a:ea typeface="Cambria Math" panose="02040503050406030204" pitchFamily="18" charset="0"/>
                                </a:rPr>
                                <m:t>𝜃</m:t>
                              </m:r>
                            </m:e>
                            <m:sub>
                              <m:r>
                                <a:rPr lang="en-US" sz="1428" i="1" dirty="0">
                                  <a:solidFill>
                                    <a:srgbClr val="C00000"/>
                                  </a:solidFill>
                                  <a:latin typeface="Cambria Math" panose="02040503050406030204" pitchFamily="18" charset="0"/>
                                  <a:ea typeface="Cambria Math" panose="02040503050406030204" pitchFamily="18" charset="0"/>
                                </a:rPr>
                                <m:t>𝑟</m:t>
                              </m:r>
                            </m:sub>
                          </m:sSub>
                        </m:den>
                      </m:f>
                    </m:oMath>
                  </m:oMathPara>
                </a14:m>
                <a:endParaRPr lang="en-US" sz="1428" dirty="0"/>
              </a:p>
            </p:txBody>
          </p:sp>
        </mc:Choice>
        <mc:Fallback>
          <p:sp>
            <p:nvSpPr>
              <p:cNvPr id="31" name="TextBox 30"/>
              <p:cNvSpPr txBox="1">
                <a:spLocks noRot="1" noChangeAspect="1" noMove="1" noResize="1" noEditPoints="1" noAdjustHandles="1" noChangeArrowheads="1" noChangeShapeType="1" noTextEdit="1"/>
              </p:cNvSpPr>
              <p:nvPr/>
            </p:nvSpPr>
            <p:spPr>
              <a:xfrm rot="10800000">
                <a:off x="6547817" y="3164584"/>
                <a:ext cx="638957" cy="537261"/>
              </a:xfrm>
              <a:prstGeom prst="rect">
                <a:avLst/>
              </a:prstGeom>
              <a:blipFill>
                <a:blip r:embed="rId14"/>
                <a:stretch>
                  <a:fillRect/>
                </a:stretch>
              </a:blipFill>
            </p:spPr>
            <p:txBody>
              <a:bodyPr/>
              <a:lstStyle/>
              <a:p>
                <a:r>
                  <a:rPr lang="en-US">
                    <a:noFill/>
                  </a:rPr>
                  <a:t> </a:t>
                </a:r>
              </a:p>
            </p:txBody>
          </p:sp>
        </mc:Fallback>
      </mc:AlternateContent>
      <p:sp>
        <p:nvSpPr>
          <p:cNvPr id="30" name="Rectangle 29">
            <a:extLst>
              <a:ext uri="{FF2B5EF4-FFF2-40B4-BE49-F238E27FC236}">
                <a16:creationId xmlns:a16="http://schemas.microsoft.com/office/drawing/2014/main" id="{42F7745C-39AD-4946-860E-C4F505267B87}"/>
              </a:ext>
            </a:extLst>
          </p:cNvPr>
          <p:cNvSpPr/>
          <p:nvPr/>
        </p:nvSpPr>
        <p:spPr>
          <a:xfrm>
            <a:off x="78741" y="6618991"/>
            <a:ext cx="12150587" cy="307777"/>
          </a:xfrm>
          <a:prstGeom prst="rect">
            <a:avLst/>
          </a:prstGeom>
        </p:spPr>
        <p:txBody>
          <a:bodyPr wrap="square">
            <a:spAutoFit/>
          </a:bodyPr>
          <a:lstStyle/>
          <a:p>
            <a:pPr algn="ctr"/>
            <a:r>
              <a:rPr lang="en-US" sz="1400" dirty="0"/>
              <a:t>[Arul Menezes &amp; Bill Dolan. 2017. The transition of natural language processing to neural methods. Unpublished report.]</a:t>
            </a:r>
          </a:p>
        </p:txBody>
      </p:sp>
    </p:spTree>
    <p:extLst>
      <p:ext uri="{BB962C8B-B14F-4D97-AF65-F5344CB8AC3E}">
        <p14:creationId xmlns:p14="http://schemas.microsoft.com/office/powerpoint/2010/main" val="109649670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0"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animEffect transition="in" filter="fade">
                                      <p:cBhvr>
                                        <p:cTn id="9" dur="500"/>
                                        <p:tgtEl>
                                          <p:spTgt spid="12"/>
                                        </p:tgtEl>
                                      </p:cBhvr>
                                    </p:animEffect>
                                  </p:childTnLst>
                                </p:cTn>
                              </p:par>
                              <p:par>
                                <p:cTn id="10" presetID="10" presetClass="entr" presetSubtype="0" fill="hold" grpId="0"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fade">
                                      <p:cBhvr>
                                        <p:cTn id="17" dur="500"/>
                                        <p:tgtEl>
                                          <p:spTgt spid="2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wipe(left)">
                                      <p:cBhvr>
                                        <p:cTn id="22" dur="500"/>
                                        <p:tgtEl>
                                          <p:spTgt spid="25"/>
                                        </p:tgtEl>
                                      </p:cBhvr>
                                    </p:animEffect>
                                  </p:childTnLst>
                                </p:cTn>
                              </p:par>
                            </p:childTnLst>
                          </p:cTn>
                        </p:par>
                        <p:par>
                          <p:cTn id="23" fill="hold">
                            <p:stCondLst>
                              <p:cond delay="500"/>
                            </p:stCondLst>
                            <p:childTnLst>
                              <p:par>
                                <p:cTn id="24" presetID="22" presetClass="entr" presetSubtype="4" fill="hold" nodeType="afterEffect">
                                  <p:stCondLst>
                                    <p:cond delay="0"/>
                                  </p:stCondLst>
                                  <p:childTnLst>
                                    <p:set>
                                      <p:cBhvr>
                                        <p:cTn id="25" dur="1" fill="hold">
                                          <p:stCondLst>
                                            <p:cond delay="0"/>
                                          </p:stCondLst>
                                        </p:cTn>
                                        <p:tgtEl>
                                          <p:spTgt spid="26"/>
                                        </p:tgtEl>
                                        <p:attrNameLst>
                                          <p:attrName>style.visibility</p:attrName>
                                        </p:attrNameLst>
                                      </p:cBhvr>
                                      <p:to>
                                        <p:strVal val="visible"/>
                                      </p:to>
                                    </p:set>
                                    <p:animEffect transition="in" filter="wipe(down)">
                                      <p:cBhvr>
                                        <p:cTn id="26" dur="500"/>
                                        <p:tgtEl>
                                          <p:spTgt spid="26"/>
                                        </p:tgtEl>
                                      </p:cBhvr>
                                    </p:animEffect>
                                  </p:childTnLst>
                                </p:cTn>
                              </p:par>
                            </p:childTnLst>
                          </p:cTn>
                        </p:par>
                        <p:par>
                          <p:cTn id="27" fill="hold">
                            <p:stCondLst>
                              <p:cond delay="1000"/>
                            </p:stCondLst>
                            <p:childTnLst>
                              <p:par>
                                <p:cTn id="28" presetID="22" presetClass="entr" presetSubtype="2" fill="hold" nodeType="afterEffect">
                                  <p:stCondLst>
                                    <p:cond delay="0"/>
                                  </p:stCondLst>
                                  <p:childTnLst>
                                    <p:set>
                                      <p:cBhvr>
                                        <p:cTn id="29" dur="1" fill="hold">
                                          <p:stCondLst>
                                            <p:cond delay="0"/>
                                          </p:stCondLst>
                                        </p:cTn>
                                        <p:tgtEl>
                                          <p:spTgt spid="27"/>
                                        </p:tgtEl>
                                        <p:attrNameLst>
                                          <p:attrName>style.visibility</p:attrName>
                                        </p:attrNameLst>
                                      </p:cBhvr>
                                      <p:to>
                                        <p:strVal val="visible"/>
                                      </p:to>
                                    </p:set>
                                    <p:animEffect transition="in" filter="wipe(right)">
                                      <p:cBhvr>
                                        <p:cTn id="30" dur="500"/>
                                        <p:tgtEl>
                                          <p:spTgt spid="27"/>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28"/>
                                        </p:tgtEl>
                                        <p:attrNameLst>
                                          <p:attrName>style.visibility</p:attrName>
                                        </p:attrNameLst>
                                      </p:cBhvr>
                                      <p:to>
                                        <p:strVal val="visible"/>
                                      </p:to>
                                    </p:set>
                                    <p:animEffect transition="in" filter="fade">
                                      <p:cBhvr>
                                        <p:cTn id="35" dur="500"/>
                                        <p:tgtEl>
                                          <p:spTgt spid="28"/>
                                        </p:tgtEl>
                                      </p:cBhvr>
                                    </p:animEffec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31"/>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29"/>
                                        </p:tgtEl>
                                        <p:attrNameLst>
                                          <p:attrName>style.visibility</p:attrName>
                                        </p:attrNameLst>
                                      </p:cBhvr>
                                      <p:to>
                                        <p:strVal val="visible"/>
                                      </p:to>
                                    </p:set>
                                    <p:animEffect transition="in" filter="fade">
                                      <p:cBhvr>
                                        <p:cTn id="44"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24" grpId="0"/>
      <p:bldP spid="28" grpId="0"/>
      <p:bldP spid="29" grpId="0"/>
      <p:bldP spid="31"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52BEE0E-78E1-42D4-9E92-B6950E87C2DF}"/>
              </a:ext>
            </a:extLst>
          </p:cNvPr>
          <p:cNvSpPr>
            <a:spLocks noGrp="1"/>
          </p:cNvSpPr>
          <p:nvPr>
            <p:ph type="title"/>
          </p:nvPr>
        </p:nvSpPr>
        <p:spPr/>
        <p:txBody>
          <a:bodyPr/>
          <a:lstStyle/>
          <a:p>
            <a:r>
              <a:rPr lang="en-US" dirty="0"/>
              <a:t>Acknowledgement</a:t>
            </a:r>
          </a:p>
        </p:txBody>
      </p:sp>
      <p:sp>
        <p:nvSpPr>
          <p:cNvPr id="6" name="Content Placeholder 5">
            <a:extLst>
              <a:ext uri="{FF2B5EF4-FFF2-40B4-BE49-F238E27FC236}">
                <a16:creationId xmlns:a16="http://schemas.microsoft.com/office/drawing/2014/main" id="{971EA4B3-03E9-40B3-BF9E-3E8AC21A43F5}"/>
              </a:ext>
            </a:extLst>
          </p:cNvPr>
          <p:cNvSpPr>
            <a:spLocks noGrp="1"/>
          </p:cNvSpPr>
          <p:nvPr>
            <p:ph sz="quarter" idx="10"/>
          </p:nvPr>
        </p:nvSpPr>
        <p:spPr>
          <a:xfrm>
            <a:off x="274638" y="1371600"/>
            <a:ext cx="11887200" cy="5343001"/>
          </a:xfrm>
        </p:spPr>
        <p:txBody>
          <a:bodyPr/>
          <a:lstStyle/>
          <a:p>
            <a:r>
              <a:rPr lang="en-US" sz="3200" dirty="0"/>
              <a:t>Materials</a:t>
            </a:r>
            <a:endParaRPr lang="en-US" dirty="0"/>
          </a:p>
          <a:p>
            <a:pPr lvl="1"/>
            <a:r>
              <a:rPr lang="en-US" sz="2400" dirty="0"/>
              <a:t>H. Poon, C. Quirk, K. Toutanova, W. Yih. “Natural Language Processing for Precision Medicine.” ACL-17.</a:t>
            </a:r>
          </a:p>
          <a:p>
            <a:pPr lvl="1"/>
            <a:r>
              <a:rPr lang="en-US" sz="2400" dirty="0"/>
              <a:t>W. Yih, H. Ma. “Question Answering with Knowledge Base, Web and Beyond.” NAACL-HLT-16 &amp; SIGIR-16.</a:t>
            </a:r>
          </a:p>
          <a:p>
            <a:pPr lvl="1"/>
            <a:r>
              <a:rPr lang="en-US" sz="2400" dirty="0"/>
              <a:t>W. Yih, X. He, J. Gao. “Deep Learning and Continuous Representations for NLP.” NAACL-HLT-15 &amp; IJCAI-16.</a:t>
            </a:r>
          </a:p>
          <a:p>
            <a:pPr lvl="1"/>
            <a:r>
              <a:rPr lang="en-US" sz="2400" dirty="0"/>
              <a:t>Additional slides from Jianfeng Gao, Kristina Toutanova, Bill Dolan &amp; others</a:t>
            </a:r>
          </a:p>
          <a:p>
            <a:pPr lvl="8"/>
            <a:endParaRPr lang="en-US" sz="800" dirty="0"/>
          </a:p>
          <a:p>
            <a:r>
              <a:rPr lang="en-US" sz="3200" dirty="0"/>
              <a:t>Collaborators</a:t>
            </a:r>
          </a:p>
          <a:p>
            <a:pPr lvl="1"/>
            <a:r>
              <a:rPr lang="en-US" sz="2400" dirty="0"/>
              <a:t>Kai-Wei Chang, Ming-Wei Chang, Jianfeng Gao, Xiaodong He, Mohit Iyyer, </a:t>
            </a:r>
            <a:br>
              <a:rPr lang="en-US" sz="2400" dirty="0"/>
            </a:br>
            <a:r>
              <a:rPr lang="en-US" sz="2400" dirty="0"/>
              <a:t>Deng Li, Victoria Lin, Hao Ma, Chris Meek, Tomas </a:t>
            </a:r>
            <a:r>
              <a:rPr lang="en-US" sz="2400" dirty="0" err="1"/>
              <a:t>Mikolov</a:t>
            </a:r>
            <a:r>
              <a:rPr lang="en-US" sz="2400" dirty="0"/>
              <a:t>, Hoifung Poon, </a:t>
            </a:r>
            <a:br>
              <a:rPr lang="en-US" sz="2400" dirty="0"/>
            </a:br>
            <a:r>
              <a:rPr lang="en-US" sz="2400" dirty="0"/>
              <a:t>Chris Quirk, Matt Richardson, Jina Suh, Huan Sun, Kristina Toutanova, </a:t>
            </a:r>
            <a:br>
              <a:rPr lang="en-US" sz="2400" dirty="0"/>
            </a:br>
            <a:r>
              <a:rPr lang="en-US" sz="2400" dirty="0"/>
              <a:t>Bishan Yang, Yi Yang, Geoff Zweig</a:t>
            </a:r>
          </a:p>
        </p:txBody>
      </p:sp>
    </p:spTree>
    <p:extLst>
      <p:ext uri="{BB962C8B-B14F-4D97-AF65-F5344CB8AC3E}">
        <p14:creationId xmlns:p14="http://schemas.microsoft.com/office/powerpoint/2010/main" val="2030020749"/>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34C038-B865-4010-AA7A-A600760DA70C}"/>
              </a:ext>
            </a:extLst>
          </p:cNvPr>
          <p:cNvSpPr>
            <a:spLocks noGrp="1"/>
          </p:cNvSpPr>
          <p:nvPr>
            <p:ph type="title"/>
          </p:nvPr>
        </p:nvSpPr>
        <p:spPr/>
        <p:txBody>
          <a:bodyPr/>
          <a:lstStyle/>
          <a:p>
            <a:r>
              <a:rPr lang="en-US" dirty="0"/>
              <a:t>A Simple Example: Text (Query) Classification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A83C901-EBE2-47AD-93E2-612CB30F390B}"/>
                  </a:ext>
                </a:extLst>
              </p:cNvPr>
              <p:cNvSpPr>
                <a:spLocks noGrp="1"/>
              </p:cNvSpPr>
              <p:nvPr>
                <p:ph sz="quarter" idx="10"/>
              </p:nvPr>
            </p:nvSpPr>
            <p:spPr>
              <a:xfrm>
                <a:off x="274638" y="1371600"/>
                <a:ext cx="11887200" cy="5244513"/>
              </a:xfrm>
            </p:spPr>
            <p:txBody>
              <a:bodyPr/>
              <a:lstStyle/>
              <a:p>
                <a:r>
                  <a:rPr lang="en-US" dirty="0"/>
                  <a:t>Given a search query 𝑞, e.g., “</a:t>
                </a:r>
                <a:r>
                  <a:rPr lang="en-US" dirty="0" err="1"/>
                  <a:t>denver</a:t>
                </a:r>
                <a:r>
                  <a:rPr lang="en-US" dirty="0"/>
                  <a:t> sushi downtown”</a:t>
                </a:r>
              </a:p>
              <a:p>
                <a:r>
                  <a:rPr lang="en-US" dirty="0"/>
                  <a:t>Identify its domain/class </a:t>
                </a:r>
                <a14:m>
                  <m:oMath xmlns:m="http://schemas.openxmlformats.org/officeDocument/2006/math">
                    <m:r>
                      <a:rPr lang="en-US" b="0" i="1" dirty="0" smtClean="0">
                        <a:latin typeface="Cambria Math" panose="02040503050406030204" pitchFamily="18" charset="0"/>
                      </a:rPr>
                      <m:t>𝑐</m:t>
                    </m:r>
                  </m:oMath>
                </a14:m>
                <a:endParaRPr lang="en-US" dirty="0"/>
              </a:p>
              <a:p>
                <a:pPr lvl="1"/>
                <a:r>
                  <a:rPr lang="en-US" dirty="0"/>
                  <a:t>Restaurant </a:t>
                </a:r>
              </a:p>
              <a:p>
                <a:pPr lvl="1"/>
                <a:r>
                  <a:rPr lang="en-US" dirty="0"/>
                  <a:t>Hotel</a:t>
                </a:r>
              </a:p>
              <a:p>
                <a:pPr lvl="1"/>
                <a:r>
                  <a:rPr lang="en-US" dirty="0"/>
                  <a:t>Nightlife </a:t>
                </a:r>
              </a:p>
              <a:p>
                <a:pPr lvl="1"/>
                <a:r>
                  <a:rPr lang="en-US" dirty="0"/>
                  <a:t>Flight</a:t>
                </a:r>
              </a:p>
              <a:p>
                <a:pPr lvl="1"/>
                <a:r>
                  <a:rPr lang="en-US" dirty="0"/>
                  <a:t>…</a:t>
                </a:r>
              </a:p>
              <a:p>
                <a:pPr lvl="8"/>
                <a:endParaRPr lang="en-US" dirty="0"/>
              </a:p>
              <a:p>
                <a:r>
                  <a:rPr lang="en-US" dirty="0"/>
                  <a:t>A search engine can tailor the interface and result to provide a richer personalized user experience</a:t>
                </a:r>
              </a:p>
            </p:txBody>
          </p:sp>
        </mc:Choice>
        <mc:Fallback xmlns="">
          <p:sp>
            <p:nvSpPr>
              <p:cNvPr id="3" name="Content Placeholder 2">
                <a:extLst>
                  <a:ext uri="{FF2B5EF4-FFF2-40B4-BE49-F238E27FC236}">
                    <a16:creationId xmlns:a16="http://schemas.microsoft.com/office/drawing/2014/main" id="{DA83C901-EBE2-47AD-93E2-612CB30F390B}"/>
                  </a:ext>
                </a:extLst>
              </p:cNvPr>
              <p:cNvSpPr>
                <a:spLocks noGrp="1" noRot="1" noChangeAspect="1" noMove="1" noResize="1" noEditPoints="1" noAdjustHandles="1" noChangeArrowheads="1" noChangeShapeType="1" noTextEdit="1"/>
              </p:cNvSpPr>
              <p:nvPr>
                <p:ph sz="quarter" idx="10"/>
              </p:nvPr>
            </p:nvSpPr>
            <p:spPr>
              <a:xfrm>
                <a:off x="274638" y="1371600"/>
                <a:ext cx="11887200" cy="5244513"/>
              </a:xfr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868152093"/>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4A1E46-C00C-4B8F-ABEC-F5DB39B13B6F}"/>
              </a:ext>
            </a:extLst>
          </p:cNvPr>
          <p:cNvSpPr>
            <a:spLocks noGrp="1"/>
          </p:cNvSpPr>
          <p:nvPr>
            <p:ph type="title"/>
          </p:nvPr>
        </p:nvSpPr>
        <p:spPr/>
        <p:txBody>
          <a:bodyPr/>
          <a:lstStyle/>
          <a:p>
            <a:r>
              <a:rPr lang="en-US" dirty="0"/>
              <a:t>A Single-neuron Model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0AE6F7-1D7B-4814-B5E6-370348463D30}"/>
                  </a:ext>
                </a:extLst>
              </p:cNvPr>
              <p:cNvSpPr>
                <a:spLocks noGrp="1"/>
              </p:cNvSpPr>
              <p:nvPr>
                <p:ph sz="quarter" idx="10"/>
              </p:nvPr>
            </p:nvSpPr>
            <p:spPr>
              <a:xfrm>
                <a:off x="274638" y="1371600"/>
                <a:ext cx="11887200" cy="5084469"/>
              </a:xfrm>
            </p:spPr>
            <p:txBody>
              <a:bodyPr/>
              <a:lstStyle/>
              <a:p>
                <a:r>
                  <a:rPr lang="en-US" dirty="0"/>
                  <a:t>For each domain </a:t>
                </a:r>
                <a14:m>
                  <m:oMath xmlns:m="http://schemas.openxmlformats.org/officeDocument/2006/math">
                    <m:r>
                      <a:rPr lang="en-US" b="0" i="1" dirty="0" smtClean="0">
                        <a:latin typeface="Cambria Math" panose="02040503050406030204" pitchFamily="18" charset="0"/>
                      </a:rPr>
                      <m:t>𝑐</m:t>
                    </m:r>
                  </m:oMath>
                </a14:m>
                <a:r>
                  <a:rPr lang="en-US" dirty="0"/>
                  <a:t>, build a binary classifier</a:t>
                </a:r>
              </a:p>
              <a:p>
                <a:pPr lvl="1"/>
                <a:r>
                  <a:rPr lang="en-US" dirty="0"/>
                  <a:t>Input: represent a query 𝑞 as a vector of features </a:t>
                </a:r>
                <a14:m>
                  <m:oMath xmlns:m="http://schemas.openxmlformats.org/officeDocument/2006/math">
                    <m:r>
                      <a:rPr lang="en-US" i="1" dirty="0" smtClean="0">
                        <a:latin typeface="Cambria Math" panose="02040503050406030204" pitchFamily="18" charset="0"/>
                      </a:rPr>
                      <m:t>𝑥</m:t>
                    </m:r>
                    <m:r>
                      <a:rPr lang="en-US" i="1" dirty="0" smtClean="0">
                        <a:latin typeface="Cambria Math" panose="02040503050406030204" pitchFamily="18" charset="0"/>
                      </a:rPr>
                      <m:t>=</m:t>
                    </m:r>
                    <m:sSup>
                      <m:sSupPr>
                        <m:ctrlPr>
                          <a:rPr lang="en-US" i="1" dirty="0" smtClean="0">
                            <a:latin typeface="Cambria Math" panose="02040503050406030204" pitchFamily="18" charset="0"/>
                          </a:rPr>
                        </m:ctrlPr>
                      </m:sSupPr>
                      <m:e>
                        <m:d>
                          <m:dPr>
                            <m:begChr m:val="["/>
                            <m:endChr m:val="]"/>
                            <m:ctrlPr>
                              <a:rPr lang="en-US" i="1" dirty="0" smtClean="0">
                                <a:latin typeface="Cambria Math" panose="02040503050406030204" pitchFamily="18" charset="0"/>
                              </a:rPr>
                            </m:ctrlPr>
                          </m:dPr>
                          <m:e>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𝑥</m:t>
                                </m:r>
                              </m:e>
                              <m:sub>
                                <m:r>
                                  <a:rPr lang="en-US" i="1" dirty="0" smtClean="0">
                                    <a:latin typeface="Cambria Math" panose="02040503050406030204" pitchFamily="18" charset="0"/>
                                  </a:rPr>
                                  <m:t>1</m:t>
                                </m:r>
                              </m:sub>
                            </m:sSub>
                            <m:r>
                              <a:rPr lang="en-US" i="1" dirty="0" smtClean="0">
                                <a:latin typeface="Cambria Math" panose="02040503050406030204" pitchFamily="18" charset="0"/>
                              </a:rPr>
                              <m:t>,…</m:t>
                            </m:r>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𝑥</m:t>
                                </m:r>
                              </m:e>
                              <m:sub>
                                <m:r>
                                  <a:rPr lang="en-US" i="1" dirty="0" smtClean="0">
                                    <a:latin typeface="Cambria Math" panose="02040503050406030204" pitchFamily="18" charset="0"/>
                                  </a:rPr>
                                  <m:t>𝑛</m:t>
                                </m:r>
                              </m:sub>
                            </m:sSub>
                          </m:e>
                        </m:d>
                      </m:e>
                      <m:sup>
                        <m:r>
                          <a:rPr lang="en-US" i="1" dirty="0" smtClean="0">
                            <a:latin typeface="Cambria Math" panose="02040503050406030204" pitchFamily="18" charset="0"/>
                          </a:rPr>
                          <m:t>𝑇</m:t>
                        </m:r>
                      </m:sup>
                    </m:sSup>
                  </m:oMath>
                </a14:m>
                <a:endParaRPr lang="en-US" dirty="0"/>
              </a:p>
              <a:p>
                <a:pPr lvl="1"/>
                <a:r>
                  <a:rPr lang="en-US" dirty="0"/>
                  <a:t>Output: 𝑦=𝑃(𝑐│𝑞)</a:t>
                </a:r>
              </a:p>
              <a:p>
                <a:pPr lvl="1"/>
                <a:r>
                  <a:rPr lang="en-US" dirty="0"/>
                  <a:t>𝑞 is labeled 𝑐 if 𝑃(𝑐│𝑞)&gt;0.5</a:t>
                </a:r>
              </a:p>
              <a:p>
                <a:pPr lvl="8"/>
                <a:endParaRPr lang="en-US" dirty="0"/>
              </a:p>
              <a:p>
                <a:r>
                  <a:rPr lang="en-US" dirty="0"/>
                  <a:t>Input feature vector </a:t>
                </a:r>
                <a14:m>
                  <m:oMath xmlns:m="http://schemas.openxmlformats.org/officeDocument/2006/math">
                    <m:r>
                      <a:rPr lang="en-US" b="0" i="1" smtClean="0">
                        <a:latin typeface="Cambria Math" panose="02040503050406030204" pitchFamily="18" charset="0"/>
                      </a:rPr>
                      <m:t>𝑥</m:t>
                    </m:r>
                  </m:oMath>
                </a14:m>
                <a:r>
                  <a:rPr lang="en-US" dirty="0"/>
                  <a:t>, e.g., a bag of words vector</a:t>
                </a:r>
              </a:p>
              <a:p>
                <a:pPr lvl="1"/>
                <a:r>
                  <a:rPr lang="en-US" dirty="0"/>
                  <a:t>Regards words as atomic symbols: </a:t>
                </a:r>
                <a:r>
                  <a:rPr lang="en-US" dirty="0" err="1">
                    <a:solidFill>
                      <a:srgbClr val="1458A8"/>
                    </a:solidFill>
                  </a:rPr>
                  <a:t>denver</a:t>
                </a:r>
                <a:r>
                  <a:rPr lang="en-US" dirty="0">
                    <a:solidFill>
                      <a:srgbClr val="1458A8"/>
                    </a:solidFill>
                  </a:rPr>
                  <a:t>, sushi, downtown</a:t>
                </a:r>
              </a:p>
              <a:p>
                <a:pPr lvl="1"/>
                <a:r>
                  <a:rPr lang="en-US" dirty="0"/>
                  <a:t>Each word is represented as a one-hot vector: </a:t>
                </a:r>
                <a14:m>
                  <m:oMath xmlns:m="http://schemas.openxmlformats.org/officeDocument/2006/math">
                    <m:sSup>
                      <m:sSupPr>
                        <m:ctrlPr>
                          <a:rPr lang="en-US" i="1" dirty="0" smtClean="0">
                            <a:latin typeface="Cambria Math" panose="02040503050406030204" pitchFamily="18" charset="0"/>
                          </a:rPr>
                        </m:ctrlPr>
                      </m:sSupPr>
                      <m:e>
                        <m:d>
                          <m:dPr>
                            <m:begChr m:val="["/>
                            <m:endChr m:val="]"/>
                            <m:ctrlPr>
                              <a:rPr lang="en-US" i="1" dirty="0" smtClean="0">
                                <a:latin typeface="Cambria Math" panose="02040503050406030204" pitchFamily="18" charset="0"/>
                              </a:rPr>
                            </m:ctrlPr>
                          </m:dPr>
                          <m:e>
                            <m:r>
                              <a:rPr lang="en-US" i="1" dirty="0" smtClean="0">
                                <a:latin typeface="Cambria Math" panose="02040503050406030204" pitchFamily="18" charset="0"/>
                              </a:rPr>
                              <m:t>0,…,0,1,0,…,0</m:t>
                            </m:r>
                          </m:e>
                        </m:d>
                      </m:e>
                      <m:sup>
                        <m:r>
                          <a:rPr lang="en-US" i="1" dirty="0" smtClean="0">
                            <a:latin typeface="Cambria Math" panose="02040503050406030204" pitchFamily="18" charset="0"/>
                          </a:rPr>
                          <m:t>𝑇</m:t>
                        </m:r>
                      </m:sup>
                    </m:sSup>
                  </m:oMath>
                </a14:m>
                <a:endParaRPr lang="en-US" dirty="0"/>
              </a:p>
              <a:p>
                <a:pPr lvl="1"/>
                <a:r>
                  <a:rPr lang="en-US" dirty="0"/>
                  <a:t>Bag of words vector = sum of one-hot vectors</a:t>
                </a:r>
              </a:p>
              <a:p>
                <a:pPr lvl="1"/>
                <a:r>
                  <a:rPr lang="en-US" dirty="0"/>
                  <a:t>We may use other features, such as </a:t>
                </a:r>
                <a14:m>
                  <m:oMath xmlns:m="http://schemas.openxmlformats.org/officeDocument/2006/math">
                    <m:r>
                      <a:rPr lang="en-US" i="1" dirty="0" smtClean="0">
                        <a:latin typeface="Cambria Math" panose="02040503050406030204" pitchFamily="18" charset="0"/>
                      </a:rPr>
                      <m:t>𝑛</m:t>
                    </m:r>
                  </m:oMath>
                </a14:m>
                <a:r>
                  <a:rPr lang="en-US" dirty="0"/>
                  <a:t>-grams, phrases, (hidden) topics</a:t>
                </a:r>
              </a:p>
            </p:txBody>
          </p:sp>
        </mc:Choice>
        <mc:Fallback xmlns="">
          <p:sp>
            <p:nvSpPr>
              <p:cNvPr id="3" name="Content Placeholder 2">
                <a:extLst>
                  <a:ext uri="{FF2B5EF4-FFF2-40B4-BE49-F238E27FC236}">
                    <a16:creationId xmlns:a16="http://schemas.microsoft.com/office/drawing/2014/main" id="{160AE6F7-1D7B-4814-B5E6-370348463D30}"/>
                  </a:ext>
                </a:extLst>
              </p:cNvPr>
              <p:cNvSpPr>
                <a:spLocks noGrp="1" noRot="1" noChangeAspect="1" noMove="1" noResize="1" noEditPoints="1" noAdjustHandles="1" noChangeArrowheads="1" noChangeShapeType="1" noTextEdit="1"/>
              </p:cNvSpPr>
              <p:nvPr>
                <p:ph sz="quarter" idx="10"/>
              </p:nvPr>
            </p:nvSpPr>
            <p:spPr>
              <a:xfrm>
                <a:off x="274638" y="1371600"/>
                <a:ext cx="11887200" cy="5084469"/>
              </a:xfr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8048954"/>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Single-neuron Model</a:t>
            </a:r>
          </a:p>
        </p:txBody>
      </p:sp>
      <p:pic>
        <p:nvPicPr>
          <p:cNvPr id="5" name="Picture 4"/>
          <p:cNvPicPr>
            <a:picLocks noChangeAspect="1"/>
          </p:cNvPicPr>
          <p:nvPr/>
        </p:nvPicPr>
        <p:blipFill>
          <a:blip r:embed="rId2"/>
          <a:stretch>
            <a:fillRect/>
          </a:stretch>
        </p:blipFill>
        <p:spPr>
          <a:xfrm>
            <a:off x="3533831" y="1507466"/>
            <a:ext cx="5370541" cy="1709401"/>
          </a:xfrm>
          <a:prstGeom prst="rect">
            <a:avLst/>
          </a:prstGeom>
        </p:spPr>
      </p:pic>
      <mc:AlternateContent xmlns:mc="http://schemas.openxmlformats.org/markup-compatibility/2006" xmlns:a14="http://schemas.microsoft.com/office/drawing/2010/main">
        <mc:Choice Requires="a14">
          <p:sp>
            <p:nvSpPr>
              <p:cNvPr id="8" name="TextBox 7"/>
              <p:cNvSpPr txBox="1"/>
              <p:nvPr/>
            </p:nvSpPr>
            <p:spPr>
              <a:xfrm>
                <a:off x="667082" y="2157954"/>
                <a:ext cx="2329933" cy="461665"/>
              </a:xfrm>
              <a:prstGeom prst="rect">
                <a:avLst/>
              </a:prstGeom>
              <a:noFill/>
            </p:spPr>
            <p:txBody>
              <a:bodyPr wrap="none" rtlCol="0">
                <a:spAutoFit/>
              </a:bodyPr>
              <a:lstStyle/>
              <a:p>
                <a:r>
                  <a:rPr lang="en-US" sz="2400" dirty="0">
                    <a:solidFill>
                      <a:schemeClr val="accent5"/>
                    </a:solidFill>
                  </a:rPr>
                  <a:t>Input features </a:t>
                </a:r>
                <a14:m>
                  <m:oMath xmlns:m="http://schemas.openxmlformats.org/officeDocument/2006/math">
                    <m:r>
                      <a:rPr lang="en-US" sz="2400" i="1" dirty="0">
                        <a:solidFill>
                          <a:schemeClr val="accent5"/>
                        </a:solidFill>
                        <a:latin typeface="Cambria Math" panose="02040503050406030204" pitchFamily="18" charset="0"/>
                      </a:rPr>
                      <m:t>𝑥</m:t>
                    </m:r>
                  </m:oMath>
                </a14:m>
                <a:endParaRPr lang="en-US" sz="2400" i="1" dirty="0">
                  <a:solidFill>
                    <a:schemeClr val="accent5"/>
                  </a:solidFill>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667082" y="2157954"/>
                <a:ext cx="2329933" cy="461665"/>
              </a:xfrm>
              <a:prstGeom prst="rect">
                <a:avLst/>
              </a:prstGeom>
              <a:blipFill>
                <a:blip r:embed="rId3"/>
                <a:stretch>
                  <a:fillRect l="-3916" t="-9211" b="-30263"/>
                </a:stretch>
              </a:blipFill>
            </p:spPr>
            <p:txBody>
              <a:bodyPr/>
              <a:lstStyle/>
              <a:p>
                <a:r>
                  <a:rPr lang="en-US">
                    <a:noFill/>
                  </a:rPr>
                  <a:t> </a:t>
                </a:r>
              </a:p>
            </p:txBody>
          </p:sp>
        </mc:Fallback>
      </mc:AlternateContent>
      <p:sp>
        <p:nvSpPr>
          <p:cNvPr id="10" name="Left Brace 9"/>
          <p:cNvSpPr/>
          <p:nvPr/>
        </p:nvSpPr>
        <p:spPr>
          <a:xfrm>
            <a:off x="2981174" y="1622674"/>
            <a:ext cx="353755" cy="153222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36"/>
          </a:p>
        </p:txBody>
      </p:sp>
      <mc:AlternateContent xmlns:mc="http://schemas.openxmlformats.org/markup-compatibility/2006" xmlns:a14="http://schemas.microsoft.com/office/drawing/2010/main">
        <mc:Choice Requires="a14">
          <p:sp>
            <p:nvSpPr>
              <p:cNvPr id="13" name="TextBox 12"/>
              <p:cNvSpPr txBox="1"/>
              <p:nvPr/>
            </p:nvSpPr>
            <p:spPr>
              <a:xfrm>
                <a:off x="5171750" y="2830816"/>
                <a:ext cx="2220030" cy="463268"/>
              </a:xfrm>
              <a:prstGeom prst="rect">
                <a:avLst/>
              </a:prstGeom>
              <a:noFill/>
            </p:spPr>
            <p:txBody>
              <a:bodyPr wrap="square" rtlCol="0">
                <a:spAutoFit/>
              </a:bodyPr>
              <a:lstStyle/>
              <a:p>
                <a14:m>
                  <m:oMath xmlns:m="http://schemas.openxmlformats.org/officeDocument/2006/math">
                    <m:r>
                      <a:rPr lang="en-US" sz="2400" i="1" dirty="0">
                        <a:solidFill>
                          <a:schemeClr val="accent5"/>
                        </a:solidFill>
                        <a:latin typeface="Cambria Math" panose="02040503050406030204" pitchFamily="18" charset="0"/>
                      </a:rPr>
                      <m:t>𝑧</m:t>
                    </m:r>
                    <m:r>
                      <a:rPr lang="en-US" sz="2400" i="1" dirty="0">
                        <a:solidFill>
                          <a:schemeClr val="accent5"/>
                        </a:solidFill>
                        <a:latin typeface="Cambria Math" panose="02040503050406030204" pitchFamily="18" charset="0"/>
                      </a:rPr>
                      <m:t>=</m:t>
                    </m:r>
                    <m:nary>
                      <m:naryPr>
                        <m:chr m:val="∑"/>
                        <m:limLoc m:val="subSup"/>
                        <m:ctrlPr>
                          <a:rPr lang="en-US" sz="2400" i="1" dirty="0">
                            <a:solidFill>
                              <a:schemeClr val="accent5"/>
                            </a:solidFill>
                            <a:latin typeface="Cambria Math" panose="02040503050406030204" pitchFamily="18" charset="0"/>
                          </a:rPr>
                        </m:ctrlPr>
                      </m:naryPr>
                      <m:sub>
                        <m:r>
                          <m:rPr>
                            <m:brk m:alnAt="25"/>
                          </m:rPr>
                          <a:rPr lang="en-US" sz="2400" i="1" dirty="0">
                            <a:solidFill>
                              <a:schemeClr val="accent5"/>
                            </a:solidFill>
                            <a:latin typeface="Cambria Math" panose="02040503050406030204" pitchFamily="18" charset="0"/>
                          </a:rPr>
                          <m:t>𝑖</m:t>
                        </m:r>
                        <m:r>
                          <a:rPr lang="en-US" sz="2400" i="1" dirty="0">
                            <a:solidFill>
                              <a:schemeClr val="accent5"/>
                            </a:solidFill>
                            <a:latin typeface="Cambria Math" panose="02040503050406030204" pitchFamily="18" charset="0"/>
                          </a:rPr>
                          <m:t>=0</m:t>
                        </m:r>
                      </m:sub>
                      <m:sup>
                        <m:r>
                          <a:rPr lang="en-US" sz="2400" i="1" dirty="0">
                            <a:solidFill>
                              <a:schemeClr val="accent5"/>
                            </a:solidFill>
                            <a:latin typeface="Cambria Math" panose="02040503050406030204" pitchFamily="18" charset="0"/>
                          </a:rPr>
                          <m:t>𝑛</m:t>
                        </m:r>
                      </m:sup>
                      <m:e>
                        <m:sSub>
                          <m:sSubPr>
                            <m:ctrlPr>
                              <a:rPr lang="en-US" sz="2400" i="1" dirty="0">
                                <a:solidFill>
                                  <a:schemeClr val="accent5"/>
                                </a:solidFill>
                                <a:latin typeface="Cambria Math" panose="02040503050406030204" pitchFamily="18" charset="0"/>
                              </a:rPr>
                            </m:ctrlPr>
                          </m:sSubPr>
                          <m:e>
                            <m:r>
                              <a:rPr lang="en-US" sz="2400" i="1" dirty="0">
                                <a:solidFill>
                                  <a:schemeClr val="accent5"/>
                                </a:solidFill>
                                <a:latin typeface="Cambria Math" panose="02040503050406030204" pitchFamily="18" charset="0"/>
                              </a:rPr>
                              <m:t>𝑤</m:t>
                            </m:r>
                          </m:e>
                          <m:sub>
                            <m:r>
                              <a:rPr lang="en-US" sz="2400" i="1" dirty="0">
                                <a:solidFill>
                                  <a:schemeClr val="accent5"/>
                                </a:solidFill>
                                <a:latin typeface="Cambria Math" panose="02040503050406030204" pitchFamily="18" charset="0"/>
                              </a:rPr>
                              <m:t>𝑖</m:t>
                            </m:r>
                          </m:sub>
                        </m:sSub>
                        <m:sSub>
                          <m:sSubPr>
                            <m:ctrlPr>
                              <a:rPr lang="en-US" sz="2400" i="1" dirty="0">
                                <a:solidFill>
                                  <a:schemeClr val="accent5"/>
                                </a:solidFill>
                                <a:latin typeface="Cambria Math" panose="02040503050406030204" pitchFamily="18" charset="0"/>
                              </a:rPr>
                            </m:ctrlPr>
                          </m:sSubPr>
                          <m:e>
                            <m:r>
                              <a:rPr lang="en-US" sz="2400" i="1" dirty="0">
                                <a:solidFill>
                                  <a:schemeClr val="accent5"/>
                                </a:solidFill>
                                <a:latin typeface="Cambria Math" panose="02040503050406030204" pitchFamily="18" charset="0"/>
                              </a:rPr>
                              <m:t>𝑥</m:t>
                            </m:r>
                          </m:e>
                          <m:sub>
                            <m:r>
                              <a:rPr lang="en-US" sz="2400" i="1" dirty="0">
                                <a:solidFill>
                                  <a:schemeClr val="accent5"/>
                                </a:solidFill>
                                <a:latin typeface="Cambria Math" panose="02040503050406030204" pitchFamily="18" charset="0"/>
                              </a:rPr>
                              <m:t>𝑖</m:t>
                            </m:r>
                          </m:sub>
                        </m:sSub>
                      </m:e>
                    </m:nary>
                  </m:oMath>
                </a14:m>
                <a:r>
                  <a:rPr lang="en-US" sz="2400" i="1" dirty="0">
                    <a:solidFill>
                      <a:schemeClr val="accent5"/>
                    </a:solidFill>
                  </a:rPr>
                  <a:t> </a:t>
                </a:r>
              </a:p>
            </p:txBody>
          </p:sp>
        </mc:Choice>
        <mc:Fallback xmlns="">
          <p:sp>
            <p:nvSpPr>
              <p:cNvPr id="13" name="TextBox 12"/>
              <p:cNvSpPr txBox="1">
                <a:spLocks noRot="1" noChangeAspect="1" noMove="1" noResize="1" noEditPoints="1" noAdjustHandles="1" noChangeArrowheads="1" noChangeShapeType="1" noTextEdit="1"/>
              </p:cNvSpPr>
              <p:nvPr/>
            </p:nvSpPr>
            <p:spPr>
              <a:xfrm>
                <a:off x="5171750" y="2830816"/>
                <a:ext cx="2220030" cy="463268"/>
              </a:xfrm>
              <a:prstGeom prst="rect">
                <a:avLst/>
              </a:prstGeom>
              <a:blipFill>
                <a:blip r:embed="rId4"/>
                <a:stretch>
                  <a:fillRect t="-128947" b="-196053"/>
                </a:stretch>
              </a:blipFill>
            </p:spPr>
            <p:txBody>
              <a:bodyPr/>
              <a:lstStyle/>
              <a:p>
                <a:r>
                  <a:rPr lang="en-US">
                    <a:noFill/>
                  </a:rPr>
                  <a:t> </a:t>
                </a:r>
              </a:p>
            </p:txBody>
          </p:sp>
        </mc:Fallback>
      </mc:AlternateContent>
      <p:sp>
        <p:nvSpPr>
          <p:cNvPr id="15" name="TextBox 14"/>
          <p:cNvSpPr txBox="1"/>
          <p:nvPr/>
        </p:nvSpPr>
        <p:spPr>
          <a:xfrm>
            <a:off x="7391780" y="2511644"/>
            <a:ext cx="1512592" cy="670445"/>
          </a:xfrm>
          <a:prstGeom prst="rect">
            <a:avLst/>
          </a:prstGeom>
          <a:solidFill>
            <a:schemeClr val="bg1"/>
          </a:solidFill>
        </p:spPr>
        <p:txBody>
          <a:bodyPr wrap="square" rtlCol="0">
            <a:spAutoFit/>
          </a:bodyPr>
          <a:lstStyle/>
          <a:p>
            <a:endParaRPr lang="en-US" sz="1836" i="1" dirty="0">
              <a:solidFill>
                <a:schemeClr val="accent5"/>
              </a:solidFill>
            </a:endParaRPr>
          </a:p>
          <a:p>
            <a:endParaRPr lang="en-US" sz="1836" i="1" dirty="0">
              <a:solidFill>
                <a:schemeClr val="accent5"/>
              </a:solidFill>
            </a:endParaRPr>
          </a:p>
        </p:txBody>
      </p:sp>
      <p:sp>
        <p:nvSpPr>
          <p:cNvPr id="16" name="TextBox 15"/>
          <p:cNvSpPr txBox="1"/>
          <p:nvPr/>
        </p:nvSpPr>
        <p:spPr>
          <a:xfrm>
            <a:off x="5727298" y="2442730"/>
            <a:ext cx="983607" cy="382308"/>
          </a:xfrm>
          <a:prstGeom prst="rect">
            <a:avLst/>
          </a:prstGeom>
          <a:solidFill>
            <a:schemeClr val="bg1"/>
          </a:solidFill>
        </p:spPr>
        <p:txBody>
          <a:bodyPr wrap="square" rtlCol="0">
            <a:spAutoFit/>
          </a:bodyPr>
          <a:lstStyle/>
          <a:p>
            <a:endParaRPr lang="en-US" sz="1836" i="1" dirty="0">
              <a:solidFill>
                <a:schemeClr val="accent5"/>
              </a:solidFill>
            </a:endParaRPr>
          </a:p>
        </p:txBody>
      </p:sp>
      <mc:AlternateContent xmlns:mc="http://schemas.openxmlformats.org/markup-compatibility/2006" xmlns:a14="http://schemas.microsoft.com/office/drawing/2010/main">
        <mc:Choice Requires="a14">
          <p:sp>
            <p:nvSpPr>
              <p:cNvPr id="17" name="TextBox 16"/>
              <p:cNvSpPr txBox="1"/>
              <p:nvPr/>
            </p:nvSpPr>
            <p:spPr>
              <a:xfrm>
                <a:off x="8799977" y="1903721"/>
                <a:ext cx="3005054" cy="1032847"/>
              </a:xfrm>
              <a:prstGeom prst="rect">
                <a:avLst/>
              </a:prstGeom>
              <a:noFill/>
            </p:spPr>
            <p:txBody>
              <a:bodyPr wrap="square" rtlCol="0">
                <a:spAutoFit/>
              </a:bodyPr>
              <a:lstStyle/>
              <a:p>
                <a:r>
                  <a:rPr lang="en-US" sz="2400" dirty="0">
                    <a:solidFill>
                      <a:schemeClr val="accent5"/>
                    </a:solidFill>
                  </a:rPr>
                  <a:t>Output: </a:t>
                </a:r>
                <a14:m>
                  <m:oMath xmlns:m="http://schemas.openxmlformats.org/officeDocument/2006/math">
                    <m:r>
                      <a:rPr lang="en-US" sz="2400" i="1" dirty="0" smtClean="0">
                        <a:solidFill>
                          <a:schemeClr val="accent5"/>
                        </a:solidFill>
                        <a:latin typeface="Cambria Math" panose="02040503050406030204" pitchFamily="18" charset="0"/>
                      </a:rPr>
                      <m:t>𝑃</m:t>
                    </m:r>
                    <m:r>
                      <a:rPr lang="en-US" sz="2400" i="1" dirty="0" smtClean="0">
                        <a:solidFill>
                          <a:schemeClr val="accent5"/>
                        </a:solidFill>
                        <a:latin typeface="Cambria Math" panose="02040503050406030204" pitchFamily="18" charset="0"/>
                      </a:rPr>
                      <m:t>(</m:t>
                    </m:r>
                    <m:r>
                      <a:rPr lang="en-US" sz="2400" i="1" dirty="0" err="1" smtClean="0">
                        <a:solidFill>
                          <a:schemeClr val="accent5"/>
                        </a:solidFill>
                        <a:latin typeface="Cambria Math" panose="02040503050406030204" pitchFamily="18" charset="0"/>
                      </a:rPr>
                      <m:t>𝑐</m:t>
                    </m:r>
                    <m:r>
                      <a:rPr lang="en-US" sz="2400" i="1" dirty="0" err="1" smtClean="0">
                        <a:solidFill>
                          <a:schemeClr val="accent5"/>
                        </a:solidFill>
                        <a:latin typeface="Cambria Math" panose="02040503050406030204" pitchFamily="18" charset="0"/>
                      </a:rPr>
                      <m:t>|</m:t>
                    </m:r>
                    <m:r>
                      <a:rPr lang="en-US" sz="2400" i="1" dirty="0" err="1" smtClean="0">
                        <a:solidFill>
                          <a:schemeClr val="accent5"/>
                        </a:solidFill>
                        <a:latin typeface="Cambria Math" panose="02040503050406030204" pitchFamily="18" charset="0"/>
                      </a:rPr>
                      <m:t>𝑞</m:t>
                    </m:r>
                    <m:r>
                      <a:rPr lang="en-US" sz="2400" i="1" dirty="0" smtClean="0">
                        <a:solidFill>
                          <a:schemeClr val="accent5"/>
                        </a:solidFill>
                        <a:latin typeface="Cambria Math" panose="02040503050406030204" pitchFamily="18" charset="0"/>
                      </a:rPr>
                      <m:t>)</m:t>
                    </m:r>
                  </m:oMath>
                </a14:m>
                <a:endParaRPr lang="en-US" sz="2400" dirty="0">
                  <a:solidFill>
                    <a:schemeClr val="accent5"/>
                  </a:solidFill>
                </a:endParaRPr>
              </a:p>
              <a:p>
                <a14:m>
                  <m:oMath xmlns:m="http://schemas.openxmlformats.org/officeDocument/2006/math">
                    <m:r>
                      <a:rPr lang="en-US" sz="2400" i="1" dirty="0">
                        <a:solidFill>
                          <a:schemeClr val="accent5"/>
                        </a:solidFill>
                        <a:latin typeface="Cambria Math" panose="02040503050406030204" pitchFamily="18" charset="0"/>
                      </a:rPr>
                      <m:t>𝑦</m:t>
                    </m:r>
                    <m:r>
                      <a:rPr lang="en-US" sz="2400" i="1" dirty="0">
                        <a:solidFill>
                          <a:schemeClr val="accent5"/>
                        </a:solidFill>
                        <a:latin typeface="Cambria Math" panose="02040503050406030204" pitchFamily="18" charset="0"/>
                      </a:rPr>
                      <m:t>=</m:t>
                    </m:r>
                    <m:r>
                      <a:rPr lang="en-US" sz="2400" i="1" dirty="0">
                        <a:solidFill>
                          <a:schemeClr val="accent5"/>
                        </a:solidFill>
                        <a:latin typeface="Cambria Math" panose="02040503050406030204" pitchFamily="18" charset="0"/>
                        <a:ea typeface="Cambria Math" panose="02040503050406030204" pitchFamily="18" charset="0"/>
                      </a:rPr>
                      <m:t>𝜎</m:t>
                    </m:r>
                    <m:d>
                      <m:dPr>
                        <m:ctrlPr>
                          <a:rPr lang="en-US" sz="2400" i="1" dirty="0">
                            <a:solidFill>
                              <a:schemeClr val="accent5"/>
                            </a:solidFill>
                            <a:latin typeface="Cambria Math" panose="02040503050406030204" pitchFamily="18" charset="0"/>
                            <a:ea typeface="Cambria Math" panose="02040503050406030204" pitchFamily="18" charset="0"/>
                          </a:rPr>
                        </m:ctrlPr>
                      </m:dPr>
                      <m:e>
                        <m:r>
                          <a:rPr lang="en-US" sz="2400" i="1" dirty="0">
                            <a:solidFill>
                              <a:schemeClr val="accent5"/>
                            </a:solidFill>
                            <a:latin typeface="Cambria Math" panose="02040503050406030204" pitchFamily="18" charset="0"/>
                            <a:ea typeface="Cambria Math" panose="02040503050406030204" pitchFamily="18" charset="0"/>
                          </a:rPr>
                          <m:t>𝑧</m:t>
                        </m:r>
                      </m:e>
                    </m:d>
                    <m:r>
                      <a:rPr lang="en-US" sz="2400" i="1" dirty="0">
                        <a:solidFill>
                          <a:schemeClr val="accent5"/>
                        </a:solidFill>
                        <a:latin typeface="Cambria Math" panose="02040503050406030204" pitchFamily="18" charset="0"/>
                        <a:ea typeface="Cambria Math" panose="02040503050406030204" pitchFamily="18" charset="0"/>
                      </a:rPr>
                      <m:t>=</m:t>
                    </m:r>
                    <m:f>
                      <m:fPr>
                        <m:ctrlPr>
                          <a:rPr lang="en-US" sz="2400" i="1" dirty="0">
                            <a:solidFill>
                              <a:schemeClr val="accent5"/>
                            </a:solidFill>
                            <a:latin typeface="Cambria Math" panose="02040503050406030204" pitchFamily="18" charset="0"/>
                            <a:ea typeface="Cambria Math" panose="02040503050406030204" pitchFamily="18" charset="0"/>
                          </a:rPr>
                        </m:ctrlPr>
                      </m:fPr>
                      <m:num>
                        <m:r>
                          <a:rPr lang="en-US" sz="2400" i="1" dirty="0">
                            <a:solidFill>
                              <a:schemeClr val="accent5"/>
                            </a:solidFill>
                            <a:latin typeface="Cambria Math" panose="02040503050406030204" pitchFamily="18" charset="0"/>
                            <a:ea typeface="Cambria Math" panose="02040503050406030204" pitchFamily="18" charset="0"/>
                          </a:rPr>
                          <m:t>1</m:t>
                        </m:r>
                      </m:num>
                      <m:den>
                        <m:r>
                          <a:rPr lang="en-US" sz="2400" i="1" dirty="0">
                            <a:solidFill>
                              <a:schemeClr val="accent5"/>
                            </a:solidFill>
                            <a:latin typeface="Cambria Math" panose="02040503050406030204" pitchFamily="18" charset="0"/>
                            <a:ea typeface="Cambria Math" panose="02040503050406030204" pitchFamily="18" charset="0"/>
                          </a:rPr>
                          <m:t>1+</m:t>
                        </m:r>
                        <m:r>
                          <m:rPr>
                            <m:sty m:val="p"/>
                          </m:rPr>
                          <a:rPr lang="en-US" sz="2400" dirty="0">
                            <a:solidFill>
                              <a:schemeClr val="accent5"/>
                            </a:solidFill>
                            <a:latin typeface="Cambria Math" panose="02040503050406030204" pitchFamily="18" charset="0"/>
                            <a:ea typeface="Cambria Math" panose="02040503050406030204" pitchFamily="18" charset="0"/>
                          </a:rPr>
                          <m:t>exp</m:t>
                        </m:r>
                        <m:r>
                          <a:rPr lang="en-US" sz="2400" i="1" dirty="0">
                            <a:solidFill>
                              <a:schemeClr val="accent5"/>
                            </a:solidFill>
                            <a:latin typeface="Cambria Math" panose="02040503050406030204" pitchFamily="18" charset="0"/>
                            <a:ea typeface="Cambria Math" panose="02040503050406030204" pitchFamily="18" charset="0"/>
                          </a:rPr>
                          <m:t>⁡(−</m:t>
                        </m:r>
                        <m:r>
                          <a:rPr lang="en-US" sz="2400" i="1" dirty="0">
                            <a:solidFill>
                              <a:schemeClr val="accent5"/>
                            </a:solidFill>
                            <a:latin typeface="Cambria Math" panose="02040503050406030204" pitchFamily="18" charset="0"/>
                            <a:ea typeface="Cambria Math" panose="02040503050406030204" pitchFamily="18" charset="0"/>
                          </a:rPr>
                          <m:t>𝑧</m:t>
                        </m:r>
                        <m:r>
                          <a:rPr lang="en-US" sz="2400" i="1" dirty="0">
                            <a:solidFill>
                              <a:schemeClr val="accent5"/>
                            </a:solidFill>
                            <a:latin typeface="Cambria Math" panose="02040503050406030204" pitchFamily="18" charset="0"/>
                            <a:ea typeface="Cambria Math" panose="02040503050406030204" pitchFamily="18" charset="0"/>
                          </a:rPr>
                          <m:t>)</m:t>
                        </m:r>
                      </m:den>
                    </m:f>
                  </m:oMath>
                </a14:m>
                <a:r>
                  <a:rPr lang="en-US" sz="2400" i="1" dirty="0">
                    <a:solidFill>
                      <a:schemeClr val="accent5"/>
                    </a:solidFill>
                  </a:rPr>
                  <a:t> </a:t>
                </a:r>
              </a:p>
            </p:txBody>
          </p:sp>
        </mc:Choice>
        <mc:Fallback xmlns="">
          <p:sp>
            <p:nvSpPr>
              <p:cNvPr id="17" name="TextBox 16"/>
              <p:cNvSpPr txBox="1">
                <a:spLocks noRot="1" noChangeAspect="1" noMove="1" noResize="1" noEditPoints="1" noAdjustHandles="1" noChangeArrowheads="1" noChangeShapeType="1" noTextEdit="1"/>
              </p:cNvSpPr>
              <p:nvPr/>
            </p:nvSpPr>
            <p:spPr>
              <a:xfrm>
                <a:off x="8799977" y="1903721"/>
                <a:ext cx="3005054" cy="1032847"/>
              </a:xfrm>
              <a:prstGeom prst="rect">
                <a:avLst/>
              </a:prstGeom>
              <a:blipFill>
                <a:blip r:embed="rId5"/>
                <a:stretch>
                  <a:fillRect l="-3245" t="-41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Content Placeholder 2"/>
              <p:cNvSpPr>
                <a:spLocks noGrp="1"/>
              </p:cNvSpPr>
              <p:nvPr>
                <p:ph idx="1"/>
              </p:nvPr>
            </p:nvSpPr>
            <p:spPr>
              <a:xfrm>
                <a:off x="564777" y="3790013"/>
                <a:ext cx="9130552" cy="2933516"/>
              </a:xfrm>
            </p:spPr>
            <p:txBody>
              <a:bodyPr>
                <a:normAutofit fontScale="92500" lnSpcReduction="20000"/>
              </a:bodyPr>
              <a:lstStyle/>
              <a:p>
                <a14:m>
                  <m:oMath xmlns:m="http://schemas.openxmlformats.org/officeDocument/2006/math">
                    <m:r>
                      <a:rPr lang="en-US" i="1" dirty="0">
                        <a:latin typeface="Cambria Math" panose="02040503050406030204" pitchFamily="18" charset="0"/>
                      </a:rPr>
                      <m:t>𝑤</m:t>
                    </m:r>
                    <m:r>
                      <m:rPr>
                        <m:nor/>
                      </m:rPr>
                      <a:rPr lang="en-US" dirty="0"/>
                      <m:t>: </m:t>
                    </m:r>
                    <m:r>
                      <m:rPr>
                        <m:nor/>
                      </m:rPr>
                      <a:rPr lang="en-US" dirty="0"/>
                      <m:t>weight</m:t>
                    </m:r>
                    <m:r>
                      <m:rPr>
                        <m:nor/>
                      </m:rPr>
                      <a:rPr lang="en-US" dirty="0"/>
                      <m:t> </m:t>
                    </m:r>
                    <m:r>
                      <m:rPr>
                        <m:nor/>
                      </m:rPr>
                      <a:rPr lang="en-US" dirty="0"/>
                      <m:t>vector</m:t>
                    </m:r>
                    <m:r>
                      <m:rPr>
                        <m:nor/>
                      </m:rPr>
                      <a:rPr lang="en-US" dirty="0"/>
                      <m:t> </m:t>
                    </m:r>
                    <m:r>
                      <m:rPr>
                        <m:nor/>
                      </m:rPr>
                      <a:rPr lang="en-US" dirty="0"/>
                      <m:t>to</m:t>
                    </m:r>
                    <m:r>
                      <m:rPr>
                        <m:nor/>
                      </m:rPr>
                      <a:rPr lang="en-US" dirty="0"/>
                      <m:t> </m:t>
                    </m:r>
                    <m:r>
                      <m:rPr>
                        <m:nor/>
                      </m:rPr>
                      <a:rPr lang="en-US" dirty="0"/>
                      <m:t>be</m:t>
                    </m:r>
                    <m:r>
                      <m:rPr>
                        <m:nor/>
                      </m:rPr>
                      <a:rPr lang="en-US" dirty="0"/>
                      <m:t> </m:t>
                    </m:r>
                    <m:r>
                      <m:rPr>
                        <m:nor/>
                      </m:rPr>
                      <a:rPr lang="en-US" dirty="0"/>
                      <m:t>learned</m:t>
                    </m:r>
                    <m:r>
                      <m:rPr>
                        <m:nor/>
                      </m:rPr>
                      <a:rPr lang="en-US" dirty="0"/>
                      <m:t> </m:t>
                    </m:r>
                  </m:oMath>
                </a14:m>
                <a:endParaRPr lang="en-US" dirty="0"/>
              </a:p>
              <a:p>
                <a14:m>
                  <m:oMath xmlns:m="http://schemas.openxmlformats.org/officeDocument/2006/math">
                    <m:r>
                      <a:rPr lang="en-US" i="1" dirty="0" smtClean="0">
                        <a:latin typeface="Cambria Math" panose="02040503050406030204" pitchFamily="18" charset="0"/>
                      </a:rPr>
                      <m:t>𝑧</m:t>
                    </m:r>
                  </m:oMath>
                </a14:m>
                <a:r>
                  <a:rPr lang="en-US" dirty="0"/>
                  <a:t>: weighted sum of input features</a:t>
                </a:r>
              </a:p>
              <a:p>
                <a14:m>
                  <m:oMath xmlns:m="http://schemas.openxmlformats.org/officeDocument/2006/math">
                    <m:r>
                      <a:rPr lang="en-US" i="1" dirty="0" smtClean="0">
                        <a:solidFill>
                          <a:schemeClr val="tx1"/>
                        </a:solidFill>
                        <a:latin typeface="Cambria Math" panose="02040503050406030204" pitchFamily="18" charset="0"/>
                        <a:ea typeface="Cambria Math" panose="02040503050406030204" pitchFamily="18" charset="0"/>
                      </a:rPr>
                      <m:t>𝜎</m:t>
                    </m:r>
                  </m:oMath>
                </a14:m>
                <a:r>
                  <a:rPr lang="en-US" dirty="0"/>
                  <a:t>: the logistic function</a:t>
                </a:r>
              </a:p>
              <a:p>
                <a:pPr lvl="1"/>
                <a:r>
                  <a:rPr lang="en-US" dirty="0"/>
                  <a:t>Turn a score to a probability</a:t>
                </a:r>
              </a:p>
              <a:p>
                <a:pPr lvl="1"/>
                <a:r>
                  <a:rPr lang="en-US" dirty="0"/>
                  <a:t>A sigmoid non-linearity (activation function), essential in multi-layer/deep neural network models</a:t>
                </a:r>
              </a:p>
              <a:p>
                <a:pPr lvl="1"/>
                <a:endParaRPr lang="en-US" i="1" dirty="0">
                  <a:solidFill>
                    <a:schemeClr val="accent5"/>
                  </a:solidFill>
                </a:endParaRPr>
              </a:p>
            </p:txBody>
          </p:sp>
        </mc:Choice>
        <mc:Fallback xmlns="">
          <p:sp>
            <p:nvSpPr>
              <p:cNvPr id="18" name="Content Placeholder 2"/>
              <p:cNvSpPr>
                <a:spLocks noGrp="1" noRot="1" noChangeAspect="1" noMove="1" noResize="1" noEditPoints="1" noAdjustHandles="1" noChangeArrowheads="1" noChangeShapeType="1" noTextEdit="1"/>
              </p:cNvSpPr>
              <p:nvPr>
                <p:ph idx="1"/>
              </p:nvPr>
            </p:nvSpPr>
            <p:spPr>
              <a:xfrm>
                <a:off x="564777" y="3790013"/>
                <a:ext cx="9130552" cy="2933516"/>
              </a:xfrm>
              <a:blipFill>
                <a:blip r:embed="rId6"/>
                <a:stretch>
                  <a:fillRect/>
                </a:stretch>
              </a:blipFill>
            </p:spPr>
            <p:txBody>
              <a:bodyPr/>
              <a:lstStyle/>
              <a:p>
                <a:r>
                  <a:rPr lang="en-US">
                    <a:noFill/>
                  </a:rPr>
                  <a:t> </a:t>
                </a:r>
              </a:p>
            </p:txBody>
          </p:sp>
        </mc:Fallback>
      </mc:AlternateContent>
      <p:pic>
        <p:nvPicPr>
          <p:cNvPr id="12" name="Picture 11"/>
          <p:cNvPicPr>
            <a:picLocks noChangeAspect="1"/>
          </p:cNvPicPr>
          <p:nvPr/>
        </p:nvPicPr>
        <p:blipFill>
          <a:blip r:embed="rId7"/>
          <a:stretch>
            <a:fillRect/>
          </a:stretch>
        </p:blipFill>
        <p:spPr>
          <a:xfrm>
            <a:off x="9251576" y="4025930"/>
            <a:ext cx="2747132" cy="2409496"/>
          </a:xfrm>
          <a:prstGeom prst="rect">
            <a:avLst/>
          </a:prstGeom>
        </p:spPr>
      </p:pic>
    </p:spTree>
    <p:extLst>
      <p:ext uri="{BB962C8B-B14F-4D97-AF65-F5344CB8AC3E}">
        <p14:creationId xmlns:p14="http://schemas.microsoft.com/office/powerpoint/2010/main" val="368335135"/>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3F18399C-6517-4CB3-8E2E-660A0B28D5D3}"/>
                  </a:ext>
                </a:extLst>
              </p:cNvPr>
              <p:cNvSpPr>
                <a:spLocks noGrp="1"/>
              </p:cNvSpPr>
              <p:nvPr>
                <p:ph type="title"/>
              </p:nvPr>
            </p:nvSpPr>
            <p:spPr/>
            <p:txBody>
              <a:bodyPr/>
              <a:lstStyle/>
              <a:p>
                <a:r>
                  <a:rPr lang="en-US" dirty="0"/>
                  <a:t>Model Training: Assign </a:t>
                </a:r>
                <a14:m>
                  <m:oMath xmlns:m="http://schemas.openxmlformats.org/officeDocument/2006/math">
                    <m:r>
                      <a:rPr lang="en-US" i="1" dirty="0">
                        <a:latin typeface="Cambria Math" panose="02040503050406030204" pitchFamily="18" charset="0"/>
                      </a:rPr>
                      <m:t>𝑤</m:t>
                    </m:r>
                  </m:oMath>
                </a14:m>
                <a:endParaRPr lang="en-US" dirty="0"/>
              </a:p>
            </p:txBody>
          </p:sp>
        </mc:Choice>
        <mc:Fallback xmlns="">
          <p:sp>
            <p:nvSpPr>
              <p:cNvPr id="2" name="Title 1">
                <a:extLst>
                  <a:ext uri="{FF2B5EF4-FFF2-40B4-BE49-F238E27FC236}">
                    <a16:creationId xmlns:a16="http://schemas.microsoft.com/office/drawing/2014/main" id="{3F18399C-6517-4CB3-8E2E-660A0B28D5D3}"/>
                  </a:ext>
                </a:extLst>
              </p:cNvPr>
              <p:cNvSpPr>
                <a:spLocks noGrp="1" noRot="1" noChangeAspect="1" noMove="1" noResize="1" noEditPoints="1" noAdjustHandles="1" noChangeArrowheads="1" noChangeShapeType="1" noTextEdit="1"/>
              </p:cNvSpPr>
              <p:nvPr>
                <p:ph type="title"/>
              </p:nvPr>
            </p:nvSpPr>
            <p:spPr>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30BBDFB-AF29-448C-A707-060C34916D40}"/>
                  </a:ext>
                </a:extLst>
              </p:cNvPr>
              <p:cNvSpPr>
                <a:spLocks noGrp="1"/>
              </p:cNvSpPr>
              <p:nvPr>
                <p:ph sz="quarter" idx="10"/>
              </p:nvPr>
            </p:nvSpPr>
            <p:spPr>
              <a:xfrm>
                <a:off x="274638" y="1371600"/>
                <a:ext cx="11887200" cy="5459636"/>
              </a:xfrm>
            </p:spPr>
            <p:txBody>
              <a:bodyPr/>
              <a:lstStyle/>
              <a:p>
                <a:r>
                  <a:rPr lang="en-US" sz="3200" dirty="0"/>
                  <a:t>Training data: a set of </a:t>
                </a:r>
                <a14:m>
                  <m:oMath xmlns:m="http://schemas.openxmlformats.org/officeDocument/2006/math">
                    <m:sSub>
                      <m:sSubPr>
                        <m:ctrlPr>
                          <a:rPr lang="en-US" sz="3200" i="1">
                            <a:latin typeface="Cambria Math" panose="02040503050406030204" pitchFamily="18" charset="0"/>
                          </a:rPr>
                        </m:ctrlPr>
                      </m:sSubPr>
                      <m:e>
                        <m:d>
                          <m:dPr>
                            <m:ctrlPr>
                              <a:rPr lang="en-US" sz="3200" i="1">
                                <a:latin typeface="Cambria Math" panose="02040503050406030204" pitchFamily="18" charset="0"/>
                              </a:rPr>
                            </m:ctrlPr>
                          </m:dPr>
                          <m:e>
                            <m:sSup>
                              <m:sSupPr>
                                <m:ctrlPr>
                                  <a:rPr lang="en-US" sz="3200" i="1">
                                    <a:latin typeface="Cambria Math" panose="02040503050406030204" pitchFamily="18" charset="0"/>
                                  </a:rPr>
                                </m:ctrlPr>
                              </m:sSupPr>
                              <m:e>
                                <m:r>
                                  <a:rPr lang="en-US" sz="3200" i="1">
                                    <a:latin typeface="Cambria Math" panose="02040503050406030204" pitchFamily="18" charset="0"/>
                                  </a:rPr>
                                  <m:t>𝑥</m:t>
                                </m:r>
                              </m:e>
                              <m:sup>
                                <m:d>
                                  <m:dPr>
                                    <m:ctrlPr>
                                      <a:rPr lang="en-US" sz="3200" i="1">
                                        <a:latin typeface="Cambria Math" panose="02040503050406030204" pitchFamily="18" charset="0"/>
                                      </a:rPr>
                                    </m:ctrlPr>
                                  </m:dPr>
                                  <m:e>
                                    <m:r>
                                      <a:rPr lang="en-US" sz="3200" i="1">
                                        <a:latin typeface="Cambria Math" panose="02040503050406030204" pitchFamily="18" charset="0"/>
                                      </a:rPr>
                                      <m:t>𝑚</m:t>
                                    </m:r>
                                  </m:e>
                                </m:d>
                              </m:sup>
                            </m:sSup>
                            <m:r>
                              <a:rPr lang="en-US" sz="3200" i="1">
                                <a:latin typeface="Cambria Math" panose="02040503050406030204" pitchFamily="18" charset="0"/>
                              </a:rPr>
                              <m:t>,</m:t>
                            </m:r>
                            <m:sSup>
                              <m:sSupPr>
                                <m:ctrlPr>
                                  <a:rPr lang="en-US" sz="3200" i="1">
                                    <a:latin typeface="Cambria Math" panose="02040503050406030204" pitchFamily="18" charset="0"/>
                                  </a:rPr>
                                </m:ctrlPr>
                              </m:sSupPr>
                              <m:e>
                                <m:r>
                                  <a:rPr lang="en-US" sz="3200" i="1">
                                    <a:latin typeface="Cambria Math" panose="02040503050406030204" pitchFamily="18" charset="0"/>
                                  </a:rPr>
                                  <m:t>𝑦</m:t>
                                </m:r>
                              </m:e>
                              <m:sup>
                                <m:d>
                                  <m:dPr>
                                    <m:ctrlPr>
                                      <a:rPr lang="en-US" sz="3200" i="1">
                                        <a:latin typeface="Cambria Math" panose="02040503050406030204" pitchFamily="18" charset="0"/>
                                      </a:rPr>
                                    </m:ctrlPr>
                                  </m:dPr>
                                  <m:e>
                                    <m:r>
                                      <a:rPr lang="en-US" sz="3200" i="1">
                                        <a:latin typeface="Cambria Math" panose="02040503050406030204" pitchFamily="18" charset="0"/>
                                      </a:rPr>
                                      <m:t>𝑚</m:t>
                                    </m:r>
                                  </m:e>
                                </m:d>
                              </m:sup>
                            </m:sSup>
                          </m:e>
                        </m:d>
                      </m:e>
                      <m:sub>
                        <m:r>
                          <a:rPr lang="en-US" sz="3200" i="1">
                            <a:latin typeface="Cambria Math" panose="02040503050406030204" pitchFamily="18" charset="0"/>
                          </a:rPr>
                          <m:t>𝑚</m:t>
                        </m:r>
                        <m:r>
                          <a:rPr lang="en-US" sz="3200" i="1">
                            <a:latin typeface="Cambria Math" panose="02040503050406030204" pitchFamily="18" charset="0"/>
                          </a:rPr>
                          <m:t>={1,2,…,</m:t>
                        </m:r>
                        <m:r>
                          <a:rPr lang="en-US" sz="3200" i="1">
                            <a:latin typeface="Cambria Math" panose="02040503050406030204" pitchFamily="18" charset="0"/>
                          </a:rPr>
                          <m:t>𝑀</m:t>
                        </m:r>
                        <m:r>
                          <a:rPr lang="en-US" sz="3200" i="1">
                            <a:latin typeface="Cambria Math" panose="02040503050406030204" pitchFamily="18" charset="0"/>
                          </a:rPr>
                          <m:t>}</m:t>
                        </m:r>
                      </m:sub>
                    </m:sSub>
                  </m:oMath>
                </a14:m>
                <a:r>
                  <a:rPr lang="en-US" sz="3200" dirty="0"/>
                  <a:t> pairs</a:t>
                </a:r>
              </a:p>
              <a:p>
                <a:pPr lvl="1"/>
                <a:r>
                  <a:rPr lang="en-US" sz="2400" dirty="0"/>
                  <a:t>Input </a:t>
                </a:r>
                <a14:m>
                  <m:oMath xmlns:m="http://schemas.openxmlformats.org/officeDocument/2006/math">
                    <m:sSup>
                      <m:sSupPr>
                        <m:ctrlPr>
                          <a:rPr lang="en-US" sz="2400" i="1">
                            <a:latin typeface="Cambria Math" panose="02040503050406030204" pitchFamily="18" charset="0"/>
                          </a:rPr>
                        </m:ctrlPr>
                      </m:sSupPr>
                      <m:e>
                        <m:r>
                          <a:rPr lang="en-US" sz="2400" i="1">
                            <a:latin typeface="Cambria Math" panose="02040503050406030204" pitchFamily="18" charset="0"/>
                          </a:rPr>
                          <m:t>𝑥</m:t>
                        </m:r>
                      </m:e>
                      <m:sup>
                        <m:d>
                          <m:dPr>
                            <m:ctrlPr>
                              <a:rPr lang="en-US" sz="2400" i="1">
                                <a:latin typeface="Cambria Math" panose="02040503050406030204" pitchFamily="18" charset="0"/>
                              </a:rPr>
                            </m:ctrlPr>
                          </m:dPr>
                          <m:e>
                            <m:r>
                              <a:rPr lang="en-US" sz="2400" i="1">
                                <a:latin typeface="Cambria Math" panose="02040503050406030204" pitchFamily="18" charset="0"/>
                              </a:rPr>
                              <m:t>𝑚</m:t>
                            </m:r>
                          </m:e>
                        </m:d>
                      </m:sup>
                    </m:sSup>
                    <m:r>
                      <a:rPr lang="en-US" sz="2400" i="1">
                        <a:latin typeface="Cambria Math" panose="02040503050406030204" pitchFamily="18" charset="0"/>
                      </a:rPr>
                      <m:t>∈</m:t>
                    </m:r>
                    <m:sSup>
                      <m:sSupPr>
                        <m:ctrlPr>
                          <a:rPr lang="en-US" sz="2400" i="1">
                            <a:latin typeface="Cambria Math" panose="02040503050406030204" pitchFamily="18" charset="0"/>
                          </a:rPr>
                        </m:ctrlPr>
                      </m:sSupPr>
                      <m:e>
                        <m:r>
                          <a:rPr lang="en-US" sz="2400" i="1">
                            <a:latin typeface="Cambria Math" panose="02040503050406030204" pitchFamily="18" charset="0"/>
                          </a:rPr>
                          <m:t>𝑅</m:t>
                        </m:r>
                      </m:e>
                      <m:sup>
                        <m:r>
                          <a:rPr lang="en-US" sz="2400" i="1">
                            <a:latin typeface="Cambria Math" panose="02040503050406030204" pitchFamily="18" charset="0"/>
                          </a:rPr>
                          <m:t>𝑛</m:t>
                        </m:r>
                      </m:sup>
                    </m:sSup>
                  </m:oMath>
                </a14:m>
                <a:endParaRPr lang="en-US" sz="2400" dirty="0"/>
              </a:p>
              <a:p>
                <a:pPr lvl="1"/>
                <a:r>
                  <a:rPr lang="en-US" sz="2400" dirty="0"/>
                  <a:t>Output </a:t>
                </a:r>
                <a14:m>
                  <m:oMath xmlns:m="http://schemas.openxmlformats.org/officeDocument/2006/math">
                    <m:sSup>
                      <m:sSupPr>
                        <m:ctrlPr>
                          <a:rPr lang="en-US" sz="2400" i="1">
                            <a:latin typeface="Cambria Math" panose="02040503050406030204" pitchFamily="18" charset="0"/>
                          </a:rPr>
                        </m:ctrlPr>
                      </m:sSupPr>
                      <m:e>
                        <m:r>
                          <a:rPr lang="en-US" sz="2400" i="1">
                            <a:latin typeface="Cambria Math" panose="02040503050406030204" pitchFamily="18" charset="0"/>
                          </a:rPr>
                          <m:t>𝑦</m:t>
                        </m:r>
                      </m:e>
                      <m:sup>
                        <m:d>
                          <m:dPr>
                            <m:ctrlPr>
                              <a:rPr lang="en-US" sz="2400" i="1">
                                <a:latin typeface="Cambria Math" panose="02040503050406030204" pitchFamily="18" charset="0"/>
                              </a:rPr>
                            </m:ctrlPr>
                          </m:dPr>
                          <m:e>
                            <m:r>
                              <a:rPr lang="en-US" sz="2400" i="1">
                                <a:latin typeface="Cambria Math" panose="02040503050406030204" pitchFamily="18" charset="0"/>
                              </a:rPr>
                              <m:t>𝑚</m:t>
                            </m:r>
                          </m:e>
                        </m:d>
                      </m:sup>
                    </m:sSup>
                    <m:r>
                      <a:rPr lang="en-US" sz="2400" i="1">
                        <a:latin typeface="Cambria Math" panose="02040503050406030204" pitchFamily="18" charset="0"/>
                      </a:rPr>
                      <m:t>={0,1}</m:t>
                    </m:r>
                  </m:oMath>
                </a14:m>
                <a:endParaRPr lang="en-US" sz="2400" dirty="0"/>
              </a:p>
              <a:p>
                <a:r>
                  <a:rPr lang="en-US" sz="3200" dirty="0"/>
                  <a:t>Goal: learn function </a:t>
                </a:r>
                <a14:m>
                  <m:oMath xmlns:m="http://schemas.openxmlformats.org/officeDocument/2006/math">
                    <m:r>
                      <a:rPr lang="en-US" sz="3200" i="1">
                        <a:latin typeface="Cambria Math" panose="02040503050406030204" pitchFamily="18" charset="0"/>
                      </a:rPr>
                      <m:t>𝑓</m:t>
                    </m:r>
                    <m:r>
                      <a:rPr lang="en-US" sz="3200" i="1">
                        <a:latin typeface="Cambria Math" panose="02040503050406030204" pitchFamily="18" charset="0"/>
                      </a:rPr>
                      <m:t>:</m:t>
                    </m:r>
                    <m:r>
                      <a:rPr lang="en-US" sz="3200" i="1">
                        <a:latin typeface="Cambria Math" panose="02040503050406030204" pitchFamily="18" charset="0"/>
                      </a:rPr>
                      <m:t>𝑥</m:t>
                    </m:r>
                    <m:r>
                      <a:rPr lang="en-US" sz="3200" i="1">
                        <a:latin typeface="Cambria Math" panose="02040503050406030204" pitchFamily="18" charset="0"/>
                      </a:rPr>
                      <m:t>→</m:t>
                    </m:r>
                    <m:r>
                      <a:rPr lang="en-US" sz="3200" i="1">
                        <a:latin typeface="Cambria Math" panose="02040503050406030204" pitchFamily="18" charset="0"/>
                      </a:rPr>
                      <m:t>𝑦</m:t>
                    </m:r>
                  </m:oMath>
                </a14:m>
                <a:r>
                  <a:rPr lang="en-US" sz="3200" dirty="0"/>
                  <a:t> to predict correctly on new input </a:t>
                </a:r>
                <a14:m>
                  <m:oMath xmlns:m="http://schemas.openxmlformats.org/officeDocument/2006/math">
                    <m:r>
                      <a:rPr lang="en-US" sz="3200" i="1" dirty="0">
                        <a:latin typeface="Cambria Math" panose="02040503050406030204" pitchFamily="18" charset="0"/>
                      </a:rPr>
                      <m:t>𝑥</m:t>
                    </m:r>
                  </m:oMath>
                </a14:m>
                <a:endParaRPr lang="en-US" sz="3200" dirty="0"/>
              </a:p>
              <a:p>
                <a:pPr lvl="1"/>
                <a:r>
                  <a:rPr lang="en-US" sz="2400" dirty="0"/>
                  <a:t>Step 1: choose a function family, e.g.,</a:t>
                </a:r>
              </a:p>
              <a:p>
                <a:pPr lvl="2"/>
                <a:r>
                  <a:rPr lang="en-US" sz="2400" dirty="0"/>
                  <a:t>neural networks, logistic regression, support vector machine, in our case</a:t>
                </a:r>
              </a:p>
              <a:p>
                <a:pPr lvl="2"/>
                <a14:m>
                  <m:oMath xmlns:m="http://schemas.openxmlformats.org/officeDocument/2006/math">
                    <m:r>
                      <a:rPr lang="en-US" sz="2400" i="1">
                        <a:latin typeface="Cambria Math" panose="02040503050406030204" pitchFamily="18" charset="0"/>
                      </a:rPr>
                      <m:t>𝑓</m:t>
                    </m:r>
                    <m:d>
                      <m:dPr>
                        <m:ctrlPr>
                          <a:rPr lang="en-US" sz="2400" i="1">
                            <a:latin typeface="Cambria Math" panose="02040503050406030204" pitchFamily="18" charset="0"/>
                          </a:rPr>
                        </m:ctrlPr>
                      </m:dPr>
                      <m:e>
                        <m:r>
                          <a:rPr lang="en-US" sz="2400" i="1">
                            <a:latin typeface="Cambria Math" panose="02040503050406030204" pitchFamily="18" charset="0"/>
                          </a:rPr>
                          <m:t>𝑥</m:t>
                        </m:r>
                      </m:e>
                    </m:d>
                    <m:r>
                      <a:rPr lang="en-US" sz="2400" i="1">
                        <a:latin typeface="Cambria Math" panose="02040503050406030204" pitchFamily="18" charset="0"/>
                      </a:rPr>
                      <m:t>=</m:t>
                    </m:r>
                    <m:r>
                      <a:rPr lang="en-US" sz="2400" i="1">
                        <a:latin typeface="Cambria Math" panose="02040503050406030204" pitchFamily="18" charset="0"/>
                      </a:rPr>
                      <m:t>𝜎</m:t>
                    </m:r>
                    <m:d>
                      <m:dPr>
                        <m:ctrlPr>
                          <a:rPr lang="en-US" sz="2400" i="1">
                            <a:latin typeface="Cambria Math" panose="02040503050406030204" pitchFamily="18" charset="0"/>
                          </a:rPr>
                        </m:ctrlPr>
                      </m:dPr>
                      <m:e>
                        <m:nary>
                          <m:naryPr>
                            <m:chr m:val="∑"/>
                            <m:limLoc m:val="subSup"/>
                            <m:ctrlPr>
                              <a:rPr lang="en-US" sz="2400" i="1" dirty="0">
                                <a:latin typeface="Cambria Math" panose="02040503050406030204" pitchFamily="18" charset="0"/>
                              </a:rPr>
                            </m:ctrlPr>
                          </m:naryPr>
                          <m:sub>
                            <m:r>
                              <m:rPr>
                                <m:brk m:alnAt="25"/>
                              </m:rPr>
                              <a:rPr lang="en-US" sz="2400" i="1" dirty="0">
                                <a:latin typeface="Cambria Math" panose="02040503050406030204" pitchFamily="18" charset="0"/>
                              </a:rPr>
                              <m:t>𝑖</m:t>
                            </m:r>
                            <m:r>
                              <a:rPr lang="en-US" sz="2400" i="1" dirty="0">
                                <a:latin typeface="Cambria Math" panose="02040503050406030204" pitchFamily="18" charset="0"/>
                              </a:rPr>
                              <m:t>=0</m:t>
                            </m:r>
                          </m:sub>
                          <m:sup>
                            <m:r>
                              <a:rPr lang="en-US" sz="2400" i="1" dirty="0">
                                <a:latin typeface="Cambria Math" panose="02040503050406030204" pitchFamily="18" charset="0"/>
                              </a:rPr>
                              <m:t>𝑛</m:t>
                            </m:r>
                          </m:sup>
                          <m:e>
                            <m:sSub>
                              <m:sSubPr>
                                <m:ctrlPr>
                                  <a:rPr lang="en-US" sz="2400" i="1" dirty="0">
                                    <a:latin typeface="Cambria Math" panose="02040503050406030204" pitchFamily="18" charset="0"/>
                                  </a:rPr>
                                </m:ctrlPr>
                              </m:sSubPr>
                              <m:e>
                                <m:r>
                                  <a:rPr lang="en-US" sz="2400" i="1" dirty="0">
                                    <a:latin typeface="Cambria Math" panose="02040503050406030204" pitchFamily="18" charset="0"/>
                                  </a:rPr>
                                  <m:t>𝑤</m:t>
                                </m:r>
                              </m:e>
                              <m:sub>
                                <m:r>
                                  <a:rPr lang="en-US" sz="2400" i="1" dirty="0">
                                    <a:latin typeface="Cambria Math" panose="02040503050406030204" pitchFamily="18" charset="0"/>
                                  </a:rPr>
                                  <m:t>𝑖</m:t>
                                </m:r>
                              </m:sub>
                            </m:sSub>
                            <m:sSub>
                              <m:sSubPr>
                                <m:ctrlPr>
                                  <a:rPr lang="en-US" sz="2400" i="1" dirty="0">
                                    <a:latin typeface="Cambria Math" panose="02040503050406030204" pitchFamily="18" charset="0"/>
                                  </a:rPr>
                                </m:ctrlPr>
                              </m:sSubPr>
                              <m:e>
                                <m:r>
                                  <a:rPr lang="en-US" sz="2400" i="1" dirty="0">
                                    <a:latin typeface="Cambria Math" panose="02040503050406030204" pitchFamily="18" charset="0"/>
                                  </a:rPr>
                                  <m:t>𝑥</m:t>
                                </m:r>
                              </m:e>
                              <m:sub>
                                <m:r>
                                  <a:rPr lang="en-US" sz="2400" i="1" dirty="0">
                                    <a:latin typeface="Cambria Math" panose="02040503050406030204" pitchFamily="18" charset="0"/>
                                  </a:rPr>
                                  <m:t>𝑖</m:t>
                                </m:r>
                              </m:sub>
                            </m:sSub>
                          </m:e>
                        </m:nary>
                      </m:e>
                    </m:d>
                    <m:r>
                      <a:rPr lang="en-US" sz="2400" i="1">
                        <a:latin typeface="Cambria Math" panose="02040503050406030204" pitchFamily="18" charset="0"/>
                      </a:rPr>
                      <m:t>=</m:t>
                    </m:r>
                    <m:r>
                      <a:rPr lang="en-US" sz="2400" i="1">
                        <a:latin typeface="Cambria Math" panose="02040503050406030204" pitchFamily="18" charset="0"/>
                      </a:rPr>
                      <m:t>𝜎</m:t>
                    </m:r>
                    <m:r>
                      <a:rPr lang="en-US" sz="2400" i="1">
                        <a:latin typeface="Cambria Math" panose="02040503050406030204" pitchFamily="18" charset="0"/>
                      </a:rPr>
                      <m:t>(</m:t>
                    </m:r>
                    <m:sSup>
                      <m:sSupPr>
                        <m:ctrlPr>
                          <a:rPr lang="en-US" sz="2400" i="1">
                            <a:latin typeface="Cambria Math" panose="02040503050406030204" pitchFamily="18" charset="0"/>
                          </a:rPr>
                        </m:ctrlPr>
                      </m:sSupPr>
                      <m:e>
                        <m:r>
                          <a:rPr lang="en-US" sz="2400" i="1">
                            <a:latin typeface="Cambria Math" panose="02040503050406030204" pitchFamily="18" charset="0"/>
                          </a:rPr>
                          <m:t>𝑤</m:t>
                        </m:r>
                      </m:e>
                      <m:sup>
                        <m:r>
                          <a:rPr lang="en-US" sz="2400" i="1">
                            <a:latin typeface="Cambria Math" panose="02040503050406030204" pitchFamily="18" charset="0"/>
                          </a:rPr>
                          <m:t>𝑇</m:t>
                        </m:r>
                      </m:sup>
                    </m:sSup>
                    <m:r>
                      <a:rPr lang="en-US" sz="2400" i="1">
                        <a:latin typeface="Cambria Math" panose="02040503050406030204" pitchFamily="18" charset="0"/>
                      </a:rPr>
                      <m:t>𝑥</m:t>
                    </m:r>
                    <m:r>
                      <a:rPr lang="en-US" sz="2400" i="1">
                        <a:latin typeface="Cambria Math" panose="02040503050406030204" pitchFamily="18" charset="0"/>
                      </a:rPr>
                      <m:t>)</m:t>
                    </m:r>
                  </m:oMath>
                </a14:m>
                <a:endParaRPr lang="en-US" sz="2400" dirty="0"/>
              </a:p>
              <a:p>
                <a:pPr lvl="1"/>
                <a:r>
                  <a:rPr lang="en-US" sz="2400" dirty="0"/>
                  <a:t>Step 2: optimize parameters </a:t>
                </a:r>
                <a14:m>
                  <m:oMath xmlns:m="http://schemas.openxmlformats.org/officeDocument/2006/math">
                    <m:r>
                      <a:rPr lang="en-US" sz="2400" i="1" dirty="0">
                        <a:latin typeface="Cambria Math" panose="02040503050406030204" pitchFamily="18" charset="0"/>
                      </a:rPr>
                      <m:t>𝑤</m:t>
                    </m:r>
                  </m:oMath>
                </a14:m>
                <a:r>
                  <a:rPr lang="en-US" sz="2400" dirty="0"/>
                  <a:t> on training data, e.g.,</a:t>
                </a:r>
              </a:p>
              <a:p>
                <a:pPr lvl="2"/>
                <a:r>
                  <a:rPr lang="en-US" sz="2400" dirty="0"/>
                  <a:t>minimize a loss function (mean square error loss)</a:t>
                </a:r>
              </a:p>
              <a:p>
                <a:pPr lvl="2"/>
                <a14:m>
                  <m:oMath xmlns:m="http://schemas.openxmlformats.org/officeDocument/2006/math">
                    <m:func>
                      <m:funcPr>
                        <m:ctrlPr>
                          <a:rPr lang="en-US" sz="2400" i="1">
                            <a:latin typeface="Cambria Math" panose="02040503050406030204" pitchFamily="18" charset="0"/>
                          </a:rPr>
                        </m:ctrlPr>
                      </m:funcPr>
                      <m:fName>
                        <m:limLow>
                          <m:limLowPr>
                            <m:ctrlPr>
                              <a:rPr lang="en-US" sz="2400" i="1">
                                <a:latin typeface="Cambria Math" panose="02040503050406030204" pitchFamily="18" charset="0"/>
                              </a:rPr>
                            </m:ctrlPr>
                          </m:limLowPr>
                          <m:e>
                            <m:r>
                              <m:rPr>
                                <m:sty m:val="p"/>
                              </m:rPr>
                              <a:rPr lang="en-US" sz="2400">
                                <a:latin typeface="Cambria Math" panose="02040503050406030204" pitchFamily="18" charset="0"/>
                              </a:rPr>
                              <m:t>min</m:t>
                            </m:r>
                          </m:e>
                          <m:lim>
                            <m:r>
                              <a:rPr lang="en-US" sz="2400" i="1">
                                <a:latin typeface="Cambria Math" panose="02040503050406030204" pitchFamily="18" charset="0"/>
                              </a:rPr>
                              <m:t>𝑤</m:t>
                            </m:r>
                          </m:lim>
                        </m:limLow>
                      </m:fName>
                      <m:e>
                        <m:nary>
                          <m:naryPr>
                            <m:chr m:val="∑"/>
                            <m:limLoc m:val="subSup"/>
                            <m:ctrlPr>
                              <a:rPr lang="en-US" sz="2400" i="1">
                                <a:latin typeface="Cambria Math" panose="02040503050406030204" pitchFamily="18" charset="0"/>
                              </a:rPr>
                            </m:ctrlPr>
                          </m:naryPr>
                          <m:sub>
                            <m:r>
                              <m:rPr>
                                <m:brk m:alnAt="25"/>
                              </m:rPr>
                              <a:rPr lang="en-US" sz="2400" i="1">
                                <a:latin typeface="Cambria Math" panose="02040503050406030204" pitchFamily="18" charset="0"/>
                              </a:rPr>
                              <m:t>𝑚</m:t>
                            </m:r>
                            <m:r>
                              <a:rPr lang="en-US" sz="2400" i="1">
                                <a:latin typeface="Cambria Math" panose="02040503050406030204" pitchFamily="18" charset="0"/>
                              </a:rPr>
                              <m:t>=1</m:t>
                            </m:r>
                          </m:sub>
                          <m:sup>
                            <m:r>
                              <a:rPr lang="en-US" sz="2400" i="1">
                                <a:latin typeface="Cambria Math" panose="02040503050406030204" pitchFamily="18" charset="0"/>
                              </a:rPr>
                              <m:t>𝑀</m:t>
                            </m:r>
                          </m:sup>
                          <m:e>
                            <m:sSup>
                              <m:sSupPr>
                                <m:ctrlPr>
                                  <a:rPr lang="en-US" sz="2400" i="1">
                                    <a:latin typeface="Cambria Math" panose="02040503050406030204" pitchFamily="18" charset="0"/>
                                  </a:rPr>
                                </m:ctrlPr>
                              </m:sSupPr>
                              <m:e>
                                <m:r>
                                  <a:rPr lang="en-US" sz="2400" i="1">
                                    <a:latin typeface="Cambria Math" panose="02040503050406030204" pitchFamily="18" charset="0"/>
                                  </a:rPr>
                                  <m:t>𝐿</m:t>
                                </m:r>
                              </m:e>
                              <m:sup>
                                <m:r>
                                  <a:rPr lang="en-US" sz="2400" i="1">
                                    <a:latin typeface="Cambria Math" panose="02040503050406030204" pitchFamily="18" charset="0"/>
                                  </a:rPr>
                                  <m:t>𝑚</m:t>
                                </m:r>
                              </m:sup>
                            </m:sSup>
                          </m:e>
                        </m:nary>
                      </m:e>
                    </m:func>
                  </m:oMath>
                </a14:m>
                <a:endParaRPr lang="en-US" sz="2400" dirty="0"/>
              </a:p>
              <a:p>
                <a:pPr lvl="2"/>
                <a:r>
                  <a:rPr lang="en-US" sz="2400" dirty="0"/>
                  <a:t>where </a:t>
                </a:r>
                <a14:m>
                  <m:oMath xmlns:m="http://schemas.openxmlformats.org/officeDocument/2006/math">
                    <m:sSup>
                      <m:sSupPr>
                        <m:ctrlPr>
                          <a:rPr lang="en-US" sz="2400" i="1">
                            <a:latin typeface="Cambria Math" panose="02040503050406030204" pitchFamily="18" charset="0"/>
                          </a:rPr>
                        </m:ctrlPr>
                      </m:sSupPr>
                      <m:e>
                        <m:sSup>
                          <m:sSupPr>
                            <m:ctrlPr>
                              <a:rPr lang="en-US" sz="2400" i="1">
                                <a:latin typeface="Cambria Math" panose="02040503050406030204" pitchFamily="18" charset="0"/>
                              </a:rPr>
                            </m:ctrlPr>
                          </m:sSupPr>
                          <m:e>
                            <m:r>
                              <a:rPr lang="en-US" sz="2400" i="1">
                                <a:latin typeface="Cambria Math" panose="02040503050406030204" pitchFamily="18" charset="0"/>
                              </a:rPr>
                              <m:t>𝐿</m:t>
                            </m:r>
                          </m:e>
                          <m:sup>
                            <m:r>
                              <a:rPr lang="en-US" sz="2400" i="1">
                                <a:latin typeface="Cambria Math" panose="02040503050406030204" pitchFamily="18" charset="0"/>
                              </a:rPr>
                              <m:t>(</m:t>
                            </m:r>
                            <m:r>
                              <a:rPr lang="en-US" sz="2400" i="1">
                                <a:latin typeface="Cambria Math" panose="02040503050406030204" pitchFamily="18" charset="0"/>
                              </a:rPr>
                              <m:t>𝑚</m:t>
                            </m:r>
                            <m:r>
                              <a:rPr lang="en-US" sz="2400" i="1">
                                <a:latin typeface="Cambria Math" panose="02040503050406030204" pitchFamily="18" charset="0"/>
                              </a:rPr>
                              <m:t>)</m:t>
                            </m:r>
                          </m:sup>
                        </m:sSup>
                        <m:r>
                          <a:rPr lang="en-US" sz="2400" i="1">
                            <a:latin typeface="Cambria Math" panose="02040503050406030204" pitchFamily="18" charset="0"/>
                          </a:rPr>
                          <m:t>=</m:t>
                        </m:r>
                        <m:f>
                          <m:fPr>
                            <m:ctrlPr>
                              <a:rPr lang="en-US" sz="2400" i="1">
                                <a:latin typeface="Cambria Math" panose="02040503050406030204" pitchFamily="18" charset="0"/>
                              </a:rPr>
                            </m:ctrlPr>
                          </m:fPr>
                          <m:num>
                            <m:r>
                              <a:rPr lang="en-US" sz="2400" i="1">
                                <a:latin typeface="Cambria Math" panose="02040503050406030204" pitchFamily="18" charset="0"/>
                              </a:rPr>
                              <m:t>1</m:t>
                            </m:r>
                          </m:num>
                          <m:den>
                            <m:r>
                              <a:rPr lang="en-US" sz="2400" i="1">
                                <a:latin typeface="Cambria Math" panose="02040503050406030204" pitchFamily="18" charset="0"/>
                              </a:rPr>
                              <m:t>2</m:t>
                            </m:r>
                          </m:den>
                        </m:f>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𝑤</m:t>
                                </m:r>
                              </m:sub>
                            </m:sSub>
                            <m:d>
                              <m:dPr>
                                <m:ctrlPr>
                                  <a:rPr lang="en-US" sz="2400" i="1">
                                    <a:latin typeface="Cambria Math" panose="02040503050406030204" pitchFamily="18" charset="0"/>
                                  </a:rPr>
                                </m:ctrlPr>
                              </m:dPr>
                              <m:e>
                                <m:sSup>
                                  <m:sSupPr>
                                    <m:ctrlPr>
                                      <a:rPr lang="en-US" sz="2400" i="1">
                                        <a:latin typeface="Cambria Math" panose="02040503050406030204" pitchFamily="18" charset="0"/>
                                      </a:rPr>
                                    </m:ctrlPr>
                                  </m:sSupPr>
                                  <m:e>
                                    <m:r>
                                      <a:rPr lang="en-US" sz="2400" i="1">
                                        <a:latin typeface="Cambria Math" panose="02040503050406030204" pitchFamily="18" charset="0"/>
                                      </a:rPr>
                                      <m:t>𝑥</m:t>
                                    </m:r>
                                  </m:e>
                                  <m:sup>
                                    <m:d>
                                      <m:dPr>
                                        <m:ctrlPr>
                                          <a:rPr lang="en-US" sz="2400" i="1">
                                            <a:latin typeface="Cambria Math" panose="02040503050406030204" pitchFamily="18" charset="0"/>
                                          </a:rPr>
                                        </m:ctrlPr>
                                      </m:dPr>
                                      <m:e>
                                        <m:r>
                                          <a:rPr lang="en-US" sz="2400" i="1">
                                            <a:latin typeface="Cambria Math" panose="02040503050406030204" pitchFamily="18" charset="0"/>
                                          </a:rPr>
                                          <m:t>𝑚</m:t>
                                        </m:r>
                                      </m:e>
                                    </m:d>
                                  </m:sup>
                                </m:sSup>
                              </m:e>
                            </m:d>
                            <m:r>
                              <a:rPr lang="en-US" sz="2400" i="1">
                                <a:latin typeface="Cambria Math" panose="02040503050406030204" pitchFamily="18" charset="0"/>
                              </a:rPr>
                              <m:t>−</m:t>
                            </m:r>
                            <m:sSup>
                              <m:sSupPr>
                                <m:ctrlPr>
                                  <a:rPr lang="en-US" sz="2400" i="1">
                                    <a:latin typeface="Cambria Math" panose="02040503050406030204" pitchFamily="18" charset="0"/>
                                  </a:rPr>
                                </m:ctrlPr>
                              </m:sSupPr>
                              <m:e>
                                <m:r>
                                  <a:rPr lang="en-US" sz="2400" i="1">
                                    <a:latin typeface="Cambria Math" panose="02040503050406030204" pitchFamily="18" charset="0"/>
                                  </a:rPr>
                                  <m:t>𝑦</m:t>
                                </m:r>
                              </m:e>
                              <m:sup>
                                <m:d>
                                  <m:dPr>
                                    <m:ctrlPr>
                                      <a:rPr lang="en-US" sz="2400" i="1">
                                        <a:latin typeface="Cambria Math" panose="02040503050406030204" pitchFamily="18" charset="0"/>
                                      </a:rPr>
                                    </m:ctrlPr>
                                  </m:dPr>
                                  <m:e>
                                    <m:r>
                                      <a:rPr lang="en-US" sz="2400" i="1">
                                        <a:latin typeface="Cambria Math" panose="02040503050406030204" pitchFamily="18" charset="0"/>
                                      </a:rPr>
                                      <m:t>𝑚</m:t>
                                    </m:r>
                                  </m:e>
                                </m:d>
                              </m:sup>
                            </m:sSup>
                          </m:e>
                        </m:d>
                      </m:e>
                      <m:sup>
                        <m:r>
                          <a:rPr lang="en-US" sz="2400" i="1">
                            <a:latin typeface="Cambria Math" panose="02040503050406030204" pitchFamily="18" charset="0"/>
                          </a:rPr>
                          <m:t>2</m:t>
                        </m:r>
                      </m:sup>
                    </m:sSup>
                  </m:oMath>
                </a14:m>
                <a:endParaRPr lang="en-US" sz="3200" dirty="0"/>
              </a:p>
            </p:txBody>
          </p:sp>
        </mc:Choice>
        <mc:Fallback xmlns="">
          <p:sp>
            <p:nvSpPr>
              <p:cNvPr id="3" name="Content Placeholder 2">
                <a:extLst>
                  <a:ext uri="{FF2B5EF4-FFF2-40B4-BE49-F238E27FC236}">
                    <a16:creationId xmlns:a16="http://schemas.microsoft.com/office/drawing/2014/main" id="{430BBDFB-AF29-448C-A707-060C34916D40}"/>
                  </a:ext>
                </a:extLst>
              </p:cNvPr>
              <p:cNvSpPr>
                <a:spLocks noGrp="1" noRot="1" noChangeAspect="1" noMove="1" noResize="1" noEditPoints="1" noAdjustHandles="1" noChangeArrowheads="1" noChangeShapeType="1" noTextEdit="1"/>
              </p:cNvSpPr>
              <p:nvPr>
                <p:ph sz="quarter" idx="10"/>
              </p:nvPr>
            </p:nvSpPr>
            <p:spPr>
              <a:xfrm>
                <a:off x="274638" y="1371600"/>
                <a:ext cx="11887200" cy="5459636"/>
              </a:xfr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17662815"/>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8E0A02A2-8F09-4FC8-8146-32BA380EB8CB}"/>
                  </a:ext>
                </a:extLst>
              </p:cNvPr>
              <p:cNvSpPr>
                <a:spLocks noGrp="1"/>
              </p:cNvSpPr>
              <p:nvPr>
                <p:ph type="title"/>
              </p:nvPr>
            </p:nvSpPr>
            <p:spPr>
              <a:xfrm>
                <a:off x="276684" y="122086"/>
                <a:ext cx="11889564" cy="917575"/>
              </a:xfrm>
            </p:spPr>
            <p:txBody>
              <a:bodyPr/>
              <a:lstStyle/>
              <a:p>
                <a:r>
                  <a:rPr lang="en-US" dirty="0"/>
                  <a:t>Model Training: Assign </a:t>
                </a:r>
                <a14:m>
                  <m:oMath xmlns:m="http://schemas.openxmlformats.org/officeDocument/2006/math">
                    <m:r>
                      <a:rPr lang="en-US" i="1" dirty="0">
                        <a:latin typeface="Cambria Math" panose="02040503050406030204" pitchFamily="18" charset="0"/>
                      </a:rPr>
                      <m:t>𝑤</m:t>
                    </m:r>
                  </m:oMath>
                </a14:m>
                <a:endParaRPr lang="en-US" dirty="0"/>
              </a:p>
            </p:txBody>
          </p:sp>
        </mc:Choice>
        <mc:Fallback xmlns="">
          <p:sp>
            <p:nvSpPr>
              <p:cNvPr id="2" name="Title 1">
                <a:extLst>
                  <a:ext uri="{FF2B5EF4-FFF2-40B4-BE49-F238E27FC236}">
                    <a16:creationId xmlns:a16="http://schemas.microsoft.com/office/drawing/2014/main" id="{8E0A02A2-8F09-4FC8-8146-32BA380EB8CB}"/>
                  </a:ext>
                </a:extLst>
              </p:cNvPr>
              <p:cNvSpPr>
                <a:spLocks noGrp="1" noRot="1" noChangeAspect="1" noMove="1" noResize="1" noEditPoints="1" noAdjustHandles="1" noChangeArrowheads="1" noChangeShapeType="1" noTextEdit="1"/>
              </p:cNvSpPr>
              <p:nvPr>
                <p:ph type="title"/>
              </p:nvPr>
            </p:nvSpPr>
            <p:spPr>
              <a:xfrm>
                <a:off x="276684" y="122086"/>
                <a:ext cx="11889564" cy="917575"/>
              </a:xfr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45B8194-BDEA-46A2-9D04-76E19C979C61}"/>
                  </a:ext>
                </a:extLst>
              </p:cNvPr>
              <p:cNvSpPr>
                <a:spLocks noGrp="1"/>
              </p:cNvSpPr>
              <p:nvPr>
                <p:ph sz="quarter" idx="10"/>
              </p:nvPr>
            </p:nvSpPr>
            <p:spPr>
              <a:xfrm>
                <a:off x="276684" y="1214472"/>
                <a:ext cx="11887200" cy="5608138"/>
              </a:xfrm>
            </p:spPr>
            <p:txBody>
              <a:bodyPr/>
              <a:lstStyle/>
              <a:p>
                <a:r>
                  <a:rPr lang="en-US" dirty="0"/>
                  <a:t>Stochastic gradient descent (SGD) algorithm</a:t>
                </a:r>
              </a:p>
              <a:p>
                <a:pPr lvl="1"/>
                <a:r>
                  <a:rPr lang="en-US" dirty="0"/>
                  <a:t>Initialize </a:t>
                </a:r>
                <a14:m>
                  <m:oMath xmlns:m="http://schemas.openxmlformats.org/officeDocument/2006/math">
                    <m:r>
                      <a:rPr lang="en-US" i="1" dirty="0">
                        <a:latin typeface="Cambria Math" panose="02040503050406030204" pitchFamily="18" charset="0"/>
                      </a:rPr>
                      <m:t>𝑤</m:t>
                    </m:r>
                  </m:oMath>
                </a14:m>
                <a:r>
                  <a:rPr lang="en-US" dirty="0"/>
                  <a:t> randomly</a:t>
                </a:r>
              </a:p>
              <a:p>
                <a:pPr lvl="1"/>
                <a:r>
                  <a:rPr lang="en-US" dirty="0"/>
                  <a:t>Update for each training sample until convergence: </a:t>
                </a:r>
                <a:br>
                  <a:rPr lang="en-US" dirty="0"/>
                </a:br>
                <a14:m>
                  <m:oMath xmlns:m="http://schemas.openxmlformats.org/officeDocument/2006/math">
                    <m:sSup>
                      <m:sSupPr>
                        <m:ctrlPr>
                          <a:rPr lang="en-US" i="1" dirty="0">
                            <a:latin typeface="Cambria Math" panose="02040503050406030204" pitchFamily="18" charset="0"/>
                          </a:rPr>
                        </m:ctrlPr>
                      </m:sSupPr>
                      <m:e>
                        <m:r>
                          <a:rPr lang="en-US" i="1" dirty="0">
                            <a:latin typeface="Cambria Math" panose="02040503050406030204" pitchFamily="18" charset="0"/>
                          </a:rPr>
                          <m:t>𝑤</m:t>
                        </m:r>
                      </m:e>
                      <m:sup>
                        <m:r>
                          <a:rPr lang="en-US" i="1" dirty="0">
                            <a:latin typeface="Cambria Math" panose="02040503050406030204" pitchFamily="18" charset="0"/>
                          </a:rPr>
                          <m:t>𝑛𝑒𝑤</m:t>
                        </m:r>
                      </m:sup>
                    </m:sSup>
                    <m:r>
                      <a:rPr lang="en-US" i="1" dirty="0">
                        <a:latin typeface="Cambria Math" panose="02040503050406030204" pitchFamily="18" charset="0"/>
                      </a:rPr>
                      <m:t>=</m:t>
                    </m:r>
                    <m:sSup>
                      <m:sSupPr>
                        <m:ctrlPr>
                          <a:rPr lang="en-US" i="1" dirty="0">
                            <a:latin typeface="Cambria Math" panose="02040503050406030204" pitchFamily="18" charset="0"/>
                          </a:rPr>
                        </m:ctrlPr>
                      </m:sSupPr>
                      <m:e>
                        <m:r>
                          <a:rPr lang="en-US" i="1" dirty="0">
                            <a:latin typeface="Cambria Math" panose="02040503050406030204" pitchFamily="18" charset="0"/>
                          </a:rPr>
                          <m:t>𝑤</m:t>
                        </m:r>
                      </m:e>
                      <m:sup>
                        <m:r>
                          <a:rPr lang="en-US" i="1" dirty="0">
                            <a:latin typeface="Cambria Math" panose="02040503050406030204" pitchFamily="18" charset="0"/>
                          </a:rPr>
                          <m:t>𝑜𝑙𝑑</m:t>
                        </m:r>
                      </m:sup>
                    </m:sSup>
                    <m:r>
                      <a:rPr lang="en-US" i="1" dirty="0">
                        <a:latin typeface="Cambria Math" panose="02040503050406030204" pitchFamily="18" charset="0"/>
                      </a:rPr>
                      <m:t>−</m:t>
                    </m:r>
                    <m:r>
                      <a:rPr lang="en-US" i="1" dirty="0">
                        <a:latin typeface="Cambria Math" panose="02040503050406030204" pitchFamily="18" charset="0"/>
                      </a:rPr>
                      <m:t>𝜂</m:t>
                    </m:r>
                    <m:f>
                      <m:fPr>
                        <m:ctrlPr>
                          <a:rPr lang="en-US" i="1" dirty="0">
                            <a:latin typeface="Cambria Math" panose="02040503050406030204" pitchFamily="18" charset="0"/>
                          </a:rPr>
                        </m:ctrlPr>
                      </m:fPr>
                      <m:num>
                        <m:r>
                          <a:rPr lang="en-US" i="1" dirty="0">
                            <a:latin typeface="Cambria Math" panose="02040503050406030204" pitchFamily="18" charset="0"/>
                            <a:ea typeface="Cambria Math" panose="02040503050406030204" pitchFamily="18" charset="0"/>
                          </a:rPr>
                          <m:t>𝜕</m:t>
                        </m:r>
                        <m:r>
                          <a:rPr lang="en-US" i="1" dirty="0">
                            <a:latin typeface="Cambria Math" panose="02040503050406030204" pitchFamily="18" charset="0"/>
                            <a:ea typeface="Cambria Math" panose="02040503050406030204" pitchFamily="18" charset="0"/>
                          </a:rPr>
                          <m:t>𝐿</m:t>
                        </m:r>
                      </m:num>
                      <m:den>
                        <m:r>
                          <a:rPr lang="en-US" i="1" dirty="0">
                            <a:latin typeface="Cambria Math" panose="02040503050406030204" pitchFamily="18" charset="0"/>
                            <a:ea typeface="Cambria Math" panose="02040503050406030204" pitchFamily="18" charset="0"/>
                          </a:rPr>
                          <m:t>𝜕</m:t>
                        </m:r>
                        <m:r>
                          <a:rPr lang="en-US" i="1" dirty="0">
                            <a:latin typeface="Cambria Math" panose="02040503050406030204" pitchFamily="18" charset="0"/>
                            <a:ea typeface="Cambria Math" panose="02040503050406030204" pitchFamily="18" charset="0"/>
                          </a:rPr>
                          <m:t>𝑤</m:t>
                        </m:r>
                      </m:den>
                    </m:f>
                  </m:oMath>
                </a14:m>
                <a:endParaRPr lang="en-US" dirty="0"/>
              </a:p>
              <a:p>
                <a:r>
                  <a:rPr lang="en-US" dirty="0"/>
                  <a:t>Mean square error loss: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𝐿</m:t>
                        </m:r>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d>
                          <m:dPr>
                            <m:ctrlPr>
                              <a:rPr lang="en-US" i="1">
                                <a:latin typeface="Cambria Math" panose="02040503050406030204" pitchFamily="18" charset="0"/>
                              </a:rPr>
                            </m:ctrlPr>
                          </m:dPr>
                          <m:e>
                            <m:r>
                              <a:rPr lang="en-US" i="1">
                                <a:latin typeface="Cambria Math" panose="02040503050406030204" pitchFamily="18" charset="0"/>
                              </a:rPr>
                              <m:t>𝜎</m:t>
                            </m:r>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𝑤</m:t>
                                    </m:r>
                                  </m:e>
                                  <m:sup>
                                    <m:r>
                                      <a:rPr lang="en-US" i="1">
                                        <a:latin typeface="Cambria Math" panose="02040503050406030204" pitchFamily="18" charset="0"/>
                                      </a:rPr>
                                      <m:t>𝑇</m:t>
                                    </m:r>
                                  </m:sup>
                                </m:sSup>
                                <m:r>
                                  <a:rPr lang="en-US" i="1">
                                    <a:latin typeface="Cambria Math" panose="02040503050406030204" pitchFamily="18" charset="0"/>
                                  </a:rPr>
                                  <m:t>𝑥</m:t>
                                </m:r>
                              </m:e>
                            </m:d>
                            <m:r>
                              <a:rPr lang="en-US" i="1">
                                <a:latin typeface="Cambria Math" panose="02040503050406030204" pitchFamily="18" charset="0"/>
                              </a:rPr>
                              <m:t>−</m:t>
                            </m:r>
                            <m:r>
                              <a:rPr lang="en-US" i="1">
                                <a:latin typeface="Cambria Math" panose="02040503050406030204" pitchFamily="18" charset="0"/>
                              </a:rPr>
                              <m:t>𝑦</m:t>
                            </m:r>
                          </m:e>
                        </m:d>
                      </m:e>
                      <m:sup>
                        <m:r>
                          <a:rPr lang="en-US" i="1">
                            <a:latin typeface="Cambria Math" panose="02040503050406030204" pitchFamily="18" charset="0"/>
                          </a:rPr>
                          <m:t>2</m:t>
                        </m:r>
                      </m:sup>
                    </m:sSup>
                  </m:oMath>
                </a14:m>
                <a:endParaRPr lang="en-US" dirty="0"/>
              </a:p>
              <a:p>
                <a:r>
                  <a:rPr lang="en-US" dirty="0"/>
                  <a:t>Gradient: </a:t>
                </a:r>
                <a14:m>
                  <m:oMath xmlns:m="http://schemas.openxmlformats.org/officeDocument/2006/math">
                    <m:f>
                      <m:fPr>
                        <m:ctrlPr>
                          <a:rPr lang="en-US" i="1" dirty="0">
                            <a:latin typeface="Cambria Math" panose="02040503050406030204" pitchFamily="18" charset="0"/>
                          </a:rPr>
                        </m:ctrlPr>
                      </m:fPr>
                      <m:num>
                        <m:r>
                          <a:rPr lang="en-US" i="1" dirty="0">
                            <a:latin typeface="Cambria Math" panose="02040503050406030204" pitchFamily="18" charset="0"/>
                            <a:ea typeface="Cambria Math" panose="02040503050406030204" pitchFamily="18" charset="0"/>
                          </a:rPr>
                          <m:t>𝜕</m:t>
                        </m:r>
                        <m:r>
                          <a:rPr lang="en-US" i="1" dirty="0">
                            <a:latin typeface="Cambria Math" panose="02040503050406030204" pitchFamily="18" charset="0"/>
                            <a:ea typeface="Cambria Math" panose="02040503050406030204" pitchFamily="18" charset="0"/>
                          </a:rPr>
                          <m:t>𝐿</m:t>
                        </m:r>
                      </m:num>
                      <m:den>
                        <m:r>
                          <a:rPr lang="en-US" i="1" dirty="0">
                            <a:latin typeface="Cambria Math" panose="02040503050406030204" pitchFamily="18" charset="0"/>
                            <a:ea typeface="Cambria Math" panose="02040503050406030204" pitchFamily="18" charset="0"/>
                          </a:rPr>
                          <m:t>𝜕</m:t>
                        </m:r>
                        <m:r>
                          <a:rPr lang="en-US" i="1" dirty="0">
                            <a:latin typeface="Cambria Math" panose="02040503050406030204" pitchFamily="18" charset="0"/>
                            <a:ea typeface="Cambria Math" panose="02040503050406030204" pitchFamily="18" charset="0"/>
                          </a:rPr>
                          <m:t>𝑤</m:t>
                        </m:r>
                      </m:den>
                    </m:f>
                    <m:r>
                      <a:rPr lang="en-US" i="1" dirty="0">
                        <a:latin typeface="Cambria Math" panose="02040503050406030204" pitchFamily="18" charset="0"/>
                        <a:ea typeface="Cambria Math" panose="02040503050406030204" pitchFamily="18" charset="0"/>
                      </a:rPr>
                      <m:t>=</m:t>
                    </m:r>
                    <m:r>
                      <a:rPr lang="en-US" i="1" dirty="0">
                        <a:latin typeface="Cambria Math" panose="02040503050406030204" pitchFamily="18" charset="0"/>
                        <a:ea typeface="Cambria Math" panose="02040503050406030204" pitchFamily="18" charset="0"/>
                      </a:rPr>
                      <m:t>𝛿</m:t>
                    </m:r>
                    <m:sSup>
                      <m:sSupPr>
                        <m:ctrlPr>
                          <a:rPr lang="en-US" i="1" dirty="0">
                            <a:latin typeface="Cambria Math" panose="02040503050406030204" pitchFamily="18" charset="0"/>
                            <a:ea typeface="Cambria Math" panose="02040503050406030204" pitchFamily="18" charset="0"/>
                          </a:rPr>
                        </m:ctrlPr>
                      </m:sSupPr>
                      <m:e>
                        <m:r>
                          <a:rPr lang="en-US" i="1" dirty="0">
                            <a:latin typeface="Cambria Math" panose="02040503050406030204" pitchFamily="18" charset="0"/>
                            <a:ea typeface="Cambria Math" panose="02040503050406030204" pitchFamily="18" charset="0"/>
                          </a:rPr>
                          <m:t>𝜎</m:t>
                        </m:r>
                      </m:e>
                      <m:sup>
                        <m:r>
                          <a:rPr lang="en-US" i="1" dirty="0">
                            <a:latin typeface="Cambria Math" panose="02040503050406030204" pitchFamily="18" charset="0"/>
                            <a:ea typeface="Cambria Math" panose="02040503050406030204" pitchFamily="18" charset="0"/>
                          </a:rPr>
                          <m:t>′</m:t>
                        </m:r>
                      </m:sup>
                    </m:sSup>
                    <m:d>
                      <m:dPr>
                        <m:ctrlPr>
                          <a:rPr lang="en-US" i="1" dirty="0">
                            <a:latin typeface="Cambria Math" panose="02040503050406030204" pitchFamily="18" charset="0"/>
                            <a:ea typeface="Cambria Math" panose="02040503050406030204" pitchFamily="18" charset="0"/>
                          </a:rPr>
                        </m:ctrlPr>
                      </m:dPr>
                      <m:e>
                        <m:r>
                          <a:rPr lang="en-US" i="1" dirty="0">
                            <a:latin typeface="Cambria Math" panose="02040503050406030204" pitchFamily="18" charset="0"/>
                            <a:ea typeface="Cambria Math" panose="02040503050406030204" pitchFamily="18" charset="0"/>
                          </a:rPr>
                          <m:t>𝑧</m:t>
                        </m:r>
                      </m:e>
                    </m:d>
                    <m:r>
                      <a:rPr lang="en-US" i="1" dirty="0">
                        <a:latin typeface="Cambria Math" panose="02040503050406030204" pitchFamily="18" charset="0"/>
                        <a:ea typeface="Cambria Math" panose="02040503050406030204" pitchFamily="18" charset="0"/>
                      </a:rPr>
                      <m:t>𝑥</m:t>
                    </m:r>
                  </m:oMath>
                </a14:m>
                <a:endParaRPr lang="en-US" dirty="0"/>
              </a:p>
              <a:p>
                <a:pPr lvl="1"/>
                <a14:m>
                  <m:oMath xmlns:m="http://schemas.openxmlformats.org/officeDocument/2006/math">
                    <m:r>
                      <a:rPr lang="en-US" i="1">
                        <a:latin typeface="Cambria Math" panose="02040503050406030204" pitchFamily="18" charset="0"/>
                      </a:rPr>
                      <m:t>𝑧</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𝑤</m:t>
                        </m:r>
                      </m:e>
                      <m:sup>
                        <m:r>
                          <a:rPr lang="en-US" i="1">
                            <a:latin typeface="Cambria Math" panose="02040503050406030204" pitchFamily="18" charset="0"/>
                          </a:rPr>
                          <m:t>𝑇</m:t>
                        </m:r>
                      </m:sup>
                    </m:sSup>
                    <m:r>
                      <a:rPr lang="en-US" i="1">
                        <a:latin typeface="Cambria Math" panose="02040503050406030204" pitchFamily="18" charset="0"/>
                      </a:rPr>
                      <m:t>𝑥</m:t>
                    </m:r>
                  </m:oMath>
                </a14:m>
                <a:endParaRPr lang="en-US" dirty="0"/>
              </a:p>
              <a:p>
                <a:pPr lvl="1"/>
                <a:r>
                  <a:rPr lang="en-US" dirty="0"/>
                  <a:t>Error: </a:t>
                </a:r>
                <a14:m>
                  <m:oMath xmlns:m="http://schemas.openxmlformats.org/officeDocument/2006/math">
                    <m:r>
                      <a:rPr lang="en-US" i="1" dirty="0">
                        <a:latin typeface="Cambria Math" panose="02040503050406030204" pitchFamily="18" charset="0"/>
                        <a:ea typeface="Cambria Math" panose="02040503050406030204" pitchFamily="18" charset="0"/>
                      </a:rPr>
                      <m:t>𝛿</m:t>
                    </m:r>
                    <m:r>
                      <a:rPr lang="en-US" i="1" dirty="0">
                        <a:latin typeface="Cambria Math" panose="02040503050406030204" pitchFamily="18" charset="0"/>
                        <a:ea typeface="Cambria Math" panose="02040503050406030204" pitchFamily="18" charset="0"/>
                      </a:rPr>
                      <m:t>=</m:t>
                    </m:r>
                    <m:r>
                      <a:rPr lang="en-US" i="1">
                        <a:latin typeface="Cambria Math" panose="02040503050406030204" pitchFamily="18" charset="0"/>
                      </a:rPr>
                      <m:t>𝜎</m:t>
                    </m:r>
                    <m:d>
                      <m:dPr>
                        <m:ctrlPr>
                          <a:rPr lang="en-US" i="1">
                            <a:latin typeface="Cambria Math" panose="02040503050406030204" pitchFamily="18" charset="0"/>
                          </a:rPr>
                        </m:ctrlPr>
                      </m:dPr>
                      <m:e>
                        <m:r>
                          <a:rPr lang="en-US" i="1">
                            <a:latin typeface="Cambria Math" panose="02040503050406030204" pitchFamily="18" charset="0"/>
                          </a:rPr>
                          <m:t>𝑧</m:t>
                        </m:r>
                      </m:e>
                    </m:d>
                    <m:r>
                      <a:rPr lang="en-US" i="1">
                        <a:latin typeface="Cambria Math" panose="02040503050406030204" pitchFamily="18" charset="0"/>
                      </a:rPr>
                      <m:t>−</m:t>
                    </m:r>
                    <m:r>
                      <a:rPr lang="en-US" i="1">
                        <a:latin typeface="Cambria Math" panose="02040503050406030204" pitchFamily="18" charset="0"/>
                      </a:rPr>
                      <m:t>𝑦</m:t>
                    </m:r>
                  </m:oMath>
                </a14:m>
                <a:endParaRPr lang="en-US" dirty="0"/>
              </a:p>
              <a:p>
                <a:pPr lvl="1"/>
                <a:r>
                  <a:rPr lang="en-US" dirty="0"/>
                  <a:t>Derivative of sigmoid </a:t>
                </a:r>
                <a14:m>
                  <m:oMath xmlns:m="http://schemas.openxmlformats.org/officeDocument/2006/math">
                    <m:r>
                      <a:rPr lang="en-US" i="1">
                        <a:latin typeface="Cambria Math" panose="02040503050406030204" pitchFamily="18" charset="0"/>
                      </a:rPr>
                      <m:t>𝜎</m:t>
                    </m:r>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𝜎</m:t>
                    </m:r>
                    <m:d>
                      <m:dPr>
                        <m:ctrlPr>
                          <a:rPr lang="en-US" i="1">
                            <a:latin typeface="Cambria Math" panose="02040503050406030204" pitchFamily="18" charset="0"/>
                          </a:rPr>
                        </m:ctrlPr>
                      </m:dPr>
                      <m:e>
                        <m:r>
                          <a:rPr lang="en-US" i="1">
                            <a:latin typeface="Cambria Math" panose="02040503050406030204" pitchFamily="18" charset="0"/>
                          </a:rPr>
                          <m:t>𝑧</m:t>
                        </m:r>
                      </m:e>
                    </m:d>
                    <m:d>
                      <m:dPr>
                        <m:ctrlPr>
                          <a:rPr lang="en-US" i="1">
                            <a:latin typeface="Cambria Math" panose="02040503050406030204" pitchFamily="18" charset="0"/>
                          </a:rPr>
                        </m:ctrlPr>
                      </m:dPr>
                      <m:e>
                        <m:r>
                          <a:rPr lang="en-US" i="1">
                            <a:latin typeface="Cambria Math" panose="02040503050406030204" pitchFamily="18" charset="0"/>
                          </a:rPr>
                          <m:t>1−</m:t>
                        </m:r>
                        <m:r>
                          <a:rPr lang="en-US" i="1">
                            <a:latin typeface="Cambria Math" panose="02040503050406030204" pitchFamily="18" charset="0"/>
                          </a:rPr>
                          <m:t>𝜎</m:t>
                        </m:r>
                        <m:d>
                          <m:dPr>
                            <m:ctrlPr>
                              <a:rPr lang="en-US" i="1">
                                <a:latin typeface="Cambria Math" panose="02040503050406030204" pitchFamily="18" charset="0"/>
                              </a:rPr>
                            </m:ctrlPr>
                          </m:dPr>
                          <m:e>
                            <m:r>
                              <a:rPr lang="en-US" i="1">
                                <a:latin typeface="Cambria Math" panose="02040503050406030204" pitchFamily="18" charset="0"/>
                              </a:rPr>
                              <m:t>𝑧</m:t>
                            </m:r>
                          </m:e>
                        </m:d>
                      </m:e>
                    </m:d>
                  </m:oMath>
                </a14:m>
                <a:endParaRPr lang="en-US" dirty="0"/>
              </a:p>
            </p:txBody>
          </p:sp>
        </mc:Choice>
        <mc:Fallback xmlns="">
          <p:sp>
            <p:nvSpPr>
              <p:cNvPr id="3" name="Content Placeholder 2">
                <a:extLst>
                  <a:ext uri="{FF2B5EF4-FFF2-40B4-BE49-F238E27FC236}">
                    <a16:creationId xmlns:a16="http://schemas.microsoft.com/office/drawing/2014/main" id="{445B8194-BDEA-46A2-9D04-76E19C979C61}"/>
                  </a:ext>
                </a:extLst>
              </p:cNvPr>
              <p:cNvSpPr>
                <a:spLocks noGrp="1" noRot="1" noChangeAspect="1" noMove="1" noResize="1" noEditPoints="1" noAdjustHandles="1" noChangeArrowheads="1" noChangeShapeType="1" noTextEdit="1"/>
              </p:cNvSpPr>
              <p:nvPr>
                <p:ph sz="quarter" idx="10"/>
              </p:nvPr>
            </p:nvSpPr>
            <p:spPr>
              <a:xfrm>
                <a:off x="276684" y="1214472"/>
                <a:ext cx="11887200" cy="5608138"/>
              </a:xfr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537473302"/>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SGD vs. Gradient Descent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22066" y="1271993"/>
                <a:ext cx="8708488" cy="4473431"/>
              </a:xfrm>
            </p:spPr>
            <p:txBody>
              <a:bodyPr>
                <a:normAutofit/>
              </a:bodyPr>
              <a:lstStyle/>
              <a:p>
                <a:r>
                  <a:rPr lang="en-US" sz="3200" dirty="0"/>
                  <a:t>Gradient descent is a batch training algorithm</a:t>
                </a:r>
              </a:p>
              <a:p>
                <a:pPr lvl="1"/>
                <a:r>
                  <a:rPr lang="en-US" sz="2800" dirty="0"/>
                  <a:t>update </a:t>
                </a:r>
                <a14:m>
                  <m:oMath xmlns:m="http://schemas.openxmlformats.org/officeDocument/2006/math">
                    <m:r>
                      <a:rPr lang="en-US" sz="2800" i="1" dirty="0" smtClean="0">
                        <a:latin typeface="Cambria Math" panose="02040503050406030204" pitchFamily="18" charset="0"/>
                      </a:rPr>
                      <m:t>𝑤</m:t>
                    </m:r>
                  </m:oMath>
                </a14:m>
                <a:r>
                  <a:rPr lang="en-US" sz="2800" dirty="0"/>
                  <a:t> per batch of training samples</a:t>
                </a:r>
              </a:p>
              <a:p>
                <a:pPr lvl="1"/>
                <a:r>
                  <a:rPr lang="en-US" sz="2800" dirty="0"/>
                  <a:t>goes in steepest descent direction</a:t>
                </a:r>
              </a:p>
              <a:p>
                <a:r>
                  <a:rPr lang="en-US" sz="3200" dirty="0"/>
                  <a:t>SGD is noisy descent, but faster per iteration</a:t>
                </a:r>
              </a:p>
              <a:p>
                <a:r>
                  <a:rPr lang="en-US" sz="3200" dirty="0"/>
                  <a:t>Loss function contour plot</a:t>
                </a:r>
              </a:p>
              <a:p>
                <a:pPr lvl="1"/>
                <a14:m>
                  <m:oMath xmlns:m="http://schemas.openxmlformats.org/officeDocument/2006/math">
                    <m:nary>
                      <m:naryPr>
                        <m:chr m:val="∑"/>
                        <m:limLoc m:val="subSup"/>
                        <m:ctrlPr>
                          <a:rPr lang="en-US" sz="2800" i="1">
                            <a:latin typeface="Cambria Math" panose="02040503050406030204" pitchFamily="18" charset="0"/>
                          </a:rPr>
                        </m:ctrlPr>
                      </m:naryPr>
                      <m:sub>
                        <m:r>
                          <m:rPr>
                            <m:brk m:alnAt="25"/>
                          </m:rPr>
                          <a:rPr lang="en-US" sz="2800" i="1">
                            <a:latin typeface="Cambria Math" panose="02040503050406030204" pitchFamily="18" charset="0"/>
                          </a:rPr>
                          <m:t>𝑚</m:t>
                        </m:r>
                        <m:r>
                          <a:rPr lang="en-US" sz="2800" i="1">
                            <a:latin typeface="Cambria Math" panose="02040503050406030204" pitchFamily="18" charset="0"/>
                          </a:rPr>
                          <m:t>=1</m:t>
                        </m:r>
                      </m:sub>
                      <m:sup>
                        <m:r>
                          <a:rPr lang="en-US" sz="2800" i="1">
                            <a:latin typeface="Cambria Math" panose="02040503050406030204" pitchFamily="18" charset="0"/>
                          </a:rPr>
                          <m:t>𝑀</m:t>
                        </m:r>
                      </m:sup>
                      <m:e>
                        <m:f>
                          <m:fPr>
                            <m:ctrlPr>
                              <a:rPr lang="en-US" sz="2800" i="1">
                                <a:latin typeface="Cambria Math" panose="02040503050406030204" pitchFamily="18" charset="0"/>
                              </a:rPr>
                            </m:ctrlPr>
                          </m:fPr>
                          <m:num>
                            <m:r>
                              <a:rPr lang="en-US" sz="2800" i="1">
                                <a:latin typeface="Cambria Math" panose="02040503050406030204" pitchFamily="18" charset="0"/>
                              </a:rPr>
                              <m:t>1</m:t>
                            </m:r>
                          </m:num>
                          <m:den>
                            <m:r>
                              <a:rPr lang="en-US" sz="2800" i="1">
                                <a:latin typeface="Cambria Math" panose="02040503050406030204" pitchFamily="18" charset="0"/>
                              </a:rPr>
                              <m:t>2</m:t>
                            </m:r>
                          </m:den>
                        </m:f>
                        <m:sSup>
                          <m:sSupPr>
                            <m:ctrlPr>
                              <a:rPr lang="en-US" sz="2800" b="0" i="1" smtClean="0">
                                <a:latin typeface="Cambria Math" panose="02040503050406030204" pitchFamily="18" charset="0"/>
                              </a:rPr>
                            </m:ctrlPr>
                          </m:sSupPr>
                          <m:e>
                            <m:d>
                              <m:dPr>
                                <m:ctrlPr>
                                  <a:rPr lang="en-US" sz="2800" i="1">
                                    <a:latin typeface="Cambria Math" panose="02040503050406030204" pitchFamily="18" charset="0"/>
                                  </a:rPr>
                                </m:ctrlPr>
                              </m:dPr>
                              <m:e>
                                <m:r>
                                  <a:rPr lang="en-US" sz="2800" i="1">
                                    <a:latin typeface="Cambria Math" panose="02040503050406030204" pitchFamily="18" charset="0"/>
                                  </a:rPr>
                                  <m:t>𝜎</m:t>
                                </m:r>
                                <m:d>
                                  <m:dPr>
                                    <m:ctrlPr>
                                      <a:rPr lang="en-US" sz="2800" i="1">
                                        <a:latin typeface="Cambria Math" panose="02040503050406030204" pitchFamily="18" charset="0"/>
                                      </a:rPr>
                                    </m:ctrlPr>
                                  </m:dPr>
                                  <m:e>
                                    <m:sSup>
                                      <m:sSupPr>
                                        <m:ctrlPr>
                                          <a:rPr lang="en-US" sz="2800" i="1">
                                            <a:latin typeface="Cambria Math" panose="02040503050406030204" pitchFamily="18" charset="0"/>
                                          </a:rPr>
                                        </m:ctrlPr>
                                      </m:sSupPr>
                                      <m:e>
                                        <m:r>
                                          <a:rPr lang="en-US" sz="2800" i="1">
                                            <a:latin typeface="Cambria Math" panose="02040503050406030204" pitchFamily="18" charset="0"/>
                                          </a:rPr>
                                          <m:t>𝑤</m:t>
                                        </m:r>
                                      </m:e>
                                      <m:sup>
                                        <m:r>
                                          <a:rPr lang="en-US" sz="2800" i="1">
                                            <a:latin typeface="Cambria Math" panose="02040503050406030204" pitchFamily="18" charset="0"/>
                                          </a:rPr>
                                          <m:t>𝑇</m:t>
                                        </m:r>
                                      </m:sup>
                                    </m:sSup>
                                    <m:r>
                                      <a:rPr lang="en-US" sz="2800" i="1">
                                        <a:latin typeface="Cambria Math" panose="02040503050406030204" pitchFamily="18" charset="0"/>
                                      </a:rPr>
                                      <m:t>𝑥</m:t>
                                    </m:r>
                                  </m:e>
                                </m:d>
                                <m:r>
                                  <a:rPr lang="en-US" sz="2800" i="1">
                                    <a:latin typeface="Cambria Math" panose="02040503050406030204" pitchFamily="18" charset="0"/>
                                  </a:rPr>
                                  <m:t>−</m:t>
                                </m:r>
                                <m:r>
                                  <a:rPr lang="en-US" sz="2800" i="1">
                                    <a:latin typeface="Cambria Math" panose="02040503050406030204" pitchFamily="18" charset="0"/>
                                  </a:rPr>
                                  <m:t>𝑦</m:t>
                                </m:r>
                              </m:e>
                            </m:d>
                          </m:e>
                          <m:sup>
                            <m:r>
                              <a:rPr lang="en-US" sz="2800" b="0" i="1" smtClean="0">
                                <a:latin typeface="Cambria Math" panose="02040503050406030204" pitchFamily="18" charset="0"/>
                              </a:rPr>
                              <m:t>2</m:t>
                            </m:r>
                          </m:sup>
                        </m:sSup>
                      </m:e>
                    </m:nary>
                    <m:r>
                      <a:rPr lang="en-US" sz="2800" b="0" i="1" smtClean="0">
                        <a:latin typeface="Cambria Math" panose="02040503050406030204" pitchFamily="18" charset="0"/>
                      </a:rPr>
                      <m:t>+</m:t>
                    </m:r>
                    <m:d>
                      <m:dPr>
                        <m:begChr m:val="‖"/>
                        <m:endChr m:val="‖"/>
                        <m:ctrlPr>
                          <a:rPr lang="en-US" sz="2800" b="0" i="1" smtClean="0">
                            <a:latin typeface="Cambria Math" panose="02040503050406030204" pitchFamily="18" charset="0"/>
                          </a:rPr>
                        </m:ctrlPr>
                      </m:dPr>
                      <m:e>
                        <m:r>
                          <a:rPr lang="en-US" sz="2800" b="0" i="1" smtClean="0">
                            <a:latin typeface="Cambria Math" panose="02040503050406030204" pitchFamily="18" charset="0"/>
                          </a:rPr>
                          <m:t>𝑤</m:t>
                        </m:r>
                      </m:e>
                    </m:d>
                  </m:oMath>
                </a14:m>
                <a:endParaRPr lang="en-US" sz="28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22066" y="1271993"/>
                <a:ext cx="8708488" cy="4473431"/>
              </a:xfrm>
              <a:blipFill>
                <a:blip r:embed="rId2"/>
                <a:stretch>
                  <a:fillRect/>
                </a:stretch>
              </a:blipFill>
            </p:spPr>
            <p:txBody>
              <a:bodyPr/>
              <a:lstStyle/>
              <a:p>
                <a:r>
                  <a:rPr lang="en-US">
                    <a:noFill/>
                  </a:rPr>
                  <a:t> </a:t>
                </a:r>
              </a:p>
            </p:txBody>
          </p:sp>
        </mc:Fallback>
      </mc:AlternateContent>
      <p:sp>
        <p:nvSpPr>
          <p:cNvPr id="6" name="Rectangle 5"/>
          <p:cNvSpPr/>
          <p:nvPr/>
        </p:nvSpPr>
        <p:spPr>
          <a:xfrm>
            <a:off x="881" y="6574402"/>
            <a:ext cx="12392474" cy="318286"/>
          </a:xfrm>
          <a:prstGeom prst="rect">
            <a:avLst/>
          </a:prstGeom>
        </p:spPr>
        <p:txBody>
          <a:bodyPr wrap="square">
            <a:spAutoFit/>
          </a:bodyPr>
          <a:lstStyle/>
          <a:p>
            <a:pPr algn="ctr"/>
            <a:r>
              <a:rPr lang="en-US" sz="1428" dirty="0"/>
              <a:t>[</a:t>
            </a:r>
            <a:r>
              <a:rPr lang="en-US" sz="1428" dirty="0">
                <a:cs typeface="Times New Roman" panose="02020603050405020304" pitchFamily="18" charset="0"/>
              </a:rPr>
              <a:t>Duh, K. 2014. Deep learning for natural language processing and machine translation. Tutorial.</a:t>
            </a:r>
            <a:r>
              <a:rPr lang="en-US" sz="1428" dirty="0"/>
              <a:t>]</a:t>
            </a:r>
          </a:p>
        </p:txBody>
      </p:sp>
      <p:pic>
        <p:nvPicPr>
          <p:cNvPr id="4" name="Picture 3"/>
          <p:cNvPicPr>
            <a:picLocks noChangeAspect="1"/>
          </p:cNvPicPr>
          <p:nvPr/>
        </p:nvPicPr>
        <p:blipFill>
          <a:blip r:embed="rId3"/>
          <a:stretch>
            <a:fillRect/>
          </a:stretch>
        </p:blipFill>
        <p:spPr>
          <a:xfrm>
            <a:off x="7968718" y="3508708"/>
            <a:ext cx="3732595" cy="2836120"/>
          </a:xfrm>
          <a:prstGeom prst="rect">
            <a:avLst/>
          </a:prstGeom>
        </p:spPr>
      </p:pic>
    </p:spTree>
    <p:extLst>
      <p:ext uri="{BB962C8B-B14F-4D97-AF65-F5344CB8AC3E}">
        <p14:creationId xmlns:p14="http://schemas.microsoft.com/office/powerpoint/2010/main" val="3227869902"/>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Multi-layer (Deep) Neural Networks</a:t>
            </a:r>
          </a:p>
        </p:txBody>
      </p:sp>
      <p:pic>
        <p:nvPicPr>
          <p:cNvPr id="4" name="Picture 3"/>
          <p:cNvPicPr>
            <a:picLocks noChangeAspect="1"/>
          </p:cNvPicPr>
          <p:nvPr/>
        </p:nvPicPr>
        <p:blipFill>
          <a:blip r:embed="rId2"/>
          <a:stretch>
            <a:fillRect/>
          </a:stretch>
        </p:blipFill>
        <p:spPr>
          <a:xfrm rot="16200000">
            <a:off x="-37478" y="2628304"/>
            <a:ext cx="4876738" cy="2710378"/>
          </a:xfrm>
          <a:prstGeom prst="rect">
            <a:avLst/>
          </a:prstGeom>
        </p:spPr>
      </p:pic>
      <mc:AlternateContent xmlns:mc="http://schemas.openxmlformats.org/markup-compatibility/2006" xmlns:a14="http://schemas.microsoft.com/office/drawing/2010/main">
        <mc:Choice Requires="a14">
          <p:sp>
            <p:nvSpPr>
              <p:cNvPr id="6" name="TextBox 5"/>
              <p:cNvSpPr txBox="1"/>
              <p:nvPr/>
            </p:nvSpPr>
            <p:spPr>
              <a:xfrm>
                <a:off x="4262643" y="6045177"/>
                <a:ext cx="1860076" cy="382308"/>
              </a:xfrm>
              <a:prstGeom prst="rect">
                <a:avLst/>
              </a:prstGeom>
              <a:noFill/>
            </p:spPr>
            <p:txBody>
              <a:bodyPr wrap="none" rtlCol="0">
                <a:spAutoFit/>
              </a:bodyPr>
              <a:lstStyle/>
              <a:p>
                <a:r>
                  <a:rPr lang="en-US" sz="1836" dirty="0">
                    <a:solidFill>
                      <a:schemeClr val="accent5"/>
                    </a:solidFill>
                  </a:rPr>
                  <a:t>Input features </a:t>
                </a:r>
                <a14:m>
                  <m:oMath xmlns:m="http://schemas.openxmlformats.org/officeDocument/2006/math">
                    <m:r>
                      <a:rPr lang="en-US" sz="1836" i="1" dirty="0">
                        <a:solidFill>
                          <a:schemeClr val="accent5"/>
                        </a:solidFill>
                        <a:latin typeface="Cambria Math" panose="02040503050406030204" pitchFamily="18" charset="0"/>
                      </a:rPr>
                      <m:t>𝑥</m:t>
                    </m:r>
                  </m:oMath>
                </a14:m>
                <a:endParaRPr lang="en-US" sz="1836" i="1" dirty="0">
                  <a:solidFill>
                    <a:schemeClr val="accent5"/>
                  </a:solidFill>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4262643" y="6045177"/>
                <a:ext cx="1860076" cy="382308"/>
              </a:xfrm>
              <a:prstGeom prst="rect">
                <a:avLst/>
              </a:prstGeom>
              <a:blipFill>
                <a:blip r:embed="rId3"/>
                <a:stretch>
                  <a:fillRect l="-2623" t="-8065" b="-2419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4262643" y="4809677"/>
                <a:ext cx="3243540" cy="382308"/>
              </a:xfrm>
              <a:prstGeom prst="rect">
                <a:avLst/>
              </a:prstGeom>
              <a:noFill/>
            </p:spPr>
            <p:txBody>
              <a:bodyPr wrap="none" rtlCol="0">
                <a:spAutoFit/>
              </a:bodyPr>
              <a:lstStyle/>
              <a:p>
                <a:r>
                  <a:rPr lang="en-US" sz="1836" dirty="0">
                    <a:solidFill>
                      <a:schemeClr val="accent5"/>
                    </a:solidFill>
                  </a:rPr>
                  <a:t>1</a:t>
                </a:r>
                <a:r>
                  <a:rPr lang="en-US" sz="1836" baseline="30000" dirty="0">
                    <a:solidFill>
                      <a:schemeClr val="accent5"/>
                    </a:solidFill>
                  </a:rPr>
                  <a:t>st</a:t>
                </a:r>
                <a:r>
                  <a:rPr lang="en-US" sz="1836" dirty="0">
                    <a:solidFill>
                      <a:schemeClr val="accent5"/>
                    </a:solidFill>
                  </a:rPr>
                  <a:t> hidden layer </a:t>
                </a:r>
                <a14:m>
                  <m:oMath xmlns:m="http://schemas.openxmlformats.org/officeDocument/2006/math">
                    <m:sSup>
                      <m:sSupPr>
                        <m:ctrlPr>
                          <a:rPr lang="en-US" sz="1836" i="1">
                            <a:solidFill>
                              <a:schemeClr val="accent5"/>
                            </a:solidFill>
                            <a:latin typeface="Cambria Math" panose="02040503050406030204" pitchFamily="18" charset="0"/>
                          </a:rPr>
                        </m:ctrlPr>
                      </m:sSupPr>
                      <m:e>
                        <m:r>
                          <a:rPr lang="en-US" sz="1836" i="1">
                            <a:solidFill>
                              <a:schemeClr val="accent5"/>
                            </a:solidFill>
                            <a:latin typeface="Cambria Math" panose="02040503050406030204" pitchFamily="18" charset="0"/>
                          </a:rPr>
                          <m:t>𝑦</m:t>
                        </m:r>
                      </m:e>
                      <m:sup>
                        <m:r>
                          <a:rPr lang="en-US" sz="1836" i="1">
                            <a:solidFill>
                              <a:schemeClr val="accent5"/>
                            </a:solidFill>
                            <a:latin typeface="Cambria Math" panose="02040503050406030204" pitchFamily="18" charset="0"/>
                          </a:rPr>
                          <m:t>1</m:t>
                        </m:r>
                      </m:sup>
                    </m:sSup>
                    <m:r>
                      <a:rPr lang="en-US" sz="1836" i="1">
                        <a:solidFill>
                          <a:schemeClr val="accent5"/>
                        </a:solidFill>
                        <a:latin typeface="Cambria Math" panose="02040503050406030204" pitchFamily="18" charset="0"/>
                      </a:rPr>
                      <m:t>=</m:t>
                    </m:r>
                    <m:r>
                      <a:rPr lang="en-US" sz="1836" i="1">
                        <a:solidFill>
                          <a:schemeClr val="accent5"/>
                        </a:solidFill>
                        <a:latin typeface="Cambria Math" panose="02040503050406030204" pitchFamily="18" charset="0"/>
                      </a:rPr>
                      <m:t>𝜎</m:t>
                    </m:r>
                    <m:r>
                      <a:rPr lang="en-US" sz="1836" i="1">
                        <a:solidFill>
                          <a:schemeClr val="accent5"/>
                        </a:solidFill>
                        <a:latin typeface="Cambria Math" panose="02040503050406030204" pitchFamily="18" charset="0"/>
                      </a:rPr>
                      <m:t>(</m:t>
                    </m:r>
                    <m:sSub>
                      <m:sSubPr>
                        <m:ctrlPr>
                          <a:rPr lang="en-US" sz="1836" i="1">
                            <a:solidFill>
                              <a:schemeClr val="accent5"/>
                            </a:solidFill>
                            <a:latin typeface="Cambria Math" panose="02040503050406030204" pitchFamily="18" charset="0"/>
                          </a:rPr>
                        </m:ctrlPr>
                      </m:sSubPr>
                      <m:e>
                        <m:r>
                          <a:rPr lang="en-US" sz="1836" b="1">
                            <a:solidFill>
                              <a:schemeClr val="accent5"/>
                            </a:solidFill>
                            <a:latin typeface="Cambria Math" panose="02040503050406030204" pitchFamily="18" charset="0"/>
                          </a:rPr>
                          <m:t>𝐖</m:t>
                        </m:r>
                      </m:e>
                      <m:sub>
                        <m:r>
                          <a:rPr lang="en-US" sz="1836" i="1">
                            <a:solidFill>
                              <a:schemeClr val="accent5"/>
                            </a:solidFill>
                            <a:latin typeface="Cambria Math" panose="02040503050406030204" pitchFamily="18" charset="0"/>
                          </a:rPr>
                          <m:t>1</m:t>
                        </m:r>
                      </m:sub>
                    </m:sSub>
                    <m:r>
                      <a:rPr lang="en-US" sz="1836" i="1">
                        <a:solidFill>
                          <a:schemeClr val="accent5"/>
                        </a:solidFill>
                        <a:latin typeface="Cambria Math" panose="02040503050406030204" pitchFamily="18" charset="0"/>
                      </a:rPr>
                      <m:t>𝑥</m:t>
                    </m:r>
                    <m:r>
                      <a:rPr lang="en-US" sz="1836" i="1">
                        <a:solidFill>
                          <a:schemeClr val="accent5"/>
                        </a:solidFill>
                        <a:latin typeface="Cambria Math" panose="02040503050406030204" pitchFamily="18" charset="0"/>
                      </a:rPr>
                      <m:t>)</m:t>
                    </m:r>
                  </m:oMath>
                </a14:m>
                <a:endParaRPr lang="en-US" sz="1836" i="1" dirty="0">
                  <a:solidFill>
                    <a:schemeClr val="accent5"/>
                  </a:solidFill>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4262643" y="4809677"/>
                <a:ext cx="3243540" cy="382308"/>
              </a:xfrm>
              <a:prstGeom prst="rect">
                <a:avLst/>
              </a:prstGeom>
              <a:blipFill>
                <a:blip r:embed="rId4"/>
                <a:stretch>
                  <a:fillRect l="-1504" t="-7937" b="-222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4262644" y="5427427"/>
                <a:ext cx="2369056" cy="382308"/>
              </a:xfrm>
              <a:prstGeom prst="rect">
                <a:avLst/>
              </a:prstGeom>
              <a:noFill/>
            </p:spPr>
            <p:txBody>
              <a:bodyPr wrap="none" rtlCol="0">
                <a:spAutoFit/>
              </a:bodyPr>
              <a:lstStyle/>
              <a:p>
                <a:r>
                  <a:rPr lang="en-US" sz="1836" dirty="0">
                    <a:solidFill>
                      <a:schemeClr val="accent5"/>
                    </a:solidFill>
                  </a:rPr>
                  <a:t>Projection matrix </a:t>
                </a:r>
                <a14:m>
                  <m:oMath xmlns:m="http://schemas.openxmlformats.org/officeDocument/2006/math">
                    <m:sSub>
                      <m:sSubPr>
                        <m:ctrlPr>
                          <a:rPr lang="en-US" sz="1836" b="1" i="1">
                            <a:solidFill>
                              <a:schemeClr val="accent5"/>
                            </a:solidFill>
                            <a:latin typeface="Cambria Math" panose="02040503050406030204" pitchFamily="18" charset="0"/>
                          </a:rPr>
                        </m:ctrlPr>
                      </m:sSubPr>
                      <m:e>
                        <m:r>
                          <a:rPr lang="en-US" sz="1836" b="1">
                            <a:solidFill>
                              <a:schemeClr val="accent5"/>
                            </a:solidFill>
                            <a:latin typeface="Cambria Math" panose="02040503050406030204" pitchFamily="18" charset="0"/>
                          </a:rPr>
                          <m:t>𝐖</m:t>
                        </m:r>
                      </m:e>
                      <m:sub>
                        <m:r>
                          <a:rPr lang="en-US" sz="1836">
                            <a:solidFill>
                              <a:schemeClr val="accent5"/>
                            </a:solidFill>
                            <a:latin typeface="Cambria Math" panose="02040503050406030204" pitchFamily="18" charset="0"/>
                          </a:rPr>
                          <m:t>1</m:t>
                        </m:r>
                      </m:sub>
                    </m:sSub>
                  </m:oMath>
                </a14:m>
                <a:endParaRPr lang="en-US" sz="1836" b="1" dirty="0">
                  <a:solidFill>
                    <a:schemeClr val="accent5"/>
                  </a:solidFill>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4262644" y="5427427"/>
                <a:ext cx="2369056" cy="382308"/>
              </a:xfrm>
              <a:prstGeom prst="rect">
                <a:avLst/>
              </a:prstGeom>
              <a:blipFill>
                <a:blip r:embed="rId5"/>
                <a:stretch>
                  <a:fillRect l="-2057" t="-6349" b="-222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4262643" y="4124118"/>
                <a:ext cx="2374616" cy="382308"/>
              </a:xfrm>
              <a:prstGeom prst="rect">
                <a:avLst/>
              </a:prstGeom>
              <a:noFill/>
            </p:spPr>
            <p:txBody>
              <a:bodyPr wrap="none" rtlCol="0">
                <a:spAutoFit/>
              </a:bodyPr>
              <a:lstStyle/>
              <a:p>
                <a:r>
                  <a:rPr lang="en-US" sz="1836" dirty="0">
                    <a:solidFill>
                      <a:schemeClr val="accent5"/>
                    </a:solidFill>
                  </a:rPr>
                  <a:t>Projection matrix </a:t>
                </a:r>
                <a14:m>
                  <m:oMath xmlns:m="http://schemas.openxmlformats.org/officeDocument/2006/math">
                    <m:sSub>
                      <m:sSubPr>
                        <m:ctrlPr>
                          <a:rPr lang="en-US" sz="1836" b="1" i="1">
                            <a:solidFill>
                              <a:schemeClr val="accent5"/>
                            </a:solidFill>
                            <a:latin typeface="Cambria Math" panose="02040503050406030204" pitchFamily="18" charset="0"/>
                          </a:rPr>
                        </m:ctrlPr>
                      </m:sSubPr>
                      <m:e>
                        <m:r>
                          <a:rPr lang="en-US" sz="1836" b="1">
                            <a:solidFill>
                              <a:schemeClr val="accent5"/>
                            </a:solidFill>
                            <a:latin typeface="Cambria Math" panose="02040503050406030204" pitchFamily="18" charset="0"/>
                          </a:rPr>
                          <m:t>𝐖</m:t>
                        </m:r>
                      </m:e>
                      <m:sub>
                        <m:r>
                          <a:rPr lang="en-US" sz="1836">
                            <a:solidFill>
                              <a:schemeClr val="accent5"/>
                            </a:solidFill>
                            <a:latin typeface="Cambria Math" panose="02040503050406030204" pitchFamily="18" charset="0"/>
                          </a:rPr>
                          <m:t>2</m:t>
                        </m:r>
                      </m:sub>
                    </m:sSub>
                  </m:oMath>
                </a14:m>
                <a:endParaRPr lang="en-US" sz="1836" b="1" dirty="0">
                  <a:solidFill>
                    <a:schemeClr val="accent5"/>
                  </a:solidFill>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4262643" y="4124118"/>
                <a:ext cx="2374616" cy="382308"/>
              </a:xfrm>
              <a:prstGeom prst="rect">
                <a:avLst/>
              </a:prstGeom>
              <a:blipFill>
                <a:blip r:embed="rId6"/>
                <a:stretch>
                  <a:fillRect l="-2051" t="-8065" b="-2419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4262643" y="3389026"/>
                <a:ext cx="3371391" cy="382308"/>
              </a:xfrm>
              <a:prstGeom prst="rect">
                <a:avLst/>
              </a:prstGeom>
              <a:noFill/>
            </p:spPr>
            <p:txBody>
              <a:bodyPr wrap="none" rtlCol="0">
                <a:spAutoFit/>
              </a:bodyPr>
              <a:lstStyle/>
              <a:p>
                <a:r>
                  <a:rPr lang="en-US" sz="1836" dirty="0">
                    <a:solidFill>
                      <a:schemeClr val="accent5"/>
                    </a:solidFill>
                  </a:rPr>
                  <a:t>2</a:t>
                </a:r>
                <a:r>
                  <a:rPr lang="en-US" sz="1836" baseline="30000" dirty="0">
                    <a:solidFill>
                      <a:schemeClr val="accent5"/>
                    </a:solidFill>
                  </a:rPr>
                  <a:t>st</a:t>
                </a:r>
                <a:r>
                  <a:rPr lang="en-US" sz="1836" dirty="0">
                    <a:solidFill>
                      <a:schemeClr val="accent5"/>
                    </a:solidFill>
                  </a:rPr>
                  <a:t> hidden layer </a:t>
                </a:r>
                <a14:m>
                  <m:oMath xmlns:m="http://schemas.openxmlformats.org/officeDocument/2006/math">
                    <m:sSup>
                      <m:sSupPr>
                        <m:ctrlPr>
                          <a:rPr lang="en-US" sz="1836" i="1">
                            <a:solidFill>
                              <a:schemeClr val="accent5"/>
                            </a:solidFill>
                            <a:latin typeface="Cambria Math" panose="02040503050406030204" pitchFamily="18" charset="0"/>
                          </a:rPr>
                        </m:ctrlPr>
                      </m:sSupPr>
                      <m:e>
                        <m:r>
                          <a:rPr lang="en-US" sz="1836" i="1">
                            <a:solidFill>
                              <a:schemeClr val="accent5"/>
                            </a:solidFill>
                            <a:latin typeface="Cambria Math" panose="02040503050406030204" pitchFamily="18" charset="0"/>
                          </a:rPr>
                          <m:t>𝑦</m:t>
                        </m:r>
                      </m:e>
                      <m:sup>
                        <m:r>
                          <a:rPr lang="en-US" sz="1836" i="1">
                            <a:solidFill>
                              <a:schemeClr val="accent5"/>
                            </a:solidFill>
                            <a:latin typeface="Cambria Math" panose="02040503050406030204" pitchFamily="18" charset="0"/>
                          </a:rPr>
                          <m:t>2</m:t>
                        </m:r>
                      </m:sup>
                    </m:sSup>
                    <m:r>
                      <a:rPr lang="en-US" sz="1836" i="1">
                        <a:solidFill>
                          <a:schemeClr val="accent5"/>
                        </a:solidFill>
                        <a:latin typeface="Cambria Math" panose="02040503050406030204" pitchFamily="18" charset="0"/>
                      </a:rPr>
                      <m:t>=</m:t>
                    </m:r>
                    <m:r>
                      <a:rPr lang="en-US" sz="1836" i="1">
                        <a:solidFill>
                          <a:schemeClr val="accent5"/>
                        </a:solidFill>
                        <a:latin typeface="Cambria Math" panose="02040503050406030204" pitchFamily="18" charset="0"/>
                      </a:rPr>
                      <m:t>𝜎</m:t>
                    </m:r>
                    <m:r>
                      <a:rPr lang="en-US" sz="1836" i="1">
                        <a:solidFill>
                          <a:schemeClr val="accent5"/>
                        </a:solidFill>
                        <a:latin typeface="Cambria Math" panose="02040503050406030204" pitchFamily="18" charset="0"/>
                      </a:rPr>
                      <m:t>(</m:t>
                    </m:r>
                    <m:sSub>
                      <m:sSubPr>
                        <m:ctrlPr>
                          <a:rPr lang="en-US" sz="1836" i="1">
                            <a:solidFill>
                              <a:schemeClr val="accent5"/>
                            </a:solidFill>
                            <a:latin typeface="Cambria Math" panose="02040503050406030204" pitchFamily="18" charset="0"/>
                          </a:rPr>
                        </m:ctrlPr>
                      </m:sSubPr>
                      <m:e>
                        <m:r>
                          <a:rPr lang="en-US" sz="1836" b="1">
                            <a:solidFill>
                              <a:schemeClr val="accent5"/>
                            </a:solidFill>
                            <a:latin typeface="Cambria Math" panose="02040503050406030204" pitchFamily="18" charset="0"/>
                          </a:rPr>
                          <m:t>𝐖</m:t>
                        </m:r>
                      </m:e>
                      <m:sub>
                        <m:r>
                          <a:rPr lang="en-US" sz="1836" i="1">
                            <a:solidFill>
                              <a:schemeClr val="accent5"/>
                            </a:solidFill>
                            <a:latin typeface="Cambria Math" panose="02040503050406030204" pitchFamily="18" charset="0"/>
                          </a:rPr>
                          <m:t>2</m:t>
                        </m:r>
                      </m:sub>
                    </m:sSub>
                    <m:sSup>
                      <m:sSupPr>
                        <m:ctrlPr>
                          <a:rPr lang="en-US" sz="1836" i="1">
                            <a:solidFill>
                              <a:schemeClr val="accent5"/>
                            </a:solidFill>
                            <a:latin typeface="Cambria Math" panose="02040503050406030204" pitchFamily="18" charset="0"/>
                          </a:rPr>
                        </m:ctrlPr>
                      </m:sSupPr>
                      <m:e>
                        <m:r>
                          <a:rPr lang="en-US" sz="1836" i="1">
                            <a:solidFill>
                              <a:schemeClr val="accent5"/>
                            </a:solidFill>
                            <a:latin typeface="Cambria Math" panose="02040503050406030204" pitchFamily="18" charset="0"/>
                          </a:rPr>
                          <m:t>𝑦</m:t>
                        </m:r>
                      </m:e>
                      <m:sup>
                        <m:r>
                          <a:rPr lang="en-US" sz="1836" i="1">
                            <a:solidFill>
                              <a:schemeClr val="accent5"/>
                            </a:solidFill>
                            <a:latin typeface="Cambria Math" panose="02040503050406030204" pitchFamily="18" charset="0"/>
                          </a:rPr>
                          <m:t>1</m:t>
                        </m:r>
                      </m:sup>
                    </m:sSup>
                    <m:r>
                      <a:rPr lang="en-US" sz="1836" i="1">
                        <a:solidFill>
                          <a:schemeClr val="accent5"/>
                        </a:solidFill>
                        <a:latin typeface="Cambria Math" panose="02040503050406030204" pitchFamily="18" charset="0"/>
                      </a:rPr>
                      <m:t>)</m:t>
                    </m:r>
                  </m:oMath>
                </a14:m>
                <a:endParaRPr lang="en-US" sz="1836" i="1" dirty="0">
                  <a:solidFill>
                    <a:schemeClr val="accent5"/>
                  </a:solidFill>
                </a:endParaRPr>
              </a:p>
            </p:txBody>
          </p:sp>
        </mc:Choice>
        <mc:Fallback xmlns="">
          <p:sp>
            <p:nvSpPr>
              <p:cNvPr id="10" name="TextBox 9"/>
              <p:cNvSpPr txBox="1">
                <a:spLocks noRot="1" noChangeAspect="1" noMove="1" noResize="1" noEditPoints="1" noAdjustHandles="1" noChangeArrowheads="1" noChangeShapeType="1" noTextEdit="1"/>
              </p:cNvSpPr>
              <p:nvPr/>
            </p:nvSpPr>
            <p:spPr>
              <a:xfrm>
                <a:off x="4262643" y="3389026"/>
                <a:ext cx="3371391" cy="382308"/>
              </a:xfrm>
              <a:prstGeom prst="rect">
                <a:avLst/>
              </a:prstGeom>
              <a:blipFill>
                <a:blip r:embed="rId7"/>
                <a:stretch>
                  <a:fillRect l="-1447" t="-7937" b="-222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p:cNvSpPr txBox="1"/>
              <p:nvPr/>
            </p:nvSpPr>
            <p:spPr>
              <a:xfrm>
                <a:off x="4262643" y="2576045"/>
                <a:ext cx="1113573" cy="382308"/>
              </a:xfrm>
              <a:prstGeom prst="rect">
                <a:avLst/>
              </a:prstGeom>
              <a:noFill/>
            </p:spPr>
            <p:txBody>
              <a:bodyPr wrap="none" rtlCol="0">
                <a:spAutoFit/>
              </a:bodyPr>
              <a:lstStyle/>
              <a:p>
                <a:r>
                  <a:rPr lang="en-US" sz="1836" dirty="0">
                    <a:solidFill>
                      <a:schemeClr val="accent5"/>
                    </a:solidFill>
                  </a:rPr>
                  <a:t>Vector </a:t>
                </a:r>
                <a14:m>
                  <m:oMath xmlns:m="http://schemas.openxmlformats.org/officeDocument/2006/math">
                    <m:r>
                      <a:rPr lang="en-US" sz="1836" i="1">
                        <a:solidFill>
                          <a:schemeClr val="accent5"/>
                        </a:solidFill>
                        <a:latin typeface="Cambria Math" panose="02040503050406030204" pitchFamily="18" charset="0"/>
                      </a:rPr>
                      <m:t>𝑤</m:t>
                    </m:r>
                  </m:oMath>
                </a14:m>
                <a:endParaRPr lang="en-US" sz="1836" dirty="0">
                  <a:solidFill>
                    <a:schemeClr val="accent5"/>
                  </a:solidFill>
                </a:endParaRPr>
              </a:p>
            </p:txBody>
          </p:sp>
        </mc:Choice>
        <mc:Fallback xmlns="">
          <p:sp>
            <p:nvSpPr>
              <p:cNvPr id="11" name="TextBox 10"/>
              <p:cNvSpPr txBox="1">
                <a:spLocks noRot="1" noChangeAspect="1" noMove="1" noResize="1" noEditPoints="1" noAdjustHandles="1" noChangeArrowheads="1" noChangeShapeType="1" noTextEdit="1"/>
              </p:cNvSpPr>
              <p:nvPr/>
            </p:nvSpPr>
            <p:spPr>
              <a:xfrm>
                <a:off x="4262643" y="2576045"/>
                <a:ext cx="1113573" cy="382308"/>
              </a:xfrm>
              <a:prstGeom prst="rect">
                <a:avLst/>
              </a:prstGeom>
              <a:blipFill>
                <a:blip r:embed="rId8"/>
                <a:stretch>
                  <a:fillRect l="-4372" t="-8065" b="-2419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a:off x="4213387" y="1888523"/>
                <a:ext cx="3076452" cy="382308"/>
              </a:xfrm>
              <a:prstGeom prst="rect">
                <a:avLst/>
              </a:prstGeom>
              <a:noFill/>
            </p:spPr>
            <p:txBody>
              <a:bodyPr wrap="none" rtlCol="0">
                <a:spAutoFit/>
              </a:bodyPr>
              <a:lstStyle/>
              <a:p>
                <a:r>
                  <a:rPr lang="en-US" sz="1836" dirty="0">
                    <a:solidFill>
                      <a:schemeClr val="accent5"/>
                    </a:solidFill>
                  </a:rPr>
                  <a:t>Output layer </a:t>
                </a:r>
                <a14:m>
                  <m:oMath xmlns:m="http://schemas.openxmlformats.org/officeDocument/2006/math">
                    <m:sSup>
                      <m:sSupPr>
                        <m:ctrlPr>
                          <a:rPr lang="en-US" sz="1836" i="1">
                            <a:solidFill>
                              <a:schemeClr val="accent5"/>
                            </a:solidFill>
                            <a:latin typeface="Cambria Math" panose="02040503050406030204" pitchFamily="18" charset="0"/>
                          </a:rPr>
                        </m:ctrlPr>
                      </m:sSupPr>
                      <m:e>
                        <m:r>
                          <a:rPr lang="en-US" sz="1836" i="1">
                            <a:solidFill>
                              <a:schemeClr val="accent5"/>
                            </a:solidFill>
                            <a:latin typeface="Cambria Math" panose="02040503050406030204" pitchFamily="18" charset="0"/>
                          </a:rPr>
                          <m:t>𝑦</m:t>
                        </m:r>
                      </m:e>
                      <m:sup>
                        <m:r>
                          <a:rPr lang="en-US" sz="1836" i="1">
                            <a:solidFill>
                              <a:schemeClr val="accent5"/>
                            </a:solidFill>
                            <a:latin typeface="Cambria Math" panose="02040503050406030204" pitchFamily="18" charset="0"/>
                          </a:rPr>
                          <m:t>𝑜</m:t>
                        </m:r>
                      </m:sup>
                    </m:sSup>
                    <m:r>
                      <a:rPr lang="en-US" sz="1836" i="1">
                        <a:solidFill>
                          <a:schemeClr val="accent5"/>
                        </a:solidFill>
                        <a:latin typeface="Cambria Math" panose="02040503050406030204" pitchFamily="18" charset="0"/>
                      </a:rPr>
                      <m:t>=</m:t>
                    </m:r>
                    <m:r>
                      <a:rPr lang="en-US" sz="1836" i="1">
                        <a:solidFill>
                          <a:schemeClr val="accent5"/>
                        </a:solidFill>
                        <a:latin typeface="Cambria Math" panose="02040503050406030204" pitchFamily="18" charset="0"/>
                      </a:rPr>
                      <m:t>𝜎</m:t>
                    </m:r>
                    <m:r>
                      <a:rPr lang="en-US" sz="1836" i="1">
                        <a:solidFill>
                          <a:schemeClr val="accent5"/>
                        </a:solidFill>
                        <a:latin typeface="Cambria Math" panose="02040503050406030204" pitchFamily="18" charset="0"/>
                      </a:rPr>
                      <m:t>(</m:t>
                    </m:r>
                    <m:sSup>
                      <m:sSupPr>
                        <m:ctrlPr>
                          <a:rPr lang="en-US" sz="1836" i="1">
                            <a:solidFill>
                              <a:schemeClr val="accent5"/>
                            </a:solidFill>
                            <a:latin typeface="Cambria Math" panose="02040503050406030204" pitchFamily="18" charset="0"/>
                          </a:rPr>
                        </m:ctrlPr>
                      </m:sSupPr>
                      <m:e>
                        <m:r>
                          <a:rPr lang="en-US" sz="1836" i="1">
                            <a:solidFill>
                              <a:schemeClr val="accent5"/>
                            </a:solidFill>
                            <a:latin typeface="Cambria Math" panose="02040503050406030204" pitchFamily="18" charset="0"/>
                          </a:rPr>
                          <m:t>𝑤</m:t>
                        </m:r>
                      </m:e>
                      <m:sup>
                        <m:r>
                          <a:rPr lang="en-US" sz="1836" i="1">
                            <a:solidFill>
                              <a:schemeClr val="accent5"/>
                            </a:solidFill>
                            <a:latin typeface="Cambria Math" panose="02040503050406030204" pitchFamily="18" charset="0"/>
                          </a:rPr>
                          <m:t>𝑇</m:t>
                        </m:r>
                      </m:sup>
                    </m:sSup>
                    <m:sSup>
                      <m:sSupPr>
                        <m:ctrlPr>
                          <a:rPr lang="en-US" sz="1836" i="1">
                            <a:solidFill>
                              <a:schemeClr val="accent5"/>
                            </a:solidFill>
                            <a:latin typeface="Cambria Math" panose="02040503050406030204" pitchFamily="18" charset="0"/>
                          </a:rPr>
                        </m:ctrlPr>
                      </m:sSupPr>
                      <m:e>
                        <m:r>
                          <a:rPr lang="en-US" sz="1836" i="1">
                            <a:solidFill>
                              <a:schemeClr val="accent5"/>
                            </a:solidFill>
                            <a:latin typeface="Cambria Math" panose="02040503050406030204" pitchFamily="18" charset="0"/>
                          </a:rPr>
                          <m:t>𝑦</m:t>
                        </m:r>
                      </m:e>
                      <m:sup>
                        <m:r>
                          <a:rPr lang="en-US" sz="1836" i="1">
                            <a:solidFill>
                              <a:schemeClr val="accent5"/>
                            </a:solidFill>
                            <a:latin typeface="Cambria Math" panose="02040503050406030204" pitchFamily="18" charset="0"/>
                          </a:rPr>
                          <m:t>2</m:t>
                        </m:r>
                      </m:sup>
                    </m:sSup>
                    <m:r>
                      <a:rPr lang="en-US" sz="1836" i="1">
                        <a:solidFill>
                          <a:schemeClr val="accent5"/>
                        </a:solidFill>
                        <a:latin typeface="Cambria Math" panose="02040503050406030204" pitchFamily="18" charset="0"/>
                      </a:rPr>
                      <m:t>)</m:t>
                    </m:r>
                  </m:oMath>
                </a14:m>
                <a:endParaRPr lang="en-US" sz="1836" i="1" dirty="0">
                  <a:solidFill>
                    <a:schemeClr val="accent5"/>
                  </a:solidFill>
                </a:endParaRPr>
              </a:p>
            </p:txBody>
          </p:sp>
        </mc:Choice>
        <mc:Fallback xmlns="">
          <p:sp>
            <p:nvSpPr>
              <p:cNvPr id="12" name="TextBox 11"/>
              <p:cNvSpPr txBox="1">
                <a:spLocks noRot="1" noChangeAspect="1" noMove="1" noResize="1" noEditPoints="1" noAdjustHandles="1" noChangeArrowheads="1" noChangeShapeType="1" noTextEdit="1"/>
              </p:cNvSpPr>
              <p:nvPr/>
            </p:nvSpPr>
            <p:spPr>
              <a:xfrm>
                <a:off x="4213387" y="1888523"/>
                <a:ext cx="3076452" cy="382308"/>
              </a:xfrm>
              <a:prstGeom prst="rect">
                <a:avLst/>
              </a:prstGeom>
              <a:blipFill>
                <a:blip r:embed="rId9"/>
                <a:stretch>
                  <a:fillRect l="-1584" t="-7937" b="-22222"/>
                </a:stretch>
              </a:blipFill>
            </p:spPr>
            <p:txBody>
              <a:bodyPr/>
              <a:lstStyle/>
              <a:p>
                <a:r>
                  <a:rPr lang="en-US">
                    <a:noFill/>
                  </a:rPr>
                  <a:t> </a:t>
                </a:r>
              </a:p>
            </p:txBody>
          </p:sp>
        </mc:Fallback>
      </mc:AlternateContent>
      <p:sp>
        <p:nvSpPr>
          <p:cNvPr id="13" name="Right Brace 12"/>
          <p:cNvSpPr/>
          <p:nvPr/>
        </p:nvSpPr>
        <p:spPr>
          <a:xfrm>
            <a:off x="7486500" y="1960858"/>
            <a:ext cx="329547" cy="172970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36"/>
          </a:p>
        </p:txBody>
      </p:sp>
      <p:sp>
        <p:nvSpPr>
          <p:cNvPr id="14" name="TextBox 13"/>
          <p:cNvSpPr txBox="1"/>
          <p:nvPr/>
        </p:nvSpPr>
        <p:spPr>
          <a:xfrm>
            <a:off x="7873492" y="2496109"/>
            <a:ext cx="4488887" cy="670445"/>
          </a:xfrm>
          <a:prstGeom prst="rect">
            <a:avLst/>
          </a:prstGeom>
          <a:noFill/>
        </p:spPr>
        <p:txBody>
          <a:bodyPr wrap="none" rtlCol="0">
            <a:spAutoFit/>
          </a:bodyPr>
          <a:lstStyle/>
          <a:p>
            <a:r>
              <a:rPr lang="en-US" sz="1836" dirty="0">
                <a:solidFill>
                  <a:schemeClr val="accent5"/>
                </a:solidFill>
              </a:rPr>
              <a:t>This is exactly the </a:t>
            </a:r>
            <a:r>
              <a:rPr lang="en-US" sz="1836" b="1" dirty="0">
                <a:solidFill>
                  <a:schemeClr val="accent5"/>
                </a:solidFill>
              </a:rPr>
              <a:t>single neuron model</a:t>
            </a:r>
            <a:r>
              <a:rPr lang="en-US" sz="1836" dirty="0">
                <a:solidFill>
                  <a:schemeClr val="accent5"/>
                </a:solidFill>
              </a:rPr>
              <a:t> </a:t>
            </a:r>
          </a:p>
          <a:p>
            <a:r>
              <a:rPr lang="en-US" sz="1836" dirty="0">
                <a:solidFill>
                  <a:schemeClr val="accent5"/>
                </a:solidFill>
              </a:rPr>
              <a:t>with </a:t>
            </a:r>
            <a:r>
              <a:rPr lang="en-US" sz="1836" b="1" dirty="0">
                <a:solidFill>
                  <a:schemeClr val="accent5"/>
                </a:solidFill>
              </a:rPr>
              <a:t>hidden </a:t>
            </a:r>
            <a:r>
              <a:rPr lang="en-US" sz="1836" dirty="0">
                <a:solidFill>
                  <a:schemeClr val="accent5"/>
                </a:solidFill>
              </a:rPr>
              <a:t>features.</a:t>
            </a:r>
            <a:endParaRPr lang="en-US" sz="1836" i="1" dirty="0">
              <a:solidFill>
                <a:schemeClr val="accent5"/>
              </a:solidFill>
            </a:endParaRPr>
          </a:p>
        </p:txBody>
      </p:sp>
      <p:sp>
        <p:nvSpPr>
          <p:cNvPr id="15" name="Right Brace 14"/>
          <p:cNvSpPr/>
          <p:nvPr/>
        </p:nvSpPr>
        <p:spPr>
          <a:xfrm>
            <a:off x="7486500" y="3769635"/>
            <a:ext cx="329547" cy="2527432"/>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36"/>
          </a:p>
        </p:txBody>
      </p:sp>
      <p:sp>
        <p:nvSpPr>
          <p:cNvPr id="16" name="TextBox 15"/>
          <p:cNvSpPr txBox="1"/>
          <p:nvPr/>
        </p:nvSpPr>
        <p:spPr>
          <a:xfrm>
            <a:off x="7901868" y="4562495"/>
            <a:ext cx="3904123" cy="958583"/>
          </a:xfrm>
          <a:prstGeom prst="rect">
            <a:avLst/>
          </a:prstGeom>
          <a:noFill/>
        </p:spPr>
        <p:txBody>
          <a:bodyPr wrap="square" rtlCol="0">
            <a:spAutoFit/>
          </a:bodyPr>
          <a:lstStyle/>
          <a:p>
            <a:r>
              <a:rPr lang="en-US" sz="1836" dirty="0">
                <a:solidFill>
                  <a:schemeClr val="accent5"/>
                </a:solidFill>
              </a:rPr>
              <a:t>Feature generation: project raw input features (bag of words) to </a:t>
            </a:r>
            <a:r>
              <a:rPr lang="en-US" sz="1836" b="1" dirty="0">
                <a:solidFill>
                  <a:schemeClr val="accent5"/>
                </a:solidFill>
              </a:rPr>
              <a:t>hidden</a:t>
            </a:r>
            <a:r>
              <a:rPr lang="en-US" sz="1836" dirty="0">
                <a:solidFill>
                  <a:schemeClr val="accent5"/>
                </a:solidFill>
              </a:rPr>
              <a:t> features (topics).</a:t>
            </a:r>
          </a:p>
        </p:txBody>
      </p:sp>
    </p:spTree>
    <p:extLst>
      <p:ext uri="{BB962C8B-B14F-4D97-AF65-F5344CB8AC3E}">
        <p14:creationId xmlns:p14="http://schemas.microsoft.com/office/powerpoint/2010/main" val="758173501"/>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9274" y="144749"/>
            <a:ext cx="10724938" cy="1124905"/>
          </a:xfrm>
        </p:spPr>
        <p:txBody>
          <a:bodyPr/>
          <a:lstStyle/>
          <a:p>
            <a:r>
              <a:rPr lang="en-US" dirty="0"/>
              <a:t>Why Multiple Layers? </a:t>
            </a:r>
            <a:r>
              <a:rPr lang="en-US" sz="2448" dirty="0"/>
              <a:t>[</a:t>
            </a:r>
            <a:r>
              <a:rPr lang="en-US" sz="2448" dirty="0">
                <a:solidFill>
                  <a:schemeClr val="accent1">
                    <a:lumMod val="75000"/>
                  </a:schemeClr>
                </a:solidFill>
                <a:hlinkClick r:id="rId3"/>
              </a:rPr>
              <a:t>DL tutorial at NIPS’2015</a:t>
            </a:r>
            <a:r>
              <a:rPr lang="en-US" sz="2448" dirty="0">
                <a:solidFill>
                  <a:schemeClr val="accent1">
                    <a:lumMod val="75000"/>
                  </a:schemeClr>
                </a:solidFill>
              </a:rPr>
              <a:t>]</a:t>
            </a:r>
            <a:endParaRPr lang="en-US" dirty="0">
              <a:solidFill>
                <a:schemeClr val="accent1">
                  <a:lumMod val="75000"/>
                </a:schemeClr>
              </a:solidFill>
            </a:endParaRPr>
          </a:p>
        </p:txBody>
      </p:sp>
      <p:sp>
        <p:nvSpPr>
          <p:cNvPr id="3" name="Content Placeholder 2"/>
          <p:cNvSpPr>
            <a:spLocks noGrp="1"/>
          </p:cNvSpPr>
          <p:nvPr>
            <p:ph idx="1"/>
          </p:nvPr>
        </p:nvSpPr>
        <p:spPr>
          <a:xfrm>
            <a:off x="549274" y="1148631"/>
            <a:ext cx="11337926" cy="2101882"/>
          </a:xfrm>
        </p:spPr>
        <p:txBody>
          <a:bodyPr>
            <a:normAutofit/>
          </a:bodyPr>
          <a:lstStyle/>
          <a:p>
            <a:r>
              <a:rPr lang="en-US" sz="2800" dirty="0"/>
              <a:t>Hierarchy of representations with increasing level of abstraction</a:t>
            </a:r>
          </a:p>
          <a:p>
            <a:r>
              <a:rPr lang="en-US" sz="2800" dirty="0"/>
              <a:t>Each layer is a trainable feature transform</a:t>
            </a:r>
          </a:p>
          <a:p>
            <a:r>
              <a:rPr lang="en-US" sz="2800" dirty="0">
                <a:solidFill>
                  <a:srgbClr val="C00000"/>
                </a:solidFill>
              </a:rPr>
              <a:t>Image recognition:</a:t>
            </a:r>
            <a:r>
              <a:rPr lang="en-US" sz="2800" dirty="0"/>
              <a:t> </a:t>
            </a:r>
            <a:r>
              <a:rPr lang="en-US" sz="2800" dirty="0">
                <a:solidFill>
                  <a:schemeClr val="accent1">
                    <a:lumMod val="75000"/>
                  </a:schemeClr>
                </a:solidFill>
              </a:rPr>
              <a:t>pixel </a:t>
            </a:r>
            <a:r>
              <a:rPr lang="en-US" sz="2800" dirty="0">
                <a:solidFill>
                  <a:schemeClr val="accent1">
                    <a:lumMod val="75000"/>
                  </a:schemeClr>
                </a:solidFill>
                <a:sym typeface="Wingdings" panose="05000000000000000000" pitchFamily="2" charset="2"/>
              </a:rPr>
              <a:t> edge  </a:t>
            </a:r>
            <a:r>
              <a:rPr lang="en-US" sz="2800" dirty="0" err="1">
                <a:solidFill>
                  <a:schemeClr val="accent1">
                    <a:lumMod val="75000"/>
                  </a:schemeClr>
                </a:solidFill>
                <a:sym typeface="Wingdings" panose="05000000000000000000" pitchFamily="2" charset="2"/>
              </a:rPr>
              <a:t>texton</a:t>
            </a:r>
            <a:r>
              <a:rPr lang="en-US" sz="2800" dirty="0">
                <a:solidFill>
                  <a:schemeClr val="accent1">
                    <a:lumMod val="75000"/>
                  </a:schemeClr>
                </a:solidFill>
                <a:sym typeface="Wingdings" panose="05000000000000000000" pitchFamily="2" charset="2"/>
              </a:rPr>
              <a:t>  motif  part  object</a:t>
            </a:r>
          </a:p>
          <a:p>
            <a:r>
              <a:rPr lang="en-US" sz="2800" dirty="0">
                <a:solidFill>
                  <a:srgbClr val="C00000"/>
                </a:solidFill>
                <a:sym typeface="Wingdings" panose="05000000000000000000" pitchFamily="2" charset="2"/>
              </a:rPr>
              <a:t>?? Text:</a:t>
            </a:r>
            <a:r>
              <a:rPr lang="en-US" sz="2800" dirty="0">
                <a:sym typeface="Wingdings" panose="05000000000000000000" pitchFamily="2" charset="2"/>
              </a:rPr>
              <a:t> </a:t>
            </a:r>
            <a:r>
              <a:rPr lang="en-US" sz="2800" dirty="0">
                <a:solidFill>
                  <a:schemeClr val="accent1">
                    <a:lumMod val="75000"/>
                  </a:schemeClr>
                </a:solidFill>
                <a:sym typeface="Wingdings" panose="05000000000000000000" pitchFamily="2" charset="2"/>
              </a:rPr>
              <a:t>character  word  word group  clause  sentence  story</a:t>
            </a:r>
            <a:endParaRPr lang="en-US" sz="2800" dirty="0">
              <a:solidFill>
                <a:schemeClr val="accent1">
                  <a:lumMod val="75000"/>
                </a:schemeClr>
              </a:solidFill>
            </a:endParaRPr>
          </a:p>
        </p:txBody>
      </p:sp>
      <p:pic>
        <p:nvPicPr>
          <p:cNvPr id="5" name="Picture 4"/>
          <p:cNvPicPr>
            <a:picLocks noChangeAspect="1"/>
          </p:cNvPicPr>
          <p:nvPr/>
        </p:nvPicPr>
        <p:blipFill>
          <a:blip r:embed="rId4"/>
          <a:stretch>
            <a:fillRect/>
          </a:stretch>
        </p:blipFill>
        <p:spPr>
          <a:xfrm>
            <a:off x="1200102" y="3152171"/>
            <a:ext cx="8982412" cy="3637011"/>
          </a:xfrm>
          <a:prstGeom prst="rect">
            <a:avLst/>
          </a:prstGeom>
        </p:spPr>
      </p:pic>
    </p:spTree>
    <p:extLst>
      <p:ext uri="{BB962C8B-B14F-4D97-AF65-F5344CB8AC3E}">
        <p14:creationId xmlns:p14="http://schemas.microsoft.com/office/powerpoint/2010/main" val="4245698241"/>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774779" y="693500"/>
            <a:ext cx="2734042" cy="734534"/>
          </a:xfrm>
          <a:prstGeom prst="rect">
            <a:avLst/>
          </a:prstGeom>
          <a:noFill/>
        </p:spPr>
        <p:txBody>
          <a:bodyPr wrap="square" rtlCol="0">
            <a:spAutoFit/>
          </a:bodyPr>
          <a:lstStyle/>
          <a:p>
            <a:pPr algn="ctr"/>
            <a:r>
              <a:rPr lang="en-US" sz="2040" b="1" dirty="0">
                <a:solidFill>
                  <a:schemeClr val="accent5"/>
                </a:solidFill>
              </a:rPr>
              <a:t>Standard Machine Learning Process</a:t>
            </a:r>
          </a:p>
        </p:txBody>
      </p:sp>
      <p:pic>
        <p:nvPicPr>
          <p:cNvPr id="7" name="Picture 6"/>
          <p:cNvPicPr>
            <a:picLocks noChangeAspect="1"/>
          </p:cNvPicPr>
          <p:nvPr/>
        </p:nvPicPr>
        <p:blipFill>
          <a:blip r:embed="rId2"/>
          <a:stretch>
            <a:fillRect/>
          </a:stretch>
        </p:blipFill>
        <p:spPr>
          <a:xfrm>
            <a:off x="2598421" y="1424436"/>
            <a:ext cx="6761374" cy="5022458"/>
          </a:xfrm>
          <a:prstGeom prst="rect">
            <a:avLst/>
          </a:prstGeom>
        </p:spPr>
      </p:pic>
      <p:sp>
        <p:nvSpPr>
          <p:cNvPr id="8" name="TextBox 7"/>
          <p:cNvSpPr txBox="1"/>
          <p:nvPr/>
        </p:nvSpPr>
        <p:spPr>
          <a:xfrm>
            <a:off x="6393602" y="693500"/>
            <a:ext cx="2734042" cy="414353"/>
          </a:xfrm>
          <a:prstGeom prst="rect">
            <a:avLst/>
          </a:prstGeom>
          <a:noFill/>
        </p:spPr>
        <p:txBody>
          <a:bodyPr wrap="square" rtlCol="0">
            <a:spAutoFit/>
          </a:bodyPr>
          <a:lstStyle/>
          <a:p>
            <a:pPr algn="ctr"/>
            <a:r>
              <a:rPr lang="en-US" sz="2040" b="1" dirty="0">
                <a:solidFill>
                  <a:srgbClr val="C00000"/>
                </a:solidFill>
              </a:rPr>
              <a:t>Deep Learning</a:t>
            </a:r>
          </a:p>
        </p:txBody>
      </p:sp>
      <p:sp>
        <p:nvSpPr>
          <p:cNvPr id="9" name="TextBox 8"/>
          <p:cNvSpPr txBox="1"/>
          <p:nvPr/>
        </p:nvSpPr>
        <p:spPr>
          <a:xfrm>
            <a:off x="5019176" y="6612802"/>
            <a:ext cx="2113901" cy="318286"/>
          </a:xfrm>
          <a:prstGeom prst="rect">
            <a:avLst/>
          </a:prstGeom>
          <a:noFill/>
        </p:spPr>
        <p:txBody>
          <a:bodyPr wrap="square" rtlCol="0">
            <a:spAutoFit/>
          </a:bodyPr>
          <a:lstStyle/>
          <a:p>
            <a:pPr algn="ctr"/>
            <a:r>
              <a:rPr lang="en-US" sz="1428" dirty="0"/>
              <a:t>Adapted from [Duh 14]</a:t>
            </a:r>
          </a:p>
        </p:txBody>
      </p:sp>
    </p:spTree>
    <p:extLst>
      <p:ext uri="{BB962C8B-B14F-4D97-AF65-F5344CB8AC3E}">
        <p14:creationId xmlns:p14="http://schemas.microsoft.com/office/powerpoint/2010/main" val="3659316253"/>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8239422E-724D-4BCB-9B95-3C42C772B972}"/>
                  </a:ext>
                </a:extLst>
              </p:cNvPr>
              <p:cNvSpPr>
                <a:spLocks noGrp="1"/>
              </p:cNvSpPr>
              <p:nvPr>
                <p:ph type="title"/>
              </p:nvPr>
            </p:nvSpPr>
            <p:spPr/>
            <p:txBody>
              <a:bodyPr/>
              <a:lstStyle/>
              <a:p>
                <a:r>
                  <a:rPr lang="en-US" dirty="0"/>
                  <a:t>Revisit the Activation Function: </a:t>
                </a:r>
                <a14:m>
                  <m:oMath xmlns:m="http://schemas.openxmlformats.org/officeDocument/2006/math">
                    <m:r>
                      <a:rPr lang="en-US" i="1">
                        <a:latin typeface="Cambria Math" panose="02040503050406030204" pitchFamily="18" charset="0"/>
                      </a:rPr>
                      <m:t>𝜎</m:t>
                    </m:r>
                  </m:oMath>
                </a14:m>
                <a:endParaRPr lang="en-US" dirty="0"/>
              </a:p>
            </p:txBody>
          </p:sp>
        </mc:Choice>
        <mc:Fallback xmlns="">
          <p:sp>
            <p:nvSpPr>
              <p:cNvPr id="2" name="Title 1">
                <a:extLst>
                  <a:ext uri="{FF2B5EF4-FFF2-40B4-BE49-F238E27FC236}">
                    <a16:creationId xmlns:a16="http://schemas.microsoft.com/office/drawing/2014/main" id="{8239422E-724D-4BCB-9B95-3C42C772B972}"/>
                  </a:ext>
                </a:extLst>
              </p:cNvPr>
              <p:cNvSpPr>
                <a:spLocks noGrp="1" noRot="1" noChangeAspect="1" noMove="1" noResize="1" noEditPoints="1" noAdjustHandles="1" noChangeArrowheads="1" noChangeShapeType="1" noTextEdit="1"/>
              </p:cNvSpPr>
              <p:nvPr>
                <p:ph type="title"/>
              </p:nvPr>
            </p:nvSpPr>
            <p:spPr>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36AF7C6-55F1-4828-A94B-D788B557F38A}"/>
                  </a:ext>
                </a:extLst>
              </p:cNvPr>
              <p:cNvSpPr>
                <a:spLocks noGrp="1"/>
              </p:cNvSpPr>
              <p:nvPr>
                <p:ph sz="quarter" idx="10"/>
              </p:nvPr>
            </p:nvSpPr>
            <p:spPr>
              <a:xfrm>
                <a:off x="274638" y="1371600"/>
                <a:ext cx="11887200" cy="4833503"/>
              </a:xfrm>
            </p:spPr>
            <p:txBody>
              <a:bodyPr/>
              <a:lstStyle/>
              <a:p>
                <a:r>
                  <a:rPr lang="en-US" dirty="0"/>
                  <a:t>Assuming an </a:t>
                </a:r>
                <a14:m>
                  <m:oMath xmlns:m="http://schemas.openxmlformats.org/officeDocument/2006/math">
                    <m:r>
                      <a:rPr lang="en-US" b="0" i="1" dirty="0" smtClean="0">
                        <a:latin typeface="Cambria Math" panose="02040503050406030204" pitchFamily="18" charset="0"/>
                      </a:rPr>
                      <m:t>𝑙</m:t>
                    </m:r>
                  </m:oMath>
                </a14:m>
                <a:r>
                  <a:rPr lang="en-US" dirty="0"/>
                  <a:t>-layer neural network</a:t>
                </a:r>
              </a:p>
              <a:p>
                <a:pPr lvl="1"/>
                <a14:m>
                  <m:oMath xmlns:m="http://schemas.openxmlformats.org/officeDocument/2006/math">
                    <m:r>
                      <a:rPr lang="en-US" i="1">
                        <a:latin typeface="Cambria Math" panose="02040503050406030204" pitchFamily="18" charset="0"/>
                      </a:rPr>
                      <m:t>𝑦</m:t>
                    </m:r>
                    <m:r>
                      <a:rPr lang="en-US" i="1">
                        <a:latin typeface="Cambria Math" panose="02040503050406030204" pitchFamily="18" charset="0"/>
                      </a:rPr>
                      <m:t>=</m:t>
                    </m:r>
                    <m:sSub>
                      <m:sSubPr>
                        <m:ctrlPr>
                          <a:rPr lang="en-US" i="1">
                            <a:latin typeface="Cambria Math" panose="02040503050406030204" pitchFamily="18" charset="0"/>
                          </a:rPr>
                        </m:ctrlPr>
                      </m:sSubPr>
                      <m:e>
                        <m:r>
                          <a:rPr lang="en-US" b="1">
                            <a:latin typeface="Cambria Math" panose="02040503050406030204" pitchFamily="18" charset="0"/>
                          </a:rPr>
                          <m:t>𝐖</m:t>
                        </m:r>
                      </m:e>
                      <m:sub>
                        <m:r>
                          <a:rPr lang="en-US" i="1">
                            <a:latin typeface="Cambria Math" panose="02040503050406030204" pitchFamily="18" charset="0"/>
                          </a:rPr>
                          <m:t>𝐿</m:t>
                        </m:r>
                      </m:sub>
                    </m:sSub>
                    <m:r>
                      <a:rPr lang="en-US" i="1">
                        <a:latin typeface="Cambria Math" panose="02040503050406030204" pitchFamily="18" charset="0"/>
                      </a:rPr>
                      <m:t>𝜎</m:t>
                    </m:r>
                    <m:d>
                      <m:dPr>
                        <m:ctrlPr>
                          <a:rPr lang="en-US" i="1">
                            <a:latin typeface="Cambria Math" panose="02040503050406030204" pitchFamily="18" charset="0"/>
                          </a:rPr>
                        </m:ctrlPr>
                      </m:dPr>
                      <m:e>
                        <m:r>
                          <a:rPr lang="en-US" i="1">
                            <a:latin typeface="Cambria Math" panose="02040503050406030204" pitchFamily="18" charset="0"/>
                          </a:rPr>
                          <m:t>…</m:t>
                        </m:r>
                        <m:r>
                          <a:rPr lang="en-US" i="1">
                            <a:latin typeface="Cambria Math" panose="02040503050406030204" pitchFamily="18" charset="0"/>
                          </a:rPr>
                          <m:t>𝜎</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1">
                                    <a:latin typeface="Cambria Math" panose="02040503050406030204" pitchFamily="18" charset="0"/>
                                  </a:rPr>
                                  <m:t>𝐖</m:t>
                                </m:r>
                              </m:e>
                              <m:sub>
                                <m:r>
                                  <a:rPr lang="en-US" i="1">
                                    <a:latin typeface="Cambria Math" panose="02040503050406030204" pitchFamily="18" charset="0"/>
                                  </a:rPr>
                                  <m:t>2</m:t>
                                </m:r>
                              </m:sub>
                            </m:sSub>
                            <m:r>
                              <a:rPr lang="en-US" i="1">
                                <a:latin typeface="Cambria Math" panose="02040503050406030204" pitchFamily="18" charset="0"/>
                              </a:rPr>
                              <m:t>𝜎</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1">
                                        <a:latin typeface="Cambria Math" panose="02040503050406030204" pitchFamily="18" charset="0"/>
                                      </a:rPr>
                                      <m:t>𝐖</m:t>
                                    </m:r>
                                  </m:e>
                                  <m:sub>
                                    <m:r>
                                      <a:rPr lang="en-US" i="1">
                                        <a:latin typeface="Cambria Math" panose="02040503050406030204" pitchFamily="18" charset="0"/>
                                      </a:rPr>
                                      <m:t>1</m:t>
                                    </m:r>
                                  </m:sub>
                                </m:sSub>
                                <m:r>
                                  <a:rPr lang="en-US" i="1">
                                    <a:latin typeface="Cambria Math" panose="02040503050406030204" pitchFamily="18" charset="0"/>
                                  </a:rPr>
                                  <m:t>𝑥</m:t>
                                </m:r>
                              </m:e>
                            </m:d>
                          </m:e>
                        </m:d>
                      </m:e>
                    </m:d>
                  </m:oMath>
                </a14:m>
                <a:r>
                  <a:rPr lang="en-US" dirty="0"/>
                  <a:t>, where </a:t>
                </a:r>
                <a14:m>
                  <m:oMath xmlns:m="http://schemas.openxmlformats.org/officeDocument/2006/math">
                    <m:r>
                      <a:rPr lang="en-US" i="1">
                        <a:latin typeface="Cambria Math" panose="02040503050406030204" pitchFamily="18" charset="0"/>
                      </a:rPr>
                      <m:t>𝑦</m:t>
                    </m:r>
                  </m:oMath>
                </a14:m>
                <a:r>
                  <a:rPr lang="en-US" dirty="0"/>
                  <a:t> is the output vector</a:t>
                </a:r>
              </a:p>
              <a:p>
                <a:r>
                  <a:rPr lang="en-US" dirty="0"/>
                  <a:t>If </a:t>
                </a:r>
                <a14:m>
                  <m:oMath xmlns:m="http://schemas.openxmlformats.org/officeDocument/2006/math">
                    <m:r>
                      <a:rPr lang="en-US" i="1">
                        <a:latin typeface="Cambria Math" panose="02040503050406030204" pitchFamily="18" charset="0"/>
                      </a:rPr>
                      <m:t>𝜎</m:t>
                    </m:r>
                  </m:oMath>
                </a14:m>
                <a:r>
                  <a:rPr lang="en-US" dirty="0"/>
                  <a:t> is a linear function, then an </a:t>
                </a:r>
                <a14:m>
                  <m:oMath xmlns:m="http://schemas.openxmlformats.org/officeDocument/2006/math">
                    <m:r>
                      <a:rPr lang="en-US" b="0" i="1" dirty="0" smtClean="0">
                        <a:latin typeface="Cambria Math" panose="02040503050406030204" pitchFamily="18" charset="0"/>
                      </a:rPr>
                      <m:t>𝑙</m:t>
                    </m:r>
                  </m:oMath>
                </a14:m>
                <a:r>
                  <a:rPr lang="en-US" dirty="0"/>
                  <a:t>-layer neural network is compiled down into a single linear transformation</a:t>
                </a:r>
              </a:p>
              <a:p>
                <a14:m>
                  <m:oMath xmlns:m="http://schemas.openxmlformats.org/officeDocument/2006/math">
                    <m:r>
                      <a:rPr lang="en-US" i="1">
                        <a:latin typeface="Cambria Math" panose="02040503050406030204" pitchFamily="18" charset="0"/>
                      </a:rPr>
                      <m:t>𝜎</m:t>
                    </m:r>
                  </m:oMath>
                </a14:m>
                <a:r>
                  <a:rPr lang="en-US" dirty="0"/>
                  <a:t>: map scores to probabilities</a:t>
                </a:r>
              </a:p>
              <a:p>
                <a:pPr lvl="1"/>
                <a:r>
                  <a:rPr lang="en-US" dirty="0"/>
                  <a:t>Useful in prediction as it transforms the neuron weighted sum into the interval [0..1] </a:t>
                </a:r>
              </a:p>
              <a:p>
                <a:pPr lvl="1"/>
                <a:r>
                  <a:rPr lang="en-US" dirty="0"/>
                  <a:t>Unnecessary for model training except in the </a:t>
                </a:r>
                <a:r>
                  <a:rPr lang="en-US" dirty="0" err="1"/>
                  <a:t>Boltzman</a:t>
                </a:r>
                <a:r>
                  <a:rPr lang="en-US" dirty="0"/>
                  <a:t> machine or graphical models</a:t>
                </a:r>
              </a:p>
            </p:txBody>
          </p:sp>
        </mc:Choice>
        <mc:Fallback xmlns="">
          <p:sp>
            <p:nvSpPr>
              <p:cNvPr id="3" name="Content Placeholder 2">
                <a:extLst>
                  <a:ext uri="{FF2B5EF4-FFF2-40B4-BE49-F238E27FC236}">
                    <a16:creationId xmlns:a16="http://schemas.microsoft.com/office/drawing/2014/main" id="{936AF7C6-55F1-4828-A94B-D788B557F38A}"/>
                  </a:ext>
                </a:extLst>
              </p:cNvPr>
              <p:cNvSpPr>
                <a:spLocks noGrp="1" noRot="1" noChangeAspect="1" noMove="1" noResize="1" noEditPoints="1" noAdjustHandles="1" noChangeArrowheads="1" noChangeShapeType="1" noTextEdit="1"/>
              </p:cNvSpPr>
              <p:nvPr>
                <p:ph sz="quarter" idx="10"/>
              </p:nvPr>
            </p:nvSpPr>
            <p:spPr>
              <a:xfrm>
                <a:off x="274638" y="1371600"/>
                <a:ext cx="11887200" cy="4833503"/>
              </a:xfr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647176683"/>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9D673388-13D2-4C38-943F-887E55F9BAAC}"/>
              </a:ext>
            </a:extLst>
          </p:cNvPr>
          <p:cNvSpPr>
            <a:spLocks noGrp="1"/>
          </p:cNvSpPr>
          <p:nvPr>
            <p:ph type="body" sz="quarter" idx="10"/>
          </p:nvPr>
        </p:nvSpPr>
        <p:spPr>
          <a:xfrm>
            <a:off x="274638" y="1373109"/>
            <a:ext cx="11887200" cy="4665893"/>
          </a:xfrm>
        </p:spPr>
        <p:txBody>
          <a:bodyPr/>
          <a:lstStyle/>
          <a:p>
            <a:r>
              <a:rPr lang="en-US" dirty="0"/>
              <a:t>Part 1: Background</a:t>
            </a:r>
            <a:endParaRPr lang="en-US" sz="3200" dirty="0">
              <a:solidFill>
                <a:schemeClr val="tx1"/>
              </a:solidFill>
            </a:endParaRPr>
          </a:p>
          <a:p>
            <a:pPr lvl="1"/>
            <a:r>
              <a:rPr lang="en-US" sz="3200" dirty="0">
                <a:solidFill>
                  <a:schemeClr val="tx1"/>
                </a:solidFill>
              </a:rPr>
              <a:t>Natural language understanding – A variety of question answering tasks </a:t>
            </a:r>
          </a:p>
          <a:p>
            <a:pPr lvl="1"/>
            <a:r>
              <a:rPr lang="en-US" sz="3200" dirty="0">
                <a:solidFill>
                  <a:schemeClr val="tx1"/>
                </a:solidFill>
              </a:rPr>
              <a:t>Basics of deep learning</a:t>
            </a:r>
          </a:p>
          <a:p>
            <a:pPr lvl="8"/>
            <a:endParaRPr lang="en-US" dirty="0"/>
          </a:p>
          <a:p>
            <a:r>
              <a:rPr lang="en-US" dirty="0"/>
              <a:t>Part 2: Knowledge Base Embedding &amp; Information Extraction</a:t>
            </a:r>
            <a:endParaRPr lang="en-US" dirty="0">
              <a:solidFill>
                <a:schemeClr val="tx1"/>
              </a:solidFill>
              <a:latin typeface="+mj-lt"/>
            </a:endParaRPr>
          </a:p>
          <a:p>
            <a:pPr lvl="8"/>
            <a:endParaRPr lang="en-US" dirty="0"/>
          </a:p>
          <a:p>
            <a:r>
              <a:rPr lang="en-US" dirty="0"/>
              <a:t>Part 3: Semantic Parsing &amp; Question &amp; Answering</a:t>
            </a:r>
            <a:endParaRPr lang="en-US" dirty="0">
              <a:solidFill>
                <a:schemeClr val="tx1"/>
              </a:solidFill>
              <a:latin typeface="Segoe UI Light" pitchFamily="34" charset="0"/>
            </a:endParaRPr>
          </a:p>
        </p:txBody>
      </p:sp>
      <p:sp>
        <p:nvSpPr>
          <p:cNvPr id="2" name="Title 1">
            <a:extLst>
              <a:ext uri="{FF2B5EF4-FFF2-40B4-BE49-F238E27FC236}">
                <a16:creationId xmlns:a16="http://schemas.microsoft.com/office/drawing/2014/main" id="{F3E83E10-B20C-42CB-83FA-8E900F327B94}"/>
              </a:ext>
            </a:extLst>
          </p:cNvPr>
          <p:cNvSpPr>
            <a:spLocks noGrp="1"/>
          </p:cNvSpPr>
          <p:nvPr>
            <p:ph type="title"/>
          </p:nvPr>
        </p:nvSpPr>
        <p:spPr/>
        <p:txBody>
          <a:bodyPr/>
          <a:lstStyle/>
          <a:p>
            <a:r>
              <a:rPr lang="en-US" dirty="0"/>
              <a:t>Lecture Outline</a:t>
            </a:r>
          </a:p>
        </p:txBody>
      </p:sp>
    </p:spTree>
    <p:extLst>
      <p:ext uri="{BB962C8B-B14F-4D97-AF65-F5344CB8AC3E}">
        <p14:creationId xmlns:p14="http://schemas.microsoft.com/office/powerpoint/2010/main" val="4288324277"/>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Training a Two-layer Neural Networks</a:t>
            </a:r>
          </a:p>
        </p:txBody>
      </p:sp>
      <mc:AlternateContent xmlns:mc="http://schemas.openxmlformats.org/markup-compatibility/2006" xmlns:a14="http://schemas.microsoft.com/office/drawing/2010/main">
        <mc:Choice Requires="a14">
          <p:sp>
            <p:nvSpPr>
              <p:cNvPr id="4" name="Content Placeholder 2"/>
              <p:cNvSpPr>
                <a:spLocks noGrp="1"/>
              </p:cNvSpPr>
              <p:nvPr>
                <p:ph idx="1"/>
              </p:nvPr>
            </p:nvSpPr>
            <p:spPr>
              <a:xfrm>
                <a:off x="537882" y="1331259"/>
                <a:ext cx="11626002" cy="5378823"/>
              </a:xfrm>
            </p:spPr>
            <p:txBody>
              <a:bodyPr>
                <a:normAutofit fontScale="92500"/>
              </a:bodyPr>
              <a:lstStyle/>
              <a:p>
                <a:r>
                  <a:rPr lang="en-US" dirty="0"/>
                  <a:t>Training data: a set of </a:t>
                </a:r>
                <a14:m>
                  <m:oMath xmlns:m="http://schemas.openxmlformats.org/officeDocument/2006/math">
                    <m:sSub>
                      <m:sSubPr>
                        <m:ctrlPr>
                          <a:rPr lang="en-US" b="0" i="1" smtClean="0">
                            <a:latin typeface="Cambria Math" panose="02040503050406030204" pitchFamily="18" charset="0"/>
                          </a:rPr>
                        </m:ctrlPr>
                      </m:sSubPr>
                      <m:e>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d>
                                  <m:dPr>
                                    <m:ctrlPr>
                                      <a:rPr lang="en-US" b="0" i="1" smtClean="0">
                                        <a:latin typeface="Cambria Math" panose="02040503050406030204" pitchFamily="18" charset="0"/>
                                      </a:rPr>
                                    </m:ctrlPr>
                                  </m:dPr>
                                  <m:e>
                                    <m:r>
                                      <a:rPr lang="en-US" b="0" i="1" smtClean="0">
                                        <a:latin typeface="Cambria Math" panose="02040503050406030204" pitchFamily="18" charset="0"/>
                                      </a:rPr>
                                      <m:t>𝑚</m:t>
                                    </m:r>
                                  </m:e>
                                </m:d>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𝑦</m:t>
                                </m:r>
                              </m:e>
                              <m:sup>
                                <m:d>
                                  <m:dPr>
                                    <m:ctrlPr>
                                      <a:rPr lang="en-US" b="0" i="1" smtClean="0">
                                        <a:latin typeface="Cambria Math" panose="02040503050406030204" pitchFamily="18" charset="0"/>
                                      </a:rPr>
                                    </m:ctrlPr>
                                  </m:dPr>
                                  <m:e>
                                    <m:r>
                                      <a:rPr lang="en-US" b="0" i="1" smtClean="0">
                                        <a:latin typeface="Cambria Math" panose="02040503050406030204" pitchFamily="18" charset="0"/>
                                      </a:rPr>
                                      <m:t>𝑚</m:t>
                                    </m:r>
                                  </m:e>
                                </m:d>
                              </m:sup>
                            </m:sSup>
                          </m:e>
                        </m:d>
                      </m:e>
                      <m:sub>
                        <m:r>
                          <a:rPr lang="en-US" b="0" i="1" smtClean="0">
                            <a:latin typeface="Cambria Math" panose="02040503050406030204" pitchFamily="18" charset="0"/>
                          </a:rPr>
                          <m:t>𝑚</m:t>
                        </m:r>
                        <m:r>
                          <a:rPr lang="en-US" b="0" i="1" smtClean="0">
                            <a:latin typeface="Cambria Math" panose="02040503050406030204" pitchFamily="18" charset="0"/>
                          </a:rPr>
                          <m:t>={1,2,…,</m:t>
                        </m:r>
                        <m:r>
                          <a:rPr lang="en-US" b="0" i="1" smtClean="0">
                            <a:latin typeface="Cambria Math" panose="02040503050406030204" pitchFamily="18" charset="0"/>
                          </a:rPr>
                          <m:t>𝑀</m:t>
                        </m:r>
                        <m:r>
                          <a:rPr lang="en-US" b="0" i="1" smtClean="0">
                            <a:latin typeface="Cambria Math" panose="02040503050406030204" pitchFamily="18" charset="0"/>
                          </a:rPr>
                          <m:t>}</m:t>
                        </m:r>
                      </m:sub>
                    </m:sSub>
                  </m:oMath>
                </a14:m>
                <a:r>
                  <a:rPr lang="en-US" dirty="0"/>
                  <a:t> pairs</a:t>
                </a:r>
              </a:p>
              <a:p>
                <a:pPr lvl="1"/>
                <a:r>
                  <a:rPr lang="en-US" dirty="0"/>
                  <a:t>Input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𝑥</m:t>
                        </m:r>
                      </m:e>
                      <m:sup>
                        <m:d>
                          <m:dPr>
                            <m:ctrlPr>
                              <a:rPr lang="en-US" i="1">
                                <a:latin typeface="Cambria Math" panose="02040503050406030204" pitchFamily="18" charset="0"/>
                              </a:rPr>
                            </m:ctrlPr>
                          </m:dPr>
                          <m:e>
                            <m:r>
                              <a:rPr lang="en-US" i="1">
                                <a:latin typeface="Cambria Math" panose="02040503050406030204" pitchFamily="18" charset="0"/>
                              </a:rPr>
                              <m:t>𝑚</m:t>
                            </m:r>
                          </m:e>
                        </m:d>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𝑅</m:t>
                        </m:r>
                      </m:e>
                      <m:sup>
                        <m:r>
                          <a:rPr lang="en-US" b="0" i="1" smtClean="0">
                            <a:latin typeface="Cambria Math" panose="02040503050406030204" pitchFamily="18" charset="0"/>
                          </a:rPr>
                          <m:t>𝑛</m:t>
                        </m:r>
                      </m:sup>
                    </m:sSup>
                  </m:oMath>
                </a14:m>
                <a:endParaRPr lang="en-US" dirty="0"/>
              </a:p>
              <a:p>
                <a:pPr lvl="1"/>
                <a:r>
                  <a:rPr lang="en-US" dirty="0"/>
                  <a:t>Output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𝑦</m:t>
                        </m:r>
                      </m:e>
                      <m:sup>
                        <m:d>
                          <m:dPr>
                            <m:ctrlPr>
                              <a:rPr lang="en-US" i="1">
                                <a:latin typeface="Cambria Math" panose="02040503050406030204" pitchFamily="18" charset="0"/>
                              </a:rPr>
                            </m:ctrlPr>
                          </m:dPr>
                          <m:e>
                            <m:r>
                              <a:rPr lang="en-US" i="1">
                                <a:latin typeface="Cambria Math" panose="02040503050406030204" pitchFamily="18" charset="0"/>
                              </a:rPr>
                              <m:t>𝑚</m:t>
                            </m:r>
                          </m:e>
                        </m:d>
                      </m:sup>
                    </m:sSup>
                    <m:r>
                      <a:rPr lang="en-US" b="0" i="1" smtClean="0">
                        <a:latin typeface="Cambria Math" panose="02040503050406030204" pitchFamily="18" charset="0"/>
                      </a:rPr>
                      <m:t>={0,1}</m:t>
                    </m:r>
                  </m:oMath>
                </a14:m>
                <a:endParaRPr lang="en-US" dirty="0"/>
              </a:p>
              <a:p>
                <a:r>
                  <a:rPr lang="en-US" dirty="0"/>
                  <a:t>Goal: learn function </a:t>
                </a:r>
                <a14:m>
                  <m:oMath xmlns:m="http://schemas.openxmlformats.org/officeDocument/2006/math">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oMath>
                </a14:m>
                <a:r>
                  <a:rPr lang="en-US" dirty="0"/>
                  <a:t> to predict </a:t>
                </a:r>
                <a14:m>
                  <m:oMath xmlns:m="http://schemas.openxmlformats.org/officeDocument/2006/math">
                    <m:r>
                      <a:rPr lang="en-US" b="0" i="1" dirty="0" smtClean="0">
                        <a:latin typeface="Cambria Math" panose="02040503050406030204" pitchFamily="18" charset="0"/>
                      </a:rPr>
                      <m:t>𝑦</m:t>
                    </m:r>
                  </m:oMath>
                </a14:m>
                <a:r>
                  <a:rPr lang="en-US" dirty="0"/>
                  <a:t> given a new input </a:t>
                </a:r>
                <a14:m>
                  <m:oMath xmlns:m="http://schemas.openxmlformats.org/officeDocument/2006/math">
                    <m:r>
                      <a:rPr lang="en-US" i="1" dirty="0" smtClean="0">
                        <a:latin typeface="Cambria Math" panose="02040503050406030204" pitchFamily="18" charset="0"/>
                      </a:rPr>
                      <m:t>𝑥</m:t>
                    </m:r>
                  </m:oMath>
                </a14:m>
                <a:endParaRPr lang="en-US" dirty="0"/>
              </a:p>
              <a:p>
                <a:pPr lvl="1"/>
                <a14:m>
                  <m:oMath xmlns:m="http://schemas.openxmlformats.org/officeDocument/2006/math">
                    <m:r>
                      <a:rPr lang="en-US" i="1">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𝑥</m:t>
                        </m:r>
                      </m:e>
                    </m:d>
                    <m:r>
                      <a:rPr lang="en-US" i="1">
                        <a:latin typeface="Cambria Math" panose="02040503050406030204" pitchFamily="18" charset="0"/>
                      </a:rPr>
                      <m:t>=</m:t>
                    </m:r>
                    <m:r>
                      <a:rPr lang="en-US" i="1">
                        <a:latin typeface="Cambria Math" panose="02040503050406030204" pitchFamily="18" charset="0"/>
                      </a:rPr>
                      <m:t>𝜎</m:t>
                    </m:r>
                    <m:d>
                      <m:dPr>
                        <m:ctrlPr>
                          <a:rPr lang="en-US" i="1">
                            <a:latin typeface="Cambria Math" panose="02040503050406030204" pitchFamily="18" charset="0"/>
                          </a:rPr>
                        </m:ctrlPr>
                      </m:dPr>
                      <m:e>
                        <m:nary>
                          <m:naryPr>
                            <m:chr m:val="∑"/>
                            <m:limLoc m:val="subSup"/>
                            <m:supHide m:val="on"/>
                            <m:ctrlPr>
                              <a:rPr lang="en-US" i="1" smtClean="0">
                                <a:latin typeface="Cambria Math" panose="02040503050406030204" pitchFamily="18" charset="0"/>
                              </a:rPr>
                            </m:ctrlPr>
                          </m:naryPr>
                          <m:sub>
                            <m:r>
                              <m:rPr>
                                <m:brk m:alnAt="9"/>
                              </m:rPr>
                              <a:rPr lang="en-US" b="0" i="1" smtClean="0">
                                <a:latin typeface="Cambria Math" panose="02040503050406030204" pitchFamily="18" charset="0"/>
                              </a:rPr>
                              <m:t>𝑗</m:t>
                            </m:r>
                          </m: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𝑗</m:t>
                                </m:r>
                              </m:sub>
                            </m:sSub>
                          </m:e>
                        </m:nary>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𝜎</m:t>
                        </m:r>
                        <m:r>
                          <a:rPr lang="en-US" b="0" i="1" smtClean="0">
                            <a:latin typeface="Cambria Math" panose="02040503050406030204" pitchFamily="18" charset="0"/>
                            <a:ea typeface="Cambria Math" panose="02040503050406030204" pitchFamily="18" charset="0"/>
                          </a:rPr>
                          <m:t>(</m:t>
                        </m:r>
                        <m:nary>
                          <m:naryPr>
                            <m:chr m:val="∑"/>
                            <m:limLoc m:val="subSup"/>
                            <m:supHide m:val="on"/>
                            <m:ctrlPr>
                              <a:rPr lang="en-US" b="0" i="1" smtClean="0">
                                <a:latin typeface="Cambria Math" panose="02040503050406030204" pitchFamily="18" charset="0"/>
                                <a:ea typeface="Cambria Math" panose="02040503050406030204" pitchFamily="18" charset="0"/>
                              </a:rPr>
                            </m:ctrlPr>
                          </m:naryPr>
                          <m:sub>
                            <m:r>
                              <m:rPr>
                                <m:brk m:alnAt="9"/>
                              </m:rPr>
                              <a:rPr lang="en-US" b="0" i="1" smtClean="0">
                                <a:latin typeface="Cambria Math" panose="02040503050406030204" pitchFamily="18" charset="0"/>
                                <a:ea typeface="Cambria Math" panose="02040503050406030204" pitchFamily="18" charset="0"/>
                              </a:rPr>
                              <m:t>𝑖</m:t>
                            </m:r>
                          </m:sub>
                          <m:sup/>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𝑤</m:t>
                                </m:r>
                              </m:e>
                              <m:sub>
                                <m:r>
                                  <a:rPr lang="en-US" b="0" i="1" smtClean="0">
                                    <a:latin typeface="Cambria Math" panose="02040503050406030204" pitchFamily="18" charset="0"/>
                                    <a:ea typeface="Cambria Math" panose="02040503050406030204" pitchFamily="18" charset="0"/>
                                  </a:rPr>
                                  <m:t>𝑖𝑗</m:t>
                                </m:r>
                              </m:sub>
                            </m:sSub>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𝑖</m:t>
                                </m:r>
                              </m:sub>
                            </m:sSub>
                          </m:e>
                        </m:nary>
                        <m:r>
                          <a:rPr lang="en-US" b="0" i="1" smtClean="0">
                            <a:latin typeface="Cambria Math" panose="02040503050406030204" pitchFamily="18" charset="0"/>
                            <a:ea typeface="Cambria Math" panose="02040503050406030204" pitchFamily="18" charset="0"/>
                          </a:rPr>
                          <m:t>)</m:t>
                        </m:r>
                      </m:e>
                    </m:d>
                  </m:oMath>
                </a14:m>
                <a:endParaRPr lang="en-US" dirty="0"/>
              </a:p>
              <a:p>
                <a:pPr lvl="1"/>
                <a:r>
                  <a:rPr lang="en-US" dirty="0"/>
                  <a:t>Optimize parameters </a:t>
                </a:r>
                <a14:m>
                  <m:oMath xmlns:m="http://schemas.openxmlformats.org/officeDocument/2006/math">
                    <m:r>
                      <a:rPr lang="en-US" i="1" dirty="0" smtClean="0">
                        <a:latin typeface="Cambria Math" panose="02040503050406030204" pitchFamily="18" charset="0"/>
                      </a:rPr>
                      <m:t>𝑤</m:t>
                    </m:r>
                  </m:oMath>
                </a14:m>
                <a:r>
                  <a:rPr lang="en-US" dirty="0"/>
                  <a:t> on training </a:t>
                </a:r>
                <a:br>
                  <a:rPr lang="en-US" dirty="0"/>
                </a:br>
                <a:r>
                  <a:rPr lang="en-US" dirty="0"/>
                  <a:t>data via</a:t>
                </a:r>
              </a:p>
              <a:p>
                <a:pPr lvl="2"/>
                <a:r>
                  <a:rPr lang="en-US" dirty="0"/>
                  <a:t>minimize a loss function: </a:t>
                </a:r>
                <a14:m>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min</m:t>
                            </m:r>
                          </m:e>
                          <m:lim>
                            <m:r>
                              <a:rPr lang="en-US" b="0" i="1" smtClean="0">
                                <a:latin typeface="Cambria Math" panose="02040503050406030204" pitchFamily="18" charset="0"/>
                              </a:rPr>
                              <m:t>𝑤</m:t>
                            </m:r>
                          </m:lim>
                        </m:limLow>
                      </m:fName>
                      <m:e>
                        <m:nary>
                          <m:naryPr>
                            <m:chr m:val="∑"/>
                            <m:limLoc m:val="subSup"/>
                            <m:ctrlPr>
                              <a:rPr lang="en-US" b="0" i="1" smtClean="0">
                                <a:latin typeface="Cambria Math" panose="02040503050406030204" pitchFamily="18" charset="0"/>
                              </a:rPr>
                            </m:ctrlPr>
                          </m:naryPr>
                          <m:sub>
                            <m:r>
                              <m:rPr>
                                <m:brk m:alnAt="25"/>
                              </m:rPr>
                              <a:rPr lang="en-US" b="0" i="1" smtClean="0">
                                <a:latin typeface="Cambria Math" panose="02040503050406030204" pitchFamily="18" charset="0"/>
                              </a:rPr>
                              <m:t>𝑚</m:t>
                            </m:r>
                            <m:r>
                              <a:rPr lang="en-US" b="0" i="1" smtClean="0">
                                <a:latin typeface="Cambria Math" panose="02040503050406030204" pitchFamily="18" charset="0"/>
                              </a:rPr>
                              <m:t>=1</m:t>
                            </m:r>
                          </m:sub>
                          <m:sup>
                            <m:r>
                              <a:rPr lang="en-US" b="0" i="1" smtClean="0">
                                <a:latin typeface="Cambria Math" panose="02040503050406030204" pitchFamily="18" charset="0"/>
                              </a:rPr>
                              <m:t>𝑀</m:t>
                            </m:r>
                          </m:sup>
                          <m:e>
                            <m:sSup>
                              <m:sSupPr>
                                <m:ctrlPr>
                                  <a:rPr lang="en-US" b="0" i="1" smtClean="0">
                                    <a:latin typeface="Cambria Math" panose="02040503050406030204" pitchFamily="18" charset="0"/>
                                  </a:rPr>
                                </m:ctrlPr>
                              </m:sSupPr>
                              <m:e>
                                <m:r>
                                  <a:rPr lang="en-US" b="0" i="1" smtClean="0">
                                    <a:latin typeface="Cambria Math" panose="02040503050406030204" pitchFamily="18" charset="0"/>
                                  </a:rPr>
                                  <m:t>𝐿</m:t>
                                </m:r>
                              </m:e>
                              <m:sup>
                                <m:r>
                                  <a:rPr lang="en-US" b="0" i="1" smtClean="0">
                                    <a:latin typeface="Cambria Math" panose="02040503050406030204" pitchFamily="18" charset="0"/>
                                  </a:rPr>
                                  <m:t>𝑚</m:t>
                                </m:r>
                              </m:sup>
                            </m:sSup>
                          </m:e>
                        </m:nary>
                      </m:e>
                    </m:func>
                  </m:oMath>
                </a14:m>
                <a:endParaRPr lang="en-US" dirty="0"/>
              </a:p>
              <a:p>
                <a:pPr lvl="2"/>
                <a:r>
                  <a:rPr lang="en-US" dirty="0"/>
                  <a:t>where </a:t>
                </a:r>
                <a14:m>
                  <m:oMath xmlns:m="http://schemas.openxmlformats.org/officeDocument/2006/math">
                    <m:sSup>
                      <m:sSupPr>
                        <m:ctrlPr>
                          <a:rPr lang="en-US" i="1">
                            <a:latin typeface="Cambria Math" panose="02040503050406030204" pitchFamily="18" charset="0"/>
                          </a:rPr>
                        </m:ctrlPr>
                      </m:sSupPr>
                      <m:e>
                        <m:sSup>
                          <m:sSupPr>
                            <m:ctrlPr>
                              <a:rPr lang="en-US" i="1">
                                <a:latin typeface="Cambria Math" panose="02040503050406030204" pitchFamily="18" charset="0"/>
                              </a:rPr>
                            </m:ctrlPr>
                          </m:sSupPr>
                          <m:e>
                            <m:r>
                              <a:rPr lang="en-US" i="1">
                                <a:latin typeface="Cambria Math" panose="02040503050406030204" pitchFamily="18" charset="0"/>
                              </a:rPr>
                              <m:t>𝐿</m:t>
                            </m:r>
                          </m:e>
                          <m:sup>
                            <m:r>
                              <a:rPr lang="en-US" i="1">
                                <a:latin typeface="Cambria Math" panose="02040503050406030204" pitchFamily="18" charset="0"/>
                              </a:rPr>
                              <m:t>(</m:t>
                            </m:r>
                            <m:r>
                              <a:rPr lang="en-US" i="1">
                                <a:latin typeface="Cambria Math" panose="02040503050406030204" pitchFamily="18" charset="0"/>
                              </a:rPr>
                              <m:t>𝑚</m:t>
                            </m:r>
                            <m:r>
                              <a:rPr lang="en-US" i="1">
                                <a:latin typeface="Cambria Math" panose="02040503050406030204" pitchFamily="18" charset="0"/>
                              </a:rPr>
                              <m:t>)</m:t>
                            </m:r>
                          </m:sup>
                        </m:sSup>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𝑤</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𝑥</m:t>
                                    </m:r>
                                  </m:e>
                                  <m:sup>
                                    <m:d>
                                      <m:dPr>
                                        <m:ctrlPr>
                                          <a:rPr lang="en-US" i="1">
                                            <a:latin typeface="Cambria Math" panose="02040503050406030204" pitchFamily="18" charset="0"/>
                                          </a:rPr>
                                        </m:ctrlPr>
                                      </m:dPr>
                                      <m:e>
                                        <m:r>
                                          <a:rPr lang="en-US" i="1">
                                            <a:latin typeface="Cambria Math" panose="02040503050406030204" pitchFamily="18" charset="0"/>
                                          </a:rPr>
                                          <m:t>𝑚</m:t>
                                        </m:r>
                                      </m:e>
                                    </m:d>
                                  </m:sup>
                                </m:sSup>
                              </m:e>
                            </m:d>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𝑦</m:t>
                                </m:r>
                              </m:e>
                              <m:sup>
                                <m:d>
                                  <m:dPr>
                                    <m:ctrlPr>
                                      <a:rPr lang="en-US" i="1">
                                        <a:latin typeface="Cambria Math" panose="02040503050406030204" pitchFamily="18" charset="0"/>
                                      </a:rPr>
                                    </m:ctrlPr>
                                  </m:dPr>
                                  <m:e>
                                    <m:r>
                                      <a:rPr lang="en-US" i="1">
                                        <a:latin typeface="Cambria Math" panose="02040503050406030204" pitchFamily="18" charset="0"/>
                                      </a:rPr>
                                      <m:t>𝑚</m:t>
                                    </m:r>
                                  </m:e>
                                </m:d>
                              </m:sup>
                            </m:sSup>
                          </m:e>
                        </m:d>
                      </m:e>
                      <m:sup>
                        <m:r>
                          <a:rPr lang="en-US" i="1">
                            <a:latin typeface="Cambria Math" panose="02040503050406030204" pitchFamily="18" charset="0"/>
                          </a:rPr>
                          <m:t>2</m:t>
                        </m:r>
                      </m:sup>
                    </m:sSup>
                  </m:oMath>
                </a14:m>
                <a:endParaRPr lang="en-US" dirty="0"/>
              </a:p>
            </p:txBody>
          </p:sp>
        </mc:Choice>
        <mc:Fallback xmlns="">
          <p:sp>
            <p:nvSpPr>
              <p:cNvPr id="4" name="Content Placeholder 2"/>
              <p:cNvSpPr>
                <a:spLocks noGrp="1" noRot="1" noChangeAspect="1" noMove="1" noResize="1" noEditPoints="1" noAdjustHandles="1" noChangeArrowheads="1" noChangeShapeType="1" noTextEdit="1"/>
              </p:cNvSpPr>
              <p:nvPr>
                <p:ph idx="1"/>
              </p:nvPr>
            </p:nvSpPr>
            <p:spPr>
              <a:xfrm>
                <a:off x="537882" y="1331259"/>
                <a:ext cx="11626002" cy="5378823"/>
              </a:xfrm>
              <a:blipFill>
                <a:blip r:embed="rId2"/>
                <a:stretch>
                  <a:fillRect/>
                </a:stretch>
              </a:blipFill>
            </p:spPr>
            <p:txBody>
              <a:bodyPr/>
              <a:lstStyle/>
              <a:p>
                <a:r>
                  <a:rPr lang="en-US">
                    <a:noFill/>
                  </a:rPr>
                  <a:t> </a:t>
                </a:r>
              </a:p>
            </p:txBody>
          </p:sp>
        </mc:Fallback>
      </mc:AlternateContent>
      <p:pic>
        <p:nvPicPr>
          <p:cNvPr id="5" name="Picture 4"/>
          <p:cNvPicPr>
            <a:picLocks noChangeAspect="1"/>
          </p:cNvPicPr>
          <p:nvPr/>
        </p:nvPicPr>
        <p:blipFill>
          <a:blip r:embed="rId3"/>
          <a:stretch>
            <a:fillRect/>
          </a:stretch>
        </p:blipFill>
        <p:spPr>
          <a:xfrm>
            <a:off x="7637929" y="3679379"/>
            <a:ext cx="4525955" cy="2899307"/>
          </a:xfrm>
          <a:prstGeom prst="rect">
            <a:avLst/>
          </a:prstGeom>
        </p:spPr>
      </p:pic>
    </p:spTree>
    <p:extLst>
      <p:ext uri="{BB962C8B-B14F-4D97-AF65-F5344CB8AC3E}">
        <p14:creationId xmlns:p14="http://schemas.microsoft.com/office/powerpoint/2010/main" val="3914240207"/>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2E905D-9CC1-4DC0-B42D-B157BD5E305F}"/>
              </a:ext>
            </a:extLst>
          </p:cNvPr>
          <p:cNvSpPr>
            <a:spLocks noGrp="1"/>
          </p:cNvSpPr>
          <p:nvPr>
            <p:ph type="title"/>
          </p:nvPr>
        </p:nvSpPr>
        <p:spPr/>
        <p:txBody>
          <a:bodyPr/>
          <a:lstStyle/>
          <a:p>
            <a:r>
              <a:rPr lang="en-US" dirty="0"/>
              <a:t>Training Neural Nets: Back-propagation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50E550B-6992-4582-8A2A-7CBDF4C9B826}"/>
                  </a:ext>
                </a:extLst>
              </p:cNvPr>
              <p:cNvSpPr>
                <a:spLocks noGrp="1"/>
              </p:cNvSpPr>
              <p:nvPr>
                <p:ph sz="quarter" idx="10"/>
              </p:nvPr>
            </p:nvSpPr>
            <p:spPr>
              <a:xfrm>
                <a:off x="274638" y="1371600"/>
                <a:ext cx="11887200" cy="5192575"/>
              </a:xfrm>
            </p:spPr>
            <p:txBody>
              <a:bodyPr/>
              <a:lstStyle/>
              <a:p>
                <a:r>
                  <a:rPr lang="en-US" dirty="0"/>
                  <a:t>Stochastic gradient descent (SGD) algorithm</a:t>
                </a:r>
              </a:p>
              <a:p>
                <a:pPr lvl="1"/>
                <a14:m>
                  <m:oMath xmlns:m="http://schemas.openxmlformats.org/officeDocument/2006/math">
                    <m:sSup>
                      <m:sSupPr>
                        <m:ctrlPr>
                          <a:rPr lang="en-US" i="1" dirty="0">
                            <a:latin typeface="Cambria Math" panose="02040503050406030204" pitchFamily="18" charset="0"/>
                          </a:rPr>
                        </m:ctrlPr>
                      </m:sSupPr>
                      <m:e>
                        <m:r>
                          <a:rPr lang="en-US" i="1" dirty="0">
                            <a:latin typeface="Cambria Math" panose="02040503050406030204" pitchFamily="18" charset="0"/>
                          </a:rPr>
                          <m:t>𝑤</m:t>
                        </m:r>
                      </m:e>
                      <m:sup>
                        <m:r>
                          <a:rPr lang="en-US" i="1" dirty="0">
                            <a:latin typeface="Cambria Math" panose="02040503050406030204" pitchFamily="18" charset="0"/>
                          </a:rPr>
                          <m:t>𝑛𝑒𝑤</m:t>
                        </m:r>
                      </m:sup>
                    </m:sSup>
                    <m:r>
                      <a:rPr lang="en-US" i="1" dirty="0">
                        <a:latin typeface="Cambria Math" panose="02040503050406030204" pitchFamily="18" charset="0"/>
                      </a:rPr>
                      <m:t>=</m:t>
                    </m:r>
                    <m:sSup>
                      <m:sSupPr>
                        <m:ctrlPr>
                          <a:rPr lang="en-US" i="1" dirty="0">
                            <a:latin typeface="Cambria Math" panose="02040503050406030204" pitchFamily="18" charset="0"/>
                          </a:rPr>
                        </m:ctrlPr>
                      </m:sSupPr>
                      <m:e>
                        <m:r>
                          <a:rPr lang="en-US" i="1" dirty="0">
                            <a:latin typeface="Cambria Math" panose="02040503050406030204" pitchFamily="18" charset="0"/>
                          </a:rPr>
                          <m:t>𝑤</m:t>
                        </m:r>
                      </m:e>
                      <m:sup>
                        <m:r>
                          <a:rPr lang="en-US" i="1" dirty="0">
                            <a:latin typeface="Cambria Math" panose="02040503050406030204" pitchFamily="18" charset="0"/>
                          </a:rPr>
                          <m:t>𝑜𝑙𝑑</m:t>
                        </m:r>
                      </m:sup>
                    </m:sSup>
                    <m:r>
                      <a:rPr lang="en-US" i="1" dirty="0">
                        <a:latin typeface="Cambria Math" panose="02040503050406030204" pitchFamily="18" charset="0"/>
                      </a:rPr>
                      <m:t>−</m:t>
                    </m:r>
                    <m:r>
                      <a:rPr lang="en-US" i="1" dirty="0">
                        <a:latin typeface="Cambria Math" panose="02040503050406030204" pitchFamily="18" charset="0"/>
                      </a:rPr>
                      <m:t>𝜂</m:t>
                    </m:r>
                    <m:f>
                      <m:fPr>
                        <m:ctrlPr>
                          <a:rPr lang="en-US" i="1" dirty="0">
                            <a:latin typeface="Cambria Math" panose="02040503050406030204" pitchFamily="18" charset="0"/>
                          </a:rPr>
                        </m:ctrlPr>
                      </m:fPr>
                      <m:num>
                        <m:r>
                          <a:rPr lang="en-US" i="1" dirty="0">
                            <a:latin typeface="Cambria Math" panose="02040503050406030204" pitchFamily="18" charset="0"/>
                            <a:ea typeface="Cambria Math" panose="02040503050406030204" pitchFamily="18" charset="0"/>
                          </a:rPr>
                          <m:t>𝜕</m:t>
                        </m:r>
                        <m:r>
                          <a:rPr lang="en-US" i="1" dirty="0">
                            <a:latin typeface="Cambria Math" panose="02040503050406030204" pitchFamily="18" charset="0"/>
                            <a:ea typeface="Cambria Math" panose="02040503050406030204" pitchFamily="18" charset="0"/>
                          </a:rPr>
                          <m:t>𝐿</m:t>
                        </m:r>
                      </m:num>
                      <m:den>
                        <m:r>
                          <a:rPr lang="en-US" i="1" dirty="0">
                            <a:latin typeface="Cambria Math" panose="02040503050406030204" pitchFamily="18" charset="0"/>
                            <a:ea typeface="Cambria Math" panose="02040503050406030204" pitchFamily="18" charset="0"/>
                          </a:rPr>
                          <m:t>𝜕</m:t>
                        </m:r>
                        <m:r>
                          <a:rPr lang="en-US" i="1" dirty="0">
                            <a:latin typeface="Cambria Math" panose="02040503050406030204" pitchFamily="18" charset="0"/>
                            <a:ea typeface="Cambria Math" panose="02040503050406030204" pitchFamily="18" charset="0"/>
                          </a:rPr>
                          <m:t>𝑤</m:t>
                        </m:r>
                      </m:den>
                    </m:f>
                  </m:oMath>
                </a14:m>
                <a:endParaRPr lang="en-US" dirty="0"/>
              </a:p>
              <a:p>
                <a14:m>
                  <m:oMath xmlns:m="http://schemas.openxmlformats.org/officeDocument/2006/math">
                    <m:f>
                      <m:fPr>
                        <m:ctrlPr>
                          <a:rPr lang="en-US" i="1" dirty="0">
                            <a:latin typeface="Cambria Math" panose="02040503050406030204" pitchFamily="18" charset="0"/>
                          </a:rPr>
                        </m:ctrlPr>
                      </m:fPr>
                      <m:num>
                        <m:r>
                          <a:rPr lang="en-US" i="1" dirty="0">
                            <a:latin typeface="Cambria Math" panose="02040503050406030204" pitchFamily="18" charset="0"/>
                            <a:ea typeface="Cambria Math" panose="02040503050406030204" pitchFamily="18" charset="0"/>
                          </a:rPr>
                          <m:t>𝜕</m:t>
                        </m:r>
                        <m:r>
                          <a:rPr lang="en-US" i="1" dirty="0">
                            <a:latin typeface="Cambria Math" panose="02040503050406030204" pitchFamily="18" charset="0"/>
                            <a:ea typeface="Cambria Math" panose="02040503050406030204" pitchFamily="18" charset="0"/>
                          </a:rPr>
                          <m:t>𝐿</m:t>
                        </m:r>
                      </m:num>
                      <m:den>
                        <m:r>
                          <a:rPr lang="en-US" i="1" dirty="0">
                            <a:latin typeface="Cambria Math" panose="02040503050406030204" pitchFamily="18" charset="0"/>
                            <a:ea typeface="Cambria Math" panose="02040503050406030204" pitchFamily="18" charset="0"/>
                          </a:rPr>
                          <m:t>𝜕</m:t>
                        </m:r>
                        <m:r>
                          <a:rPr lang="en-US" i="1" dirty="0">
                            <a:latin typeface="Cambria Math" panose="02040503050406030204" pitchFamily="18" charset="0"/>
                            <a:ea typeface="Cambria Math" panose="02040503050406030204" pitchFamily="18" charset="0"/>
                          </a:rPr>
                          <m:t>𝑤</m:t>
                        </m:r>
                      </m:den>
                    </m:f>
                  </m:oMath>
                </a14:m>
                <a:r>
                  <a:rPr lang="en-US" dirty="0"/>
                  <a:t> : example-wise loss w.r.t. parameters</a:t>
                </a:r>
              </a:p>
              <a:p>
                <a:r>
                  <a:rPr lang="en-US" dirty="0"/>
                  <a:t>Need to apply the derivative chain rule correctly</a:t>
                </a:r>
              </a:p>
              <a:p>
                <a:pPr lvl="1"/>
                <a14:m>
                  <m:oMath xmlns:m="http://schemas.openxmlformats.org/officeDocument/2006/math">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𝑦</m:t>
                        </m:r>
                      </m:e>
                    </m:d>
                  </m:oMath>
                </a14:m>
                <a:endParaRPr lang="en-US" dirty="0"/>
              </a:p>
              <a:p>
                <a:pPr lvl="1"/>
                <a14:m>
                  <m:oMath xmlns:m="http://schemas.openxmlformats.org/officeDocument/2006/math">
                    <m:r>
                      <a:rPr lang="en-US" i="1">
                        <a:latin typeface="Cambria Math" panose="02040503050406030204" pitchFamily="18" charset="0"/>
                      </a:rPr>
                      <m:t>𝑦</m:t>
                    </m:r>
                    <m:r>
                      <a:rPr lang="en-US" i="1">
                        <a:latin typeface="Cambria Math" panose="02040503050406030204" pitchFamily="18" charset="0"/>
                      </a:rPr>
                      <m:t>=</m:t>
                    </m:r>
                    <m:r>
                      <a:rPr lang="en-US" i="1">
                        <a:latin typeface="Cambria Math" panose="02040503050406030204" pitchFamily="18" charset="0"/>
                      </a:rPr>
                      <m:t>𝑔</m:t>
                    </m:r>
                    <m:d>
                      <m:dPr>
                        <m:ctrlPr>
                          <a:rPr lang="en-US" i="1">
                            <a:latin typeface="Cambria Math" panose="02040503050406030204" pitchFamily="18" charset="0"/>
                          </a:rPr>
                        </m:ctrlPr>
                      </m:dPr>
                      <m:e>
                        <m:r>
                          <a:rPr lang="en-US" i="1">
                            <a:latin typeface="Cambria Math" panose="02040503050406030204" pitchFamily="18" charset="0"/>
                          </a:rPr>
                          <m:t>𝑥</m:t>
                        </m:r>
                      </m:e>
                    </m:d>
                  </m:oMath>
                </a14:m>
                <a:endParaRPr lang="en-US" dirty="0"/>
              </a:p>
              <a:p>
                <a:pPr lvl="1"/>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𝑧</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𝑥</m:t>
                        </m:r>
                      </m:den>
                    </m:f>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𝑧</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𝑦</m:t>
                        </m:r>
                      </m:den>
                    </m:f>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𝑦</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𝑥</m:t>
                        </m:r>
                      </m:den>
                    </m:f>
                  </m:oMath>
                </a14:m>
                <a:endParaRPr lang="en-US" dirty="0"/>
              </a:p>
              <a:p>
                <a:r>
                  <a:rPr lang="en-US" dirty="0"/>
                  <a:t>See detailed discussion in </a:t>
                </a:r>
                <a:r>
                  <a:rPr lang="en-US" sz="2800" dirty="0"/>
                  <a:t>[</a:t>
                </a:r>
                <a:r>
                  <a:rPr lang="en-US" sz="2800" dirty="0" err="1"/>
                  <a:t>Socher</a:t>
                </a:r>
                <a:r>
                  <a:rPr lang="en-US" sz="2800" dirty="0"/>
                  <a:t> &amp; Manning 13; Goodfellow+ 16]</a:t>
                </a:r>
                <a:endParaRPr lang="en-US" dirty="0"/>
              </a:p>
            </p:txBody>
          </p:sp>
        </mc:Choice>
        <mc:Fallback xmlns="">
          <p:sp>
            <p:nvSpPr>
              <p:cNvPr id="3" name="Content Placeholder 2">
                <a:extLst>
                  <a:ext uri="{FF2B5EF4-FFF2-40B4-BE49-F238E27FC236}">
                    <a16:creationId xmlns:a16="http://schemas.microsoft.com/office/drawing/2014/main" id="{850E550B-6992-4582-8A2A-7CBDF4C9B826}"/>
                  </a:ext>
                </a:extLst>
              </p:cNvPr>
              <p:cNvSpPr>
                <a:spLocks noGrp="1" noRot="1" noChangeAspect="1" noMove="1" noResize="1" noEditPoints="1" noAdjustHandles="1" noChangeArrowheads="1" noChangeShapeType="1" noTextEdit="1"/>
              </p:cNvSpPr>
              <p:nvPr>
                <p:ph sz="quarter" idx="10"/>
              </p:nvPr>
            </p:nvSpPr>
            <p:spPr>
              <a:xfrm>
                <a:off x="274638" y="1371600"/>
                <a:ext cx="11887200" cy="5192575"/>
              </a:xfr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562292217"/>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Simple Chain Rule</a:t>
            </a:r>
          </a:p>
        </p:txBody>
      </p:sp>
      <p:pic>
        <p:nvPicPr>
          <p:cNvPr id="5" name="Picture 4"/>
          <p:cNvPicPr>
            <a:picLocks noChangeAspect="1"/>
          </p:cNvPicPr>
          <p:nvPr/>
        </p:nvPicPr>
        <p:blipFill>
          <a:blip r:embed="rId3"/>
          <a:stretch>
            <a:fillRect/>
          </a:stretch>
        </p:blipFill>
        <p:spPr>
          <a:xfrm>
            <a:off x="2464923" y="1669105"/>
            <a:ext cx="6665630" cy="4428216"/>
          </a:xfrm>
          <a:prstGeom prst="rect">
            <a:avLst/>
          </a:prstGeom>
        </p:spPr>
      </p:pic>
      <p:sp>
        <p:nvSpPr>
          <p:cNvPr id="14" name="Rectangle 13"/>
          <p:cNvSpPr/>
          <p:nvPr/>
        </p:nvSpPr>
        <p:spPr>
          <a:xfrm>
            <a:off x="68692" y="6551954"/>
            <a:ext cx="12367783" cy="338554"/>
          </a:xfrm>
          <a:prstGeom prst="rect">
            <a:avLst/>
          </a:prstGeom>
        </p:spPr>
        <p:txBody>
          <a:bodyPr wrap="square">
            <a:spAutoFit/>
          </a:bodyPr>
          <a:lstStyle/>
          <a:p>
            <a:pPr algn="ctr"/>
            <a:r>
              <a:rPr lang="en-US" sz="1600" dirty="0"/>
              <a:t>[</a:t>
            </a:r>
            <a:r>
              <a:rPr lang="en-US" sz="1600" dirty="0" err="1"/>
              <a:t>Socher</a:t>
            </a:r>
            <a:r>
              <a:rPr lang="en-US" sz="1600" dirty="0"/>
              <a:t> &amp; Manning NAACL 2013 Tutorial]</a:t>
            </a:r>
          </a:p>
        </p:txBody>
      </p:sp>
    </p:spTree>
    <p:extLst>
      <p:ext uri="{BB962C8B-B14F-4D97-AF65-F5344CB8AC3E}">
        <p14:creationId xmlns:p14="http://schemas.microsoft.com/office/powerpoint/2010/main" val="1294364552"/>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Multiple Paths Chain Rule</a:t>
            </a:r>
          </a:p>
        </p:txBody>
      </p:sp>
      <p:pic>
        <p:nvPicPr>
          <p:cNvPr id="5" name="Picture 4"/>
          <p:cNvPicPr>
            <a:picLocks noChangeAspect="1"/>
          </p:cNvPicPr>
          <p:nvPr/>
        </p:nvPicPr>
        <p:blipFill>
          <a:blip r:embed="rId2"/>
          <a:stretch>
            <a:fillRect/>
          </a:stretch>
        </p:blipFill>
        <p:spPr>
          <a:xfrm>
            <a:off x="2261287" y="1434490"/>
            <a:ext cx="7313020" cy="4489740"/>
          </a:xfrm>
          <a:prstGeom prst="rect">
            <a:avLst/>
          </a:prstGeom>
        </p:spPr>
      </p:pic>
      <p:sp>
        <p:nvSpPr>
          <p:cNvPr id="8" name="Rectangle 7"/>
          <p:cNvSpPr/>
          <p:nvPr/>
        </p:nvSpPr>
        <p:spPr>
          <a:xfrm>
            <a:off x="68692" y="6507720"/>
            <a:ext cx="12367783" cy="338554"/>
          </a:xfrm>
          <a:prstGeom prst="rect">
            <a:avLst/>
          </a:prstGeom>
        </p:spPr>
        <p:txBody>
          <a:bodyPr wrap="square">
            <a:spAutoFit/>
          </a:bodyPr>
          <a:lstStyle/>
          <a:p>
            <a:pPr algn="ctr"/>
            <a:r>
              <a:rPr lang="en-US" sz="1600" dirty="0"/>
              <a:t>[</a:t>
            </a:r>
            <a:r>
              <a:rPr lang="en-US" sz="1600" dirty="0" err="1"/>
              <a:t>Socher</a:t>
            </a:r>
            <a:r>
              <a:rPr lang="en-US" sz="1600" dirty="0"/>
              <a:t> &amp; Manning 13]</a:t>
            </a:r>
          </a:p>
        </p:txBody>
      </p:sp>
    </p:spTree>
    <p:extLst>
      <p:ext uri="{BB962C8B-B14F-4D97-AF65-F5344CB8AC3E}">
        <p14:creationId xmlns:p14="http://schemas.microsoft.com/office/powerpoint/2010/main" val="2713113975"/>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a:t>Chain Rule in Flow Graph (DAG)</a:t>
            </a:r>
          </a:p>
        </p:txBody>
      </p:sp>
      <p:pic>
        <p:nvPicPr>
          <p:cNvPr id="5" name="Picture 4"/>
          <p:cNvPicPr>
            <a:picLocks noChangeAspect="1"/>
          </p:cNvPicPr>
          <p:nvPr/>
        </p:nvPicPr>
        <p:blipFill>
          <a:blip r:embed="rId3"/>
          <a:stretch>
            <a:fillRect/>
          </a:stretch>
        </p:blipFill>
        <p:spPr>
          <a:xfrm>
            <a:off x="1789841" y="1380451"/>
            <a:ext cx="8550948" cy="4782194"/>
          </a:xfrm>
          <a:prstGeom prst="rect">
            <a:avLst/>
          </a:prstGeom>
        </p:spPr>
      </p:pic>
      <p:sp>
        <p:nvSpPr>
          <p:cNvPr id="3" name="Rectangle 2"/>
          <p:cNvSpPr/>
          <p:nvPr/>
        </p:nvSpPr>
        <p:spPr>
          <a:xfrm>
            <a:off x="5857229" y="1534282"/>
            <a:ext cx="1183303" cy="501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8" name="Rectangle 7"/>
          <p:cNvSpPr/>
          <p:nvPr/>
        </p:nvSpPr>
        <p:spPr>
          <a:xfrm>
            <a:off x="68692" y="6480826"/>
            <a:ext cx="12367783" cy="338554"/>
          </a:xfrm>
          <a:prstGeom prst="rect">
            <a:avLst/>
          </a:prstGeom>
        </p:spPr>
        <p:txBody>
          <a:bodyPr wrap="square">
            <a:spAutoFit/>
          </a:bodyPr>
          <a:lstStyle/>
          <a:p>
            <a:pPr algn="ctr"/>
            <a:r>
              <a:rPr lang="en-US" sz="1600" dirty="0"/>
              <a:t>[</a:t>
            </a:r>
            <a:r>
              <a:rPr lang="en-US" sz="1600" dirty="0" err="1"/>
              <a:t>Socher</a:t>
            </a:r>
            <a:r>
              <a:rPr lang="en-US" sz="1600" dirty="0"/>
              <a:t> &amp; Manning 13]</a:t>
            </a:r>
          </a:p>
        </p:txBody>
      </p:sp>
      <p:sp>
        <p:nvSpPr>
          <p:cNvPr id="4" name="Rectangle 3">
            <a:extLst>
              <a:ext uri="{FF2B5EF4-FFF2-40B4-BE49-F238E27FC236}">
                <a16:creationId xmlns:a16="http://schemas.microsoft.com/office/drawing/2014/main" id="{F326D500-B363-4B2D-89CD-02DC44D719DF}"/>
              </a:ext>
            </a:extLst>
          </p:cNvPr>
          <p:cNvSpPr/>
          <p:nvPr/>
        </p:nvSpPr>
        <p:spPr bwMode="auto">
          <a:xfrm>
            <a:off x="7513320" y="1214472"/>
            <a:ext cx="579120" cy="318181"/>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254399909"/>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5768" y="324879"/>
            <a:ext cx="10724938" cy="1351952"/>
          </a:xfrm>
        </p:spPr>
        <p:txBody>
          <a:bodyPr/>
          <a:lstStyle/>
          <a:p>
            <a:r>
              <a:rPr lang="en-US" dirty="0"/>
              <a:t>Training Neural Nets: Back-propagation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84094" y="1506071"/>
                <a:ext cx="7388699" cy="2391921"/>
              </a:xfrm>
            </p:spPr>
            <p:txBody>
              <a:bodyPr>
                <a:noAutofit/>
              </a:bodyPr>
              <a:lstStyle/>
              <a:p>
                <a:pPr marL="0" indent="0">
                  <a:buNone/>
                </a:pPr>
                <a:r>
                  <a:rPr lang="en-US" sz="2400" dirty="0"/>
                  <a:t>Assume two outputs </a:t>
                </a:r>
                <a14:m>
                  <m:oMath xmlns:m="http://schemas.openxmlformats.org/officeDocument/2006/math">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𝑦</m:t>
                        </m:r>
                      </m:e>
                      <m:sub>
                        <m:r>
                          <a:rPr lang="en-US" sz="2400" i="1">
                            <a:latin typeface="Cambria Math" panose="02040503050406030204" pitchFamily="18" charset="0"/>
                          </a:rPr>
                          <m:t>1</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𝑦</m:t>
                        </m:r>
                      </m:e>
                      <m:sub>
                        <m:r>
                          <a:rPr lang="en-US" sz="2400" i="1">
                            <a:latin typeface="Cambria Math" panose="02040503050406030204" pitchFamily="18" charset="0"/>
                          </a:rPr>
                          <m:t>2</m:t>
                        </m:r>
                      </m:sub>
                    </m:sSub>
                    <m:r>
                      <a:rPr lang="en-US" sz="2400" i="1">
                        <a:latin typeface="Cambria Math" panose="02040503050406030204" pitchFamily="18" charset="0"/>
                      </a:rPr>
                      <m:t>)</m:t>
                    </m:r>
                  </m:oMath>
                </a14:m>
                <a:r>
                  <a:rPr lang="en-US" sz="2400" dirty="0"/>
                  <a:t> per input </a:t>
                </a:r>
                <a14:m>
                  <m:oMath xmlns:m="http://schemas.openxmlformats.org/officeDocument/2006/math">
                    <m:r>
                      <a:rPr lang="en-US" sz="2400" i="1" dirty="0">
                        <a:latin typeface="Cambria Math" panose="02040503050406030204" pitchFamily="18" charset="0"/>
                      </a:rPr>
                      <m:t>𝑥</m:t>
                    </m:r>
                  </m:oMath>
                </a14:m>
                <a:r>
                  <a:rPr lang="en-US" sz="2400" dirty="0"/>
                  <a:t>, and </a:t>
                </a:r>
              </a:p>
              <a:p>
                <a:pPr marL="0" indent="0">
                  <a:buNone/>
                </a:pPr>
                <a:r>
                  <a:rPr lang="en-US" sz="2400" dirty="0"/>
                  <a:t>Loss per sample: </a:t>
                </a:r>
                <a14:m>
                  <m:oMath xmlns:m="http://schemas.openxmlformats.org/officeDocument/2006/math">
                    <m:r>
                      <a:rPr lang="en-US" sz="2400" i="1">
                        <a:latin typeface="Cambria Math" panose="02040503050406030204" pitchFamily="18" charset="0"/>
                      </a:rPr>
                      <m:t>𝐿</m:t>
                    </m:r>
                    <m:r>
                      <a:rPr lang="en-US" sz="2400" i="1">
                        <a:latin typeface="Cambria Math" panose="02040503050406030204" pitchFamily="18" charset="0"/>
                      </a:rPr>
                      <m:t>=</m:t>
                    </m:r>
                    <m:nary>
                      <m:naryPr>
                        <m:chr m:val="∑"/>
                        <m:limLoc m:val="subSup"/>
                        <m:supHide m:val="on"/>
                        <m:ctrlPr>
                          <a:rPr lang="en-US" sz="2400" i="1">
                            <a:latin typeface="Cambria Math" panose="02040503050406030204" pitchFamily="18" charset="0"/>
                          </a:rPr>
                        </m:ctrlPr>
                      </m:naryPr>
                      <m:sub>
                        <m:r>
                          <m:rPr>
                            <m:brk m:alnAt="9"/>
                          </m:rPr>
                          <a:rPr lang="en-US" sz="2400" i="1">
                            <a:latin typeface="Cambria Math" panose="02040503050406030204" pitchFamily="18" charset="0"/>
                          </a:rPr>
                          <m:t>𝑘</m:t>
                        </m:r>
                      </m:sub>
                      <m:sup/>
                      <m:e>
                        <m:f>
                          <m:fPr>
                            <m:ctrlPr>
                              <a:rPr lang="en-US" sz="2400" i="1">
                                <a:latin typeface="Cambria Math" panose="02040503050406030204" pitchFamily="18" charset="0"/>
                              </a:rPr>
                            </m:ctrlPr>
                          </m:fPr>
                          <m:num>
                            <m:r>
                              <a:rPr lang="en-US" sz="2400" i="1">
                                <a:latin typeface="Cambria Math" panose="02040503050406030204" pitchFamily="18" charset="0"/>
                              </a:rPr>
                              <m:t>1</m:t>
                            </m:r>
                          </m:num>
                          <m:den>
                            <m:r>
                              <a:rPr lang="en-US" sz="2400" i="1">
                                <a:latin typeface="Cambria Math" panose="02040503050406030204" pitchFamily="18" charset="0"/>
                              </a:rPr>
                              <m:t>2</m:t>
                            </m:r>
                          </m:den>
                        </m:f>
                        <m:sSup>
                          <m:sSupPr>
                            <m:ctrlPr>
                              <a:rPr lang="en-US" sz="2400" i="1">
                                <a:latin typeface="Cambria Math" panose="02040503050406030204" pitchFamily="18" charset="0"/>
                              </a:rPr>
                            </m:ctrlPr>
                          </m:sSupPr>
                          <m:e>
                            <m:d>
                              <m:dPr>
                                <m:ctrlPr>
                                  <a:rPr lang="en-US" sz="2400" i="1">
                                    <a:latin typeface="Cambria Math" panose="02040503050406030204" pitchFamily="18" charset="0"/>
                                  </a:rPr>
                                </m:ctrlPr>
                              </m:dPr>
                              <m:e>
                                <m:r>
                                  <a:rPr lang="en-US" sz="2400" i="1">
                                    <a:latin typeface="Cambria Math" panose="02040503050406030204" pitchFamily="18" charset="0"/>
                                  </a:rPr>
                                  <m:t>𝜎</m:t>
                                </m:r>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𝑧</m:t>
                                        </m:r>
                                      </m:e>
                                      <m:sub>
                                        <m:r>
                                          <a:rPr lang="en-US" sz="2400" i="1">
                                            <a:latin typeface="Cambria Math" panose="02040503050406030204" pitchFamily="18" charset="0"/>
                                          </a:rPr>
                                          <m:t>𝑘</m:t>
                                        </m:r>
                                      </m:sub>
                                    </m:sSub>
                                  </m:e>
                                </m:d>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𝑦</m:t>
                                    </m:r>
                                  </m:e>
                                  <m:sub>
                                    <m:r>
                                      <a:rPr lang="en-US" sz="2400" i="1">
                                        <a:latin typeface="Cambria Math" panose="02040503050406030204" pitchFamily="18" charset="0"/>
                                      </a:rPr>
                                      <m:t>𝑘</m:t>
                                    </m:r>
                                  </m:sub>
                                </m:sSub>
                              </m:e>
                            </m:d>
                          </m:e>
                          <m:sup>
                            <m:r>
                              <a:rPr lang="en-US" sz="2400" i="1">
                                <a:latin typeface="Cambria Math" panose="02040503050406030204" pitchFamily="18" charset="0"/>
                              </a:rPr>
                              <m:t>2</m:t>
                            </m:r>
                          </m:sup>
                        </m:sSup>
                      </m:e>
                    </m:nary>
                  </m:oMath>
                </a14:m>
                <a:endParaRPr lang="en-US" sz="2400" dirty="0"/>
              </a:p>
              <a:p>
                <a:pPr marL="0" indent="0">
                  <a:buNone/>
                </a:pPr>
                <a:r>
                  <a:rPr lang="en-US" sz="2400" dirty="0"/>
                  <a:t>Forward pass:</a:t>
                </a:r>
              </a:p>
              <a:p>
                <a:pPr marL="466298" lvl="1" indent="0">
                  <a:buNone/>
                </a:pP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𝑦</m:t>
                        </m:r>
                      </m:e>
                      <m:sub>
                        <m:r>
                          <a:rPr lang="en-US" sz="2000" i="1">
                            <a:latin typeface="Cambria Math" panose="02040503050406030204" pitchFamily="18" charset="0"/>
                          </a:rPr>
                          <m:t>𝑘</m:t>
                        </m:r>
                      </m:sub>
                    </m:sSub>
                    <m:r>
                      <a:rPr lang="en-US" sz="2000" i="1">
                        <a:latin typeface="Cambria Math" panose="02040503050406030204" pitchFamily="18" charset="0"/>
                      </a:rPr>
                      <m:t>=</m:t>
                    </m:r>
                    <m:r>
                      <a:rPr lang="en-US" sz="2000" i="1">
                        <a:latin typeface="Cambria Math" panose="02040503050406030204" pitchFamily="18" charset="0"/>
                      </a:rPr>
                      <m:t>𝜎</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𝑧</m:t>
                        </m:r>
                      </m:e>
                      <m:sub>
                        <m:r>
                          <a:rPr lang="en-US" sz="2000" i="1">
                            <a:latin typeface="Cambria Math" panose="02040503050406030204" pitchFamily="18" charset="0"/>
                          </a:rPr>
                          <m:t>𝑘</m:t>
                        </m:r>
                      </m:sub>
                    </m:sSub>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𝑧</m:t>
                        </m:r>
                      </m:e>
                      <m:sub>
                        <m:r>
                          <a:rPr lang="en-US" sz="2000" i="1">
                            <a:latin typeface="Cambria Math" panose="02040503050406030204" pitchFamily="18" charset="0"/>
                          </a:rPr>
                          <m:t>𝑘</m:t>
                        </m:r>
                      </m:sub>
                    </m:sSub>
                    <m:r>
                      <a:rPr lang="en-US" sz="2000" i="1">
                        <a:latin typeface="Cambria Math" panose="02040503050406030204" pitchFamily="18" charset="0"/>
                      </a:rPr>
                      <m:t>=</m:t>
                    </m:r>
                    <m:nary>
                      <m:naryPr>
                        <m:chr m:val="∑"/>
                        <m:limLoc m:val="subSup"/>
                        <m:supHide m:val="on"/>
                        <m:ctrlPr>
                          <a:rPr lang="en-US" sz="2000" i="1">
                            <a:latin typeface="Cambria Math" panose="02040503050406030204" pitchFamily="18" charset="0"/>
                          </a:rPr>
                        </m:ctrlPr>
                      </m:naryPr>
                      <m:sub>
                        <m:r>
                          <m:rPr>
                            <m:brk m:alnAt="9"/>
                          </m:rPr>
                          <a:rPr lang="en-US" sz="2000" i="1">
                            <a:latin typeface="Cambria Math" panose="02040503050406030204" pitchFamily="18" charset="0"/>
                          </a:rPr>
                          <m:t>𝑗</m:t>
                        </m:r>
                      </m:sub>
                      <m:sup/>
                      <m:e>
                        <m:sSub>
                          <m:sSubPr>
                            <m:ctrlPr>
                              <a:rPr lang="en-US" sz="2000" i="1">
                                <a:latin typeface="Cambria Math" panose="02040503050406030204" pitchFamily="18" charset="0"/>
                              </a:rPr>
                            </m:ctrlPr>
                          </m:sSubPr>
                          <m:e>
                            <m:r>
                              <a:rPr lang="en-US" sz="2000" i="1">
                                <a:latin typeface="Cambria Math" panose="02040503050406030204" pitchFamily="18" charset="0"/>
                              </a:rPr>
                              <m:t>𝑤</m:t>
                            </m:r>
                          </m:e>
                          <m:sub>
                            <m:r>
                              <a:rPr lang="en-US" sz="2000" i="1">
                                <a:latin typeface="Cambria Math" panose="02040503050406030204" pitchFamily="18" charset="0"/>
                              </a:rPr>
                              <m:t>𝑗𝑘</m:t>
                            </m:r>
                          </m:sub>
                        </m:sSub>
                        <m:sSub>
                          <m:sSubPr>
                            <m:ctrlPr>
                              <a:rPr lang="en-US" sz="2000" i="1">
                                <a:latin typeface="Cambria Math" panose="02040503050406030204" pitchFamily="18" charset="0"/>
                              </a:rPr>
                            </m:ctrlPr>
                          </m:sSubPr>
                          <m:e>
                            <m:r>
                              <a:rPr lang="en-US" sz="2000" i="1">
                                <a:latin typeface="Cambria Math" panose="02040503050406030204" pitchFamily="18" charset="0"/>
                              </a:rPr>
                              <m:t>h</m:t>
                            </m:r>
                          </m:e>
                          <m:sub>
                            <m:r>
                              <a:rPr lang="en-US" sz="2000" i="1">
                                <a:latin typeface="Cambria Math" panose="02040503050406030204" pitchFamily="18" charset="0"/>
                              </a:rPr>
                              <m:t>𝑗</m:t>
                            </m:r>
                          </m:sub>
                        </m:sSub>
                      </m:e>
                    </m:nary>
                  </m:oMath>
                </a14:m>
                <a:r>
                  <a:rPr lang="en-US" sz="2000" dirty="0"/>
                  <a:t> </a:t>
                </a:r>
              </a:p>
              <a:p>
                <a:pPr marL="466298" lvl="1" indent="0">
                  <a:buNone/>
                </a:pP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h</m:t>
                        </m:r>
                      </m:e>
                      <m:sub>
                        <m:r>
                          <a:rPr lang="en-US" sz="2000" i="1">
                            <a:latin typeface="Cambria Math" panose="02040503050406030204" pitchFamily="18" charset="0"/>
                          </a:rPr>
                          <m:t>𝑗</m:t>
                        </m:r>
                      </m:sub>
                    </m:sSub>
                    <m:r>
                      <a:rPr lang="en-US" sz="2000" i="1">
                        <a:latin typeface="Cambria Math" panose="02040503050406030204" pitchFamily="18" charset="0"/>
                      </a:rPr>
                      <m:t>=</m:t>
                    </m:r>
                    <m:r>
                      <a:rPr lang="en-US" sz="2000" i="1">
                        <a:latin typeface="Cambria Math" panose="02040503050406030204" pitchFamily="18" charset="0"/>
                      </a:rPr>
                      <m:t>𝜎</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𝑧</m:t>
                        </m:r>
                      </m:e>
                      <m:sub>
                        <m:r>
                          <a:rPr lang="en-US" sz="2000" i="1">
                            <a:latin typeface="Cambria Math" panose="02040503050406030204" pitchFamily="18" charset="0"/>
                          </a:rPr>
                          <m:t>𝑗</m:t>
                        </m:r>
                      </m:sub>
                    </m:sSub>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𝑧</m:t>
                        </m:r>
                      </m:e>
                      <m:sub>
                        <m:r>
                          <a:rPr lang="en-US" sz="2000" i="1">
                            <a:latin typeface="Cambria Math" panose="02040503050406030204" pitchFamily="18" charset="0"/>
                          </a:rPr>
                          <m:t>𝑗</m:t>
                        </m:r>
                      </m:sub>
                    </m:sSub>
                    <m:r>
                      <a:rPr lang="en-US" sz="2000" i="1">
                        <a:latin typeface="Cambria Math" panose="02040503050406030204" pitchFamily="18" charset="0"/>
                      </a:rPr>
                      <m:t>=</m:t>
                    </m:r>
                    <m:nary>
                      <m:naryPr>
                        <m:chr m:val="∑"/>
                        <m:limLoc m:val="subSup"/>
                        <m:supHide m:val="on"/>
                        <m:ctrlPr>
                          <a:rPr lang="en-US" sz="2000" i="1">
                            <a:latin typeface="Cambria Math" panose="02040503050406030204" pitchFamily="18" charset="0"/>
                          </a:rPr>
                        </m:ctrlPr>
                      </m:naryPr>
                      <m:sub>
                        <m:r>
                          <a:rPr lang="en-US" sz="2000" i="1">
                            <a:latin typeface="Cambria Math" panose="02040503050406030204" pitchFamily="18" charset="0"/>
                          </a:rPr>
                          <m:t>𝑖</m:t>
                        </m:r>
                      </m:sub>
                      <m:sup/>
                      <m:e>
                        <m:sSub>
                          <m:sSubPr>
                            <m:ctrlPr>
                              <a:rPr lang="en-US" sz="2000" i="1">
                                <a:latin typeface="Cambria Math" panose="02040503050406030204" pitchFamily="18" charset="0"/>
                              </a:rPr>
                            </m:ctrlPr>
                          </m:sSubPr>
                          <m:e>
                            <m:r>
                              <a:rPr lang="en-US" sz="2000" i="1">
                                <a:latin typeface="Cambria Math" panose="02040503050406030204" pitchFamily="18" charset="0"/>
                              </a:rPr>
                              <m:t>𝑤</m:t>
                            </m:r>
                          </m:e>
                          <m:sub>
                            <m:r>
                              <a:rPr lang="en-US" sz="2000" i="1">
                                <a:latin typeface="Cambria Math" panose="02040503050406030204" pitchFamily="18" charset="0"/>
                              </a:rPr>
                              <m:t>𝑖𝑗</m:t>
                            </m:r>
                          </m:sub>
                        </m:sSub>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𝑖</m:t>
                            </m:r>
                          </m:sub>
                        </m:sSub>
                      </m:e>
                    </m:nary>
                  </m:oMath>
                </a14:m>
                <a:r>
                  <a:rPr lang="en-US" sz="2000" dirty="0"/>
                  <a:t> </a:t>
                </a:r>
              </a:p>
              <a:p>
                <a:pPr marL="0" indent="0">
                  <a:buNone/>
                </a:pPr>
                <a:endParaRPr lang="en-US" sz="2400" dirty="0"/>
              </a:p>
              <a:p>
                <a:pPr marL="0" indent="0">
                  <a:buNone/>
                </a:pPr>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84094" y="1506071"/>
                <a:ext cx="7388699" cy="2391921"/>
              </a:xfrm>
              <a:blipFill>
                <a:blip r:embed="rId2"/>
                <a:stretch>
                  <a:fillRect/>
                </a:stretch>
              </a:blipFill>
            </p:spPr>
            <p:txBody>
              <a:bodyPr/>
              <a:lstStyle/>
              <a:p>
                <a:r>
                  <a:rPr lang="en-US">
                    <a:noFill/>
                  </a:rPr>
                  <a:t> </a:t>
                </a:r>
              </a:p>
            </p:txBody>
          </p:sp>
        </mc:Fallback>
      </mc:AlternateContent>
      <p:pic>
        <p:nvPicPr>
          <p:cNvPr id="6" name="Picture 5"/>
          <p:cNvPicPr>
            <a:picLocks noChangeAspect="1"/>
          </p:cNvPicPr>
          <p:nvPr/>
        </p:nvPicPr>
        <p:blipFill>
          <a:blip r:embed="rId3"/>
          <a:stretch>
            <a:fillRect/>
          </a:stretch>
        </p:blipFill>
        <p:spPr>
          <a:xfrm>
            <a:off x="7233611" y="1859975"/>
            <a:ext cx="4841118" cy="3330590"/>
          </a:xfrm>
          <a:prstGeom prst="rect">
            <a:avLst/>
          </a:prstGeom>
        </p:spPr>
      </p:pic>
      <mc:AlternateContent xmlns:mc="http://schemas.openxmlformats.org/markup-compatibility/2006" xmlns:a14="http://schemas.microsoft.com/office/drawing/2010/main">
        <mc:Choice Requires="a14">
          <p:sp>
            <p:nvSpPr>
              <p:cNvPr id="7" name="Content Placeholder 2"/>
              <p:cNvSpPr txBox="1">
                <a:spLocks/>
              </p:cNvSpPr>
              <p:nvPr/>
            </p:nvSpPr>
            <p:spPr>
              <a:xfrm>
                <a:off x="484094" y="3897992"/>
                <a:ext cx="10724938" cy="2605761"/>
              </a:xfrm>
              <a:prstGeom prst="rect">
                <a:avLst/>
              </a:prstGeom>
            </p:spPr>
            <p:txBody>
              <a:bodyPr vert="horz" lIns="93260" tIns="46630" rIns="93260" bIns="4663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t>Derivatives of the weights</a:t>
                </a:r>
                <a:endParaRPr lang="en-US" sz="2400" i="1" dirty="0">
                  <a:latin typeface="Cambria Math" panose="02040503050406030204" pitchFamily="18" charset="0"/>
                  <a:ea typeface="Cambria Math" panose="02040503050406030204" pitchFamily="18" charset="0"/>
                </a:endParaRPr>
              </a:p>
              <a:p>
                <a:pPr marL="466298" lvl="1" indent="0">
                  <a:buNone/>
                </a:pPr>
                <a14:m>
                  <m:oMath xmlns:m="http://schemas.openxmlformats.org/officeDocument/2006/math">
                    <m:f>
                      <m:fPr>
                        <m:ctrlPr>
                          <a:rPr lang="en-US" sz="2000" i="1">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𝐿</m:t>
                        </m:r>
                      </m:num>
                      <m:den>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𝑤</m:t>
                            </m:r>
                          </m:e>
                          <m:sub>
                            <m:r>
                              <a:rPr lang="en-US" sz="2000" i="1">
                                <a:latin typeface="Cambria Math" panose="02040503050406030204" pitchFamily="18" charset="0"/>
                                <a:ea typeface="Cambria Math" panose="02040503050406030204" pitchFamily="18" charset="0"/>
                              </a:rPr>
                              <m:t>𝑗𝑘</m:t>
                            </m:r>
                          </m:sub>
                        </m:sSub>
                      </m:den>
                    </m:f>
                    <m:r>
                      <a:rPr lang="en-US" sz="2000" i="1">
                        <a:latin typeface="Cambria Math" panose="02040503050406030204" pitchFamily="18" charset="0"/>
                        <a:ea typeface="Cambria Math" panose="02040503050406030204" pitchFamily="18" charset="0"/>
                      </a:rPr>
                      <m:t>=</m:t>
                    </m:r>
                    <m:f>
                      <m:fPr>
                        <m:ctrlPr>
                          <a:rPr lang="en-US" sz="2000" i="1">
                            <a:solidFill>
                              <a:srgbClr val="C00000"/>
                            </a:solidFill>
                            <a:latin typeface="Cambria Math" panose="02040503050406030204" pitchFamily="18" charset="0"/>
                            <a:ea typeface="Cambria Math" panose="02040503050406030204" pitchFamily="18" charset="0"/>
                          </a:rPr>
                        </m:ctrlPr>
                      </m:fPr>
                      <m:num>
                        <m:r>
                          <a:rPr lang="en-US" sz="2000" i="1">
                            <a:solidFill>
                              <a:srgbClr val="C00000"/>
                            </a:solidFill>
                            <a:latin typeface="Cambria Math" panose="02040503050406030204" pitchFamily="18" charset="0"/>
                            <a:ea typeface="Cambria Math" panose="02040503050406030204" pitchFamily="18" charset="0"/>
                          </a:rPr>
                          <m:t>𝜕</m:t>
                        </m:r>
                        <m:r>
                          <a:rPr lang="en-US" sz="2000" i="1">
                            <a:solidFill>
                              <a:srgbClr val="C00000"/>
                            </a:solidFill>
                            <a:latin typeface="Cambria Math" panose="02040503050406030204" pitchFamily="18" charset="0"/>
                            <a:ea typeface="Cambria Math" panose="02040503050406030204" pitchFamily="18" charset="0"/>
                          </a:rPr>
                          <m:t>𝐿</m:t>
                        </m:r>
                      </m:num>
                      <m:den>
                        <m:r>
                          <a:rPr lang="en-US" sz="2000" i="1">
                            <a:solidFill>
                              <a:srgbClr val="C00000"/>
                            </a:solidFill>
                            <a:latin typeface="Cambria Math" panose="02040503050406030204" pitchFamily="18" charset="0"/>
                            <a:ea typeface="Cambria Math" panose="02040503050406030204" pitchFamily="18" charset="0"/>
                          </a:rPr>
                          <m:t>𝜕</m:t>
                        </m:r>
                        <m:sSub>
                          <m:sSubPr>
                            <m:ctrlPr>
                              <a:rPr lang="en-US" sz="2000" i="1">
                                <a:solidFill>
                                  <a:srgbClr val="C00000"/>
                                </a:solidFill>
                                <a:latin typeface="Cambria Math" panose="02040503050406030204" pitchFamily="18" charset="0"/>
                                <a:ea typeface="Cambria Math" panose="02040503050406030204" pitchFamily="18" charset="0"/>
                              </a:rPr>
                            </m:ctrlPr>
                          </m:sSubPr>
                          <m:e>
                            <m:r>
                              <a:rPr lang="en-US" sz="2000" i="1">
                                <a:solidFill>
                                  <a:srgbClr val="C00000"/>
                                </a:solidFill>
                                <a:latin typeface="Cambria Math" panose="02040503050406030204" pitchFamily="18" charset="0"/>
                                <a:ea typeface="Cambria Math" panose="02040503050406030204" pitchFamily="18" charset="0"/>
                              </a:rPr>
                              <m:t>𝑧</m:t>
                            </m:r>
                          </m:e>
                          <m:sub>
                            <m:r>
                              <a:rPr lang="en-US" sz="2000" i="1">
                                <a:solidFill>
                                  <a:srgbClr val="C00000"/>
                                </a:solidFill>
                                <a:latin typeface="Cambria Math" panose="02040503050406030204" pitchFamily="18" charset="0"/>
                                <a:ea typeface="Cambria Math" panose="02040503050406030204" pitchFamily="18" charset="0"/>
                              </a:rPr>
                              <m:t>𝑘</m:t>
                            </m:r>
                          </m:sub>
                        </m:sSub>
                      </m:den>
                    </m:f>
                    <m:f>
                      <m:fPr>
                        <m:ctrlPr>
                          <a:rPr lang="en-US" sz="2000" i="1">
                            <a:solidFill>
                              <a:schemeClr val="accent5"/>
                            </a:solidFill>
                            <a:latin typeface="Cambria Math" panose="02040503050406030204" pitchFamily="18" charset="0"/>
                            <a:ea typeface="Cambria Math" panose="02040503050406030204" pitchFamily="18" charset="0"/>
                          </a:rPr>
                        </m:ctrlPr>
                      </m:fPr>
                      <m:num>
                        <m:r>
                          <a:rPr lang="en-US" sz="2000" i="1">
                            <a:solidFill>
                              <a:schemeClr val="accent5"/>
                            </a:solidFill>
                            <a:latin typeface="Cambria Math" panose="02040503050406030204" pitchFamily="18" charset="0"/>
                            <a:ea typeface="Cambria Math" panose="02040503050406030204" pitchFamily="18" charset="0"/>
                          </a:rPr>
                          <m:t>𝜕</m:t>
                        </m:r>
                        <m:sSub>
                          <m:sSubPr>
                            <m:ctrlPr>
                              <a:rPr lang="en-US" sz="2000" i="1">
                                <a:solidFill>
                                  <a:schemeClr val="accent5"/>
                                </a:solidFill>
                                <a:latin typeface="Cambria Math" panose="02040503050406030204" pitchFamily="18" charset="0"/>
                                <a:ea typeface="Cambria Math" panose="02040503050406030204" pitchFamily="18" charset="0"/>
                              </a:rPr>
                            </m:ctrlPr>
                          </m:sSubPr>
                          <m:e>
                            <m:r>
                              <a:rPr lang="en-US" sz="2000" i="1">
                                <a:solidFill>
                                  <a:schemeClr val="accent5"/>
                                </a:solidFill>
                                <a:latin typeface="Cambria Math" panose="02040503050406030204" pitchFamily="18" charset="0"/>
                                <a:ea typeface="Cambria Math" panose="02040503050406030204" pitchFamily="18" charset="0"/>
                              </a:rPr>
                              <m:t>𝑧</m:t>
                            </m:r>
                          </m:e>
                          <m:sub>
                            <m:r>
                              <a:rPr lang="en-US" sz="2000" i="1">
                                <a:solidFill>
                                  <a:schemeClr val="accent5"/>
                                </a:solidFill>
                                <a:latin typeface="Cambria Math" panose="02040503050406030204" pitchFamily="18" charset="0"/>
                                <a:ea typeface="Cambria Math" panose="02040503050406030204" pitchFamily="18" charset="0"/>
                              </a:rPr>
                              <m:t>𝑘</m:t>
                            </m:r>
                          </m:sub>
                        </m:sSub>
                      </m:num>
                      <m:den>
                        <m:r>
                          <a:rPr lang="en-US" sz="2000" i="1">
                            <a:solidFill>
                              <a:schemeClr val="accent5"/>
                            </a:solidFill>
                            <a:latin typeface="Cambria Math" panose="02040503050406030204" pitchFamily="18" charset="0"/>
                            <a:ea typeface="Cambria Math" panose="02040503050406030204" pitchFamily="18" charset="0"/>
                          </a:rPr>
                          <m:t>𝜕</m:t>
                        </m:r>
                        <m:sSub>
                          <m:sSubPr>
                            <m:ctrlPr>
                              <a:rPr lang="en-US" sz="2000" i="1">
                                <a:solidFill>
                                  <a:schemeClr val="accent5"/>
                                </a:solidFill>
                                <a:latin typeface="Cambria Math" panose="02040503050406030204" pitchFamily="18" charset="0"/>
                                <a:ea typeface="Cambria Math" panose="02040503050406030204" pitchFamily="18" charset="0"/>
                              </a:rPr>
                            </m:ctrlPr>
                          </m:sSubPr>
                          <m:e>
                            <m:r>
                              <a:rPr lang="en-US" sz="2000" i="1">
                                <a:solidFill>
                                  <a:schemeClr val="accent5"/>
                                </a:solidFill>
                                <a:latin typeface="Cambria Math" panose="02040503050406030204" pitchFamily="18" charset="0"/>
                                <a:ea typeface="Cambria Math" panose="02040503050406030204" pitchFamily="18" charset="0"/>
                              </a:rPr>
                              <m:t>𝑤</m:t>
                            </m:r>
                          </m:e>
                          <m:sub>
                            <m:r>
                              <a:rPr lang="en-US" sz="2000" i="1">
                                <a:solidFill>
                                  <a:schemeClr val="accent5"/>
                                </a:solidFill>
                                <a:latin typeface="Cambria Math" panose="02040503050406030204" pitchFamily="18" charset="0"/>
                                <a:ea typeface="Cambria Math" panose="02040503050406030204" pitchFamily="18" charset="0"/>
                              </a:rPr>
                              <m:t>𝑗𝑘</m:t>
                            </m:r>
                          </m:sub>
                        </m:sSub>
                      </m:den>
                    </m:f>
                    <m:r>
                      <a:rPr lang="en-US" sz="2000" i="1">
                        <a:latin typeface="Cambria Math" panose="02040503050406030204" pitchFamily="18" charset="0"/>
                        <a:ea typeface="Cambria Math" panose="02040503050406030204" pitchFamily="18" charset="0"/>
                      </a:rPr>
                      <m:t>=</m:t>
                    </m:r>
                    <m:sSub>
                      <m:sSubPr>
                        <m:ctrlPr>
                          <a:rPr lang="en-US" sz="2000" i="1">
                            <a:solidFill>
                              <a:srgbClr val="C00000"/>
                            </a:solidFill>
                            <a:latin typeface="Cambria Math" panose="02040503050406030204" pitchFamily="18" charset="0"/>
                            <a:ea typeface="Cambria Math" panose="02040503050406030204" pitchFamily="18" charset="0"/>
                          </a:rPr>
                        </m:ctrlPr>
                      </m:sSubPr>
                      <m:e>
                        <m:r>
                          <a:rPr lang="en-US" sz="2000" i="1">
                            <a:solidFill>
                              <a:srgbClr val="C00000"/>
                            </a:solidFill>
                            <a:latin typeface="Cambria Math" panose="02040503050406030204" pitchFamily="18" charset="0"/>
                            <a:ea typeface="Cambria Math" panose="02040503050406030204" pitchFamily="18" charset="0"/>
                          </a:rPr>
                          <m:t>𝛿</m:t>
                        </m:r>
                      </m:e>
                      <m:sub>
                        <m:r>
                          <a:rPr lang="en-US" sz="2000" i="1">
                            <a:solidFill>
                              <a:srgbClr val="C00000"/>
                            </a:solidFill>
                            <a:latin typeface="Cambria Math" panose="02040503050406030204" pitchFamily="18" charset="0"/>
                            <a:ea typeface="Cambria Math" panose="02040503050406030204" pitchFamily="18" charset="0"/>
                          </a:rPr>
                          <m:t>𝑘</m:t>
                        </m:r>
                      </m:sub>
                    </m:sSub>
                    <m:f>
                      <m:fPr>
                        <m:ctrlPr>
                          <a:rPr lang="en-US" sz="2000" i="1">
                            <a:solidFill>
                              <a:schemeClr val="accent5"/>
                            </a:solidFill>
                            <a:latin typeface="Cambria Math" panose="02040503050406030204" pitchFamily="18" charset="0"/>
                            <a:ea typeface="Cambria Math" panose="02040503050406030204" pitchFamily="18" charset="0"/>
                          </a:rPr>
                        </m:ctrlPr>
                      </m:fPr>
                      <m:num>
                        <m:r>
                          <a:rPr lang="en-US" sz="2000" i="1">
                            <a:solidFill>
                              <a:schemeClr val="accent5"/>
                            </a:solidFill>
                            <a:latin typeface="Cambria Math" panose="02040503050406030204" pitchFamily="18" charset="0"/>
                            <a:ea typeface="Cambria Math" panose="02040503050406030204" pitchFamily="18" charset="0"/>
                          </a:rPr>
                          <m:t>𝜕</m:t>
                        </m:r>
                        <m:r>
                          <a:rPr lang="en-US" sz="2000" i="1">
                            <a:solidFill>
                              <a:schemeClr val="accent5"/>
                            </a:solidFill>
                            <a:latin typeface="Cambria Math" panose="02040503050406030204" pitchFamily="18" charset="0"/>
                            <a:ea typeface="Cambria Math" panose="02040503050406030204" pitchFamily="18" charset="0"/>
                          </a:rPr>
                          <m:t>(</m:t>
                        </m:r>
                        <m:nary>
                          <m:naryPr>
                            <m:chr m:val="∑"/>
                            <m:limLoc m:val="subSup"/>
                            <m:supHide m:val="on"/>
                            <m:ctrlPr>
                              <a:rPr lang="en-US" sz="2000" i="1">
                                <a:solidFill>
                                  <a:schemeClr val="accent5"/>
                                </a:solidFill>
                                <a:latin typeface="Cambria Math" panose="02040503050406030204" pitchFamily="18" charset="0"/>
                                <a:ea typeface="Cambria Math" panose="02040503050406030204" pitchFamily="18" charset="0"/>
                              </a:rPr>
                            </m:ctrlPr>
                          </m:naryPr>
                          <m:sub>
                            <m:r>
                              <m:rPr>
                                <m:brk m:alnAt="9"/>
                              </m:rPr>
                              <a:rPr lang="en-US" sz="2000" i="1">
                                <a:solidFill>
                                  <a:schemeClr val="accent5"/>
                                </a:solidFill>
                                <a:latin typeface="Cambria Math" panose="02040503050406030204" pitchFamily="18" charset="0"/>
                                <a:ea typeface="Cambria Math" panose="02040503050406030204" pitchFamily="18" charset="0"/>
                              </a:rPr>
                              <m:t>𝑗</m:t>
                            </m:r>
                          </m:sub>
                          <m:sup/>
                          <m:e>
                            <m:sSub>
                              <m:sSubPr>
                                <m:ctrlPr>
                                  <a:rPr lang="en-US" sz="2000" i="1">
                                    <a:solidFill>
                                      <a:schemeClr val="accent5"/>
                                    </a:solidFill>
                                    <a:latin typeface="Cambria Math" panose="02040503050406030204" pitchFamily="18" charset="0"/>
                                    <a:ea typeface="Cambria Math" panose="02040503050406030204" pitchFamily="18" charset="0"/>
                                  </a:rPr>
                                </m:ctrlPr>
                              </m:sSubPr>
                              <m:e>
                                <m:r>
                                  <a:rPr lang="en-US" sz="2000" i="1">
                                    <a:solidFill>
                                      <a:schemeClr val="accent5"/>
                                    </a:solidFill>
                                    <a:latin typeface="Cambria Math" panose="02040503050406030204" pitchFamily="18" charset="0"/>
                                    <a:ea typeface="Cambria Math" panose="02040503050406030204" pitchFamily="18" charset="0"/>
                                  </a:rPr>
                                  <m:t>𝑤</m:t>
                                </m:r>
                              </m:e>
                              <m:sub>
                                <m:r>
                                  <a:rPr lang="en-US" sz="2000" i="1">
                                    <a:solidFill>
                                      <a:schemeClr val="accent5"/>
                                    </a:solidFill>
                                    <a:latin typeface="Cambria Math" panose="02040503050406030204" pitchFamily="18" charset="0"/>
                                    <a:ea typeface="Cambria Math" panose="02040503050406030204" pitchFamily="18" charset="0"/>
                                  </a:rPr>
                                  <m:t>𝑗𝑘</m:t>
                                </m:r>
                              </m:sub>
                            </m:sSub>
                            <m:sSub>
                              <m:sSubPr>
                                <m:ctrlPr>
                                  <a:rPr lang="en-US" sz="2000" i="1">
                                    <a:solidFill>
                                      <a:schemeClr val="accent5"/>
                                    </a:solidFill>
                                    <a:latin typeface="Cambria Math" panose="02040503050406030204" pitchFamily="18" charset="0"/>
                                    <a:ea typeface="Cambria Math" panose="02040503050406030204" pitchFamily="18" charset="0"/>
                                  </a:rPr>
                                </m:ctrlPr>
                              </m:sSubPr>
                              <m:e>
                                <m:r>
                                  <a:rPr lang="en-US" sz="2000" i="1">
                                    <a:solidFill>
                                      <a:schemeClr val="accent5"/>
                                    </a:solidFill>
                                    <a:latin typeface="Cambria Math" panose="02040503050406030204" pitchFamily="18" charset="0"/>
                                    <a:ea typeface="Cambria Math" panose="02040503050406030204" pitchFamily="18" charset="0"/>
                                  </a:rPr>
                                  <m:t>h</m:t>
                                </m:r>
                              </m:e>
                              <m:sub>
                                <m:r>
                                  <a:rPr lang="en-US" sz="2000" i="1">
                                    <a:solidFill>
                                      <a:schemeClr val="accent5"/>
                                    </a:solidFill>
                                    <a:latin typeface="Cambria Math" panose="02040503050406030204" pitchFamily="18" charset="0"/>
                                    <a:ea typeface="Cambria Math" panose="02040503050406030204" pitchFamily="18" charset="0"/>
                                  </a:rPr>
                                  <m:t>𝑗</m:t>
                                </m:r>
                              </m:sub>
                            </m:sSub>
                          </m:e>
                        </m:nary>
                        <m:r>
                          <a:rPr lang="en-US" sz="2000" i="1">
                            <a:solidFill>
                              <a:schemeClr val="accent5"/>
                            </a:solidFill>
                            <a:latin typeface="Cambria Math" panose="02040503050406030204" pitchFamily="18" charset="0"/>
                            <a:ea typeface="Cambria Math" panose="02040503050406030204" pitchFamily="18" charset="0"/>
                          </a:rPr>
                          <m:t>)</m:t>
                        </m:r>
                      </m:num>
                      <m:den>
                        <m:r>
                          <a:rPr lang="en-US" sz="2000" i="1">
                            <a:solidFill>
                              <a:schemeClr val="accent5"/>
                            </a:solidFill>
                            <a:latin typeface="Cambria Math" panose="02040503050406030204" pitchFamily="18" charset="0"/>
                            <a:ea typeface="Cambria Math" panose="02040503050406030204" pitchFamily="18" charset="0"/>
                          </a:rPr>
                          <m:t>𝜕</m:t>
                        </m:r>
                        <m:sSub>
                          <m:sSubPr>
                            <m:ctrlPr>
                              <a:rPr lang="en-US" sz="2000" i="1">
                                <a:solidFill>
                                  <a:schemeClr val="accent5"/>
                                </a:solidFill>
                                <a:latin typeface="Cambria Math" panose="02040503050406030204" pitchFamily="18" charset="0"/>
                                <a:ea typeface="Cambria Math" panose="02040503050406030204" pitchFamily="18" charset="0"/>
                              </a:rPr>
                            </m:ctrlPr>
                          </m:sSubPr>
                          <m:e>
                            <m:r>
                              <a:rPr lang="en-US" sz="2000" i="1">
                                <a:solidFill>
                                  <a:schemeClr val="accent5"/>
                                </a:solidFill>
                                <a:latin typeface="Cambria Math" panose="02040503050406030204" pitchFamily="18" charset="0"/>
                                <a:ea typeface="Cambria Math" panose="02040503050406030204" pitchFamily="18" charset="0"/>
                              </a:rPr>
                              <m:t>𝑤</m:t>
                            </m:r>
                          </m:e>
                          <m:sub>
                            <m:r>
                              <a:rPr lang="en-US" sz="2000" i="1">
                                <a:solidFill>
                                  <a:schemeClr val="accent5"/>
                                </a:solidFill>
                                <a:latin typeface="Cambria Math" panose="02040503050406030204" pitchFamily="18" charset="0"/>
                                <a:ea typeface="Cambria Math" panose="02040503050406030204" pitchFamily="18" charset="0"/>
                              </a:rPr>
                              <m:t>𝑗𝑘</m:t>
                            </m:r>
                          </m:sub>
                        </m:sSub>
                      </m:den>
                    </m:f>
                    <m:r>
                      <a:rPr lang="en-US" sz="2000" i="1">
                        <a:latin typeface="Cambria Math" panose="02040503050406030204" pitchFamily="18" charset="0"/>
                        <a:ea typeface="Cambria Math" panose="02040503050406030204" pitchFamily="18" charset="0"/>
                      </a:rPr>
                      <m:t>=</m:t>
                    </m:r>
                    <m:sSub>
                      <m:sSubPr>
                        <m:ctrlPr>
                          <a:rPr lang="en-US" sz="2000" i="1">
                            <a:solidFill>
                              <a:srgbClr val="C00000"/>
                            </a:solidFill>
                            <a:latin typeface="Cambria Math" panose="02040503050406030204" pitchFamily="18" charset="0"/>
                            <a:ea typeface="Cambria Math" panose="02040503050406030204" pitchFamily="18" charset="0"/>
                          </a:rPr>
                        </m:ctrlPr>
                      </m:sSubPr>
                      <m:e>
                        <m:r>
                          <a:rPr lang="en-US" sz="2000" i="1">
                            <a:solidFill>
                              <a:srgbClr val="C00000"/>
                            </a:solidFill>
                            <a:latin typeface="Cambria Math" panose="02040503050406030204" pitchFamily="18" charset="0"/>
                            <a:ea typeface="Cambria Math" panose="02040503050406030204" pitchFamily="18" charset="0"/>
                          </a:rPr>
                          <m:t>𝛿</m:t>
                        </m:r>
                      </m:e>
                      <m:sub>
                        <m:r>
                          <a:rPr lang="en-US" sz="2000" i="1">
                            <a:solidFill>
                              <a:srgbClr val="C00000"/>
                            </a:solidFill>
                            <a:latin typeface="Cambria Math" panose="02040503050406030204" pitchFamily="18" charset="0"/>
                            <a:ea typeface="Cambria Math" panose="02040503050406030204" pitchFamily="18" charset="0"/>
                          </a:rPr>
                          <m:t>𝑘</m:t>
                        </m:r>
                      </m:sub>
                    </m:sSub>
                    <m:sSub>
                      <m:sSubPr>
                        <m:ctrlPr>
                          <a:rPr lang="en-US" sz="2000" i="1">
                            <a:solidFill>
                              <a:schemeClr val="accent5"/>
                            </a:solidFill>
                            <a:latin typeface="Cambria Math" panose="02040503050406030204" pitchFamily="18" charset="0"/>
                            <a:ea typeface="Cambria Math" panose="02040503050406030204" pitchFamily="18" charset="0"/>
                          </a:rPr>
                        </m:ctrlPr>
                      </m:sSubPr>
                      <m:e>
                        <m:r>
                          <a:rPr lang="en-US" sz="2000" i="1">
                            <a:solidFill>
                              <a:schemeClr val="accent5"/>
                            </a:solidFill>
                            <a:latin typeface="Cambria Math" panose="02040503050406030204" pitchFamily="18" charset="0"/>
                            <a:ea typeface="Cambria Math" panose="02040503050406030204" pitchFamily="18" charset="0"/>
                          </a:rPr>
                          <m:t>h</m:t>
                        </m:r>
                      </m:e>
                      <m:sub>
                        <m:r>
                          <a:rPr lang="en-US" sz="2000" i="1">
                            <a:solidFill>
                              <a:schemeClr val="accent5"/>
                            </a:solidFill>
                            <a:latin typeface="Cambria Math" panose="02040503050406030204" pitchFamily="18" charset="0"/>
                            <a:ea typeface="Cambria Math" panose="02040503050406030204" pitchFamily="18" charset="0"/>
                          </a:rPr>
                          <m:t>𝑗</m:t>
                        </m:r>
                      </m:sub>
                    </m:sSub>
                  </m:oMath>
                </a14:m>
                <a:r>
                  <a:rPr lang="en-US" sz="2000" dirty="0"/>
                  <a:t> </a:t>
                </a:r>
              </a:p>
              <a:p>
                <a:pPr marL="466298" lvl="1" indent="0">
                  <a:buNone/>
                </a:pPr>
                <a14:m>
                  <m:oMath xmlns:m="http://schemas.openxmlformats.org/officeDocument/2006/math">
                    <m:f>
                      <m:fPr>
                        <m:ctrlPr>
                          <a:rPr lang="en-US" sz="2000" i="1">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𝐿</m:t>
                        </m:r>
                      </m:num>
                      <m:den>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𝑤</m:t>
                            </m:r>
                          </m:e>
                          <m:sub>
                            <m:r>
                              <a:rPr lang="en-US" sz="2000" i="1">
                                <a:latin typeface="Cambria Math" panose="02040503050406030204" pitchFamily="18" charset="0"/>
                                <a:ea typeface="Cambria Math" panose="02040503050406030204" pitchFamily="18" charset="0"/>
                              </a:rPr>
                              <m:t>𝑖𝑗</m:t>
                            </m:r>
                          </m:sub>
                        </m:sSub>
                      </m:den>
                    </m:f>
                    <m:r>
                      <a:rPr lang="en-US" sz="2000" i="1">
                        <a:latin typeface="Cambria Math" panose="02040503050406030204" pitchFamily="18" charset="0"/>
                        <a:ea typeface="Cambria Math" panose="02040503050406030204" pitchFamily="18" charset="0"/>
                      </a:rPr>
                      <m:t>=</m:t>
                    </m:r>
                    <m:f>
                      <m:fPr>
                        <m:ctrlPr>
                          <a:rPr lang="en-US" sz="2000" i="1">
                            <a:solidFill>
                              <a:srgbClr val="C00000"/>
                            </a:solidFill>
                            <a:latin typeface="Cambria Math" panose="02040503050406030204" pitchFamily="18" charset="0"/>
                            <a:ea typeface="Cambria Math" panose="02040503050406030204" pitchFamily="18" charset="0"/>
                          </a:rPr>
                        </m:ctrlPr>
                      </m:fPr>
                      <m:num>
                        <m:r>
                          <a:rPr lang="en-US" sz="2000" i="1">
                            <a:solidFill>
                              <a:srgbClr val="C00000"/>
                            </a:solidFill>
                            <a:latin typeface="Cambria Math" panose="02040503050406030204" pitchFamily="18" charset="0"/>
                            <a:ea typeface="Cambria Math" panose="02040503050406030204" pitchFamily="18" charset="0"/>
                          </a:rPr>
                          <m:t>𝜕</m:t>
                        </m:r>
                        <m:r>
                          <a:rPr lang="en-US" sz="2000" i="1">
                            <a:solidFill>
                              <a:srgbClr val="C00000"/>
                            </a:solidFill>
                            <a:latin typeface="Cambria Math" panose="02040503050406030204" pitchFamily="18" charset="0"/>
                            <a:ea typeface="Cambria Math" panose="02040503050406030204" pitchFamily="18" charset="0"/>
                          </a:rPr>
                          <m:t>𝐿</m:t>
                        </m:r>
                      </m:num>
                      <m:den>
                        <m:r>
                          <a:rPr lang="en-US" sz="2000" i="1">
                            <a:solidFill>
                              <a:srgbClr val="C00000"/>
                            </a:solidFill>
                            <a:latin typeface="Cambria Math" panose="02040503050406030204" pitchFamily="18" charset="0"/>
                            <a:ea typeface="Cambria Math" panose="02040503050406030204" pitchFamily="18" charset="0"/>
                          </a:rPr>
                          <m:t>𝜕</m:t>
                        </m:r>
                        <m:sSub>
                          <m:sSubPr>
                            <m:ctrlPr>
                              <a:rPr lang="en-US" sz="2000" i="1">
                                <a:solidFill>
                                  <a:srgbClr val="C00000"/>
                                </a:solidFill>
                                <a:latin typeface="Cambria Math" panose="02040503050406030204" pitchFamily="18" charset="0"/>
                                <a:ea typeface="Cambria Math" panose="02040503050406030204" pitchFamily="18" charset="0"/>
                              </a:rPr>
                            </m:ctrlPr>
                          </m:sSubPr>
                          <m:e>
                            <m:r>
                              <a:rPr lang="en-US" sz="2000" i="1">
                                <a:solidFill>
                                  <a:srgbClr val="C00000"/>
                                </a:solidFill>
                                <a:latin typeface="Cambria Math" panose="02040503050406030204" pitchFamily="18" charset="0"/>
                                <a:ea typeface="Cambria Math" panose="02040503050406030204" pitchFamily="18" charset="0"/>
                              </a:rPr>
                              <m:t>𝑧</m:t>
                            </m:r>
                          </m:e>
                          <m:sub>
                            <m:r>
                              <a:rPr lang="en-US" sz="2000" i="1">
                                <a:solidFill>
                                  <a:srgbClr val="C00000"/>
                                </a:solidFill>
                                <a:latin typeface="Cambria Math" panose="02040503050406030204" pitchFamily="18" charset="0"/>
                                <a:ea typeface="Cambria Math" panose="02040503050406030204" pitchFamily="18" charset="0"/>
                              </a:rPr>
                              <m:t>𝑗</m:t>
                            </m:r>
                          </m:sub>
                        </m:sSub>
                      </m:den>
                    </m:f>
                    <m:f>
                      <m:fPr>
                        <m:ctrlPr>
                          <a:rPr lang="en-US" sz="2000" i="1">
                            <a:solidFill>
                              <a:schemeClr val="accent5"/>
                            </a:solidFill>
                            <a:latin typeface="Cambria Math" panose="02040503050406030204" pitchFamily="18" charset="0"/>
                            <a:ea typeface="Cambria Math" panose="02040503050406030204" pitchFamily="18" charset="0"/>
                          </a:rPr>
                        </m:ctrlPr>
                      </m:fPr>
                      <m:num>
                        <m:r>
                          <a:rPr lang="en-US" sz="2000" i="1">
                            <a:solidFill>
                              <a:schemeClr val="accent5"/>
                            </a:solidFill>
                            <a:latin typeface="Cambria Math" panose="02040503050406030204" pitchFamily="18" charset="0"/>
                            <a:ea typeface="Cambria Math" panose="02040503050406030204" pitchFamily="18" charset="0"/>
                          </a:rPr>
                          <m:t>𝜕</m:t>
                        </m:r>
                        <m:sSub>
                          <m:sSubPr>
                            <m:ctrlPr>
                              <a:rPr lang="en-US" sz="2000" i="1">
                                <a:solidFill>
                                  <a:schemeClr val="accent5"/>
                                </a:solidFill>
                                <a:latin typeface="Cambria Math" panose="02040503050406030204" pitchFamily="18" charset="0"/>
                                <a:ea typeface="Cambria Math" panose="02040503050406030204" pitchFamily="18" charset="0"/>
                              </a:rPr>
                            </m:ctrlPr>
                          </m:sSubPr>
                          <m:e>
                            <m:r>
                              <a:rPr lang="en-US" sz="2000" i="1">
                                <a:solidFill>
                                  <a:schemeClr val="accent5"/>
                                </a:solidFill>
                                <a:latin typeface="Cambria Math" panose="02040503050406030204" pitchFamily="18" charset="0"/>
                                <a:ea typeface="Cambria Math" panose="02040503050406030204" pitchFamily="18" charset="0"/>
                              </a:rPr>
                              <m:t>𝑧</m:t>
                            </m:r>
                          </m:e>
                          <m:sub>
                            <m:r>
                              <a:rPr lang="en-US" sz="2000" i="1">
                                <a:solidFill>
                                  <a:schemeClr val="accent5"/>
                                </a:solidFill>
                                <a:latin typeface="Cambria Math" panose="02040503050406030204" pitchFamily="18" charset="0"/>
                                <a:ea typeface="Cambria Math" panose="02040503050406030204" pitchFamily="18" charset="0"/>
                              </a:rPr>
                              <m:t>𝑗</m:t>
                            </m:r>
                          </m:sub>
                        </m:sSub>
                      </m:num>
                      <m:den>
                        <m:r>
                          <a:rPr lang="en-US" sz="2000" i="1">
                            <a:solidFill>
                              <a:schemeClr val="accent5"/>
                            </a:solidFill>
                            <a:latin typeface="Cambria Math" panose="02040503050406030204" pitchFamily="18" charset="0"/>
                            <a:ea typeface="Cambria Math" panose="02040503050406030204" pitchFamily="18" charset="0"/>
                          </a:rPr>
                          <m:t>𝜕</m:t>
                        </m:r>
                        <m:sSub>
                          <m:sSubPr>
                            <m:ctrlPr>
                              <a:rPr lang="en-US" sz="2000" i="1">
                                <a:solidFill>
                                  <a:schemeClr val="accent5"/>
                                </a:solidFill>
                                <a:latin typeface="Cambria Math" panose="02040503050406030204" pitchFamily="18" charset="0"/>
                                <a:ea typeface="Cambria Math" panose="02040503050406030204" pitchFamily="18" charset="0"/>
                              </a:rPr>
                            </m:ctrlPr>
                          </m:sSubPr>
                          <m:e>
                            <m:r>
                              <a:rPr lang="en-US" sz="2000" i="1">
                                <a:solidFill>
                                  <a:schemeClr val="accent5"/>
                                </a:solidFill>
                                <a:latin typeface="Cambria Math" panose="02040503050406030204" pitchFamily="18" charset="0"/>
                                <a:ea typeface="Cambria Math" panose="02040503050406030204" pitchFamily="18" charset="0"/>
                              </a:rPr>
                              <m:t>𝑤</m:t>
                            </m:r>
                          </m:e>
                          <m:sub>
                            <m:r>
                              <a:rPr lang="en-US" sz="2000" i="1">
                                <a:solidFill>
                                  <a:schemeClr val="accent5"/>
                                </a:solidFill>
                                <a:latin typeface="Cambria Math" panose="02040503050406030204" pitchFamily="18" charset="0"/>
                                <a:ea typeface="Cambria Math" panose="02040503050406030204" pitchFamily="18" charset="0"/>
                              </a:rPr>
                              <m:t>𝑖𝑗</m:t>
                            </m:r>
                          </m:sub>
                        </m:sSub>
                      </m:den>
                    </m:f>
                    <m:r>
                      <a:rPr lang="en-US" sz="2000" i="1">
                        <a:latin typeface="Cambria Math" panose="02040503050406030204" pitchFamily="18" charset="0"/>
                        <a:ea typeface="Cambria Math" panose="02040503050406030204" pitchFamily="18" charset="0"/>
                      </a:rPr>
                      <m:t>=</m:t>
                    </m:r>
                    <m:sSub>
                      <m:sSubPr>
                        <m:ctrlPr>
                          <a:rPr lang="en-US" sz="2000" i="1">
                            <a:solidFill>
                              <a:srgbClr val="C00000"/>
                            </a:solidFill>
                            <a:latin typeface="Cambria Math" panose="02040503050406030204" pitchFamily="18" charset="0"/>
                            <a:ea typeface="Cambria Math" panose="02040503050406030204" pitchFamily="18" charset="0"/>
                          </a:rPr>
                        </m:ctrlPr>
                      </m:sSubPr>
                      <m:e>
                        <m:r>
                          <a:rPr lang="en-US" sz="2000" i="1">
                            <a:solidFill>
                              <a:srgbClr val="C00000"/>
                            </a:solidFill>
                            <a:latin typeface="Cambria Math" panose="02040503050406030204" pitchFamily="18" charset="0"/>
                            <a:ea typeface="Cambria Math" panose="02040503050406030204" pitchFamily="18" charset="0"/>
                          </a:rPr>
                          <m:t>𝛿</m:t>
                        </m:r>
                      </m:e>
                      <m:sub>
                        <m:r>
                          <a:rPr lang="en-US" sz="2000" i="1">
                            <a:solidFill>
                              <a:srgbClr val="C00000"/>
                            </a:solidFill>
                            <a:latin typeface="Cambria Math" panose="02040503050406030204" pitchFamily="18" charset="0"/>
                            <a:ea typeface="Cambria Math" panose="02040503050406030204" pitchFamily="18" charset="0"/>
                          </a:rPr>
                          <m:t>𝑗</m:t>
                        </m:r>
                      </m:sub>
                    </m:sSub>
                    <m:f>
                      <m:fPr>
                        <m:ctrlPr>
                          <a:rPr lang="en-US" sz="2000" i="1">
                            <a:solidFill>
                              <a:schemeClr val="accent5"/>
                            </a:solidFill>
                            <a:latin typeface="Cambria Math" panose="02040503050406030204" pitchFamily="18" charset="0"/>
                            <a:ea typeface="Cambria Math" panose="02040503050406030204" pitchFamily="18" charset="0"/>
                          </a:rPr>
                        </m:ctrlPr>
                      </m:fPr>
                      <m:num>
                        <m:r>
                          <a:rPr lang="en-US" sz="2000" i="1">
                            <a:solidFill>
                              <a:schemeClr val="accent5"/>
                            </a:solidFill>
                            <a:latin typeface="Cambria Math" panose="02040503050406030204" pitchFamily="18" charset="0"/>
                            <a:ea typeface="Cambria Math" panose="02040503050406030204" pitchFamily="18" charset="0"/>
                          </a:rPr>
                          <m:t>𝜕</m:t>
                        </m:r>
                        <m:r>
                          <a:rPr lang="en-US" sz="2000" i="1">
                            <a:solidFill>
                              <a:schemeClr val="accent5"/>
                            </a:solidFill>
                            <a:latin typeface="Cambria Math" panose="02040503050406030204" pitchFamily="18" charset="0"/>
                            <a:ea typeface="Cambria Math" panose="02040503050406030204" pitchFamily="18" charset="0"/>
                          </a:rPr>
                          <m:t>(</m:t>
                        </m:r>
                        <m:nary>
                          <m:naryPr>
                            <m:chr m:val="∑"/>
                            <m:limLoc m:val="subSup"/>
                            <m:supHide m:val="on"/>
                            <m:ctrlPr>
                              <a:rPr lang="en-US" sz="2000" i="1">
                                <a:solidFill>
                                  <a:schemeClr val="accent5"/>
                                </a:solidFill>
                                <a:latin typeface="Cambria Math" panose="02040503050406030204" pitchFamily="18" charset="0"/>
                                <a:ea typeface="Cambria Math" panose="02040503050406030204" pitchFamily="18" charset="0"/>
                              </a:rPr>
                            </m:ctrlPr>
                          </m:naryPr>
                          <m:sub>
                            <m:r>
                              <a:rPr lang="en-US" sz="2000" i="1">
                                <a:solidFill>
                                  <a:schemeClr val="accent5"/>
                                </a:solidFill>
                                <a:latin typeface="Cambria Math" panose="02040503050406030204" pitchFamily="18" charset="0"/>
                                <a:ea typeface="Cambria Math" panose="02040503050406030204" pitchFamily="18" charset="0"/>
                              </a:rPr>
                              <m:t>𝑖</m:t>
                            </m:r>
                          </m:sub>
                          <m:sup/>
                          <m:e>
                            <m:sSub>
                              <m:sSubPr>
                                <m:ctrlPr>
                                  <a:rPr lang="en-US" sz="2000" i="1">
                                    <a:solidFill>
                                      <a:schemeClr val="accent5"/>
                                    </a:solidFill>
                                    <a:latin typeface="Cambria Math" panose="02040503050406030204" pitchFamily="18" charset="0"/>
                                    <a:ea typeface="Cambria Math" panose="02040503050406030204" pitchFamily="18" charset="0"/>
                                  </a:rPr>
                                </m:ctrlPr>
                              </m:sSubPr>
                              <m:e>
                                <m:r>
                                  <a:rPr lang="en-US" sz="2000" i="1">
                                    <a:solidFill>
                                      <a:schemeClr val="accent5"/>
                                    </a:solidFill>
                                    <a:latin typeface="Cambria Math" panose="02040503050406030204" pitchFamily="18" charset="0"/>
                                    <a:ea typeface="Cambria Math" panose="02040503050406030204" pitchFamily="18" charset="0"/>
                                  </a:rPr>
                                  <m:t>𝑤</m:t>
                                </m:r>
                              </m:e>
                              <m:sub>
                                <m:r>
                                  <a:rPr lang="en-US" sz="2000" i="1">
                                    <a:solidFill>
                                      <a:schemeClr val="accent5"/>
                                    </a:solidFill>
                                    <a:latin typeface="Cambria Math" panose="02040503050406030204" pitchFamily="18" charset="0"/>
                                    <a:ea typeface="Cambria Math" panose="02040503050406030204" pitchFamily="18" charset="0"/>
                                  </a:rPr>
                                  <m:t>𝑖𝑗</m:t>
                                </m:r>
                              </m:sub>
                            </m:sSub>
                            <m:sSub>
                              <m:sSubPr>
                                <m:ctrlPr>
                                  <a:rPr lang="en-US" sz="2000" i="1">
                                    <a:solidFill>
                                      <a:schemeClr val="accent5"/>
                                    </a:solidFill>
                                    <a:latin typeface="Cambria Math" panose="02040503050406030204" pitchFamily="18" charset="0"/>
                                    <a:ea typeface="Cambria Math" panose="02040503050406030204" pitchFamily="18" charset="0"/>
                                  </a:rPr>
                                </m:ctrlPr>
                              </m:sSubPr>
                              <m:e>
                                <m:r>
                                  <a:rPr lang="en-US" sz="2000" i="1">
                                    <a:solidFill>
                                      <a:schemeClr val="accent5"/>
                                    </a:solidFill>
                                    <a:latin typeface="Cambria Math" panose="02040503050406030204" pitchFamily="18" charset="0"/>
                                    <a:ea typeface="Cambria Math" panose="02040503050406030204" pitchFamily="18" charset="0"/>
                                  </a:rPr>
                                  <m:t>𝑥</m:t>
                                </m:r>
                              </m:e>
                              <m:sub>
                                <m:r>
                                  <a:rPr lang="en-US" sz="2000" i="1">
                                    <a:solidFill>
                                      <a:schemeClr val="accent5"/>
                                    </a:solidFill>
                                    <a:latin typeface="Cambria Math" panose="02040503050406030204" pitchFamily="18" charset="0"/>
                                    <a:ea typeface="Cambria Math" panose="02040503050406030204" pitchFamily="18" charset="0"/>
                                  </a:rPr>
                                  <m:t>𝑖</m:t>
                                </m:r>
                              </m:sub>
                            </m:sSub>
                          </m:e>
                        </m:nary>
                        <m:r>
                          <a:rPr lang="en-US" sz="2000" i="1">
                            <a:solidFill>
                              <a:schemeClr val="accent5"/>
                            </a:solidFill>
                            <a:latin typeface="Cambria Math" panose="02040503050406030204" pitchFamily="18" charset="0"/>
                            <a:ea typeface="Cambria Math" panose="02040503050406030204" pitchFamily="18" charset="0"/>
                          </a:rPr>
                          <m:t>)</m:t>
                        </m:r>
                      </m:num>
                      <m:den>
                        <m:r>
                          <a:rPr lang="en-US" sz="2000" i="1">
                            <a:solidFill>
                              <a:schemeClr val="accent5"/>
                            </a:solidFill>
                            <a:latin typeface="Cambria Math" panose="02040503050406030204" pitchFamily="18" charset="0"/>
                            <a:ea typeface="Cambria Math" panose="02040503050406030204" pitchFamily="18" charset="0"/>
                          </a:rPr>
                          <m:t>𝜕</m:t>
                        </m:r>
                        <m:sSub>
                          <m:sSubPr>
                            <m:ctrlPr>
                              <a:rPr lang="en-US" sz="2000" i="1">
                                <a:solidFill>
                                  <a:schemeClr val="accent5"/>
                                </a:solidFill>
                                <a:latin typeface="Cambria Math" panose="02040503050406030204" pitchFamily="18" charset="0"/>
                                <a:ea typeface="Cambria Math" panose="02040503050406030204" pitchFamily="18" charset="0"/>
                              </a:rPr>
                            </m:ctrlPr>
                          </m:sSubPr>
                          <m:e>
                            <m:r>
                              <a:rPr lang="en-US" sz="2000" i="1">
                                <a:solidFill>
                                  <a:schemeClr val="accent5"/>
                                </a:solidFill>
                                <a:latin typeface="Cambria Math" panose="02040503050406030204" pitchFamily="18" charset="0"/>
                                <a:ea typeface="Cambria Math" panose="02040503050406030204" pitchFamily="18" charset="0"/>
                              </a:rPr>
                              <m:t>𝑤</m:t>
                            </m:r>
                          </m:e>
                          <m:sub>
                            <m:r>
                              <a:rPr lang="en-US" sz="2000" i="1">
                                <a:solidFill>
                                  <a:schemeClr val="accent5"/>
                                </a:solidFill>
                                <a:latin typeface="Cambria Math" panose="02040503050406030204" pitchFamily="18" charset="0"/>
                                <a:ea typeface="Cambria Math" panose="02040503050406030204" pitchFamily="18" charset="0"/>
                              </a:rPr>
                              <m:t>𝑖𝑗</m:t>
                            </m:r>
                          </m:sub>
                        </m:sSub>
                      </m:den>
                    </m:f>
                    <m:r>
                      <a:rPr lang="en-US" sz="2000" i="1">
                        <a:latin typeface="Cambria Math" panose="02040503050406030204" pitchFamily="18" charset="0"/>
                        <a:ea typeface="Cambria Math" panose="02040503050406030204" pitchFamily="18" charset="0"/>
                      </a:rPr>
                      <m:t>=</m:t>
                    </m:r>
                    <m:sSub>
                      <m:sSubPr>
                        <m:ctrlPr>
                          <a:rPr lang="en-US" sz="2000" i="1">
                            <a:solidFill>
                              <a:srgbClr val="C00000"/>
                            </a:solidFill>
                            <a:latin typeface="Cambria Math" panose="02040503050406030204" pitchFamily="18" charset="0"/>
                            <a:ea typeface="Cambria Math" panose="02040503050406030204" pitchFamily="18" charset="0"/>
                          </a:rPr>
                        </m:ctrlPr>
                      </m:sSubPr>
                      <m:e>
                        <m:r>
                          <a:rPr lang="en-US" sz="2000" i="1">
                            <a:solidFill>
                              <a:srgbClr val="C00000"/>
                            </a:solidFill>
                            <a:latin typeface="Cambria Math" panose="02040503050406030204" pitchFamily="18" charset="0"/>
                            <a:ea typeface="Cambria Math" panose="02040503050406030204" pitchFamily="18" charset="0"/>
                          </a:rPr>
                          <m:t>𝛿</m:t>
                        </m:r>
                      </m:e>
                      <m:sub>
                        <m:r>
                          <a:rPr lang="en-US" sz="2000" i="1">
                            <a:solidFill>
                              <a:srgbClr val="C00000"/>
                            </a:solidFill>
                            <a:latin typeface="Cambria Math" panose="02040503050406030204" pitchFamily="18" charset="0"/>
                            <a:ea typeface="Cambria Math" panose="02040503050406030204" pitchFamily="18" charset="0"/>
                          </a:rPr>
                          <m:t>𝑗</m:t>
                        </m:r>
                      </m:sub>
                    </m:sSub>
                    <m:sSub>
                      <m:sSubPr>
                        <m:ctrlPr>
                          <a:rPr lang="en-US" sz="2000" i="1">
                            <a:solidFill>
                              <a:schemeClr val="accent5"/>
                            </a:solidFill>
                            <a:latin typeface="Cambria Math" panose="02040503050406030204" pitchFamily="18" charset="0"/>
                            <a:ea typeface="Cambria Math" panose="02040503050406030204" pitchFamily="18" charset="0"/>
                          </a:rPr>
                        </m:ctrlPr>
                      </m:sSubPr>
                      <m:e>
                        <m:r>
                          <a:rPr lang="en-US" sz="2000" i="1">
                            <a:solidFill>
                              <a:schemeClr val="accent5"/>
                            </a:solidFill>
                            <a:latin typeface="Cambria Math" panose="02040503050406030204" pitchFamily="18" charset="0"/>
                            <a:ea typeface="Cambria Math" panose="02040503050406030204" pitchFamily="18" charset="0"/>
                          </a:rPr>
                          <m:t>𝑥</m:t>
                        </m:r>
                      </m:e>
                      <m:sub>
                        <m:r>
                          <a:rPr lang="en-US" sz="2000" i="1">
                            <a:solidFill>
                              <a:schemeClr val="accent5"/>
                            </a:solidFill>
                            <a:latin typeface="Cambria Math" panose="02040503050406030204" pitchFamily="18" charset="0"/>
                            <a:ea typeface="Cambria Math" panose="02040503050406030204" pitchFamily="18" charset="0"/>
                          </a:rPr>
                          <m:t>𝑖</m:t>
                        </m:r>
                      </m:sub>
                    </m:sSub>
                  </m:oMath>
                </a14:m>
                <a:r>
                  <a:rPr lang="en-US" sz="2000" dirty="0"/>
                  <a:t> </a:t>
                </a:r>
                <a:endParaRPr lang="en-US" sz="2000" i="1" dirty="0">
                  <a:latin typeface="Cambria Math" panose="02040503050406030204" pitchFamily="18" charset="0"/>
                  <a:ea typeface="Cambria Math" panose="02040503050406030204" pitchFamily="18" charset="0"/>
                </a:endParaRPr>
              </a:p>
              <a:p>
                <a:pPr marL="466298" lvl="1" indent="0">
                  <a:buNone/>
                </a:pPr>
                <a14:m>
                  <m:oMath xmlns:m="http://schemas.openxmlformats.org/officeDocument/2006/math">
                    <m:sSub>
                      <m:sSubPr>
                        <m:ctrlPr>
                          <a:rPr lang="en-US" sz="2000" i="1">
                            <a:solidFill>
                              <a:srgbClr val="C00000"/>
                            </a:solidFill>
                            <a:latin typeface="Cambria Math" panose="02040503050406030204" pitchFamily="18" charset="0"/>
                            <a:ea typeface="Cambria Math" panose="02040503050406030204" pitchFamily="18" charset="0"/>
                          </a:rPr>
                        </m:ctrlPr>
                      </m:sSubPr>
                      <m:e>
                        <m:r>
                          <a:rPr lang="en-US" sz="2000" i="1">
                            <a:solidFill>
                              <a:srgbClr val="C00000"/>
                            </a:solidFill>
                            <a:latin typeface="Cambria Math" panose="02040503050406030204" pitchFamily="18" charset="0"/>
                            <a:ea typeface="Cambria Math" panose="02040503050406030204" pitchFamily="18" charset="0"/>
                          </a:rPr>
                          <m:t>𝛿</m:t>
                        </m:r>
                      </m:e>
                      <m:sub>
                        <m:r>
                          <a:rPr lang="en-US" sz="2000" i="1">
                            <a:solidFill>
                              <a:srgbClr val="C00000"/>
                            </a:solidFill>
                            <a:latin typeface="Cambria Math" panose="02040503050406030204" pitchFamily="18" charset="0"/>
                            <a:ea typeface="Cambria Math" panose="02040503050406030204" pitchFamily="18" charset="0"/>
                          </a:rPr>
                          <m:t>𝑘</m:t>
                        </m:r>
                      </m:sub>
                    </m:sSub>
                    <m:r>
                      <a:rPr lang="en-US" sz="2000" i="1">
                        <a:solidFill>
                          <a:srgbClr val="C00000"/>
                        </a:solidFill>
                        <a:latin typeface="Cambria Math" panose="02040503050406030204" pitchFamily="18" charset="0"/>
                        <a:ea typeface="Cambria Math" panose="02040503050406030204" pitchFamily="18" charset="0"/>
                      </a:rPr>
                      <m:t>=</m:t>
                    </m:r>
                    <m:f>
                      <m:fPr>
                        <m:ctrlPr>
                          <a:rPr lang="en-US" sz="2000" i="1">
                            <a:solidFill>
                              <a:srgbClr val="C00000"/>
                            </a:solidFill>
                            <a:latin typeface="Cambria Math" panose="02040503050406030204" pitchFamily="18" charset="0"/>
                            <a:ea typeface="Cambria Math" panose="02040503050406030204" pitchFamily="18" charset="0"/>
                          </a:rPr>
                        </m:ctrlPr>
                      </m:fPr>
                      <m:num>
                        <m:r>
                          <a:rPr lang="en-US" sz="2000" i="1">
                            <a:solidFill>
                              <a:srgbClr val="C00000"/>
                            </a:solidFill>
                            <a:latin typeface="Cambria Math" panose="02040503050406030204" pitchFamily="18" charset="0"/>
                            <a:ea typeface="Cambria Math" panose="02040503050406030204" pitchFamily="18" charset="0"/>
                          </a:rPr>
                          <m:t>𝜕</m:t>
                        </m:r>
                        <m:r>
                          <a:rPr lang="en-US" sz="2000" i="1">
                            <a:solidFill>
                              <a:srgbClr val="C00000"/>
                            </a:solidFill>
                            <a:latin typeface="Cambria Math" panose="02040503050406030204" pitchFamily="18" charset="0"/>
                            <a:ea typeface="Cambria Math" panose="02040503050406030204" pitchFamily="18" charset="0"/>
                          </a:rPr>
                          <m:t>𝐿</m:t>
                        </m:r>
                      </m:num>
                      <m:den>
                        <m:r>
                          <a:rPr lang="en-US" sz="2000" i="1">
                            <a:solidFill>
                              <a:srgbClr val="C00000"/>
                            </a:solidFill>
                            <a:latin typeface="Cambria Math" panose="02040503050406030204" pitchFamily="18" charset="0"/>
                            <a:ea typeface="Cambria Math" panose="02040503050406030204" pitchFamily="18" charset="0"/>
                          </a:rPr>
                          <m:t>𝜕</m:t>
                        </m:r>
                        <m:sSub>
                          <m:sSubPr>
                            <m:ctrlPr>
                              <a:rPr lang="en-US" sz="2000" i="1">
                                <a:solidFill>
                                  <a:srgbClr val="C00000"/>
                                </a:solidFill>
                                <a:latin typeface="Cambria Math" panose="02040503050406030204" pitchFamily="18" charset="0"/>
                                <a:ea typeface="Cambria Math" panose="02040503050406030204" pitchFamily="18" charset="0"/>
                              </a:rPr>
                            </m:ctrlPr>
                          </m:sSubPr>
                          <m:e>
                            <m:r>
                              <a:rPr lang="en-US" sz="2000" i="1">
                                <a:solidFill>
                                  <a:srgbClr val="C00000"/>
                                </a:solidFill>
                                <a:latin typeface="Cambria Math" panose="02040503050406030204" pitchFamily="18" charset="0"/>
                                <a:ea typeface="Cambria Math" panose="02040503050406030204" pitchFamily="18" charset="0"/>
                              </a:rPr>
                              <m:t>𝑧</m:t>
                            </m:r>
                          </m:e>
                          <m:sub>
                            <m:r>
                              <a:rPr lang="en-US" sz="2000" i="1">
                                <a:solidFill>
                                  <a:srgbClr val="C00000"/>
                                </a:solidFill>
                                <a:latin typeface="Cambria Math" panose="02040503050406030204" pitchFamily="18" charset="0"/>
                                <a:ea typeface="Cambria Math" panose="02040503050406030204" pitchFamily="18" charset="0"/>
                              </a:rPr>
                              <m:t>𝑘</m:t>
                            </m:r>
                          </m:sub>
                        </m:sSub>
                      </m:den>
                    </m:f>
                    <m:r>
                      <a:rPr lang="en-US" sz="2000" i="1">
                        <a:solidFill>
                          <a:srgbClr val="C00000"/>
                        </a:solidFill>
                        <a:latin typeface="Cambria Math" panose="02040503050406030204" pitchFamily="18" charset="0"/>
                        <a:ea typeface="Cambria Math" panose="02040503050406030204" pitchFamily="18" charset="0"/>
                      </a:rPr>
                      <m:t>=</m:t>
                    </m:r>
                    <m:d>
                      <m:dPr>
                        <m:ctrlPr>
                          <a:rPr lang="en-US" sz="2000" i="1">
                            <a:solidFill>
                              <a:srgbClr val="C00000"/>
                            </a:solidFill>
                            <a:latin typeface="Cambria Math" panose="02040503050406030204" pitchFamily="18" charset="0"/>
                            <a:ea typeface="Cambria Math" panose="02040503050406030204" pitchFamily="18" charset="0"/>
                          </a:rPr>
                        </m:ctrlPr>
                      </m:dPr>
                      <m:e>
                        <m:r>
                          <a:rPr lang="en-US" sz="2000" i="1">
                            <a:solidFill>
                              <a:srgbClr val="C00000"/>
                            </a:solidFill>
                            <a:latin typeface="Cambria Math" panose="02040503050406030204" pitchFamily="18" charset="0"/>
                          </a:rPr>
                          <m:t>𝜎</m:t>
                        </m:r>
                        <m:d>
                          <m:dPr>
                            <m:ctrlPr>
                              <a:rPr lang="en-US" sz="2000" i="1">
                                <a:solidFill>
                                  <a:srgbClr val="C00000"/>
                                </a:solidFill>
                                <a:latin typeface="Cambria Math" panose="02040503050406030204" pitchFamily="18" charset="0"/>
                              </a:rPr>
                            </m:ctrlPr>
                          </m:dPr>
                          <m:e>
                            <m:sSub>
                              <m:sSubPr>
                                <m:ctrlPr>
                                  <a:rPr lang="en-US" sz="2000" i="1">
                                    <a:solidFill>
                                      <a:srgbClr val="C00000"/>
                                    </a:solidFill>
                                    <a:latin typeface="Cambria Math" panose="02040503050406030204" pitchFamily="18" charset="0"/>
                                  </a:rPr>
                                </m:ctrlPr>
                              </m:sSubPr>
                              <m:e>
                                <m:r>
                                  <a:rPr lang="en-US" sz="2000" i="1">
                                    <a:solidFill>
                                      <a:srgbClr val="C00000"/>
                                    </a:solidFill>
                                    <a:latin typeface="Cambria Math" panose="02040503050406030204" pitchFamily="18" charset="0"/>
                                  </a:rPr>
                                  <m:t>𝑧</m:t>
                                </m:r>
                              </m:e>
                              <m:sub>
                                <m:r>
                                  <a:rPr lang="en-US" sz="2000" i="1">
                                    <a:solidFill>
                                      <a:srgbClr val="C00000"/>
                                    </a:solidFill>
                                    <a:latin typeface="Cambria Math" panose="02040503050406030204" pitchFamily="18" charset="0"/>
                                  </a:rPr>
                                  <m:t>𝑘</m:t>
                                </m:r>
                              </m:sub>
                            </m:sSub>
                          </m:e>
                        </m:d>
                        <m:r>
                          <a:rPr lang="en-US" sz="2000" i="1">
                            <a:solidFill>
                              <a:srgbClr val="C00000"/>
                            </a:solidFill>
                            <a:latin typeface="Cambria Math" panose="02040503050406030204" pitchFamily="18" charset="0"/>
                          </a:rPr>
                          <m:t>−</m:t>
                        </m:r>
                        <m:sSub>
                          <m:sSubPr>
                            <m:ctrlPr>
                              <a:rPr lang="en-US" sz="2000" i="1">
                                <a:solidFill>
                                  <a:srgbClr val="C00000"/>
                                </a:solidFill>
                                <a:latin typeface="Cambria Math" panose="02040503050406030204" pitchFamily="18" charset="0"/>
                              </a:rPr>
                            </m:ctrlPr>
                          </m:sSubPr>
                          <m:e>
                            <m:r>
                              <a:rPr lang="en-US" sz="2000" i="1">
                                <a:solidFill>
                                  <a:srgbClr val="C00000"/>
                                </a:solidFill>
                                <a:latin typeface="Cambria Math" panose="02040503050406030204" pitchFamily="18" charset="0"/>
                              </a:rPr>
                              <m:t>𝑦</m:t>
                            </m:r>
                          </m:e>
                          <m:sub>
                            <m:r>
                              <a:rPr lang="en-US" sz="2000" i="1">
                                <a:solidFill>
                                  <a:srgbClr val="C00000"/>
                                </a:solidFill>
                                <a:latin typeface="Cambria Math" panose="02040503050406030204" pitchFamily="18" charset="0"/>
                              </a:rPr>
                              <m:t>𝑘</m:t>
                            </m:r>
                          </m:sub>
                        </m:sSub>
                      </m:e>
                    </m:d>
                    <m:sSup>
                      <m:sSupPr>
                        <m:ctrlPr>
                          <a:rPr lang="en-US" sz="2000" i="1">
                            <a:solidFill>
                              <a:srgbClr val="C00000"/>
                            </a:solidFill>
                            <a:latin typeface="Cambria Math" panose="02040503050406030204" pitchFamily="18" charset="0"/>
                            <a:ea typeface="Cambria Math" panose="02040503050406030204" pitchFamily="18" charset="0"/>
                          </a:rPr>
                        </m:ctrlPr>
                      </m:sSupPr>
                      <m:e>
                        <m:r>
                          <a:rPr lang="en-US" sz="2000" i="1">
                            <a:solidFill>
                              <a:srgbClr val="C00000"/>
                            </a:solidFill>
                            <a:latin typeface="Cambria Math" panose="02040503050406030204" pitchFamily="18" charset="0"/>
                            <a:ea typeface="Cambria Math" panose="02040503050406030204" pitchFamily="18" charset="0"/>
                          </a:rPr>
                          <m:t>𝜎</m:t>
                        </m:r>
                      </m:e>
                      <m:sup>
                        <m:r>
                          <a:rPr lang="en-US" sz="2000" i="1">
                            <a:solidFill>
                              <a:srgbClr val="C00000"/>
                            </a:solidFill>
                            <a:latin typeface="Cambria Math" panose="02040503050406030204" pitchFamily="18" charset="0"/>
                            <a:ea typeface="Cambria Math" panose="02040503050406030204" pitchFamily="18" charset="0"/>
                          </a:rPr>
                          <m:t>′</m:t>
                        </m:r>
                      </m:sup>
                    </m:sSup>
                    <m:d>
                      <m:dPr>
                        <m:ctrlPr>
                          <a:rPr lang="en-US" sz="2000" i="1">
                            <a:solidFill>
                              <a:srgbClr val="C00000"/>
                            </a:solidFill>
                            <a:latin typeface="Cambria Math" panose="02040503050406030204" pitchFamily="18" charset="0"/>
                            <a:ea typeface="Cambria Math" panose="02040503050406030204" pitchFamily="18" charset="0"/>
                          </a:rPr>
                        </m:ctrlPr>
                      </m:dPr>
                      <m:e>
                        <m:sSub>
                          <m:sSubPr>
                            <m:ctrlPr>
                              <a:rPr lang="en-US" sz="2000" i="1">
                                <a:solidFill>
                                  <a:srgbClr val="C00000"/>
                                </a:solidFill>
                                <a:latin typeface="Cambria Math" panose="02040503050406030204" pitchFamily="18" charset="0"/>
                                <a:ea typeface="Cambria Math" panose="02040503050406030204" pitchFamily="18" charset="0"/>
                              </a:rPr>
                            </m:ctrlPr>
                          </m:sSubPr>
                          <m:e>
                            <m:r>
                              <a:rPr lang="en-US" sz="2000" i="1">
                                <a:solidFill>
                                  <a:srgbClr val="C00000"/>
                                </a:solidFill>
                                <a:latin typeface="Cambria Math" panose="02040503050406030204" pitchFamily="18" charset="0"/>
                                <a:ea typeface="Cambria Math" panose="02040503050406030204" pitchFamily="18" charset="0"/>
                              </a:rPr>
                              <m:t>𝑧</m:t>
                            </m:r>
                          </m:e>
                          <m:sub>
                            <m:r>
                              <a:rPr lang="en-US" sz="2000" i="1">
                                <a:solidFill>
                                  <a:srgbClr val="C00000"/>
                                </a:solidFill>
                                <a:latin typeface="Cambria Math" panose="02040503050406030204" pitchFamily="18" charset="0"/>
                                <a:ea typeface="Cambria Math" panose="02040503050406030204" pitchFamily="18" charset="0"/>
                              </a:rPr>
                              <m:t>𝑘</m:t>
                            </m:r>
                          </m:sub>
                        </m:sSub>
                      </m:e>
                    </m:d>
                  </m:oMath>
                </a14:m>
                <a:r>
                  <a:rPr lang="en-US" sz="2000" dirty="0">
                    <a:solidFill>
                      <a:srgbClr val="C00000"/>
                    </a:solidFill>
                  </a:rPr>
                  <a:t> </a:t>
                </a:r>
              </a:p>
              <a:p>
                <a:pPr marL="466298" lvl="1" indent="0">
                  <a:buNone/>
                </a:pPr>
                <a14:m>
                  <m:oMath xmlns:m="http://schemas.openxmlformats.org/officeDocument/2006/math">
                    <m:sSub>
                      <m:sSubPr>
                        <m:ctrlPr>
                          <a:rPr lang="en-US" sz="2000" i="1">
                            <a:solidFill>
                              <a:srgbClr val="C00000"/>
                            </a:solidFill>
                            <a:latin typeface="Cambria Math" panose="02040503050406030204" pitchFamily="18" charset="0"/>
                            <a:ea typeface="Cambria Math" panose="02040503050406030204" pitchFamily="18" charset="0"/>
                          </a:rPr>
                        </m:ctrlPr>
                      </m:sSubPr>
                      <m:e>
                        <m:r>
                          <a:rPr lang="en-US" sz="2000" i="1">
                            <a:solidFill>
                              <a:srgbClr val="C00000"/>
                            </a:solidFill>
                            <a:latin typeface="Cambria Math" panose="02040503050406030204" pitchFamily="18" charset="0"/>
                            <a:ea typeface="Cambria Math" panose="02040503050406030204" pitchFamily="18" charset="0"/>
                          </a:rPr>
                          <m:t>𝛿</m:t>
                        </m:r>
                      </m:e>
                      <m:sub>
                        <m:r>
                          <a:rPr lang="en-US" sz="2000" i="1">
                            <a:solidFill>
                              <a:srgbClr val="C00000"/>
                            </a:solidFill>
                            <a:latin typeface="Cambria Math" panose="02040503050406030204" pitchFamily="18" charset="0"/>
                            <a:ea typeface="Cambria Math" panose="02040503050406030204" pitchFamily="18" charset="0"/>
                          </a:rPr>
                          <m:t>𝑗</m:t>
                        </m:r>
                      </m:sub>
                    </m:sSub>
                    <m:r>
                      <a:rPr lang="en-US" sz="2000" i="1">
                        <a:solidFill>
                          <a:srgbClr val="C00000"/>
                        </a:solidFill>
                        <a:latin typeface="Cambria Math" panose="02040503050406030204" pitchFamily="18" charset="0"/>
                        <a:ea typeface="Cambria Math" panose="02040503050406030204" pitchFamily="18" charset="0"/>
                      </a:rPr>
                      <m:t>=</m:t>
                    </m:r>
                    <m:nary>
                      <m:naryPr>
                        <m:chr m:val="∑"/>
                        <m:limLoc m:val="subSup"/>
                        <m:supHide m:val="on"/>
                        <m:ctrlPr>
                          <a:rPr lang="en-US" sz="2000" i="1">
                            <a:solidFill>
                              <a:srgbClr val="C00000"/>
                            </a:solidFill>
                            <a:latin typeface="Cambria Math" panose="02040503050406030204" pitchFamily="18" charset="0"/>
                            <a:ea typeface="Cambria Math" panose="02040503050406030204" pitchFamily="18" charset="0"/>
                          </a:rPr>
                        </m:ctrlPr>
                      </m:naryPr>
                      <m:sub>
                        <m:r>
                          <m:rPr>
                            <m:brk m:alnAt="9"/>
                          </m:rPr>
                          <a:rPr lang="en-US" sz="2000" i="1">
                            <a:solidFill>
                              <a:srgbClr val="C00000"/>
                            </a:solidFill>
                            <a:latin typeface="Cambria Math" panose="02040503050406030204" pitchFamily="18" charset="0"/>
                            <a:ea typeface="Cambria Math" panose="02040503050406030204" pitchFamily="18" charset="0"/>
                          </a:rPr>
                          <m:t>𝑘</m:t>
                        </m:r>
                      </m:sub>
                      <m:sup/>
                      <m:e>
                        <m:f>
                          <m:fPr>
                            <m:ctrlPr>
                              <a:rPr lang="en-US" sz="2000" i="1">
                                <a:solidFill>
                                  <a:srgbClr val="C00000"/>
                                </a:solidFill>
                                <a:latin typeface="Cambria Math" panose="02040503050406030204" pitchFamily="18" charset="0"/>
                                <a:ea typeface="Cambria Math" panose="02040503050406030204" pitchFamily="18" charset="0"/>
                              </a:rPr>
                            </m:ctrlPr>
                          </m:fPr>
                          <m:num>
                            <m:r>
                              <a:rPr lang="en-US" sz="2000" i="1">
                                <a:solidFill>
                                  <a:srgbClr val="C00000"/>
                                </a:solidFill>
                                <a:latin typeface="Cambria Math" panose="02040503050406030204" pitchFamily="18" charset="0"/>
                                <a:ea typeface="Cambria Math" panose="02040503050406030204" pitchFamily="18" charset="0"/>
                              </a:rPr>
                              <m:t>𝜕</m:t>
                            </m:r>
                            <m:r>
                              <a:rPr lang="en-US" sz="2000" i="1">
                                <a:solidFill>
                                  <a:srgbClr val="C00000"/>
                                </a:solidFill>
                                <a:latin typeface="Cambria Math" panose="02040503050406030204" pitchFamily="18" charset="0"/>
                                <a:ea typeface="Cambria Math" panose="02040503050406030204" pitchFamily="18" charset="0"/>
                              </a:rPr>
                              <m:t>𝐿</m:t>
                            </m:r>
                          </m:num>
                          <m:den>
                            <m:r>
                              <a:rPr lang="en-US" sz="2000" i="1">
                                <a:solidFill>
                                  <a:srgbClr val="C00000"/>
                                </a:solidFill>
                                <a:latin typeface="Cambria Math" panose="02040503050406030204" pitchFamily="18" charset="0"/>
                                <a:ea typeface="Cambria Math" panose="02040503050406030204" pitchFamily="18" charset="0"/>
                              </a:rPr>
                              <m:t>𝜕</m:t>
                            </m:r>
                            <m:sSub>
                              <m:sSubPr>
                                <m:ctrlPr>
                                  <a:rPr lang="en-US" sz="2000" i="1">
                                    <a:solidFill>
                                      <a:srgbClr val="C00000"/>
                                    </a:solidFill>
                                    <a:latin typeface="Cambria Math" panose="02040503050406030204" pitchFamily="18" charset="0"/>
                                    <a:ea typeface="Cambria Math" panose="02040503050406030204" pitchFamily="18" charset="0"/>
                                  </a:rPr>
                                </m:ctrlPr>
                              </m:sSubPr>
                              <m:e>
                                <m:r>
                                  <a:rPr lang="en-US" sz="2000" i="1">
                                    <a:solidFill>
                                      <a:srgbClr val="C00000"/>
                                    </a:solidFill>
                                    <a:latin typeface="Cambria Math" panose="02040503050406030204" pitchFamily="18" charset="0"/>
                                    <a:ea typeface="Cambria Math" panose="02040503050406030204" pitchFamily="18" charset="0"/>
                                  </a:rPr>
                                  <m:t>𝑧</m:t>
                                </m:r>
                              </m:e>
                              <m:sub>
                                <m:r>
                                  <a:rPr lang="en-US" sz="2000" i="1">
                                    <a:solidFill>
                                      <a:srgbClr val="C00000"/>
                                    </a:solidFill>
                                    <a:latin typeface="Cambria Math" panose="02040503050406030204" pitchFamily="18" charset="0"/>
                                    <a:ea typeface="Cambria Math" panose="02040503050406030204" pitchFamily="18" charset="0"/>
                                  </a:rPr>
                                  <m:t>𝑘</m:t>
                                </m:r>
                              </m:sub>
                            </m:sSub>
                          </m:den>
                        </m:f>
                        <m:f>
                          <m:fPr>
                            <m:ctrlPr>
                              <a:rPr lang="en-US" sz="2000" i="1">
                                <a:solidFill>
                                  <a:srgbClr val="C00000"/>
                                </a:solidFill>
                                <a:latin typeface="Cambria Math" panose="02040503050406030204" pitchFamily="18" charset="0"/>
                                <a:ea typeface="Cambria Math" panose="02040503050406030204" pitchFamily="18" charset="0"/>
                              </a:rPr>
                            </m:ctrlPr>
                          </m:fPr>
                          <m:num>
                            <m:r>
                              <a:rPr lang="en-US" sz="2000" i="1">
                                <a:solidFill>
                                  <a:srgbClr val="C00000"/>
                                </a:solidFill>
                                <a:latin typeface="Cambria Math" panose="02040503050406030204" pitchFamily="18" charset="0"/>
                                <a:ea typeface="Cambria Math" panose="02040503050406030204" pitchFamily="18" charset="0"/>
                              </a:rPr>
                              <m:t>𝜕</m:t>
                            </m:r>
                            <m:sSub>
                              <m:sSubPr>
                                <m:ctrlPr>
                                  <a:rPr lang="en-US" sz="2000" i="1">
                                    <a:solidFill>
                                      <a:srgbClr val="C00000"/>
                                    </a:solidFill>
                                    <a:latin typeface="Cambria Math" panose="02040503050406030204" pitchFamily="18" charset="0"/>
                                    <a:ea typeface="Cambria Math" panose="02040503050406030204" pitchFamily="18" charset="0"/>
                                  </a:rPr>
                                </m:ctrlPr>
                              </m:sSubPr>
                              <m:e>
                                <m:r>
                                  <a:rPr lang="en-US" sz="2000" i="1">
                                    <a:solidFill>
                                      <a:srgbClr val="C00000"/>
                                    </a:solidFill>
                                    <a:latin typeface="Cambria Math" panose="02040503050406030204" pitchFamily="18" charset="0"/>
                                    <a:ea typeface="Cambria Math" panose="02040503050406030204" pitchFamily="18" charset="0"/>
                                  </a:rPr>
                                  <m:t>𝑧</m:t>
                                </m:r>
                              </m:e>
                              <m:sub>
                                <m:r>
                                  <a:rPr lang="en-US" sz="2000" i="1">
                                    <a:solidFill>
                                      <a:srgbClr val="C00000"/>
                                    </a:solidFill>
                                    <a:latin typeface="Cambria Math" panose="02040503050406030204" pitchFamily="18" charset="0"/>
                                    <a:ea typeface="Cambria Math" panose="02040503050406030204" pitchFamily="18" charset="0"/>
                                  </a:rPr>
                                  <m:t>𝑘</m:t>
                                </m:r>
                              </m:sub>
                            </m:sSub>
                          </m:num>
                          <m:den>
                            <m:r>
                              <a:rPr lang="en-US" sz="2000" i="1">
                                <a:solidFill>
                                  <a:srgbClr val="C00000"/>
                                </a:solidFill>
                                <a:latin typeface="Cambria Math" panose="02040503050406030204" pitchFamily="18" charset="0"/>
                                <a:ea typeface="Cambria Math" panose="02040503050406030204" pitchFamily="18" charset="0"/>
                              </a:rPr>
                              <m:t>𝜕</m:t>
                            </m:r>
                            <m:sSub>
                              <m:sSubPr>
                                <m:ctrlPr>
                                  <a:rPr lang="en-US" sz="2000" i="1">
                                    <a:solidFill>
                                      <a:srgbClr val="C00000"/>
                                    </a:solidFill>
                                    <a:latin typeface="Cambria Math" panose="02040503050406030204" pitchFamily="18" charset="0"/>
                                    <a:ea typeface="Cambria Math" panose="02040503050406030204" pitchFamily="18" charset="0"/>
                                  </a:rPr>
                                </m:ctrlPr>
                              </m:sSubPr>
                              <m:e>
                                <m:r>
                                  <a:rPr lang="en-US" sz="2000" i="1">
                                    <a:solidFill>
                                      <a:srgbClr val="C00000"/>
                                    </a:solidFill>
                                    <a:latin typeface="Cambria Math" panose="02040503050406030204" pitchFamily="18" charset="0"/>
                                    <a:ea typeface="Cambria Math" panose="02040503050406030204" pitchFamily="18" charset="0"/>
                                  </a:rPr>
                                  <m:t>𝑧</m:t>
                                </m:r>
                              </m:e>
                              <m:sub>
                                <m:r>
                                  <a:rPr lang="en-US" sz="2000" i="1">
                                    <a:solidFill>
                                      <a:srgbClr val="C00000"/>
                                    </a:solidFill>
                                    <a:latin typeface="Cambria Math" panose="02040503050406030204" pitchFamily="18" charset="0"/>
                                    <a:ea typeface="Cambria Math" panose="02040503050406030204" pitchFamily="18" charset="0"/>
                                  </a:rPr>
                                  <m:t>𝑗</m:t>
                                </m:r>
                              </m:sub>
                            </m:sSub>
                          </m:den>
                        </m:f>
                      </m:e>
                    </m:nary>
                    <m:r>
                      <a:rPr lang="en-US" sz="2000" i="1">
                        <a:solidFill>
                          <a:srgbClr val="C00000"/>
                        </a:solidFill>
                        <a:latin typeface="Cambria Math" panose="02040503050406030204" pitchFamily="18" charset="0"/>
                        <a:ea typeface="Cambria Math" panose="02040503050406030204" pitchFamily="18" charset="0"/>
                      </a:rPr>
                      <m:t>=</m:t>
                    </m:r>
                    <m:nary>
                      <m:naryPr>
                        <m:chr m:val="∑"/>
                        <m:limLoc m:val="subSup"/>
                        <m:supHide m:val="on"/>
                        <m:ctrlPr>
                          <a:rPr lang="en-US" sz="2000" i="1">
                            <a:solidFill>
                              <a:srgbClr val="C00000"/>
                            </a:solidFill>
                            <a:latin typeface="Cambria Math" panose="02040503050406030204" pitchFamily="18" charset="0"/>
                            <a:ea typeface="Cambria Math" panose="02040503050406030204" pitchFamily="18" charset="0"/>
                          </a:rPr>
                        </m:ctrlPr>
                      </m:naryPr>
                      <m:sub>
                        <m:r>
                          <m:rPr>
                            <m:brk m:alnAt="9"/>
                          </m:rPr>
                          <a:rPr lang="en-US" sz="2000" i="1">
                            <a:solidFill>
                              <a:srgbClr val="C00000"/>
                            </a:solidFill>
                            <a:latin typeface="Cambria Math" panose="02040503050406030204" pitchFamily="18" charset="0"/>
                            <a:ea typeface="Cambria Math" panose="02040503050406030204" pitchFamily="18" charset="0"/>
                          </a:rPr>
                          <m:t>𝑘</m:t>
                        </m:r>
                      </m:sub>
                      <m:sup/>
                      <m:e>
                        <m:sSub>
                          <m:sSubPr>
                            <m:ctrlPr>
                              <a:rPr lang="en-US" sz="2000" i="1">
                                <a:solidFill>
                                  <a:srgbClr val="C00000"/>
                                </a:solidFill>
                                <a:latin typeface="Cambria Math" panose="02040503050406030204" pitchFamily="18" charset="0"/>
                                <a:ea typeface="Cambria Math" panose="02040503050406030204" pitchFamily="18" charset="0"/>
                              </a:rPr>
                            </m:ctrlPr>
                          </m:sSubPr>
                          <m:e>
                            <m:r>
                              <a:rPr lang="en-US" sz="2000" i="1">
                                <a:solidFill>
                                  <a:srgbClr val="C00000"/>
                                </a:solidFill>
                                <a:latin typeface="Cambria Math" panose="02040503050406030204" pitchFamily="18" charset="0"/>
                                <a:ea typeface="Cambria Math" panose="02040503050406030204" pitchFamily="18" charset="0"/>
                              </a:rPr>
                              <m:t>𝛿</m:t>
                            </m:r>
                          </m:e>
                          <m:sub>
                            <m:r>
                              <a:rPr lang="en-US" sz="2000" i="1">
                                <a:solidFill>
                                  <a:srgbClr val="C00000"/>
                                </a:solidFill>
                                <a:latin typeface="Cambria Math" panose="02040503050406030204" pitchFamily="18" charset="0"/>
                                <a:ea typeface="Cambria Math" panose="02040503050406030204" pitchFamily="18" charset="0"/>
                              </a:rPr>
                              <m:t>𝑘</m:t>
                            </m:r>
                          </m:sub>
                        </m:sSub>
                        <m:f>
                          <m:fPr>
                            <m:ctrlPr>
                              <a:rPr lang="en-US" sz="2000" i="1">
                                <a:solidFill>
                                  <a:srgbClr val="C00000"/>
                                </a:solidFill>
                                <a:latin typeface="Cambria Math" panose="02040503050406030204" pitchFamily="18" charset="0"/>
                                <a:ea typeface="Cambria Math" panose="02040503050406030204" pitchFamily="18" charset="0"/>
                              </a:rPr>
                            </m:ctrlPr>
                          </m:fPr>
                          <m:num>
                            <m:r>
                              <a:rPr lang="en-US" sz="2000" i="1">
                                <a:solidFill>
                                  <a:srgbClr val="C00000"/>
                                </a:solidFill>
                                <a:latin typeface="Cambria Math" panose="02040503050406030204" pitchFamily="18" charset="0"/>
                                <a:ea typeface="Cambria Math" panose="02040503050406030204" pitchFamily="18" charset="0"/>
                              </a:rPr>
                              <m:t>𝜕</m:t>
                            </m:r>
                          </m:num>
                          <m:den>
                            <m:r>
                              <a:rPr lang="en-US" sz="2000" i="1">
                                <a:solidFill>
                                  <a:srgbClr val="C00000"/>
                                </a:solidFill>
                                <a:latin typeface="Cambria Math" panose="02040503050406030204" pitchFamily="18" charset="0"/>
                                <a:ea typeface="Cambria Math" panose="02040503050406030204" pitchFamily="18" charset="0"/>
                              </a:rPr>
                              <m:t>𝜕</m:t>
                            </m:r>
                            <m:sSub>
                              <m:sSubPr>
                                <m:ctrlPr>
                                  <a:rPr lang="en-US" sz="2000" i="1">
                                    <a:solidFill>
                                      <a:srgbClr val="C00000"/>
                                    </a:solidFill>
                                    <a:latin typeface="Cambria Math" panose="02040503050406030204" pitchFamily="18" charset="0"/>
                                    <a:ea typeface="Cambria Math" panose="02040503050406030204" pitchFamily="18" charset="0"/>
                                  </a:rPr>
                                </m:ctrlPr>
                              </m:sSubPr>
                              <m:e>
                                <m:r>
                                  <a:rPr lang="en-US" sz="2000" i="1">
                                    <a:solidFill>
                                      <a:srgbClr val="C00000"/>
                                    </a:solidFill>
                                    <a:latin typeface="Cambria Math" panose="02040503050406030204" pitchFamily="18" charset="0"/>
                                    <a:ea typeface="Cambria Math" panose="02040503050406030204" pitchFamily="18" charset="0"/>
                                  </a:rPr>
                                  <m:t>𝑧</m:t>
                                </m:r>
                              </m:e>
                              <m:sub>
                                <m:r>
                                  <a:rPr lang="en-US" sz="2000" i="1">
                                    <a:solidFill>
                                      <a:srgbClr val="C00000"/>
                                    </a:solidFill>
                                    <a:latin typeface="Cambria Math" panose="02040503050406030204" pitchFamily="18" charset="0"/>
                                    <a:ea typeface="Cambria Math" panose="02040503050406030204" pitchFamily="18" charset="0"/>
                                  </a:rPr>
                                  <m:t>𝑗</m:t>
                                </m:r>
                              </m:sub>
                            </m:sSub>
                          </m:den>
                        </m:f>
                        <m:d>
                          <m:dPr>
                            <m:ctrlPr>
                              <a:rPr lang="en-US" sz="2000" i="1">
                                <a:solidFill>
                                  <a:srgbClr val="C00000"/>
                                </a:solidFill>
                                <a:latin typeface="Cambria Math" panose="02040503050406030204" pitchFamily="18" charset="0"/>
                                <a:ea typeface="Cambria Math" panose="02040503050406030204" pitchFamily="18" charset="0"/>
                              </a:rPr>
                            </m:ctrlPr>
                          </m:dPr>
                          <m:e>
                            <m:nary>
                              <m:naryPr>
                                <m:chr m:val="∑"/>
                                <m:limLoc m:val="subSup"/>
                                <m:supHide m:val="on"/>
                                <m:ctrlPr>
                                  <a:rPr lang="en-US" sz="2000" i="1">
                                    <a:solidFill>
                                      <a:srgbClr val="C00000"/>
                                    </a:solidFill>
                                    <a:latin typeface="Cambria Math" panose="02040503050406030204" pitchFamily="18" charset="0"/>
                                    <a:ea typeface="Cambria Math" panose="02040503050406030204" pitchFamily="18" charset="0"/>
                                  </a:rPr>
                                </m:ctrlPr>
                              </m:naryPr>
                              <m:sub>
                                <m:r>
                                  <m:rPr>
                                    <m:brk m:alnAt="9"/>
                                  </m:rPr>
                                  <a:rPr lang="en-US" sz="2000" i="1">
                                    <a:solidFill>
                                      <a:srgbClr val="C00000"/>
                                    </a:solidFill>
                                    <a:latin typeface="Cambria Math" panose="02040503050406030204" pitchFamily="18" charset="0"/>
                                    <a:ea typeface="Cambria Math" panose="02040503050406030204" pitchFamily="18" charset="0"/>
                                  </a:rPr>
                                  <m:t>𝑗</m:t>
                                </m:r>
                              </m:sub>
                              <m:sup/>
                              <m:e>
                                <m:sSub>
                                  <m:sSubPr>
                                    <m:ctrlPr>
                                      <a:rPr lang="en-US" sz="2000" i="1">
                                        <a:solidFill>
                                          <a:srgbClr val="C00000"/>
                                        </a:solidFill>
                                        <a:latin typeface="Cambria Math" panose="02040503050406030204" pitchFamily="18" charset="0"/>
                                        <a:ea typeface="Cambria Math" panose="02040503050406030204" pitchFamily="18" charset="0"/>
                                      </a:rPr>
                                    </m:ctrlPr>
                                  </m:sSubPr>
                                  <m:e>
                                    <m:r>
                                      <a:rPr lang="en-US" sz="2000" i="1">
                                        <a:solidFill>
                                          <a:srgbClr val="C00000"/>
                                        </a:solidFill>
                                        <a:latin typeface="Cambria Math" panose="02040503050406030204" pitchFamily="18" charset="0"/>
                                        <a:ea typeface="Cambria Math" panose="02040503050406030204" pitchFamily="18" charset="0"/>
                                      </a:rPr>
                                      <m:t>𝑤</m:t>
                                    </m:r>
                                  </m:e>
                                  <m:sub>
                                    <m:r>
                                      <a:rPr lang="en-US" sz="2000" i="1">
                                        <a:solidFill>
                                          <a:srgbClr val="C00000"/>
                                        </a:solidFill>
                                        <a:latin typeface="Cambria Math" panose="02040503050406030204" pitchFamily="18" charset="0"/>
                                        <a:ea typeface="Cambria Math" panose="02040503050406030204" pitchFamily="18" charset="0"/>
                                      </a:rPr>
                                      <m:t>𝑗𝑘</m:t>
                                    </m:r>
                                  </m:sub>
                                </m:sSub>
                                <m:r>
                                  <a:rPr lang="en-US" sz="2000" i="1">
                                    <a:solidFill>
                                      <a:srgbClr val="C00000"/>
                                    </a:solidFill>
                                    <a:latin typeface="Cambria Math" panose="02040503050406030204" pitchFamily="18" charset="0"/>
                                    <a:ea typeface="Cambria Math" panose="02040503050406030204" pitchFamily="18" charset="0"/>
                                  </a:rPr>
                                  <m:t>𝜎</m:t>
                                </m:r>
                                <m:d>
                                  <m:dPr>
                                    <m:ctrlPr>
                                      <a:rPr lang="en-US" sz="2000" i="1">
                                        <a:solidFill>
                                          <a:srgbClr val="C00000"/>
                                        </a:solidFill>
                                        <a:latin typeface="Cambria Math" panose="02040503050406030204" pitchFamily="18" charset="0"/>
                                        <a:ea typeface="Cambria Math" panose="02040503050406030204" pitchFamily="18" charset="0"/>
                                      </a:rPr>
                                    </m:ctrlPr>
                                  </m:dPr>
                                  <m:e>
                                    <m:sSub>
                                      <m:sSubPr>
                                        <m:ctrlPr>
                                          <a:rPr lang="en-US" sz="2000" i="1">
                                            <a:solidFill>
                                              <a:srgbClr val="C00000"/>
                                            </a:solidFill>
                                            <a:latin typeface="Cambria Math" panose="02040503050406030204" pitchFamily="18" charset="0"/>
                                            <a:ea typeface="Cambria Math" panose="02040503050406030204" pitchFamily="18" charset="0"/>
                                          </a:rPr>
                                        </m:ctrlPr>
                                      </m:sSubPr>
                                      <m:e>
                                        <m:r>
                                          <a:rPr lang="en-US" sz="2000" i="1">
                                            <a:solidFill>
                                              <a:srgbClr val="C00000"/>
                                            </a:solidFill>
                                            <a:latin typeface="Cambria Math" panose="02040503050406030204" pitchFamily="18" charset="0"/>
                                            <a:ea typeface="Cambria Math" panose="02040503050406030204" pitchFamily="18" charset="0"/>
                                          </a:rPr>
                                          <m:t>𝑧</m:t>
                                        </m:r>
                                      </m:e>
                                      <m:sub>
                                        <m:r>
                                          <a:rPr lang="en-US" sz="2000" i="1">
                                            <a:solidFill>
                                              <a:srgbClr val="C00000"/>
                                            </a:solidFill>
                                            <a:latin typeface="Cambria Math" panose="02040503050406030204" pitchFamily="18" charset="0"/>
                                            <a:ea typeface="Cambria Math" panose="02040503050406030204" pitchFamily="18" charset="0"/>
                                          </a:rPr>
                                          <m:t>𝑗</m:t>
                                        </m:r>
                                      </m:sub>
                                    </m:sSub>
                                  </m:e>
                                </m:d>
                              </m:e>
                            </m:nary>
                          </m:e>
                        </m:d>
                        <m:r>
                          <a:rPr lang="en-US" sz="2000" i="1">
                            <a:solidFill>
                              <a:srgbClr val="C00000"/>
                            </a:solidFill>
                            <a:latin typeface="Cambria Math" panose="02040503050406030204" pitchFamily="18" charset="0"/>
                            <a:ea typeface="Cambria Math" panose="02040503050406030204" pitchFamily="18" charset="0"/>
                          </a:rPr>
                          <m:t>=</m:t>
                        </m:r>
                      </m:e>
                    </m:nary>
                    <m:d>
                      <m:dPr>
                        <m:ctrlPr>
                          <a:rPr lang="en-US" sz="2000" i="1">
                            <a:solidFill>
                              <a:srgbClr val="C00000"/>
                            </a:solidFill>
                            <a:latin typeface="Cambria Math" panose="02040503050406030204" pitchFamily="18" charset="0"/>
                            <a:ea typeface="Cambria Math" panose="02040503050406030204" pitchFamily="18" charset="0"/>
                          </a:rPr>
                        </m:ctrlPr>
                      </m:dPr>
                      <m:e>
                        <m:nary>
                          <m:naryPr>
                            <m:chr m:val="∑"/>
                            <m:limLoc m:val="subSup"/>
                            <m:supHide m:val="on"/>
                            <m:ctrlPr>
                              <a:rPr lang="en-US" sz="2000" i="1">
                                <a:solidFill>
                                  <a:srgbClr val="C00000"/>
                                </a:solidFill>
                                <a:latin typeface="Cambria Math" panose="02040503050406030204" pitchFamily="18" charset="0"/>
                                <a:ea typeface="Cambria Math" panose="02040503050406030204" pitchFamily="18" charset="0"/>
                              </a:rPr>
                            </m:ctrlPr>
                          </m:naryPr>
                          <m:sub>
                            <m:r>
                              <m:rPr>
                                <m:brk m:alnAt="9"/>
                              </m:rPr>
                              <a:rPr lang="en-US" sz="2000" i="1">
                                <a:solidFill>
                                  <a:srgbClr val="C00000"/>
                                </a:solidFill>
                                <a:latin typeface="Cambria Math" panose="02040503050406030204" pitchFamily="18" charset="0"/>
                                <a:ea typeface="Cambria Math" panose="02040503050406030204" pitchFamily="18" charset="0"/>
                              </a:rPr>
                              <m:t>𝑘</m:t>
                            </m:r>
                          </m:sub>
                          <m:sup/>
                          <m:e>
                            <m:sSub>
                              <m:sSubPr>
                                <m:ctrlPr>
                                  <a:rPr lang="en-US" sz="2000" i="1">
                                    <a:solidFill>
                                      <a:srgbClr val="C00000"/>
                                    </a:solidFill>
                                    <a:latin typeface="Cambria Math" panose="02040503050406030204" pitchFamily="18" charset="0"/>
                                    <a:ea typeface="Cambria Math" panose="02040503050406030204" pitchFamily="18" charset="0"/>
                                  </a:rPr>
                                </m:ctrlPr>
                              </m:sSubPr>
                              <m:e>
                                <m:r>
                                  <a:rPr lang="en-US" sz="2000" i="1">
                                    <a:solidFill>
                                      <a:srgbClr val="C00000"/>
                                    </a:solidFill>
                                    <a:latin typeface="Cambria Math" panose="02040503050406030204" pitchFamily="18" charset="0"/>
                                    <a:ea typeface="Cambria Math" panose="02040503050406030204" pitchFamily="18" charset="0"/>
                                  </a:rPr>
                                  <m:t>𝛿</m:t>
                                </m:r>
                              </m:e>
                              <m:sub>
                                <m:r>
                                  <a:rPr lang="en-US" sz="2000" i="1">
                                    <a:solidFill>
                                      <a:srgbClr val="C00000"/>
                                    </a:solidFill>
                                    <a:latin typeface="Cambria Math" panose="02040503050406030204" pitchFamily="18" charset="0"/>
                                    <a:ea typeface="Cambria Math" panose="02040503050406030204" pitchFamily="18" charset="0"/>
                                  </a:rPr>
                                  <m:t>𝑘</m:t>
                                </m:r>
                              </m:sub>
                            </m:sSub>
                            <m:sSub>
                              <m:sSubPr>
                                <m:ctrlPr>
                                  <a:rPr lang="en-US" sz="2000" i="1">
                                    <a:solidFill>
                                      <a:srgbClr val="C00000"/>
                                    </a:solidFill>
                                    <a:latin typeface="Cambria Math" panose="02040503050406030204" pitchFamily="18" charset="0"/>
                                    <a:ea typeface="Cambria Math" panose="02040503050406030204" pitchFamily="18" charset="0"/>
                                  </a:rPr>
                                </m:ctrlPr>
                              </m:sSubPr>
                              <m:e>
                                <m:r>
                                  <a:rPr lang="en-US" sz="2000" i="1">
                                    <a:solidFill>
                                      <a:srgbClr val="C00000"/>
                                    </a:solidFill>
                                    <a:latin typeface="Cambria Math" panose="02040503050406030204" pitchFamily="18" charset="0"/>
                                    <a:ea typeface="Cambria Math" panose="02040503050406030204" pitchFamily="18" charset="0"/>
                                  </a:rPr>
                                  <m:t>𝑤</m:t>
                                </m:r>
                              </m:e>
                              <m:sub>
                                <m:r>
                                  <a:rPr lang="en-US" sz="2000" i="1">
                                    <a:solidFill>
                                      <a:srgbClr val="C00000"/>
                                    </a:solidFill>
                                    <a:latin typeface="Cambria Math" panose="02040503050406030204" pitchFamily="18" charset="0"/>
                                    <a:ea typeface="Cambria Math" panose="02040503050406030204" pitchFamily="18" charset="0"/>
                                  </a:rPr>
                                  <m:t>𝑗𝑘</m:t>
                                </m:r>
                              </m:sub>
                            </m:sSub>
                          </m:e>
                        </m:nary>
                      </m:e>
                    </m:d>
                    <m:r>
                      <a:rPr lang="en-US" sz="2000" i="1">
                        <a:solidFill>
                          <a:srgbClr val="C00000"/>
                        </a:solidFill>
                        <a:latin typeface="Cambria Math" panose="02040503050406030204" pitchFamily="18" charset="0"/>
                        <a:ea typeface="Cambria Math" panose="02040503050406030204" pitchFamily="18" charset="0"/>
                      </a:rPr>
                      <m:t>𝜎</m:t>
                    </m:r>
                    <m:r>
                      <a:rPr lang="en-US" sz="2000" i="1">
                        <a:solidFill>
                          <a:srgbClr val="C00000"/>
                        </a:solidFill>
                        <a:latin typeface="Cambria Math" panose="02040503050406030204" pitchFamily="18" charset="0"/>
                        <a:ea typeface="Cambria Math" panose="02040503050406030204" pitchFamily="18" charset="0"/>
                      </a:rPr>
                      <m:t>′(</m:t>
                    </m:r>
                    <m:sSub>
                      <m:sSubPr>
                        <m:ctrlPr>
                          <a:rPr lang="en-US" sz="2000" i="1">
                            <a:solidFill>
                              <a:srgbClr val="C00000"/>
                            </a:solidFill>
                            <a:latin typeface="Cambria Math" panose="02040503050406030204" pitchFamily="18" charset="0"/>
                            <a:ea typeface="Cambria Math" panose="02040503050406030204" pitchFamily="18" charset="0"/>
                          </a:rPr>
                        </m:ctrlPr>
                      </m:sSubPr>
                      <m:e>
                        <m:r>
                          <a:rPr lang="en-US" sz="2000" i="1">
                            <a:solidFill>
                              <a:srgbClr val="C00000"/>
                            </a:solidFill>
                            <a:latin typeface="Cambria Math" panose="02040503050406030204" pitchFamily="18" charset="0"/>
                            <a:ea typeface="Cambria Math" panose="02040503050406030204" pitchFamily="18" charset="0"/>
                          </a:rPr>
                          <m:t>𝑧</m:t>
                        </m:r>
                      </m:e>
                      <m:sub>
                        <m:r>
                          <a:rPr lang="en-US" sz="2000" i="1">
                            <a:solidFill>
                              <a:srgbClr val="C00000"/>
                            </a:solidFill>
                            <a:latin typeface="Cambria Math" panose="02040503050406030204" pitchFamily="18" charset="0"/>
                            <a:ea typeface="Cambria Math" panose="02040503050406030204" pitchFamily="18" charset="0"/>
                          </a:rPr>
                          <m:t>𝑗</m:t>
                        </m:r>
                      </m:sub>
                    </m:sSub>
                    <m:r>
                      <a:rPr lang="en-US" sz="2000" i="1">
                        <a:solidFill>
                          <a:srgbClr val="C00000"/>
                        </a:solidFill>
                        <a:latin typeface="Cambria Math" panose="02040503050406030204" pitchFamily="18" charset="0"/>
                        <a:ea typeface="Cambria Math" panose="02040503050406030204" pitchFamily="18" charset="0"/>
                      </a:rPr>
                      <m:t>)</m:t>
                    </m:r>
                  </m:oMath>
                </a14:m>
                <a:r>
                  <a:rPr lang="en-US" sz="2000" dirty="0">
                    <a:solidFill>
                      <a:srgbClr val="C00000"/>
                    </a:solidFill>
                  </a:rPr>
                  <a:t> </a:t>
                </a:r>
              </a:p>
              <a:p>
                <a:pPr marL="0" indent="0">
                  <a:buNone/>
                </a:pPr>
                <a:endParaRPr lang="en-US" dirty="0"/>
              </a:p>
            </p:txBody>
          </p:sp>
        </mc:Choice>
        <mc:Fallback xmlns="">
          <p:sp>
            <p:nvSpPr>
              <p:cNvPr id="7" name="Content Placeholder 2"/>
              <p:cNvSpPr txBox="1">
                <a:spLocks noRot="1" noChangeAspect="1" noMove="1" noResize="1" noEditPoints="1" noAdjustHandles="1" noChangeArrowheads="1" noChangeShapeType="1" noTextEdit="1"/>
              </p:cNvSpPr>
              <p:nvPr/>
            </p:nvSpPr>
            <p:spPr>
              <a:xfrm>
                <a:off x="484094" y="3897992"/>
                <a:ext cx="10724938" cy="2605761"/>
              </a:xfrm>
              <a:prstGeom prst="rect">
                <a:avLst/>
              </a:prstGeom>
              <a:blipFill>
                <a:blip r:embed="rId4"/>
                <a:stretch>
                  <a:fillRect l="-852" t="-2804"/>
                </a:stretch>
              </a:blipFill>
            </p:spPr>
            <p:txBody>
              <a:bodyPr/>
              <a:lstStyle/>
              <a:p>
                <a:r>
                  <a:rPr lang="en-US">
                    <a:noFill/>
                  </a:rPr>
                  <a:t> </a:t>
                </a:r>
              </a:p>
            </p:txBody>
          </p:sp>
        </mc:Fallback>
      </mc:AlternateContent>
      <p:sp>
        <p:nvSpPr>
          <p:cNvPr id="8" name="TextBox 7"/>
          <p:cNvSpPr txBox="1"/>
          <p:nvPr/>
        </p:nvSpPr>
        <p:spPr>
          <a:xfrm>
            <a:off x="5019176" y="6612802"/>
            <a:ext cx="2113901" cy="318286"/>
          </a:xfrm>
          <a:prstGeom prst="rect">
            <a:avLst/>
          </a:prstGeom>
          <a:noFill/>
        </p:spPr>
        <p:txBody>
          <a:bodyPr wrap="square" rtlCol="0">
            <a:spAutoFit/>
          </a:bodyPr>
          <a:lstStyle/>
          <a:p>
            <a:pPr algn="ctr"/>
            <a:r>
              <a:rPr lang="en-US" sz="1428" dirty="0"/>
              <a:t>Adapted from [Duh 14]</a:t>
            </a:r>
          </a:p>
        </p:txBody>
      </p:sp>
    </p:spTree>
    <p:extLst>
      <p:ext uri="{BB962C8B-B14F-4D97-AF65-F5344CB8AC3E}">
        <p14:creationId xmlns:p14="http://schemas.microsoft.com/office/powerpoint/2010/main" val="196250605"/>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Training Neural Nets: Back-propagation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55768" y="1660580"/>
                <a:ext cx="10724938" cy="2182335"/>
              </a:xfrm>
            </p:spPr>
            <p:txBody>
              <a:bodyPr>
                <a:normAutofit fontScale="92500"/>
              </a:bodyPr>
              <a:lstStyle/>
              <a:p>
                <a:r>
                  <a:rPr lang="en-US" sz="2800" dirty="0"/>
                  <a:t>All updates involve some </a:t>
                </a:r>
                <a:r>
                  <a:rPr lang="en-US" sz="2800" dirty="0">
                    <a:solidFill>
                      <a:srgbClr val="C00000"/>
                    </a:solidFill>
                  </a:rPr>
                  <a:t>scaled error from output </a:t>
                </a:r>
                <a:r>
                  <a:rPr lang="en-US" sz="2800" dirty="0"/>
                  <a:t>×</a:t>
                </a:r>
                <a:r>
                  <a:rPr lang="en-US" sz="2800" dirty="0">
                    <a:solidFill>
                      <a:srgbClr val="C00000"/>
                    </a:solidFill>
                  </a:rPr>
                  <a:t> </a:t>
                </a:r>
                <a:r>
                  <a:rPr lang="en-US" sz="2800" dirty="0">
                    <a:solidFill>
                      <a:schemeClr val="accent5"/>
                    </a:solidFill>
                  </a:rPr>
                  <a:t>input feature</a:t>
                </a:r>
                <a:r>
                  <a:rPr lang="en-US" sz="2800" dirty="0"/>
                  <a:t>:</a:t>
                </a:r>
              </a:p>
              <a:p>
                <a:pPr lvl="1"/>
                <a14:m>
                  <m:oMath xmlns:m="http://schemas.openxmlformats.org/officeDocument/2006/math">
                    <m:f>
                      <m:fPr>
                        <m:ctrlPr>
                          <a:rPr lang="en-US" sz="2400" i="1">
                            <a:latin typeface="Cambria Math" panose="02040503050406030204" pitchFamily="18" charset="0"/>
                            <a:ea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𝐿</m:t>
                        </m:r>
                      </m:num>
                      <m:den>
                        <m:r>
                          <a:rPr lang="en-US" sz="2400" i="1">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𝑤</m:t>
                            </m:r>
                          </m:e>
                          <m:sub>
                            <m:r>
                              <a:rPr lang="en-US" sz="2400" i="1">
                                <a:latin typeface="Cambria Math" panose="02040503050406030204" pitchFamily="18" charset="0"/>
                                <a:ea typeface="Cambria Math" panose="02040503050406030204" pitchFamily="18" charset="0"/>
                              </a:rPr>
                              <m:t>𝑗𝑘</m:t>
                            </m:r>
                          </m:sub>
                        </m:sSub>
                      </m:den>
                    </m:f>
                    <m:r>
                      <a:rPr lang="en-US" sz="2400" i="1">
                        <a:latin typeface="Cambria Math" panose="02040503050406030204" pitchFamily="18" charset="0"/>
                        <a:ea typeface="Cambria Math" panose="02040503050406030204" pitchFamily="18" charset="0"/>
                      </a:rPr>
                      <m:t>=</m:t>
                    </m:r>
                    <m:sSub>
                      <m:sSubPr>
                        <m:ctrlPr>
                          <a:rPr lang="en-US" sz="2400" i="1">
                            <a:solidFill>
                              <a:srgbClr val="C00000"/>
                            </a:solidFill>
                            <a:latin typeface="Cambria Math" panose="02040503050406030204" pitchFamily="18" charset="0"/>
                            <a:ea typeface="Cambria Math" panose="02040503050406030204" pitchFamily="18" charset="0"/>
                          </a:rPr>
                        </m:ctrlPr>
                      </m:sSubPr>
                      <m:e>
                        <m:r>
                          <a:rPr lang="en-US" sz="2400" i="1">
                            <a:solidFill>
                              <a:srgbClr val="C00000"/>
                            </a:solidFill>
                            <a:latin typeface="Cambria Math" panose="02040503050406030204" pitchFamily="18" charset="0"/>
                            <a:ea typeface="Cambria Math" panose="02040503050406030204" pitchFamily="18" charset="0"/>
                          </a:rPr>
                          <m:t>𝛿</m:t>
                        </m:r>
                      </m:e>
                      <m:sub>
                        <m:r>
                          <a:rPr lang="en-US" sz="2400" i="1">
                            <a:solidFill>
                              <a:srgbClr val="C00000"/>
                            </a:solidFill>
                            <a:latin typeface="Cambria Math" panose="02040503050406030204" pitchFamily="18" charset="0"/>
                            <a:ea typeface="Cambria Math" panose="02040503050406030204" pitchFamily="18" charset="0"/>
                          </a:rPr>
                          <m:t>𝑘</m:t>
                        </m:r>
                      </m:sub>
                    </m:sSub>
                    <m:sSub>
                      <m:sSubPr>
                        <m:ctrlPr>
                          <a:rPr lang="en-US" sz="2400" i="1">
                            <a:solidFill>
                              <a:schemeClr val="accent5"/>
                            </a:solidFill>
                            <a:latin typeface="Cambria Math" panose="02040503050406030204" pitchFamily="18" charset="0"/>
                            <a:ea typeface="Cambria Math" panose="02040503050406030204" pitchFamily="18" charset="0"/>
                          </a:rPr>
                        </m:ctrlPr>
                      </m:sSubPr>
                      <m:e>
                        <m:r>
                          <a:rPr lang="en-US" sz="2400" i="1">
                            <a:solidFill>
                              <a:schemeClr val="accent5"/>
                            </a:solidFill>
                            <a:latin typeface="Cambria Math" panose="02040503050406030204" pitchFamily="18" charset="0"/>
                            <a:ea typeface="Cambria Math" panose="02040503050406030204" pitchFamily="18" charset="0"/>
                          </a:rPr>
                          <m:t>h</m:t>
                        </m:r>
                      </m:e>
                      <m:sub>
                        <m:r>
                          <a:rPr lang="en-US" sz="2400" i="1">
                            <a:solidFill>
                              <a:schemeClr val="accent5"/>
                            </a:solidFill>
                            <a:latin typeface="Cambria Math" panose="02040503050406030204" pitchFamily="18" charset="0"/>
                            <a:ea typeface="Cambria Math" panose="02040503050406030204" pitchFamily="18" charset="0"/>
                          </a:rPr>
                          <m:t>𝑗</m:t>
                        </m:r>
                      </m:sub>
                    </m:sSub>
                  </m:oMath>
                </a14:m>
                <a:r>
                  <a:rPr lang="en-US" sz="2400" dirty="0"/>
                  <a:t> where </a:t>
                </a:r>
                <a14:m>
                  <m:oMath xmlns:m="http://schemas.openxmlformats.org/officeDocument/2006/math">
                    <m:sSub>
                      <m:sSubPr>
                        <m:ctrlPr>
                          <a:rPr lang="en-US" sz="2400" i="1">
                            <a:solidFill>
                              <a:srgbClr val="C00000"/>
                            </a:solidFill>
                            <a:latin typeface="Cambria Math" panose="02040503050406030204" pitchFamily="18" charset="0"/>
                            <a:ea typeface="Cambria Math" panose="02040503050406030204" pitchFamily="18" charset="0"/>
                          </a:rPr>
                        </m:ctrlPr>
                      </m:sSubPr>
                      <m:e>
                        <m:r>
                          <a:rPr lang="en-US" sz="2400" i="1">
                            <a:solidFill>
                              <a:srgbClr val="C00000"/>
                            </a:solidFill>
                            <a:latin typeface="Cambria Math" panose="02040503050406030204" pitchFamily="18" charset="0"/>
                            <a:ea typeface="Cambria Math" panose="02040503050406030204" pitchFamily="18" charset="0"/>
                          </a:rPr>
                          <m:t>𝛿</m:t>
                        </m:r>
                      </m:e>
                      <m:sub>
                        <m:r>
                          <a:rPr lang="en-US" sz="2400" i="1">
                            <a:solidFill>
                              <a:srgbClr val="C00000"/>
                            </a:solidFill>
                            <a:latin typeface="Cambria Math" panose="02040503050406030204" pitchFamily="18" charset="0"/>
                            <a:ea typeface="Cambria Math" panose="02040503050406030204" pitchFamily="18" charset="0"/>
                          </a:rPr>
                          <m:t>𝑘</m:t>
                        </m:r>
                      </m:sub>
                    </m:sSub>
                    <m:r>
                      <a:rPr lang="en-US" sz="2400" i="1">
                        <a:solidFill>
                          <a:srgbClr val="C00000"/>
                        </a:solidFill>
                        <a:latin typeface="Cambria Math" panose="02040503050406030204" pitchFamily="18" charset="0"/>
                        <a:ea typeface="Cambria Math" panose="02040503050406030204" pitchFamily="18" charset="0"/>
                      </a:rPr>
                      <m:t>=</m:t>
                    </m:r>
                    <m:d>
                      <m:dPr>
                        <m:ctrlPr>
                          <a:rPr lang="en-US" sz="2400" i="1">
                            <a:solidFill>
                              <a:srgbClr val="C00000"/>
                            </a:solidFill>
                            <a:latin typeface="Cambria Math" panose="02040503050406030204" pitchFamily="18" charset="0"/>
                            <a:ea typeface="Cambria Math" panose="02040503050406030204" pitchFamily="18" charset="0"/>
                          </a:rPr>
                        </m:ctrlPr>
                      </m:dPr>
                      <m:e>
                        <m:r>
                          <a:rPr lang="en-US" sz="2400" i="1">
                            <a:solidFill>
                              <a:srgbClr val="C00000"/>
                            </a:solidFill>
                            <a:latin typeface="Cambria Math" panose="02040503050406030204" pitchFamily="18" charset="0"/>
                          </a:rPr>
                          <m:t>𝜎</m:t>
                        </m:r>
                        <m:d>
                          <m:dPr>
                            <m:ctrlPr>
                              <a:rPr lang="en-US" sz="2400" i="1">
                                <a:solidFill>
                                  <a:srgbClr val="C00000"/>
                                </a:solidFill>
                                <a:latin typeface="Cambria Math" panose="02040503050406030204" pitchFamily="18" charset="0"/>
                              </a:rPr>
                            </m:ctrlPr>
                          </m:dPr>
                          <m:e>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𝑧</m:t>
                                </m:r>
                              </m:e>
                              <m:sub>
                                <m:r>
                                  <a:rPr lang="en-US" sz="2400" i="1">
                                    <a:solidFill>
                                      <a:srgbClr val="C00000"/>
                                    </a:solidFill>
                                    <a:latin typeface="Cambria Math" panose="02040503050406030204" pitchFamily="18" charset="0"/>
                                  </a:rPr>
                                  <m:t>𝑘</m:t>
                                </m:r>
                              </m:sub>
                            </m:sSub>
                          </m:e>
                        </m:d>
                        <m:r>
                          <a:rPr lang="en-US" sz="2400" i="1">
                            <a:solidFill>
                              <a:srgbClr val="C00000"/>
                            </a:solidFill>
                            <a:latin typeface="Cambria Math" panose="02040503050406030204" pitchFamily="18" charset="0"/>
                          </a:rPr>
                          <m:t>−</m:t>
                        </m:r>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𝑦</m:t>
                            </m:r>
                          </m:e>
                          <m:sub>
                            <m:r>
                              <a:rPr lang="en-US" sz="2400" i="1">
                                <a:solidFill>
                                  <a:srgbClr val="C00000"/>
                                </a:solidFill>
                                <a:latin typeface="Cambria Math" panose="02040503050406030204" pitchFamily="18" charset="0"/>
                              </a:rPr>
                              <m:t>𝑘</m:t>
                            </m:r>
                          </m:sub>
                        </m:sSub>
                      </m:e>
                    </m:d>
                    <m:sSup>
                      <m:sSupPr>
                        <m:ctrlPr>
                          <a:rPr lang="en-US" sz="2400" i="1">
                            <a:solidFill>
                              <a:srgbClr val="C00000"/>
                            </a:solidFill>
                            <a:latin typeface="Cambria Math" panose="02040503050406030204" pitchFamily="18" charset="0"/>
                            <a:ea typeface="Cambria Math" panose="02040503050406030204" pitchFamily="18" charset="0"/>
                          </a:rPr>
                        </m:ctrlPr>
                      </m:sSupPr>
                      <m:e>
                        <m:r>
                          <a:rPr lang="en-US" sz="2400" i="1">
                            <a:solidFill>
                              <a:srgbClr val="C00000"/>
                            </a:solidFill>
                            <a:latin typeface="Cambria Math" panose="02040503050406030204" pitchFamily="18" charset="0"/>
                            <a:ea typeface="Cambria Math" panose="02040503050406030204" pitchFamily="18" charset="0"/>
                          </a:rPr>
                          <m:t>𝜎</m:t>
                        </m:r>
                      </m:e>
                      <m:sup>
                        <m:r>
                          <a:rPr lang="en-US" sz="2400" i="1">
                            <a:solidFill>
                              <a:srgbClr val="C00000"/>
                            </a:solidFill>
                            <a:latin typeface="Cambria Math" panose="02040503050406030204" pitchFamily="18" charset="0"/>
                            <a:ea typeface="Cambria Math" panose="02040503050406030204" pitchFamily="18" charset="0"/>
                          </a:rPr>
                          <m:t>′</m:t>
                        </m:r>
                      </m:sup>
                    </m:sSup>
                    <m:d>
                      <m:dPr>
                        <m:ctrlPr>
                          <a:rPr lang="en-US" sz="2400" i="1">
                            <a:solidFill>
                              <a:srgbClr val="C00000"/>
                            </a:solidFill>
                            <a:latin typeface="Cambria Math" panose="02040503050406030204" pitchFamily="18" charset="0"/>
                            <a:ea typeface="Cambria Math" panose="02040503050406030204" pitchFamily="18" charset="0"/>
                          </a:rPr>
                        </m:ctrlPr>
                      </m:dPr>
                      <m:e>
                        <m:sSub>
                          <m:sSubPr>
                            <m:ctrlPr>
                              <a:rPr lang="en-US" sz="2400" i="1">
                                <a:solidFill>
                                  <a:srgbClr val="C00000"/>
                                </a:solidFill>
                                <a:latin typeface="Cambria Math" panose="02040503050406030204" pitchFamily="18" charset="0"/>
                                <a:ea typeface="Cambria Math" panose="02040503050406030204" pitchFamily="18" charset="0"/>
                              </a:rPr>
                            </m:ctrlPr>
                          </m:sSubPr>
                          <m:e>
                            <m:r>
                              <a:rPr lang="en-US" sz="2400" i="1">
                                <a:solidFill>
                                  <a:srgbClr val="C00000"/>
                                </a:solidFill>
                                <a:latin typeface="Cambria Math" panose="02040503050406030204" pitchFamily="18" charset="0"/>
                                <a:ea typeface="Cambria Math" panose="02040503050406030204" pitchFamily="18" charset="0"/>
                              </a:rPr>
                              <m:t>𝑧</m:t>
                            </m:r>
                          </m:e>
                          <m:sub>
                            <m:r>
                              <a:rPr lang="en-US" sz="2400" i="1">
                                <a:solidFill>
                                  <a:srgbClr val="C00000"/>
                                </a:solidFill>
                                <a:latin typeface="Cambria Math" panose="02040503050406030204" pitchFamily="18" charset="0"/>
                                <a:ea typeface="Cambria Math" panose="02040503050406030204" pitchFamily="18" charset="0"/>
                              </a:rPr>
                              <m:t>𝑘</m:t>
                            </m:r>
                          </m:sub>
                        </m:sSub>
                      </m:e>
                    </m:d>
                  </m:oMath>
                </a14:m>
                <a:endParaRPr lang="en-US" sz="2400" dirty="0"/>
              </a:p>
              <a:p>
                <a:pPr lvl="1"/>
                <a14:m>
                  <m:oMath xmlns:m="http://schemas.openxmlformats.org/officeDocument/2006/math">
                    <m:f>
                      <m:fPr>
                        <m:ctrlPr>
                          <a:rPr lang="en-US" sz="2400" i="1">
                            <a:latin typeface="Cambria Math" panose="02040503050406030204" pitchFamily="18" charset="0"/>
                            <a:ea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𝐿</m:t>
                        </m:r>
                      </m:num>
                      <m:den>
                        <m:r>
                          <a:rPr lang="en-US" sz="2400" i="1">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𝑤</m:t>
                            </m:r>
                          </m:e>
                          <m:sub>
                            <m:r>
                              <a:rPr lang="en-US" sz="2400" b="0" i="1" smtClean="0">
                                <a:latin typeface="Cambria Math" panose="02040503050406030204" pitchFamily="18" charset="0"/>
                                <a:ea typeface="Cambria Math" panose="02040503050406030204" pitchFamily="18" charset="0"/>
                              </a:rPr>
                              <m:t>𝑖𝑗</m:t>
                            </m:r>
                          </m:sub>
                        </m:sSub>
                      </m:den>
                    </m:f>
                    <m:r>
                      <a:rPr lang="en-US" sz="2400" i="1">
                        <a:latin typeface="Cambria Math" panose="02040503050406030204" pitchFamily="18" charset="0"/>
                        <a:ea typeface="Cambria Math" panose="02040503050406030204" pitchFamily="18" charset="0"/>
                      </a:rPr>
                      <m:t>=</m:t>
                    </m:r>
                    <m:sSub>
                      <m:sSubPr>
                        <m:ctrlPr>
                          <a:rPr lang="en-US" sz="2400" i="1">
                            <a:solidFill>
                              <a:srgbClr val="C00000"/>
                            </a:solidFill>
                            <a:latin typeface="Cambria Math" panose="02040503050406030204" pitchFamily="18" charset="0"/>
                            <a:ea typeface="Cambria Math" panose="02040503050406030204" pitchFamily="18" charset="0"/>
                          </a:rPr>
                        </m:ctrlPr>
                      </m:sSubPr>
                      <m:e>
                        <m:r>
                          <a:rPr lang="en-US" sz="2400" i="1">
                            <a:solidFill>
                              <a:srgbClr val="C00000"/>
                            </a:solidFill>
                            <a:latin typeface="Cambria Math" panose="02040503050406030204" pitchFamily="18" charset="0"/>
                            <a:ea typeface="Cambria Math" panose="02040503050406030204" pitchFamily="18" charset="0"/>
                          </a:rPr>
                          <m:t>𝛿</m:t>
                        </m:r>
                      </m:e>
                      <m:sub>
                        <m:r>
                          <a:rPr lang="en-US" sz="2400" b="0" i="1" smtClean="0">
                            <a:solidFill>
                              <a:srgbClr val="C00000"/>
                            </a:solidFill>
                            <a:latin typeface="Cambria Math" panose="02040503050406030204" pitchFamily="18" charset="0"/>
                            <a:ea typeface="Cambria Math" panose="02040503050406030204" pitchFamily="18" charset="0"/>
                          </a:rPr>
                          <m:t>𝑗</m:t>
                        </m:r>
                      </m:sub>
                    </m:sSub>
                    <m:sSub>
                      <m:sSubPr>
                        <m:ctrlPr>
                          <a:rPr lang="en-US" sz="2400" i="1">
                            <a:solidFill>
                              <a:schemeClr val="accent5"/>
                            </a:solidFill>
                            <a:latin typeface="Cambria Math" panose="02040503050406030204" pitchFamily="18" charset="0"/>
                            <a:ea typeface="Cambria Math" panose="02040503050406030204" pitchFamily="18" charset="0"/>
                          </a:rPr>
                        </m:ctrlPr>
                      </m:sSubPr>
                      <m:e>
                        <m:r>
                          <a:rPr lang="en-US" sz="2400" b="0" i="1" smtClean="0">
                            <a:solidFill>
                              <a:schemeClr val="accent5"/>
                            </a:solidFill>
                            <a:latin typeface="Cambria Math" panose="02040503050406030204" pitchFamily="18" charset="0"/>
                            <a:ea typeface="Cambria Math" panose="02040503050406030204" pitchFamily="18" charset="0"/>
                          </a:rPr>
                          <m:t>𝑥</m:t>
                        </m:r>
                      </m:e>
                      <m:sub>
                        <m:r>
                          <a:rPr lang="en-US" sz="2400" b="0" i="1" smtClean="0">
                            <a:solidFill>
                              <a:schemeClr val="accent5"/>
                            </a:solidFill>
                            <a:latin typeface="Cambria Math" panose="02040503050406030204" pitchFamily="18" charset="0"/>
                            <a:ea typeface="Cambria Math" panose="02040503050406030204" pitchFamily="18" charset="0"/>
                          </a:rPr>
                          <m:t>𝑖</m:t>
                        </m:r>
                      </m:sub>
                    </m:sSub>
                  </m:oMath>
                </a14:m>
                <a:r>
                  <a:rPr lang="en-US" sz="2400" dirty="0"/>
                  <a:t> where </a:t>
                </a:r>
                <a14:m>
                  <m:oMath xmlns:m="http://schemas.openxmlformats.org/officeDocument/2006/math">
                    <m:sSub>
                      <m:sSubPr>
                        <m:ctrlPr>
                          <a:rPr lang="en-US" sz="2400" i="1">
                            <a:solidFill>
                              <a:srgbClr val="C00000"/>
                            </a:solidFill>
                            <a:latin typeface="Cambria Math" panose="02040503050406030204" pitchFamily="18" charset="0"/>
                            <a:ea typeface="Cambria Math" panose="02040503050406030204" pitchFamily="18" charset="0"/>
                          </a:rPr>
                        </m:ctrlPr>
                      </m:sSubPr>
                      <m:e>
                        <m:r>
                          <a:rPr lang="en-US" sz="2400" i="1">
                            <a:solidFill>
                              <a:srgbClr val="C00000"/>
                            </a:solidFill>
                            <a:latin typeface="Cambria Math" panose="02040503050406030204" pitchFamily="18" charset="0"/>
                            <a:ea typeface="Cambria Math" panose="02040503050406030204" pitchFamily="18" charset="0"/>
                          </a:rPr>
                          <m:t>𝛿</m:t>
                        </m:r>
                      </m:e>
                      <m:sub>
                        <m:r>
                          <a:rPr lang="en-US" sz="2400" b="0" i="1" smtClean="0">
                            <a:solidFill>
                              <a:srgbClr val="C00000"/>
                            </a:solidFill>
                            <a:latin typeface="Cambria Math" panose="02040503050406030204" pitchFamily="18" charset="0"/>
                            <a:ea typeface="Cambria Math" panose="02040503050406030204" pitchFamily="18" charset="0"/>
                          </a:rPr>
                          <m:t>𝑗</m:t>
                        </m:r>
                      </m:sub>
                    </m:sSub>
                    <m:r>
                      <a:rPr lang="en-US" sz="2400" i="1">
                        <a:solidFill>
                          <a:srgbClr val="C00000"/>
                        </a:solidFill>
                        <a:latin typeface="Cambria Math" panose="02040503050406030204" pitchFamily="18" charset="0"/>
                        <a:ea typeface="Cambria Math" panose="02040503050406030204" pitchFamily="18" charset="0"/>
                      </a:rPr>
                      <m:t>=</m:t>
                    </m:r>
                    <m:d>
                      <m:dPr>
                        <m:ctrlPr>
                          <a:rPr lang="en-US" sz="2400" i="1">
                            <a:solidFill>
                              <a:srgbClr val="C00000"/>
                            </a:solidFill>
                            <a:latin typeface="Cambria Math" panose="02040503050406030204" pitchFamily="18" charset="0"/>
                            <a:ea typeface="Cambria Math" panose="02040503050406030204" pitchFamily="18" charset="0"/>
                          </a:rPr>
                        </m:ctrlPr>
                      </m:dPr>
                      <m:e>
                        <m:nary>
                          <m:naryPr>
                            <m:chr m:val="∑"/>
                            <m:limLoc m:val="subSup"/>
                            <m:supHide m:val="on"/>
                            <m:ctrlPr>
                              <a:rPr lang="en-US" sz="2400" i="1">
                                <a:solidFill>
                                  <a:srgbClr val="C00000"/>
                                </a:solidFill>
                                <a:latin typeface="Cambria Math" panose="02040503050406030204" pitchFamily="18" charset="0"/>
                                <a:ea typeface="Cambria Math" panose="02040503050406030204" pitchFamily="18" charset="0"/>
                              </a:rPr>
                            </m:ctrlPr>
                          </m:naryPr>
                          <m:sub>
                            <m:r>
                              <m:rPr>
                                <m:brk m:alnAt="9"/>
                              </m:rPr>
                              <a:rPr lang="en-US" sz="2400" i="1">
                                <a:solidFill>
                                  <a:srgbClr val="C00000"/>
                                </a:solidFill>
                                <a:latin typeface="Cambria Math" panose="02040503050406030204" pitchFamily="18" charset="0"/>
                                <a:ea typeface="Cambria Math" panose="02040503050406030204" pitchFamily="18" charset="0"/>
                              </a:rPr>
                              <m:t>𝑘</m:t>
                            </m:r>
                          </m:sub>
                          <m:sup/>
                          <m:e>
                            <m:sSub>
                              <m:sSubPr>
                                <m:ctrlPr>
                                  <a:rPr lang="en-US" sz="2400" i="1">
                                    <a:solidFill>
                                      <a:srgbClr val="C00000"/>
                                    </a:solidFill>
                                    <a:latin typeface="Cambria Math" panose="02040503050406030204" pitchFamily="18" charset="0"/>
                                    <a:ea typeface="Cambria Math" panose="02040503050406030204" pitchFamily="18" charset="0"/>
                                  </a:rPr>
                                </m:ctrlPr>
                              </m:sSubPr>
                              <m:e>
                                <m:r>
                                  <a:rPr lang="en-US" sz="2400" i="1">
                                    <a:solidFill>
                                      <a:srgbClr val="C00000"/>
                                    </a:solidFill>
                                    <a:latin typeface="Cambria Math" panose="02040503050406030204" pitchFamily="18" charset="0"/>
                                    <a:ea typeface="Cambria Math" panose="02040503050406030204" pitchFamily="18" charset="0"/>
                                  </a:rPr>
                                  <m:t>𝛿</m:t>
                                </m:r>
                              </m:e>
                              <m:sub>
                                <m:r>
                                  <a:rPr lang="en-US" sz="2400" i="1">
                                    <a:solidFill>
                                      <a:srgbClr val="C00000"/>
                                    </a:solidFill>
                                    <a:latin typeface="Cambria Math" panose="02040503050406030204" pitchFamily="18" charset="0"/>
                                    <a:ea typeface="Cambria Math" panose="02040503050406030204" pitchFamily="18" charset="0"/>
                                  </a:rPr>
                                  <m:t>𝑘</m:t>
                                </m:r>
                              </m:sub>
                            </m:sSub>
                            <m:sSub>
                              <m:sSubPr>
                                <m:ctrlPr>
                                  <a:rPr lang="en-US" sz="2400" i="1">
                                    <a:solidFill>
                                      <a:srgbClr val="C00000"/>
                                    </a:solidFill>
                                    <a:latin typeface="Cambria Math" panose="02040503050406030204" pitchFamily="18" charset="0"/>
                                    <a:ea typeface="Cambria Math" panose="02040503050406030204" pitchFamily="18" charset="0"/>
                                  </a:rPr>
                                </m:ctrlPr>
                              </m:sSubPr>
                              <m:e>
                                <m:r>
                                  <a:rPr lang="en-US" sz="2400" i="1">
                                    <a:solidFill>
                                      <a:srgbClr val="C00000"/>
                                    </a:solidFill>
                                    <a:latin typeface="Cambria Math" panose="02040503050406030204" pitchFamily="18" charset="0"/>
                                    <a:ea typeface="Cambria Math" panose="02040503050406030204" pitchFamily="18" charset="0"/>
                                  </a:rPr>
                                  <m:t>𝑤</m:t>
                                </m:r>
                              </m:e>
                              <m:sub>
                                <m:r>
                                  <a:rPr lang="en-US" sz="2400" i="1">
                                    <a:solidFill>
                                      <a:srgbClr val="C00000"/>
                                    </a:solidFill>
                                    <a:latin typeface="Cambria Math" panose="02040503050406030204" pitchFamily="18" charset="0"/>
                                    <a:ea typeface="Cambria Math" panose="02040503050406030204" pitchFamily="18" charset="0"/>
                                  </a:rPr>
                                  <m:t>𝑗𝑘</m:t>
                                </m:r>
                              </m:sub>
                            </m:sSub>
                          </m:e>
                        </m:nary>
                      </m:e>
                    </m:d>
                    <m:r>
                      <a:rPr lang="en-US" sz="2400" i="1">
                        <a:solidFill>
                          <a:srgbClr val="C00000"/>
                        </a:solidFill>
                        <a:latin typeface="Cambria Math" panose="02040503050406030204" pitchFamily="18" charset="0"/>
                        <a:ea typeface="Cambria Math" panose="02040503050406030204" pitchFamily="18" charset="0"/>
                      </a:rPr>
                      <m:t>𝜎</m:t>
                    </m:r>
                    <m:r>
                      <a:rPr lang="en-US" sz="2400" i="1">
                        <a:solidFill>
                          <a:srgbClr val="C00000"/>
                        </a:solidFill>
                        <a:latin typeface="Cambria Math" panose="02040503050406030204" pitchFamily="18" charset="0"/>
                        <a:ea typeface="Cambria Math" panose="02040503050406030204" pitchFamily="18" charset="0"/>
                      </a:rPr>
                      <m:t>′(</m:t>
                    </m:r>
                    <m:sSub>
                      <m:sSubPr>
                        <m:ctrlPr>
                          <a:rPr lang="en-US" sz="2400" i="1">
                            <a:solidFill>
                              <a:srgbClr val="C00000"/>
                            </a:solidFill>
                            <a:latin typeface="Cambria Math" panose="02040503050406030204" pitchFamily="18" charset="0"/>
                            <a:ea typeface="Cambria Math" panose="02040503050406030204" pitchFamily="18" charset="0"/>
                          </a:rPr>
                        </m:ctrlPr>
                      </m:sSubPr>
                      <m:e>
                        <m:r>
                          <a:rPr lang="en-US" sz="2400" i="1">
                            <a:solidFill>
                              <a:srgbClr val="C00000"/>
                            </a:solidFill>
                            <a:latin typeface="Cambria Math" panose="02040503050406030204" pitchFamily="18" charset="0"/>
                            <a:ea typeface="Cambria Math" panose="02040503050406030204" pitchFamily="18" charset="0"/>
                          </a:rPr>
                          <m:t>𝑧</m:t>
                        </m:r>
                      </m:e>
                      <m:sub>
                        <m:r>
                          <a:rPr lang="en-US" sz="2400" i="1">
                            <a:solidFill>
                              <a:srgbClr val="C00000"/>
                            </a:solidFill>
                            <a:latin typeface="Cambria Math" panose="02040503050406030204" pitchFamily="18" charset="0"/>
                            <a:ea typeface="Cambria Math" panose="02040503050406030204" pitchFamily="18" charset="0"/>
                          </a:rPr>
                          <m:t>𝑗</m:t>
                        </m:r>
                      </m:sub>
                    </m:sSub>
                    <m:r>
                      <a:rPr lang="en-US" sz="2400" i="1">
                        <a:solidFill>
                          <a:srgbClr val="C00000"/>
                        </a:solidFill>
                        <a:latin typeface="Cambria Math" panose="02040503050406030204" pitchFamily="18" charset="0"/>
                        <a:ea typeface="Cambria Math" panose="02040503050406030204" pitchFamily="18" charset="0"/>
                      </a:rPr>
                      <m:t>)</m:t>
                    </m:r>
                  </m:oMath>
                </a14:m>
                <a:endParaRPr lang="en-US" sz="2400" dirty="0"/>
              </a:p>
              <a:p>
                <a:r>
                  <a:rPr lang="en-US" sz="2800" dirty="0"/>
                  <a:t>First compute </a:t>
                </a:r>
                <a14:m>
                  <m:oMath xmlns:m="http://schemas.openxmlformats.org/officeDocument/2006/math">
                    <m:sSub>
                      <m:sSubPr>
                        <m:ctrlPr>
                          <a:rPr lang="en-US" sz="2800" i="1">
                            <a:solidFill>
                              <a:srgbClr val="C00000"/>
                            </a:solidFill>
                            <a:latin typeface="Cambria Math" panose="02040503050406030204" pitchFamily="18" charset="0"/>
                            <a:ea typeface="Cambria Math" panose="02040503050406030204" pitchFamily="18" charset="0"/>
                          </a:rPr>
                        </m:ctrlPr>
                      </m:sSubPr>
                      <m:e>
                        <m:r>
                          <a:rPr lang="en-US" sz="2800" i="1">
                            <a:solidFill>
                              <a:srgbClr val="C00000"/>
                            </a:solidFill>
                            <a:latin typeface="Cambria Math" panose="02040503050406030204" pitchFamily="18" charset="0"/>
                            <a:ea typeface="Cambria Math" panose="02040503050406030204" pitchFamily="18" charset="0"/>
                          </a:rPr>
                          <m:t>𝛿</m:t>
                        </m:r>
                      </m:e>
                      <m:sub>
                        <m:r>
                          <a:rPr lang="en-US" sz="2800" i="1">
                            <a:solidFill>
                              <a:srgbClr val="C00000"/>
                            </a:solidFill>
                            <a:latin typeface="Cambria Math" panose="02040503050406030204" pitchFamily="18" charset="0"/>
                            <a:ea typeface="Cambria Math" panose="02040503050406030204" pitchFamily="18" charset="0"/>
                          </a:rPr>
                          <m:t>𝑘</m:t>
                        </m:r>
                      </m:sub>
                    </m:sSub>
                  </m:oMath>
                </a14:m>
                <a:r>
                  <a:rPr lang="en-US" sz="2800" dirty="0"/>
                  <a:t> from output layer, then </a:t>
                </a:r>
                <a14:m>
                  <m:oMath xmlns:m="http://schemas.openxmlformats.org/officeDocument/2006/math">
                    <m:sSub>
                      <m:sSubPr>
                        <m:ctrlPr>
                          <a:rPr lang="en-US" sz="2800" i="1">
                            <a:solidFill>
                              <a:srgbClr val="C00000"/>
                            </a:solidFill>
                            <a:latin typeface="Cambria Math" panose="02040503050406030204" pitchFamily="18" charset="0"/>
                            <a:ea typeface="Cambria Math" panose="02040503050406030204" pitchFamily="18" charset="0"/>
                          </a:rPr>
                        </m:ctrlPr>
                      </m:sSubPr>
                      <m:e>
                        <m:r>
                          <a:rPr lang="en-US" sz="2800" i="1">
                            <a:solidFill>
                              <a:srgbClr val="C00000"/>
                            </a:solidFill>
                            <a:latin typeface="Cambria Math" panose="02040503050406030204" pitchFamily="18" charset="0"/>
                            <a:ea typeface="Cambria Math" panose="02040503050406030204" pitchFamily="18" charset="0"/>
                          </a:rPr>
                          <m:t>𝛿</m:t>
                        </m:r>
                      </m:e>
                      <m:sub>
                        <m:r>
                          <a:rPr lang="en-US" sz="2800" b="0" i="1" smtClean="0">
                            <a:solidFill>
                              <a:srgbClr val="C00000"/>
                            </a:solidFill>
                            <a:latin typeface="Cambria Math" panose="02040503050406030204" pitchFamily="18" charset="0"/>
                            <a:ea typeface="Cambria Math" panose="02040503050406030204" pitchFamily="18" charset="0"/>
                          </a:rPr>
                          <m:t>𝑗</m:t>
                        </m:r>
                      </m:sub>
                    </m:sSub>
                  </m:oMath>
                </a14:m>
                <a:r>
                  <a:rPr lang="en-US" sz="2800" dirty="0"/>
                  <a:t> for other layers and iterate.</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55768" y="1660580"/>
                <a:ext cx="10724938" cy="2182335"/>
              </a:xfrm>
              <a:blipFill>
                <a:blip r:embed="rId2"/>
                <a:stretch>
                  <a:fillRect/>
                </a:stretch>
              </a:blipFill>
            </p:spPr>
            <p:txBody>
              <a:bodyPr/>
              <a:lstStyle/>
              <a:p>
                <a:r>
                  <a:rPr lang="en-US">
                    <a:noFill/>
                  </a:rPr>
                  <a:t> </a:t>
                </a:r>
              </a:p>
            </p:txBody>
          </p:sp>
        </mc:Fallback>
      </mc:AlternateContent>
      <p:pic>
        <p:nvPicPr>
          <p:cNvPr id="5" name="Picture 4"/>
          <p:cNvPicPr>
            <a:picLocks noChangeAspect="1"/>
          </p:cNvPicPr>
          <p:nvPr/>
        </p:nvPicPr>
        <p:blipFill>
          <a:blip r:embed="rId3"/>
          <a:stretch>
            <a:fillRect/>
          </a:stretch>
        </p:blipFill>
        <p:spPr>
          <a:xfrm>
            <a:off x="1218323" y="3743430"/>
            <a:ext cx="4201936" cy="2890846"/>
          </a:xfrm>
          <a:prstGeom prst="rect">
            <a:avLst/>
          </a:prstGeom>
        </p:spPr>
      </p:pic>
      <mc:AlternateContent xmlns:mc="http://schemas.openxmlformats.org/markup-compatibility/2006" xmlns:a14="http://schemas.microsoft.com/office/drawing/2010/main">
        <mc:Choice Requires="a14">
          <p:sp>
            <p:nvSpPr>
              <p:cNvPr id="6" name="TextBox 5"/>
              <p:cNvSpPr txBox="1"/>
              <p:nvPr/>
            </p:nvSpPr>
            <p:spPr>
              <a:xfrm>
                <a:off x="2073334" y="3906680"/>
                <a:ext cx="733329" cy="40689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836" i="1">
                              <a:solidFill>
                                <a:srgbClr val="C00000"/>
                              </a:solidFill>
                              <a:latin typeface="Cambria Math" panose="02040503050406030204" pitchFamily="18" charset="0"/>
                            </a:rPr>
                          </m:ctrlPr>
                        </m:sSubPr>
                        <m:e>
                          <m:r>
                            <a:rPr lang="en-US" sz="1836" i="1">
                              <a:solidFill>
                                <a:srgbClr val="C00000"/>
                              </a:solidFill>
                              <a:latin typeface="Cambria Math" panose="02040503050406030204" pitchFamily="18" charset="0"/>
                            </a:rPr>
                            <m:t>𝛿</m:t>
                          </m:r>
                        </m:e>
                        <m:sub>
                          <m:r>
                            <a:rPr lang="en-US" sz="1836" i="1">
                              <a:solidFill>
                                <a:srgbClr val="C00000"/>
                              </a:solidFill>
                              <a:latin typeface="Cambria Math" panose="02040503050406030204" pitchFamily="18" charset="0"/>
                            </a:rPr>
                            <m:t>𝑘</m:t>
                          </m:r>
                          <m:r>
                            <a:rPr lang="en-US" sz="1836" i="1">
                              <a:solidFill>
                                <a:srgbClr val="C00000"/>
                              </a:solidFill>
                              <a:latin typeface="Cambria Math" panose="02040503050406030204" pitchFamily="18" charset="0"/>
                            </a:rPr>
                            <m:t>=</m:t>
                          </m:r>
                          <m:sSub>
                            <m:sSubPr>
                              <m:ctrlPr>
                                <a:rPr lang="en-US" sz="1836" i="1">
                                  <a:solidFill>
                                    <a:srgbClr val="C00000"/>
                                  </a:solidFill>
                                  <a:latin typeface="Cambria Math" panose="02040503050406030204" pitchFamily="18" charset="0"/>
                                </a:rPr>
                              </m:ctrlPr>
                            </m:sSubPr>
                            <m:e>
                              <m:r>
                                <a:rPr lang="en-US" sz="1836" i="1">
                                  <a:solidFill>
                                    <a:srgbClr val="C00000"/>
                                  </a:solidFill>
                                  <a:latin typeface="Cambria Math" panose="02040503050406030204" pitchFamily="18" charset="0"/>
                                </a:rPr>
                                <m:t>𝑦</m:t>
                              </m:r>
                            </m:e>
                            <m:sub>
                              <m:r>
                                <a:rPr lang="en-US" sz="1836" i="1">
                                  <a:solidFill>
                                    <a:srgbClr val="C00000"/>
                                  </a:solidFill>
                                  <a:latin typeface="Cambria Math" panose="02040503050406030204" pitchFamily="18" charset="0"/>
                                </a:rPr>
                                <m:t>1</m:t>
                              </m:r>
                            </m:sub>
                          </m:sSub>
                        </m:sub>
                      </m:sSub>
                    </m:oMath>
                  </m:oMathPara>
                </a14:m>
                <a:endParaRPr lang="en-US" sz="1836" dirty="0">
                  <a:solidFill>
                    <a:srgbClr val="C00000"/>
                  </a:solidFill>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2073334" y="3906680"/>
                <a:ext cx="733329" cy="406897"/>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4233468" y="3941972"/>
                <a:ext cx="733329" cy="40689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836" i="1">
                              <a:solidFill>
                                <a:srgbClr val="C00000"/>
                              </a:solidFill>
                              <a:latin typeface="Cambria Math" panose="02040503050406030204" pitchFamily="18" charset="0"/>
                            </a:rPr>
                          </m:ctrlPr>
                        </m:sSubPr>
                        <m:e>
                          <m:r>
                            <a:rPr lang="en-US" sz="1836" i="1">
                              <a:solidFill>
                                <a:srgbClr val="C00000"/>
                              </a:solidFill>
                              <a:latin typeface="Cambria Math" panose="02040503050406030204" pitchFamily="18" charset="0"/>
                            </a:rPr>
                            <m:t>𝛿</m:t>
                          </m:r>
                        </m:e>
                        <m:sub>
                          <m:r>
                            <a:rPr lang="en-US" sz="1836" i="1">
                              <a:solidFill>
                                <a:srgbClr val="C00000"/>
                              </a:solidFill>
                              <a:latin typeface="Cambria Math" panose="02040503050406030204" pitchFamily="18" charset="0"/>
                            </a:rPr>
                            <m:t>𝑘</m:t>
                          </m:r>
                          <m:r>
                            <a:rPr lang="en-US" sz="1836" i="1">
                              <a:solidFill>
                                <a:srgbClr val="C00000"/>
                              </a:solidFill>
                              <a:latin typeface="Cambria Math" panose="02040503050406030204" pitchFamily="18" charset="0"/>
                            </a:rPr>
                            <m:t>=</m:t>
                          </m:r>
                          <m:sSub>
                            <m:sSubPr>
                              <m:ctrlPr>
                                <a:rPr lang="en-US" sz="1836" i="1">
                                  <a:solidFill>
                                    <a:srgbClr val="C00000"/>
                                  </a:solidFill>
                                  <a:latin typeface="Cambria Math" panose="02040503050406030204" pitchFamily="18" charset="0"/>
                                </a:rPr>
                              </m:ctrlPr>
                            </m:sSubPr>
                            <m:e>
                              <m:r>
                                <a:rPr lang="en-US" sz="1836" i="1">
                                  <a:solidFill>
                                    <a:srgbClr val="C00000"/>
                                  </a:solidFill>
                                  <a:latin typeface="Cambria Math" panose="02040503050406030204" pitchFamily="18" charset="0"/>
                                </a:rPr>
                                <m:t>𝑦</m:t>
                              </m:r>
                            </m:e>
                            <m:sub>
                              <m:r>
                                <a:rPr lang="en-US" sz="1836" i="1">
                                  <a:solidFill>
                                    <a:srgbClr val="C00000"/>
                                  </a:solidFill>
                                  <a:latin typeface="Cambria Math" panose="02040503050406030204" pitchFamily="18" charset="0"/>
                                </a:rPr>
                                <m:t>2</m:t>
                              </m:r>
                            </m:sub>
                          </m:sSub>
                        </m:sub>
                      </m:sSub>
                    </m:oMath>
                  </m:oMathPara>
                </a14:m>
                <a:endParaRPr lang="en-US" sz="1836" dirty="0">
                  <a:solidFill>
                    <a:srgbClr val="C00000"/>
                  </a:solidFill>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4233468" y="3941972"/>
                <a:ext cx="733329" cy="406897"/>
              </a:xfrm>
              <a:prstGeom prst="rect">
                <a:avLst/>
              </a:prstGeom>
              <a:blipFill>
                <a:blip r:embed="rId5"/>
                <a:stretch>
                  <a:fillRect b="-15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5420259" y="4313577"/>
                <a:ext cx="5340107" cy="450060"/>
              </a:xfrm>
              <a:prstGeom prst="rect">
                <a:avLst/>
              </a:prstGeom>
              <a:noFill/>
            </p:spPr>
            <p:txBody>
              <a:bodyPr wrap="square" rtlCol="0">
                <a:spAutoFit/>
              </a:bodyPr>
              <a:lstStyle/>
              <a:p>
                <a14:m>
                  <m:oMath xmlns:m="http://schemas.openxmlformats.org/officeDocument/2006/math">
                    <m:sSub>
                      <m:sSubPr>
                        <m:ctrlPr>
                          <a:rPr lang="en-US" sz="2000" i="1">
                            <a:solidFill>
                              <a:srgbClr val="C00000"/>
                            </a:solidFill>
                            <a:latin typeface="Cambria Math" panose="02040503050406030204" pitchFamily="18" charset="0"/>
                          </a:rPr>
                        </m:ctrlPr>
                      </m:sSubPr>
                      <m:e>
                        <m:r>
                          <a:rPr lang="en-US" sz="2000" i="1">
                            <a:solidFill>
                              <a:srgbClr val="C00000"/>
                            </a:solidFill>
                            <a:latin typeface="Cambria Math" panose="02040503050406030204" pitchFamily="18" charset="0"/>
                          </a:rPr>
                          <m:t>𝛿</m:t>
                        </m:r>
                      </m:e>
                      <m:sub>
                        <m:r>
                          <a:rPr lang="en-US" sz="2000" i="1">
                            <a:solidFill>
                              <a:srgbClr val="C00000"/>
                            </a:solidFill>
                            <a:latin typeface="Cambria Math" panose="02040503050406030204" pitchFamily="18" charset="0"/>
                          </a:rPr>
                          <m:t>𝑗</m:t>
                        </m:r>
                        <m:r>
                          <a:rPr lang="en-US" sz="2000" i="1">
                            <a:solidFill>
                              <a:srgbClr val="C00000"/>
                            </a:solidFill>
                            <a:latin typeface="Cambria Math" panose="02040503050406030204" pitchFamily="18" charset="0"/>
                          </a:rPr>
                          <m:t>=</m:t>
                        </m:r>
                        <m:sSub>
                          <m:sSubPr>
                            <m:ctrlPr>
                              <a:rPr lang="en-US" sz="2000" i="1">
                                <a:solidFill>
                                  <a:srgbClr val="C00000"/>
                                </a:solidFill>
                                <a:latin typeface="Cambria Math" panose="02040503050406030204" pitchFamily="18" charset="0"/>
                              </a:rPr>
                            </m:ctrlPr>
                          </m:sSubPr>
                          <m:e>
                            <m:r>
                              <a:rPr lang="en-US" sz="2000" i="1">
                                <a:solidFill>
                                  <a:srgbClr val="C00000"/>
                                </a:solidFill>
                                <a:latin typeface="Cambria Math" panose="02040503050406030204" pitchFamily="18" charset="0"/>
                              </a:rPr>
                              <m:t>h</m:t>
                            </m:r>
                          </m:e>
                          <m:sub>
                            <m:r>
                              <a:rPr lang="en-US" sz="2000" i="1">
                                <a:solidFill>
                                  <a:srgbClr val="C00000"/>
                                </a:solidFill>
                                <a:latin typeface="Cambria Math" panose="02040503050406030204" pitchFamily="18" charset="0"/>
                              </a:rPr>
                              <m:t>3</m:t>
                            </m:r>
                          </m:sub>
                        </m:sSub>
                      </m:sub>
                    </m:sSub>
                    <m:r>
                      <a:rPr lang="en-US" sz="2000" i="1">
                        <a:solidFill>
                          <a:srgbClr val="C00000"/>
                        </a:solidFill>
                        <a:latin typeface="Cambria Math" panose="02040503050406030204" pitchFamily="18" charset="0"/>
                      </a:rPr>
                      <m:t>=</m:t>
                    </m:r>
                    <m:d>
                      <m:dPr>
                        <m:ctrlPr>
                          <a:rPr lang="en-US" sz="2000" i="1">
                            <a:solidFill>
                              <a:srgbClr val="C00000"/>
                            </a:solidFill>
                            <a:latin typeface="Cambria Math" panose="02040503050406030204" pitchFamily="18" charset="0"/>
                          </a:rPr>
                        </m:ctrlPr>
                      </m:dPr>
                      <m:e>
                        <m:sSub>
                          <m:sSubPr>
                            <m:ctrlPr>
                              <a:rPr lang="en-US" sz="2000" i="1">
                                <a:solidFill>
                                  <a:srgbClr val="C00000"/>
                                </a:solidFill>
                                <a:latin typeface="Cambria Math" panose="02040503050406030204" pitchFamily="18" charset="0"/>
                              </a:rPr>
                            </m:ctrlPr>
                          </m:sSubPr>
                          <m:e>
                            <m:r>
                              <a:rPr lang="en-US" sz="2000" i="1">
                                <a:solidFill>
                                  <a:srgbClr val="C00000"/>
                                </a:solidFill>
                                <a:latin typeface="Cambria Math" panose="02040503050406030204" pitchFamily="18" charset="0"/>
                              </a:rPr>
                              <m:t>𝛿</m:t>
                            </m:r>
                          </m:e>
                          <m:sub>
                            <m:r>
                              <a:rPr lang="en-US" sz="2000" i="1">
                                <a:solidFill>
                                  <a:srgbClr val="C00000"/>
                                </a:solidFill>
                                <a:latin typeface="Cambria Math" panose="02040503050406030204" pitchFamily="18" charset="0"/>
                              </a:rPr>
                              <m:t>𝑘</m:t>
                            </m:r>
                            <m:r>
                              <a:rPr lang="en-US" sz="2000" i="1">
                                <a:solidFill>
                                  <a:srgbClr val="C00000"/>
                                </a:solidFill>
                                <a:latin typeface="Cambria Math" panose="02040503050406030204" pitchFamily="18" charset="0"/>
                              </a:rPr>
                              <m:t>=</m:t>
                            </m:r>
                            <m:sSub>
                              <m:sSubPr>
                                <m:ctrlPr>
                                  <a:rPr lang="en-US" sz="2000" i="1">
                                    <a:solidFill>
                                      <a:srgbClr val="C00000"/>
                                    </a:solidFill>
                                    <a:latin typeface="Cambria Math" panose="02040503050406030204" pitchFamily="18" charset="0"/>
                                  </a:rPr>
                                </m:ctrlPr>
                              </m:sSubPr>
                              <m:e>
                                <m:r>
                                  <a:rPr lang="en-US" sz="2000" i="1">
                                    <a:solidFill>
                                      <a:srgbClr val="C00000"/>
                                    </a:solidFill>
                                    <a:latin typeface="Cambria Math" panose="02040503050406030204" pitchFamily="18" charset="0"/>
                                  </a:rPr>
                                  <m:t>𝑦</m:t>
                                </m:r>
                              </m:e>
                              <m:sub>
                                <m:r>
                                  <a:rPr lang="en-US" sz="2000" i="1">
                                    <a:solidFill>
                                      <a:srgbClr val="C00000"/>
                                    </a:solidFill>
                                    <a:latin typeface="Cambria Math" panose="02040503050406030204" pitchFamily="18" charset="0"/>
                                  </a:rPr>
                                  <m:t>1</m:t>
                                </m:r>
                              </m:sub>
                            </m:sSub>
                          </m:sub>
                        </m:sSub>
                        <m:sSub>
                          <m:sSubPr>
                            <m:ctrlPr>
                              <a:rPr lang="en-US" sz="2000" i="1">
                                <a:solidFill>
                                  <a:srgbClr val="C00000"/>
                                </a:solidFill>
                                <a:latin typeface="Cambria Math" panose="02040503050406030204" pitchFamily="18" charset="0"/>
                              </a:rPr>
                            </m:ctrlPr>
                          </m:sSubPr>
                          <m:e>
                            <m:r>
                              <a:rPr lang="en-US" sz="2000" i="1">
                                <a:solidFill>
                                  <a:srgbClr val="C00000"/>
                                </a:solidFill>
                                <a:latin typeface="Cambria Math" panose="02040503050406030204" pitchFamily="18" charset="0"/>
                              </a:rPr>
                              <m:t>𝑤</m:t>
                            </m:r>
                          </m:e>
                          <m:sub>
                            <m:r>
                              <a:rPr lang="en-US" sz="2000" i="1">
                                <a:solidFill>
                                  <a:srgbClr val="C00000"/>
                                </a:solidFill>
                                <a:latin typeface="Cambria Math" panose="02040503050406030204" pitchFamily="18" charset="0"/>
                              </a:rPr>
                              <m:t>31</m:t>
                            </m:r>
                          </m:sub>
                        </m:sSub>
                        <m:r>
                          <a:rPr lang="en-US" sz="2000" i="1">
                            <a:solidFill>
                              <a:srgbClr val="C00000"/>
                            </a:solidFill>
                            <a:latin typeface="Cambria Math" panose="02040503050406030204" pitchFamily="18" charset="0"/>
                          </a:rPr>
                          <m:t>+</m:t>
                        </m:r>
                        <m:sSub>
                          <m:sSubPr>
                            <m:ctrlPr>
                              <a:rPr lang="en-US" sz="2000" i="1">
                                <a:solidFill>
                                  <a:srgbClr val="C00000"/>
                                </a:solidFill>
                                <a:latin typeface="Cambria Math" panose="02040503050406030204" pitchFamily="18" charset="0"/>
                              </a:rPr>
                            </m:ctrlPr>
                          </m:sSubPr>
                          <m:e>
                            <m:r>
                              <a:rPr lang="en-US" sz="2000" i="1">
                                <a:solidFill>
                                  <a:srgbClr val="C00000"/>
                                </a:solidFill>
                                <a:latin typeface="Cambria Math" panose="02040503050406030204" pitchFamily="18" charset="0"/>
                              </a:rPr>
                              <m:t>𝛿</m:t>
                            </m:r>
                          </m:e>
                          <m:sub>
                            <m:r>
                              <a:rPr lang="en-US" sz="2000" i="1">
                                <a:solidFill>
                                  <a:srgbClr val="C00000"/>
                                </a:solidFill>
                                <a:latin typeface="Cambria Math" panose="02040503050406030204" pitchFamily="18" charset="0"/>
                              </a:rPr>
                              <m:t>𝑘</m:t>
                            </m:r>
                            <m:r>
                              <a:rPr lang="en-US" sz="2000" i="1">
                                <a:solidFill>
                                  <a:srgbClr val="C00000"/>
                                </a:solidFill>
                                <a:latin typeface="Cambria Math" panose="02040503050406030204" pitchFamily="18" charset="0"/>
                              </a:rPr>
                              <m:t>=</m:t>
                            </m:r>
                            <m:sSub>
                              <m:sSubPr>
                                <m:ctrlPr>
                                  <a:rPr lang="en-US" sz="2000" i="1">
                                    <a:solidFill>
                                      <a:srgbClr val="C00000"/>
                                    </a:solidFill>
                                    <a:latin typeface="Cambria Math" panose="02040503050406030204" pitchFamily="18" charset="0"/>
                                  </a:rPr>
                                </m:ctrlPr>
                              </m:sSubPr>
                              <m:e>
                                <m:r>
                                  <a:rPr lang="en-US" sz="2000" i="1">
                                    <a:solidFill>
                                      <a:srgbClr val="C00000"/>
                                    </a:solidFill>
                                    <a:latin typeface="Cambria Math" panose="02040503050406030204" pitchFamily="18" charset="0"/>
                                  </a:rPr>
                                  <m:t>𝑦</m:t>
                                </m:r>
                              </m:e>
                              <m:sub>
                                <m:r>
                                  <a:rPr lang="en-US" sz="2000" i="1">
                                    <a:solidFill>
                                      <a:srgbClr val="C00000"/>
                                    </a:solidFill>
                                    <a:latin typeface="Cambria Math" panose="02040503050406030204" pitchFamily="18" charset="0"/>
                                  </a:rPr>
                                  <m:t>2</m:t>
                                </m:r>
                              </m:sub>
                            </m:sSub>
                          </m:sub>
                        </m:sSub>
                        <m:sSub>
                          <m:sSubPr>
                            <m:ctrlPr>
                              <a:rPr lang="en-US" sz="2000" i="1">
                                <a:solidFill>
                                  <a:srgbClr val="C00000"/>
                                </a:solidFill>
                                <a:latin typeface="Cambria Math" panose="02040503050406030204" pitchFamily="18" charset="0"/>
                              </a:rPr>
                            </m:ctrlPr>
                          </m:sSubPr>
                          <m:e>
                            <m:r>
                              <a:rPr lang="en-US" sz="2000" i="1">
                                <a:solidFill>
                                  <a:srgbClr val="C00000"/>
                                </a:solidFill>
                                <a:latin typeface="Cambria Math" panose="02040503050406030204" pitchFamily="18" charset="0"/>
                              </a:rPr>
                              <m:t>𝑤</m:t>
                            </m:r>
                          </m:e>
                          <m:sub>
                            <m:r>
                              <a:rPr lang="en-US" sz="2000" i="1">
                                <a:solidFill>
                                  <a:srgbClr val="C00000"/>
                                </a:solidFill>
                                <a:latin typeface="Cambria Math" panose="02040503050406030204" pitchFamily="18" charset="0"/>
                              </a:rPr>
                              <m:t>32</m:t>
                            </m:r>
                          </m:sub>
                        </m:sSub>
                      </m:e>
                    </m:d>
                    <m:r>
                      <a:rPr lang="en-US" sz="2000" i="1">
                        <a:solidFill>
                          <a:srgbClr val="C00000"/>
                        </a:solidFill>
                        <a:latin typeface="Cambria Math" panose="02040503050406030204" pitchFamily="18" charset="0"/>
                      </a:rPr>
                      <m:t>𝜎</m:t>
                    </m:r>
                    <m:r>
                      <a:rPr lang="en-US" sz="2000" i="1">
                        <a:solidFill>
                          <a:srgbClr val="C00000"/>
                        </a:solidFill>
                        <a:latin typeface="Cambria Math" panose="02040503050406030204" pitchFamily="18" charset="0"/>
                      </a:rPr>
                      <m:t>′(</m:t>
                    </m:r>
                    <m:sSub>
                      <m:sSubPr>
                        <m:ctrlPr>
                          <a:rPr lang="en-US" sz="2000" i="1">
                            <a:solidFill>
                              <a:srgbClr val="C00000"/>
                            </a:solidFill>
                            <a:latin typeface="Cambria Math" panose="02040503050406030204" pitchFamily="18" charset="0"/>
                          </a:rPr>
                        </m:ctrlPr>
                      </m:sSubPr>
                      <m:e>
                        <m:r>
                          <a:rPr lang="en-US" sz="2000" i="1">
                            <a:solidFill>
                              <a:srgbClr val="C00000"/>
                            </a:solidFill>
                            <a:latin typeface="Cambria Math" panose="02040503050406030204" pitchFamily="18" charset="0"/>
                          </a:rPr>
                          <m:t>𝑧</m:t>
                        </m:r>
                      </m:e>
                      <m:sub>
                        <m:r>
                          <a:rPr lang="en-US" sz="2000" i="1">
                            <a:solidFill>
                              <a:srgbClr val="C00000"/>
                            </a:solidFill>
                            <a:latin typeface="Cambria Math" panose="02040503050406030204" pitchFamily="18" charset="0"/>
                          </a:rPr>
                          <m:t>𝑗</m:t>
                        </m:r>
                        <m:r>
                          <a:rPr lang="en-US" sz="2000" i="1">
                            <a:solidFill>
                              <a:srgbClr val="C00000"/>
                            </a:solidFill>
                            <a:latin typeface="Cambria Math" panose="02040503050406030204" pitchFamily="18" charset="0"/>
                          </a:rPr>
                          <m:t>=</m:t>
                        </m:r>
                        <m:sSub>
                          <m:sSubPr>
                            <m:ctrlPr>
                              <a:rPr lang="en-US" sz="2000" i="1">
                                <a:solidFill>
                                  <a:srgbClr val="C00000"/>
                                </a:solidFill>
                                <a:latin typeface="Cambria Math" panose="02040503050406030204" pitchFamily="18" charset="0"/>
                              </a:rPr>
                            </m:ctrlPr>
                          </m:sSubPr>
                          <m:e>
                            <m:r>
                              <a:rPr lang="en-US" sz="2000" i="1">
                                <a:solidFill>
                                  <a:srgbClr val="C00000"/>
                                </a:solidFill>
                                <a:latin typeface="Cambria Math" panose="02040503050406030204" pitchFamily="18" charset="0"/>
                              </a:rPr>
                              <m:t>h</m:t>
                            </m:r>
                          </m:e>
                          <m:sub>
                            <m:r>
                              <a:rPr lang="en-US" sz="2000" i="1">
                                <a:solidFill>
                                  <a:srgbClr val="C00000"/>
                                </a:solidFill>
                                <a:latin typeface="Cambria Math" panose="02040503050406030204" pitchFamily="18" charset="0"/>
                              </a:rPr>
                              <m:t>3</m:t>
                            </m:r>
                          </m:sub>
                        </m:sSub>
                      </m:sub>
                    </m:sSub>
                    <m:r>
                      <a:rPr lang="en-US" sz="2000" i="1">
                        <a:solidFill>
                          <a:srgbClr val="C00000"/>
                        </a:solidFill>
                        <a:latin typeface="Cambria Math" panose="02040503050406030204" pitchFamily="18" charset="0"/>
                      </a:rPr>
                      <m:t>)</m:t>
                    </m:r>
                  </m:oMath>
                </a14:m>
                <a:r>
                  <a:rPr lang="en-US" sz="2000" dirty="0">
                    <a:solidFill>
                      <a:srgbClr val="C00000"/>
                    </a:solidFill>
                  </a:rPr>
                  <a:t> </a:t>
                </a:r>
              </a:p>
            </p:txBody>
          </p:sp>
        </mc:Choice>
        <mc:Fallback xmlns="">
          <p:sp>
            <p:nvSpPr>
              <p:cNvPr id="8" name="TextBox 7"/>
              <p:cNvSpPr txBox="1">
                <a:spLocks noRot="1" noChangeAspect="1" noMove="1" noResize="1" noEditPoints="1" noAdjustHandles="1" noChangeArrowheads="1" noChangeShapeType="1" noTextEdit="1"/>
              </p:cNvSpPr>
              <p:nvPr/>
            </p:nvSpPr>
            <p:spPr>
              <a:xfrm>
                <a:off x="5420259" y="4313577"/>
                <a:ext cx="5340107" cy="450060"/>
              </a:xfrm>
              <a:prstGeom prst="rect">
                <a:avLst/>
              </a:prstGeom>
              <a:blipFill>
                <a:blip r:embed="rId6"/>
                <a:stretch>
                  <a:fillRect b="-821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4209554" y="4519388"/>
                <a:ext cx="573909" cy="38230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836" i="1">
                              <a:solidFill>
                                <a:srgbClr val="C00000"/>
                              </a:solidFill>
                              <a:latin typeface="Cambria Math" panose="02040503050406030204" pitchFamily="18" charset="0"/>
                            </a:rPr>
                          </m:ctrlPr>
                        </m:sSubPr>
                        <m:e>
                          <m:r>
                            <a:rPr lang="en-US" sz="1836" i="1">
                              <a:solidFill>
                                <a:srgbClr val="C00000"/>
                              </a:solidFill>
                              <a:latin typeface="Cambria Math" panose="02040503050406030204" pitchFamily="18" charset="0"/>
                            </a:rPr>
                            <m:t>𝑤</m:t>
                          </m:r>
                        </m:e>
                        <m:sub>
                          <m:r>
                            <a:rPr lang="en-US" sz="1836" i="1">
                              <a:solidFill>
                                <a:srgbClr val="C00000"/>
                              </a:solidFill>
                              <a:latin typeface="Cambria Math" panose="02040503050406030204" pitchFamily="18" charset="0"/>
                            </a:rPr>
                            <m:t>32</m:t>
                          </m:r>
                        </m:sub>
                      </m:sSub>
                    </m:oMath>
                  </m:oMathPara>
                </a14:m>
                <a:endParaRPr lang="en-US" sz="1836" dirty="0">
                  <a:solidFill>
                    <a:srgbClr val="C00000"/>
                  </a:solidFill>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4209554" y="4519388"/>
                <a:ext cx="573909" cy="382308"/>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3732179" y="4519388"/>
                <a:ext cx="668678" cy="38230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836" i="1">
                              <a:solidFill>
                                <a:srgbClr val="C00000"/>
                              </a:solidFill>
                              <a:latin typeface="Cambria Math" panose="02040503050406030204" pitchFamily="18" charset="0"/>
                            </a:rPr>
                          </m:ctrlPr>
                        </m:sSubPr>
                        <m:e>
                          <m:r>
                            <a:rPr lang="en-US" sz="1836" i="1">
                              <a:solidFill>
                                <a:srgbClr val="C00000"/>
                              </a:solidFill>
                              <a:latin typeface="Cambria Math" panose="02040503050406030204" pitchFamily="18" charset="0"/>
                            </a:rPr>
                            <m:t>𝑤</m:t>
                          </m:r>
                        </m:e>
                        <m:sub>
                          <m:r>
                            <a:rPr lang="en-US" sz="1836" i="1">
                              <a:solidFill>
                                <a:srgbClr val="C00000"/>
                              </a:solidFill>
                              <a:latin typeface="Cambria Math" panose="02040503050406030204" pitchFamily="18" charset="0"/>
                            </a:rPr>
                            <m:t>31</m:t>
                          </m:r>
                        </m:sub>
                      </m:sSub>
                    </m:oMath>
                  </m:oMathPara>
                </a14:m>
                <a:endParaRPr lang="en-US" sz="1836" dirty="0">
                  <a:solidFill>
                    <a:srgbClr val="C00000"/>
                  </a:solidFill>
                </a:endParaRPr>
              </a:p>
            </p:txBody>
          </p:sp>
        </mc:Choice>
        <mc:Fallback xmlns="">
          <p:sp>
            <p:nvSpPr>
              <p:cNvPr id="10" name="TextBox 9"/>
              <p:cNvSpPr txBox="1">
                <a:spLocks noRot="1" noChangeAspect="1" noMove="1" noResize="1" noEditPoints="1" noAdjustHandles="1" noChangeArrowheads="1" noChangeShapeType="1" noTextEdit="1"/>
              </p:cNvSpPr>
              <p:nvPr/>
            </p:nvSpPr>
            <p:spPr>
              <a:xfrm>
                <a:off x="3732179" y="4519388"/>
                <a:ext cx="668678" cy="382308"/>
              </a:xfrm>
              <a:prstGeom prst="rect">
                <a:avLst/>
              </a:prstGeom>
              <a:blipFill>
                <a:blip r:embed="rId8"/>
                <a:stretch>
                  <a:fillRect/>
                </a:stretch>
              </a:blipFill>
            </p:spPr>
            <p:txBody>
              <a:bodyPr/>
              <a:lstStyle/>
              <a:p>
                <a:r>
                  <a:rPr lang="en-US">
                    <a:noFill/>
                  </a:rPr>
                  <a:t> </a:t>
                </a:r>
              </a:p>
            </p:txBody>
          </p:sp>
        </mc:Fallback>
      </mc:AlternateContent>
      <p:sp>
        <p:nvSpPr>
          <p:cNvPr id="12" name="TextBox 11"/>
          <p:cNvSpPr txBox="1"/>
          <p:nvPr/>
        </p:nvSpPr>
        <p:spPr>
          <a:xfrm>
            <a:off x="5019176" y="6612802"/>
            <a:ext cx="2113901" cy="318286"/>
          </a:xfrm>
          <a:prstGeom prst="rect">
            <a:avLst/>
          </a:prstGeom>
          <a:noFill/>
        </p:spPr>
        <p:txBody>
          <a:bodyPr wrap="square" rtlCol="0">
            <a:spAutoFit/>
          </a:bodyPr>
          <a:lstStyle/>
          <a:p>
            <a:pPr algn="ctr"/>
            <a:r>
              <a:rPr lang="en-US" sz="1428" dirty="0"/>
              <a:t>Adapted from [Duh 14]</a:t>
            </a:r>
          </a:p>
        </p:txBody>
      </p:sp>
    </p:spTree>
    <p:extLst>
      <p:ext uri="{BB962C8B-B14F-4D97-AF65-F5344CB8AC3E}">
        <p14:creationId xmlns:p14="http://schemas.microsoft.com/office/powerpoint/2010/main" val="3826238189"/>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AD2675-B65A-4E98-AD17-7D439A58A622}"/>
              </a:ext>
            </a:extLst>
          </p:cNvPr>
          <p:cNvSpPr>
            <a:spLocks noGrp="1"/>
          </p:cNvSpPr>
          <p:nvPr>
            <p:ph type="title"/>
          </p:nvPr>
        </p:nvSpPr>
        <p:spPr/>
        <p:txBody>
          <a:bodyPr/>
          <a:lstStyle/>
          <a:p>
            <a:r>
              <a:rPr lang="en-US" dirty="0"/>
              <a:t>Neural Models for Different Input Structures</a:t>
            </a:r>
          </a:p>
        </p:txBody>
      </p:sp>
      <p:sp>
        <p:nvSpPr>
          <p:cNvPr id="3" name="Content Placeholder 2">
            <a:extLst>
              <a:ext uri="{FF2B5EF4-FFF2-40B4-BE49-F238E27FC236}">
                <a16:creationId xmlns:a16="http://schemas.microsoft.com/office/drawing/2014/main" id="{A86CDEDB-4E3A-4CE3-B91D-DD25D2390B4E}"/>
              </a:ext>
            </a:extLst>
          </p:cNvPr>
          <p:cNvSpPr>
            <a:spLocks noGrp="1"/>
          </p:cNvSpPr>
          <p:nvPr>
            <p:ph sz="quarter" idx="10"/>
          </p:nvPr>
        </p:nvSpPr>
        <p:spPr>
          <a:xfrm>
            <a:off x="274638" y="1371600"/>
            <a:ext cx="11887200" cy="4302716"/>
          </a:xfrm>
        </p:spPr>
        <p:txBody>
          <a:bodyPr/>
          <a:lstStyle/>
          <a:p>
            <a:r>
              <a:rPr lang="en-US" dirty="0"/>
              <a:t>Multi-Layer Perceptron (MLP)</a:t>
            </a:r>
          </a:p>
          <a:p>
            <a:pPr lvl="1"/>
            <a:r>
              <a:rPr lang="en-US" sz="3200" dirty="0"/>
              <a:t>Text as a bag of words</a:t>
            </a:r>
          </a:p>
          <a:p>
            <a:pPr lvl="8"/>
            <a:endParaRPr lang="en-US" dirty="0"/>
          </a:p>
          <a:p>
            <a:r>
              <a:rPr lang="en-US" dirty="0"/>
              <a:t>Convolutional Neural Network (CNN)</a:t>
            </a:r>
          </a:p>
          <a:p>
            <a:pPr lvl="1"/>
            <a:r>
              <a:rPr lang="en-US" sz="3200" dirty="0"/>
              <a:t>Text as a bag of chunks </a:t>
            </a:r>
          </a:p>
          <a:p>
            <a:pPr lvl="8"/>
            <a:endParaRPr lang="en-US" dirty="0"/>
          </a:p>
          <a:p>
            <a:r>
              <a:rPr lang="en-US" dirty="0"/>
              <a:t>Recurrent Neural Network (RNN)</a:t>
            </a:r>
          </a:p>
          <a:p>
            <a:pPr lvl="1"/>
            <a:r>
              <a:rPr lang="en-US" sz="3200" dirty="0"/>
              <a:t>Text as a sequence of words</a:t>
            </a:r>
          </a:p>
        </p:txBody>
      </p:sp>
    </p:spTree>
    <p:extLst>
      <p:ext uri="{BB962C8B-B14F-4D97-AF65-F5344CB8AC3E}">
        <p14:creationId xmlns:p14="http://schemas.microsoft.com/office/powerpoint/2010/main" val="2794200442"/>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7AF818-306D-4DE5-8C93-2239C7E32121}"/>
              </a:ext>
            </a:extLst>
          </p:cNvPr>
          <p:cNvSpPr>
            <a:spLocks noGrp="1"/>
          </p:cNvSpPr>
          <p:nvPr>
            <p:ph type="title"/>
          </p:nvPr>
        </p:nvSpPr>
        <p:spPr/>
        <p:txBody>
          <a:bodyPr/>
          <a:lstStyle/>
          <a:p>
            <a:r>
              <a:rPr lang="en-US" dirty="0"/>
              <a:t>Neural Models for Different Input Structures</a:t>
            </a:r>
          </a:p>
        </p:txBody>
      </p:sp>
      <p:sp>
        <p:nvSpPr>
          <p:cNvPr id="3" name="Content Placeholder 2">
            <a:extLst>
              <a:ext uri="{FF2B5EF4-FFF2-40B4-BE49-F238E27FC236}">
                <a16:creationId xmlns:a16="http://schemas.microsoft.com/office/drawing/2014/main" id="{831E697F-CB95-41FF-A989-64D001194D77}"/>
              </a:ext>
            </a:extLst>
          </p:cNvPr>
          <p:cNvSpPr>
            <a:spLocks noGrp="1"/>
          </p:cNvSpPr>
          <p:nvPr>
            <p:ph sz="quarter" idx="10"/>
          </p:nvPr>
        </p:nvSpPr>
        <p:spPr>
          <a:xfrm>
            <a:off x="274638" y="1371600"/>
            <a:ext cx="11887200" cy="4979825"/>
          </a:xfrm>
        </p:spPr>
        <p:txBody>
          <a:bodyPr/>
          <a:lstStyle/>
          <a:p>
            <a:r>
              <a:rPr lang="en-US" dirty="0"/>
              <a:t>Classification task – label 𝑥 by 𝑦</a:t>
            </a:r>
          </a:p>
          <a:p>
            <a:pPr lvl="1"/>
            <a:r>
              <a:rPr lang="en-US" dirty="0"/>
              <a:t>MLP/CNN/RNN as feature generator</a:t>
            </a:r>
          </a:p>
          <a:p>
            <a:pPr lvl="8"/>
            <a:endParaRPr lang="en-US" dirty="0"/>
          </a:p>
          <a:p>
            <a:r>
              <a:rPr lang="en-US" dirty="0"/>
              <a:t>Ranking task – Semantic similarity between 𝑥 and 𝑦</a:t>
            </a:r>
          </a:p>
          <a:p>
            <a:pPr lvl="1"/>
            <a:r>
              <a:rPr lang="en-US" dirty="0"/>
              <a:t>Siamese neural network [Bromley et al. 1993]</a:t>
            </a:r>
          </a:p>
          <a:p>
            <a:pPr lvl="1"/>
            <a:r>
              <a:rPr lang="en-US" dirty="0"/>
              <a:t>Deep Semantic Similarity Model (DSSM)</a:t>
            </a:r>
          </a:p>
          <a:p>
            <a:pPr lvl="8"/>
            <a:endParaRPr lang="en-US" dirty="0"/>
          </a:p>
          <a:p>
            <a:r>
              <a:rPr lang="en-US" dirty="0"/>
              <a:t>(Text) Generation task – generate 𝑦 from 𝑥</a:t>
            </a:r>
          </a:p>
          <a:p>
            <a:pPr lvl="1"/>
            <a:r>
              <a:rPr lang="en-US" dirty="0"/>
              <a:t>Seq2Seq (RNN/LSTM)</a:t>
            </a:r>
          </a:p>
          <a:p>
            <a:pPr lvl="1"/>
            <a:r>
              <a:rPr lang="en-US" dirty="0"/>
              <a:t>Memory Network</a:t>
            </a:r>
          </a:p>
        </p:txBody>
      </p:sp>
    </p:spTree>
    <p:extLst>
      <p:ext uri="{BB962C8B-B14F-4D97-AF65-F5344CB8AC3E}">
        <p14:creationId xmlns:p14="http://schemas.microsoft.com/office/powerpoint/2010/main" val="4048463877"/>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a:t>Part 2:	Knowledge Base Embedding &amp; 			Information Extraction </a:t>
            </a:r>
          </a:p>
        </p:txBody>
      </p:sp>
    </p:spTree>
    <p:extLst>
      <p:ext uri="{BB962C8B-B14F-4D97-AF65-F5344CB8AC3E}">
        <p14:creationId xmlns:p14="http://schemas.microsoft.com/office/powerpoint/2010/main" val="39252153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373109"/>
            <a:ext cx="11887200" cy="2628412"/>
          </a:xfrm>
        </p:spPr>
        <p:txBody>
          <a:bodyPr/>
          <a:lstStyle/>
          <a:p>
            <a:r>
              <a:rPr lang="en-US" dirty="0"/>
              <a:t>Question-answering machine </a:t>
            </a:r>
            <a:r>
              <a:rPr lang="en-US" sz="2800" dirty="0"/>
              <a:t>[Simmons CACM-65]</a:t>
            </a:r>
            <a:endParaRPr lang="en-US" dirty="0"/>
          </a:p>
          <a:p>
            <a:pPr lvl="1"/>
            <a:r>
              <a:rPr lang="en-US" dirty="0"/>
              <a:t>General-purpose language processors that communicate with users in natural language (e.g., English)</a:t>
            </a:r>
          </a:p>
          <a:p>
            <a:pPr lvl="1"/>
            <a:r>
              <a:rPr lang="en-US" dirty="0"/>
              <a:t>Deal with statements and/or questions</a:t>
            </a:r>
          </a:p>
          <a:p>
            <a:endParaRPr lang="en-US" dirty="0"/>
          </a:p>
        </p:txBody>
      </p:sp>
      <p:sp>
        <p:nvSpPr>
          <p:cNvPr id="3" name="Title 2"/>
          <p:cNvSpPr>
            <a:spLocks noGrp="1"/>
          </p:cNvSpPr>
          <p:nvPr>
            <p:ph type="title"/>
          </p:nvPr>
        </p:nvSpPr>
        <p:spPr/>
        <p:txBody>
          <a:bodyPr/>
          <a:lstStyle/>
          <a:p>
            <a:r>
              <a:rPr lang="en-US" dirty="0"/>
              <a:t>Natural Language Understanding</a:t>
            </a:r>
          </a:p>
        </p:txBody>
      </p:sp>
      <p:grpSp>
        <p:nvGrpSpPr>
          <p:cNvPr id="4" name="Group 3"/>
          <p:cNvGrpSpPr/>
          <p:nvPr/>
        </p:nvGrpSpPr>
        <p:grpSpPr>
          <a:xfrm>
            <a:off x="3711010" y="3721664"/>
            <a:ext cx="5831459" cy="2514446"/>
            <a:chOff x="2963587" y="1621240"/>
            <a:chExt cx="6397524" cy="3247504"/>
          </a:xfrm>
        </p:grpSpPr>
        <p:pic>
          <p:nvPicPr>
            <p:cNvPr id="5" name="Content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89381" y="1621240"/>
              <a:ext cx="4738689" cy="2799639"/>
            </a:xfrm>
            <a:prstGeom prst="rect">
              <a:avLst/>
            </a:prstGeom>
          </p:spPr>
        </p:pic>
        <p:sp>
          <p:nvSpPr>
            <p:cNvPr id="6" name="TextBox 5"/>
            <p:cNvSpPr txBox="1"/>
            <p:nvPr/>
          </p:nvSpPr>
          <p:spPr>
            <a:xfrm>
              <a:off x="2963587" y="4391737"/>
              <a:ext cx="6397524" cy="477007"/>
            </a:xfrm>
            <a:prstGeom prst="rect">
              <a:avLst/>
            </a:prstGeom>
            <a:noFill/>
          </p:spPr>
          <p:txBody>
            <a:bodyPr wrap="square" rtlCol="0">
              <a:spAutoFit/>
            </a:bodyPr>
            <a:lstStyle/>
            <a:p>
              <a:r>
                <a:rPr lang="en-US" dirty="0">
                  <a:solidFill>
                    <a:schemeClr val="bg2"/>
                  </a:solidFill>
                </a:rPr>
                <a:t>http://csunplugged.org/turing-test</a:t>
              </a:r>
            </a:p>
          </p:txBody>
        </p:sp>
      </p:grpSp>
    </p:spTree>
    <p:extLst>
      <p:ext uri="{BB962C8B-B14F-4D97-AF65-F5344CB8AC3E}">
        <p14:creationId xmlns:p14="http://schemas.microsoft.com/office/powerpoint/2010/main" val="1137236343"/>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88" dirty="0"/>
              <a:t>Knowledge Base</a:t>
            </a:r>
          </a:p>
        </p:txBody>
      </p:sp>
      <p:sp>
        <p:nvSpPr>
          <p:cNvPr id="5" name="Flowchart: Magnetic Disk 4"/>
          <p:cNvSpPr/>
          <p:nvPr/>
        </p:nvSpPr>
        <p:spPr bwMode="auto">
          <a:xfrm>
            <a:off x="7952232" y="3354702"/>
            <a:ext cx="1181300" cy="1341730"/>
          </a:xfrm>
          <a:prstGeom prst="flowChartMagneticDisk">
            <a:avLst/>
          </a:prstGeom>
          <a:solidFill>
            <a:schemeClr val="accent6">
              <a:lumMod val="60000"/>
              <a:lumOff val="40000"/>
            </a:schemeClr>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4918" tIns="52459" rIns="104918" bIns="52459" numCol="1" rtlCol="0" anchor="ctr" anchorCtr="0" compatLnSpc="1">
            <a:prstTxWarp prst="textNoShape">
              <a:avLst/>
            </a:prstTxWarp>
          </a:bodyPr>
          <a:lstStyle/>
          <a:p>
            <a:pPr algn="ctr" defTabSz="1048868" fontAlgn="base">
              <a:spcBef>
                <a:spcPct val="0"/>
              </a:spcBef>
              <a:spcAft>
                <a:spcPct val="0"/>
              </a:spcAft>
            </a:pPr>
            <a:endParaRPr lang="en-US" sz="2773" dirty="0">
              <a:solidFill>
                <a:schemeClr val="tx1"/>
              </a:solidFill>
              <a:latin typeface="Segoe UI" panose="020B0502040204020203" pitchFamily="34" charset="0"/>
            </a:endParaRP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24405" y="4069311"/>
            <a:ext cx="1069014" cy="360191"/>
          </a:xfrm>
          <a:prstGeom prst="rect">
            <a:avLst/>
          </a:prstGeom>
        </p:spPr>
      </p:pic>
      <p:sp>
        <p:nvSpPr>
          <p:cNvPr id="7" name="TextBox 6"/>
          <p:cNvSpPr txBox="1"/>
          <p:nvPr/>
        </p:nvSpPr>
        <p:spPr>
          <a:xfrm>
            <a:off x="8410071" y="3445302"/>
            <a:ext cx="2433570" cy="2217272"/>
          </a:xfrm>
          <a:prstGeom prst="rect">
            <a:avLst/>
          </a:prstGeom>
          <a:noFill/>
        </p:spPr>
        <p:txBody>
          <a:bodyPr wrap="square" lIns="174863" tIns="139891" rIns="174863" bIns="139891" rtlCol="0">
            <a:spAutoFit/>
          </a:bodyPr>
          <a:lstStyle/>
          <a:p>
            <a:pPr algn="r">
              <a:lnSpc>
                <a:spcPct val="90000"/>
              </a:lnSpc>
              <a:spcAft>
                <a:spcPts val="574"/>
              </a:spcAft>
            </a:pPr>
            <a:r>
              <a:rPr lang="en-US" sz="2295" dirty="0">
                <a:gradFill>
                  <a:gsLst>
                    <a:gs pos="2917">
                      <a:schemeClr val="tx1"/>
                    </a:gs>
                    <a:gs pos="30000">
                      <a:schemeClr val="tx1"/>
                    </a:gs>
                  </a:gsLst>
                  <a:lin ang="5400000" scaled="0"/>
                </a:gradFill>
              </a:rPr>
              <a:t>Freebase</a:t>
            </a:r>
          </a:p>
          <a:p>
            <a:pPr algn="r">
              <a:lnSpc>
                <a:spcPct val="90000"/>
              </a:lnSpc>
              <a:spcAft>
                <a:spcPts val="574"/>
              </a:spcAft>
            </a:pPr>
            <a:r>
              <a:rPr lang="en-US" sz="2295" dirty="0" err="1">
                <a:gradFill>
                  <a:gsLst>
                    <a:gs pos="2917">
                      <a:schemeClr val="tx1"/>
                    </a:gs>
                    <a:gs pos="30000">
                      <a:schemeClr val="tx1"/>
                    </a:gs>
                  </a:gsLst>
                  <a:lin ang="5400000" scaled="0"/>
                </a:gradFill>
              </a:rPr>
              <a:t>DBpedia</a:t>
            </a:r>
            <a:endParaRPr lang="en-US" sz="2295" dirty="0">
              <a:gradFill>
                <a:gsLst>
                  <a:gs pos="2917">
                    <a:schemeClr val="tx1"/>
                  </a:gs>
                  <a:gs pos="30000">
                    <a:schemeClr val="tx1"/>
                  </a:gs>
                </a:gsLst>
                <a:lin ang="5400000" scaled="0"/>
              </a:gradFill>
            </a:endParaRPr>
          </a:p>
          <a:p>
            <a:pPr algn="r">
              <a:lnSpc>
                <a:spcPct val="90000"/>
              </a:lnSpc>
              <a:spcAft>
                <a:spcPts val="574"/>
              </a:spcAft>
            </a:pPr>
            <a:r>
              <a:rPr lang="en-US" sz="2295" dirty="0">
                <a:gradFill>
                  <a:gsLst>
                    <a:gs pos="2917">
                      <a:schemeClr val="tx1"/>
                    </a:gs>
                    <a:gs pos="30000">
                      <a:schemeClr val="tx1"/>
                    </a:gs>
                  </a:gsLst>
                  <a:lin ang="5400000" scaled="0"/>
                </a:gradFill>
              </a:rPr>
              <a:t>YAGO</a:t>
            </a:r>
          </a:p>
          <a:p>
            <a:pPr algn="r">
              <a:lnSpc>
                <a:spcPct val="90000"/>
              </a:lnSpc>
              <a:spcAft>
                <a:spcPts val="574"/>
              </a:spcAft>
            </a:pPr>
            <a:r>
              <a:rPr lang="en-US" sz="2295" dirty="0">
                <a:gradFill>
                  <a:gsLst>
                    <a:gs pos="2917">
                      <a:schemeClr val="tx1"/>
                    </a:gs>
                    <a:gs pos="30000">
                      <a:schemeClr val="tx1"/>
                    </a:gs>
                  </a:gsLst>
                  <a:lin ang="5400000" scaled="0"/>
                </a:gradFill>
              </a:rPr>
              <a:t>NELL</a:t>
            </a:r>
          </a:p>
          <a:p>
            <a:pPr algn="r">
              <a:lnSpc>
                <a:spcPct val="90000"/>
              </a:lnSpc>
              <a:spcAft>
                <a:spcPts val="574"/>
              </a:spcAft>
            </a:pPr>
            <a:r>
              <a:rPr lang="en-US" sz="2295" dirty="0" err="1">
                <a:gradFill>
                  <a:gsLst>
                    <a:gs pos="2917">
                      <a:schemeClr val="tx1"/>
                    </a:gs>
                    <a:gs pos="30000">
                      <a:schemeClr val="tx1"/>
                    </a:gs>
                  </a:gsLst>
                  <a:lin ang="5400000" scaled="0"/>
                </a:gradFill>
              </a:rPr>
              <a:t>OpenIE</a:t>
            </a:r>
            <a:r>
              <a:rPr lang="en-US" sz="2295" dirty="0">
                <a:gradFill>
                  <a:gsLst>
                    <a:gs pos="2917">
                      <a:schemeClr val="tx1"/>
                    </a:gs>
                    <a:gs pos="30000">
                      <a:schemeClr val="tx1"/>
                    </a:gs>
                  </a:gsLst>
                  <a:lin ang="5400000" scaled="0"/>
                </a:gradFill>
              </a:rPr>
              <a:t>/</a:t>
            </a:r>
            <a:r>
              <a:rPr lang="en-US" sz="2295" dirty="0" err="1">
                <a:gradFill>
                  <a:gsLst>
                    <a:gs pos="2917">
                      <a:schemeClr val="tx1"/>
                    </a:gs>
                    <a:gs pos="30000">
                      <a:schemeClr val="tx1"/>
                    </a:gs>
                  </a:gsLst>
                  <a:lin ang="5400000" scaled="0"/>
                </a:gradFill>
              </a:rPr>
              <a:t>ReVerb</a:t>
            </a:r>
            <a:endParaRPr lang="en-US" sz="2295" dirty="0">
              <a:gradFill>
                <a:gsLst>
                  <a:gs pos="2917">
                    <a:schemeClr val="tx1"/>
                  </a:gs>
                  <a:gs pos="30000">
                    <a:schemeClr val="tx1"/>
                  </a:gs>
                </a:gsLst>
                <a:lin ang="5400000" scaled="0"/>
              </a:gradFill>
            </a:endParaRPr>
          </a:p>
        </p:txBody>
      </p:sp>
      <p:sp>
        <p:nvSpPr>
          <p:cNvPr id="8" name="Text Placeholder 1"/>
          <p:cNvSpPr txBox="1">
            <a:spLocks/>
          </p:cNvSpPr>
          <p:nvPr/>
        </p:nvSpPr>
        <p:spPr>
          <a:xfrm>
            <a:off x="275164" y="1087280"/>
            <a:ext cx="10064890" cy="983433"/>
          </a:xfrm>
          <a:prstGeom prst="rect">
            <a:avLst/>
          </a:prstGeom>
        </p:spPr>
        <p:txBody>
          <a:bodyPr vert="horz" wrap="square" lIns="139891" tIns="87432" rIns="139891" bIns="87432" rtlCol="0">
            <a:spAutoFit/>
          </a:bodyPr>
          <a:lstStyle>
            <a:lvl1pPr marL="257141" marR="0" indent="-257141" algn="l" defTabSz="699463" rtl="0" eaLnBrk="1" fontAlgn="auto" latinLnBrk="0" hangingPunct="1">
              <a:lnSpc>
                <a:spcPct val="90000"/>
              </a:lnSpc>
              <a:spcBef>
                <a:spcPct val="20000"/>
              </a:spcBef>
              <a:spcAft>
                <a:spcPts val="0"/>
              </a:spcAft>
              <a:buClrTx/>
              <a:buSzPct val="90000"/>
              <a:buFont typeface="Arial" pitchFamily="34" charset="0"/>
              <a:buChar char="•"/>
              <a:tabLst/>
              <a:defRPr sz="3000" kern="1200" spc="0" baseline="0">
                <a:solidFill>
                  <a:srgbClr val="1555A4"/>
                </a:solidFill>
                <a:latin typeface="+mj-lt"/>
                <a:ea typeface="+mn-ea"/>
                <a:cs typeface="+mn-cs"/>
              </a:defRPr>
            </a:lvl1pPr>
            <a:lvl2pPr marL="438092" marR="0" indent="-180951" algn="l" defTabSz="699463" rtl="0" eaLnBrk="1" fontAlgn="auto" latinLnBrk="0" hangingPunct="1">
              <a:lnSpc>
                <a:spcPct val="90000"/>
              </a:lnSpc>
              <a:spcBef>
                <a:spcPct val="20000"/>
              </a:spcBef>
              <a:spcAft>
                <a:spcPts val="0"/>
              </a:spcAft>
              <a:buClrTx/>
              <a:buSzPct val="90000"/>
              <a:buFont typeface="Arial" pitchFamily="34" charset="0"/>
              <a:buChar char="•"/>
              <a:tabLst/>
              <a:defRPr sz="2800" kern="1200" spc="0" baseline="0">
                <a:gradFill>
                  <a:gsLst>
                    <a:gs pos="1250">
                      <a:schemeClr val="tx1"/>
                    </a:gs>
                    <a:gs pos="100000">
                      <a:schemeClr val="tx1"/>
                    </a:gs>
                  </a:gsLst>
                  <a:lin ang="5400000" scaled="0"/>
                </a:gradFill>
                <a:latin typeface="+mn-lt"/>
                <a:ea typeface="+mn-ea"/>
                <a:cs typeface="+mn-cs"/>
              </a:defRPr>
            </a:lvl2pPr>
            <a:lvl3pPr marL="599995" marR="0" indent="-171427" algn="l" defTabSz="699463" rtl="0" eaLnBrk="1" fontAlgn="auto" latinLnBrk="0" hangingPunct="1">
              <a:lnSpc>
                <a:spcPct val="90000"/>
              </a:lnSpc>
              <a:spcBef>
                <a:spcPct val="20000"/>
              </a:spcBef>
              <a:spcAft>
                <a:spcPts val="0"/>
              </a:spcAft>
              <a:buClrTx/>
              <a:buSzPct val="90000"/>
              <a:buFont typeface="Arial" pitchFamily="34" charset="0"/>
              <a:buChar char="•"/>
              <a:tabLst/>
              <a:defRPr sz="2800" kern="1200" spc="0" baseline="0">
                <a:gradFill>
                  <a:gsLst>
                    <a:gs pos="1250">
                      <a:schemeClr val="tx1"/>
                    </a:gs>
                    <a:gs pos="100000">
                      <a:schemeClr val="tx1"/>
                    </a:gs>
                  </a:gsLst>
                  <a:lin ang="5400000" scaled="0"/>
                </a:gradFill>
                <a:latin typeface="+mn-lt"/>
                <a:ea typeface="+mn-ea"/>
                <a:cs typeface="+mn-cs"/>
              </a:defRPr>
            </a:lvl3pPr>
            <a:lvl4pPr marL="771422" marR="0" indent="-171427" algn="l" defTabSz="6994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942849" marR="0" indent="-171427" algn="l" defTabSz="6994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1923523"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73256"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622987"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72720"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n-US" sz="2856" dirty="0"/>
              <a:t>Captures world knowledge by storing properties of millions of entities, as well as relations among them</a:t>
            </a:r>
          </a:p>
        </p:txBody>
      </p:sp>
      <p:grpSp>
        <p:nvGrpSpPr>
          <p:cNvPr id="9" name="Group 8"/>
          <p:cNvGrpSpPr/>
          <p:nvPr/>
        </p:nvGrpSpPr>
        <p:grpSpPr>
          <a:xfrm>
            <a:off x="1064548" y="2563599"/>
            <a:ext cx="5430450" cy="4186550"/>
            <a:chOff x="827201" y="2131762"/>
            <a:chExt cx="3435831" cy="2872129"/>
          </a:xfrm>
        </p:grpSpPr>
        <p:pic>
          <p:nvPicPr>
            <p:cNvPr id="10" name="Picture 9"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4992" y="2131762"/>
              <a:ext cx="3428040" cy="2770918"/>
            </a:xfrm>
            <a:prstGeom prst="rect">
              <a:avLst/>
            </a:prstGeom>
          </p:spPr>
        </p:pic>
        <p:sp>
          <p:nvSpPr>
            <p:cNvPr id="11" name="Rectangle 10"/>
            <p:cNvSpPr/>
            <p:nvPr/>
          </p:nvSpPr>
          <p:spPr bwMode="auto">
            <a:xfrm>
              <a:off x="827201" y="4499187"/>
              <a:ext cx="1143070" cy="504704"/>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3442" rIns="0" bIns="33442" numCol="1" rtlCol="0" anchor="ctr" anchorCtr="0" compatLnSpc="1">
              <a:prstTxWarp prst="textNoShape">
                <a:avLst/>
              </a:prstTxWarp>
            </a:bodyPr>
            <a:lstStyle/>
            <a:p>
              <a:pPr algn="ctr" defTabSz="668603" fontAlgn="base">
                <a:spcBef>
                  <a:spcPct val="0"/>
                </a:spcBef>
                <a:spcAft>
                  <a:spcPct val="0"/>
                </a:spcAft>
              </a:pPr>
              <a:endParaRPr lang="en-US" sz="1434" dirty="0">
                <a:gradFill>
                  <a:gsLst>
                    <a:gs pos="5833">
                      <a:schemeClr val="tx1">
                        <a:lumMod val="50000"/>
                      </a:schemeClr>
                    </a:gs>
                    <a:gs pos="100000">
                      <a:schemeClr val="tx1">
                        <a:lumMod val="50000"/>
                      </a:schemeClr>
                    </a:gs>
                  </a:gsLst>
                  <a:lin ang="5400000" scaled="0"/>
                </a:gradFill>
              </a:endParaRPr>
            </a:p>
          </p:txBody>
        </p:sp>
      </p:grpSp>
    </p:spTree>
    <p:extLst>
      <p:ext uri="{BB962C8B-B14F-4D97-AF65-F5344CB8AC3E}">
        <p14:creationId xmlns:p14="http://schemas.microsoft.com/office/powerpoint/2010/main" val="238236293"/>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88" dirty="0"/>
              <a:t>Current KB Applications in NLP &amp; IR</a:t>
            </a:r>
          </a:p>
        </p:txBody>
      </p:sp>
      <mc:AlternateContent xmlns:mc="http://schemas.openxmlformats.org/markup-compatibility/2006" xmlns:a14="http://schemas.microsoft.com/office/drawing/2010/main">
        <mc:Choice Requires="a14">
          <p:sp>
            <p:nvSpPr>
              <p:cNvPr id="3" name="Content Placeholder 2"/>
              <p:cNvSpPr>
                <a:spLocks noGrp="1"/>
              </p:cNvSpPr>
              <p:nvPr>
                <p:ph sz="quarter" idx="10"/>
              </p:nvPr>
            </p:nvSpPr>
            <p:spPr>
              <a:xfrm>
                <a:off x="406314" y="1384333"/>
                <a:ext cx="10028403" cy="4990806"/>
              </a:xfrm>
            </p:spPr>
            <p:txBody>
              <a:bodyPr/>
              <a:lstStyle/>
              <a:p>
                <a:r>
                  <a:rPr lang="en-US" sz="3060" dirty="0"/>
                  <a:t>Question Answering</a:t>
                </a:r>
              </a:p>
              <a:p>
                <a:pPr marL="281310" lvl="1" indent="0">
                  <a:buNone/>
                </a:pPr>
                <a:r>
                  <a:rPr lang="en-US" sz="2677" dirty="0">
                    <a:latin typeface="Times New Roman" panose="02020603050405020304" pitchFamily="18" charset="0"/>
                    <a:cs typeface="Times New Roman" panose="02020603050405020304" pitchFamily="18" charset="0"/>
                  </a:rPr>
                  <a:t>“</a:t>
                </a:r>
                <a:r>
                  <a:rPr lang="en-US" sz="2677" i="1" dirty="0">
                    <a:latin typeface="Times New Roman" panose="02020603050405020304" pitchFamily="18" charset="0"/>
                    <a:cs typeface="Times New Roman" panose="02020603050405020304" pitchFamily="18" charset="0"/>
                  </a:rPr>
                  <a:t>What are the names of Obama’s daughters?</a:t>
                </a:r>
                <a:r>
                  <a:rPr lang="en-US" sz="2677" dirty="0">
                    <a:latin typeface="Times New Roman" panose="02020603050405020304" pitchFamily="18" charset="0"/>
                    <a:cs typeface="Times New Roman" panose="02020603050405020304" pitchFamily="18" charset="0"/>
                  </a:rPr>
                  <a:t>”</a:t>
                </a:r>
              </a:p>
              <a:p>
                <a:pPr marL="281310" lvl="1" indent="0">
                  <a:buNone/>
                </a:pPr>
                <a14:m>
                  <m:oMath xmlns:m="http://schemas.openxmlformats.org/officeDocument/2006/math">
                    <m:r>
                      <a:rPr lang="en-US" sz="2677" i="1">
                        <a:latin typeface="Cambria Math" panose="02040503050406030204" pitchFamily="18" charset="0"/>
                        <a:cs typeface="Times New Roman" panose="02020603050405020304" pitchFamily="18" charset="0"/>
                      </a:rPr>
                      <m:t>𝜆</m:t>
                    </m:r>
                    <m:r>
                      <a:rPr lang="en-US" sz="2677" i="1">
                        <a:latin typeface="Cambria Math" panose="02040503050406030204" pitchFamily="18" charset="0"/>
                        <a:cs typeface="Times New Roman" panose="02020603050405020304" pitchFamily="18" charset="0"/>
                      </a:rPr>
                      <m:t>𝑥</m:t>
                    </m:r>
                    <m:r>
                      <a:rPr lang="en-US" sz="2677" i="1">
                        <a:latin typeface="Cambria Math" panose="02040503050406030204" pitchFamily="18" charset="0"/>
                        <a:cs typeface="Times New Roman" panose="02020603050405020304" pitchFamily="18" charset="0"/>
                      </a:rPr>
                      <m:t>.</m:t>
                    </m:r>
                    <m:r>
                      <a:rPr lang="en-US" sz="2677" i="1">
                        <a:latin typeface="Cambria Math" panose="02040503050406030204" pitchFamily="18" charset="0"/>
                        <a:cs typeface="Times New Roman" panose="02020603050405020304" pitchFamily="18" charset="0"/>
                      </a:rPr>
                      <m:t>𝑝𝑎𝑟𝑒𝑛𝑡</m:t>
                    </m:r>
                    <m:d>
                      <m:dPr>
                        <m:ctrlPr>
                          <a:rPr lang="en-US" sz="2677" i="1">
                            <a:latin typeface="Cambria Math" panose="02040503050406030204" pitchFamily="18" charset="0"/>
                            <a:cs typeface="Times New Roman" panose="02020603050405020304" pitchFamily="18" charset="0"/>
                          </a:rPr>
                        </m:ctrlPr>
                      </m:dPr>
                      <m:e>
                        <m:r>
                          <a:rPr lang="en-US" sz="2677" i="1">
                            <a:latin typeface="Cambria Math" panose="02040503050406030204" pitchFamily="18" charset="0"/>
                            <a:cs typeface="Times New Roman" panose="02020603050405020304" pitchFamily="18" charset="0"/>
                          </a:rPr>
                          <m:t>𝑂𝑏𝑎𝑚𝑎</m:t>
                        </m:r>
                        <m:r>
                          <a:rPr lang="en-US" sz="2677" i="1">
                            <a:latin typeface="Cambria Math" panose="02040503050406030204" pitchFamily="18" charset="0"/>
                            <a:cs typeface="Times New Roman" panose="02020603050405020304" pitchFamily="18" charset="0"/>
                          </a:rPr>
                          <m:t>,</m:t>
                        </m:r>
                        <m:r>
                          <a:rPr lang="en-US" sz="2677" i="1">
                            <a:latin typeface="Cambria Math" panose="02040503050406030204" pitchFamily="18" charset="0"/>
                            <a:cs typeface="Times New Roman" panose="02020603050405020304" pitchFamily="18" charset="0"/>
                          </a:rPr>
                          <m:t>𝑥</m:t>
                        </m:r>
                      </m:e>
                    </m:d>
                    <m:r>
                      <a:rPr lang="en-US" sz="2677" i="1">
                        <a:latin typeface="Cambria Math" panose="02040503050406030204" pitchFamily="18" charset="0"/>
                        <a:cs typeface="Times New Roman" panose="02020603050405020304" pitchFamily="18" charset="0"/>
                      </a:rPr>
                      <m:t>∧</m:t>
                    </m:r>
                    <m:r>
                      <a:rPr lang="en-US" sz="2677" i="1">
                        <a:latin typeface="Cambria Math" panose="02040503050406030204" pitchFamily="18" charset="0"/>
                        <a:cs typeface="Times New Roman" panose="02020603050405020304" pitchFamily="18" charset="0"/>
                      </a:rPr>
                      <m:t>𝑔𝑒𝑛𝑑𝑒𝑟</m:t>
                    </m:r>
                    <m:r>
                      <a:rPr lang="en-US" sz="2677" i="1">
                        <a:latin typeface="Cambria Math" panose="02040503050406030204" pitchFamily="18" charset="0"/>
                        <a:cs typeface="Times New Roman" panose="02020603050405020304" pitchFamily="18" charset="0"/>
                      </a:rPr>
                      <m:t>(</m:t>
                    </m:r>
                    <m:r>
                      <a:rPr lang="en-US" sz="2677" i="1">
                        <a:latin typeface="Cambria Math" panose="02040503050406030204" pitchFamily="18" charset="0"/>
                        <a:cs typeface="Times New Roman" panose="02020603050405020304" pitchFamily="18" charset="0"/>
                      </a:rPr>
                      <m:t>𝑥</m:t>
                    </m:r>
                    <m:r>
                      <a:rPr lang="en-US" sz="2677" i="1">
                        <a:latin typeface="Cambria Math" panose="02040503050406030204" pitchFamily="18" charset="0"/>
                        <a:cs typeface="Times New Roman" panose="02020603050405020304" pitchFamily="18" charset="0"/>
                      </a:rPr>
                      <m:t>,</m:t>
                    </m:r>
                    <m:r>
                      <a:rPr lang="en-US" sz="2677" i="1">
                        <a:latin typeface="Cambria Math" panose="02040503050406030204" pitchFamily="18" charset="0"/>
                        <a:cs typeface="Times New Roman" panose="02020603050405020304" pitchFamily="18" charset="0"/>
                      </a:rPr>
                      <m:t>𝐹𝑒𝑚𝑎𝑙𝑒</m:t>
                    </m:r>
                    <m:r>
                      <a:rPr lang="en-US" sz="2677" i="1">
                        <a:latin typeface="Cambria Math" panose="02040503050406030204" pitchFamily="18" charset="0"/>
                        <a:cs typeface="Times New Roman" panose="02020603050405020304" pitchFamily="18" charset="0"/>
                      </a:rPr>
                      <m:t>)</m:t>
                    </m:r>
                  </m:oMath>
                </a14:m>
                <a:r>
                  <a:rPr lang="en-US" sz="2677" dirty="0">
                    <a:latin typeface="Times New Roman" panose="02020603050405020304" pitchFamily="18" charset="0"/>
                    <a:cs typeface="Times New Roman" panose="02020603050405020304" pitchFamily="18" charset="0"/>
                  </a:rPr>
                  <a:t> </a:t>
                </a:r>
              </a:p>
              <a:p>
                <a:pPr lvl="8"/>
                <a:endParaRPr lang="en-US" sz="1434" dirty="0">
                  <a:solidFill>
                    <a:schemeClr val="tx1">
                      <a:lumMod val="95000"/>
                      <a:lumOff val="5000"/>
                    </a:schemeClr>
                  </a:solidFill>
                </a:endParaRPr>
              </a:p>
              <a:p>
                <a:r>
                  <a:rPr lang="en-US" sz="3060" dirty="0">
                    <a:solidFill>
                      <a:schemeClr val="tx1">
                        <a:lumMod val="95000"/>
                        <a:lumOff val="5000"/>
                      </a:schemeClr>
                    </a:solidFill>
                  </a:rPr>
                  <a:t>Information Extraction</a:t>
                </a:r>
              </a:p>
              <a:p>
                <a:pPr lvl="1"/>
                <a:r>
                  <a:rPr lang="en-US" sz="2677" dirty="0">
                    <a:solidFill>
                      <a:schemeClr val="tx1">
                        <a:lumMod val="95000"/>
                        <a:lumOff val="5000"/>
                      </a:schemeClr>
                    </a:solidFill>
                    <a:latin typeface="Times New Roman" panose="02020603050405020304" pitchFamily="18" charset="0"/>
                    <a:cs typeface="Times New Roman" panose="02020603050405020304" pitchFamily="18" charset="0"/>
                  </a:rPr>
                  <a:t>“</a:t>
                </a:r>
                <a:r>
                  <a:rPr lang="en-US" sz="2677" i="1" u="sng" dirty="0">
                    <a:solidFill>
                      <a:schemeClr val="tx1">
                        <a:lumMod val="95000"/>
                        <a:lumOff val="5000"/>
                      </a:schemeClr>
                    </a:solidFill>
                    <a:latin typeface="Times New Roman" panose="02020603050405020304" pitchFamily="18" charset="0"/>
                    <a:cs typeface="Times New Roman" panose="02020603050405020304" pitchFamily="18" charset="0"/>
                  </a:rPr>
                  <a:t>Hathaway</a:t>
                </a:r>
                <a:r>
                  <a:rPr lang="en-US" sz="2677" i="1" dirty="0">
                    <a:solidFill>
                      <a:schemeClr val="tx1">
                        <a:lumMod val="95000"/>
                        <a:lumOff val="5000"/>
                      </a:schemeClr>
                    </a:solidFill>
                    <a:latin typeface="Times New Roman" panose="02020603050405020304" pitchFamily="18" charset="0"/>
                    <a:cs typeface="Times New Roman" panose="02020603050405020304" pitchFamily="18" charset="0"/>
                  </a:rPr>
                  <a:t> </a:t>
                </a:r>
                <a:r>
                  <a:rPr lang="en-US" sz="2677" i="1" u="sng" dirty="0">
                    <a:solidFill>
                      <a:schemeClr val="tx1">
                        <a:lumMod val="95000"/>
                        <a:lumOff val="5000"/>
                      </a:schemeClr>
                    </a:solidFill>
                    <a:latin typeface="Times New Roman" panose="02020603050405020304" pitchFamily="18" charset="0"/>
                    <a:cs typeface="Times New Roman" panose="02020603050405020304" pitchFamily="18" charset="0"/>
                  </a:rPr>
                  <a:t>was born in</a:t>
                </a:r>
                <a:r>
                  <a:rPr lang="en-US" sz="2677" i="1" dirty="0">
                    <a:solidFill>
                      <a:schemeClr val="tx1">
                        <a:lumMod val="95000"/>
                        <a:lumOff val="5000"/>
                      </a:schemeClr>
                    </a:solidFill>
                    <a:latin typeface="Times New Roman" panose="02020603050405020304" pitchFamily="18" charset="0"/>
                    <a:cs typeface="Times New Roman" panose="02020603050405020304" pitchFamily="18" charset="0"/>
                  </a:rPr>
                  <a:t> </a:t>
                </a:r>
                <a:r>
                  <a:rPr lang="en-US" sz="2677" i="1" u="sng" dirty="0">
                    <a:solidFill>
                      <a:schemeClr val="tx1">
                        <a:lumMod val="95000"/>
                        <a:lumOff val="5000"/>
                      </a:schemeClr>
                    </a:solidFill>
                    <a:latin typeface="Times New Roman" panose="02020603050405020304" pitchFamily="18" charset="0"/>
                    <a:cs typeface="Times New Roman" panose="02020603050405020304" pitchFamily="18" charset="0"/>
                  </a:rPr>
                  <a:t>Brooklyn</a:t>
                </a:r>
                <a:r>
                  <a:rPr lang="en-US" sz="2677" i="1" dirty="0">
                    <a:solidFill>
                      <a:schemeClr val="tx1">
                        <a:lumMod val="95000"/>
                        <a:lumOff val="5000"/>
                      </a:schemeClr>
                    </a:solidFill>
                    <a:latin typeface="Times New Roman" panose="02020603050405020304" pitchFamily="18" charset="0"/>
                    <a:cs typeface="Times New Roman" panose="02020603050405020304" pitchFamily="18" charset="0"/>
                  </a:rPr>
                  <a:t>, </a:t>
                </a:r>
                <a:r>
                  <a:rPr lang="en-US" sz="2677" i="1" u="sng" dirty="0">
                    <a:solidFill>
                      <a:schemeClr val="tx1">
                        <a:lumMod val="95000"/>
                        <a:lumOff val="5000"/>
                      </a:schemeClr>
                    </a:solidFill>
                    <a:latin typeface="Times New Roman" panose="02020603050405020304" pitchFamily="18" charset="0"/>
                    <a:cs typeface="Times New Roman" panose="02020603050405020304" pitchFamily="18" charset="0"/>
                  </a:rPr>
                  <a:t>New York</a:t>
                </a:r>
                <a:r>
                  <a:rPr lang="en-US" sz="2677" i="1" dirty="0">
                    <a:solidFill>
                      <a:schemeClr val="tx1">
                        <a:lumMod val="95000"/>
                        <a:lumOff val="5000"/>
                      </a:schemeClr>
                    </a:solidFill>
                    <a:latin typeface="Times New Roman" panose="02020603050405020304" pitchFamily="18" charset="0"/>
                    <a:cs typeface="Times New Roman" panose="02020603050405020304" pitchFamily="18" charset="0"/>
                  </a:rPr>
                  <a:t>.”</a:t>
                </a:r>
              </a:p>
              <a:p>
                <a:pPr marL="281310" lvl="1" indent="0">
                  <a:buNone/>
                </a:pPr>
                <a14:m>
                  <m:oMath xmlns:m="http://schemas.openxmlformats.org/officeDocument/2006/math">
                    <m:r>
                      <a:rPr lang="en-US" sz="2677" i="1">
                        <a:solidFill>
                          <a:schemeClr val="tx1">
                            <a:lumMod val="95000"/>
                            <a:lumOff val="5000"/>
                          </a:schemeClr>
                        </a:solidFill>
                        <a:latin typeface="Cambria Math" panose="02040503050406030204" pitchFamily="18" charset="0"/>
                        <a:cs typeface="Times New Roman" panose="02020603050405020304" pitchFamily="18" charset="0"/>
                      </a:rPr>
                      <m:t>𝑏𝑜𝑟𝑛𝐼𝑛</m:t>
                    </m:r>
                    <m:r>
                      <a:rPr lang="en-US" sz="2677" i="1">
                        <a:solidFill>
                          <a:schemeClr val="tx1">
                            <a:lumMod val="95000"/>
                            <a:lumOff val="5000"/>
                          </a:schemeClr>
                        </a:solidFill>
                        <a:latin typeface="Cambria Math" panose="02040503050406030204" pitchFamily="18" charset="0"/>
                        <a:cs typeface="Times New Roman" panose="02020603050405020304" pitchFamily="18" charset="0"/>
                      </a:rPr>
                      <m:t>(</m:t>
                    </m:r>
                    <m:r>
                      <a:rPr lang="en-US" sz="2677" i="1">
                        <a:solidFill>
                          <a:schemeClr val="tx1">
                            <a:lumMod val="95000"/>
                            <a:lumOff val="5000"/>
                          </a:schemeClr>
                        </a:solidFill>
                        <a:latin typeface="Cambria Math" panose="02040503050406030204" pitchFamily="18" charset="0"/>
                        <a:cs typeface="Times New Roman" panose="02020603050405020304" pitchFamily="18" charset="0"/>
                      </a:rPr>
                      <m:t>𝐻𝑎𝑡h𝑎𝑤𝑎𝑦</m:t>
                    </m:r>
                    <m:r>
                      <a:rPr lang="en-US" sz="2677" i="1">
                        <a:solidFill>
                          <a:schemeClr val="tx1">
                            <a:lumMod val="95000"/>
                            <a:lumOff val="5000"/>
                          </a:schemeClr>
                        </a:solidFill>
                        <a:latin typeface="Cambria Math" panose="02040503050406030204" pitchFamily="18" charset="0"/>
                        <a:cs typeface="Times New Roman" panose="02020603050405020304" pitchFamily="18" charset="0"/>
                      </a:rPr>
                      <m:t>, </m:t>
                    </m:r>
                    <m:r>
                      <a:rPr lang="en-US" sz="2677" i="1">
                        <a:solidFill>
                          <a:schemeClr val="tx1">
                            <a:lumMod val="95000"/>
                            <a:lumOff val="5000"/>
                          </a:schemeClr>
                        </a:solidFill>
                        <a:latin typeface="Cambria Math" panose="02040503050406030204" pitchFamily="18" charset="0"/>
                        <a:cs typeface="Times New Roman" panose="02020603050405020304" pitchFamily="18" charset="0"/>
                      </a:rPr>
                      <m:t>𝐵𝑟𝑜𝑜𝑘𝑙𝑦𝑛</m:t>
                    </m:r>
                    <m:r>
                      <a:rPr lang="en-US" sz="2677" i="1">
                        <a:solidFill>
                          <a:schemeClr val="tx1">
                            <a:lumMod val="95000"/>
                            <a:lumOff val="5000"/>
                          </a:schemeClr>
                        </a:solidFill>
                        <a:latin typeface="Cambria Math" panose="02040503050406030204" pitchFamily="18" charset="0"/>
                        <a:cs typeface="Times New Roman" panose="02020603050405020304" pitchFamily="18" charset="0"/>
                      </a:rPr>
                      <m:t>)</m:t>
                    </m:r>
                  </m:oMath>
                </a14:m>
                <a:r>
                  <a:rPr lang="en-US" sz="2677" i="1" dirty="0">
                    <a:solidFill>
                      <a:schemeClr val="tx1">
                        <a:lumMod val="95000"/>
                        <a:lumOff val="5000"/>
                      </a:schemeClr>
                    </a:solidFill>
                    <a:latin typeface="Times New Roman" panose="02020603050405020304" pitchFamily="18" charset="0"/>
                    <a:cs typeface="Times New Roman" panose="02020603050405020304" pitchFamily="18" charset="0"/>
                  </a:rPr>
                  <a:t> </a:t>
                </a:r>
              </a:p>
              <a:p>
                <a:pPr marL="281310" lvl="1" indent="0">
                  <a:buNone/>
                </a:pPr>
                <a14:m>
                  <m:oMath xmlns:m="http://schemas.openxmlformats.org/officeDocument/2006/math">
                    <m:r>
                      <a:rPr lang="en-US" sz="2677" i="1" dirty="0">
                        <a:solidFill>
                          <a:schemeClr val="tx1">
                            <a:lumMod val="95000"/>
                            <a:lumOff val="5000"/>
                          </a:schemeClr>
                        </a:solidFill>
                        <a:latin typeface="Cambria Math" panose="02040503050406030204" pitchFamily="18" charset="0"/>
                        <a:cs typeface="Times New Roman" panose="02020603050405020304" pitchFamily="18" charset="0"/>
                      </a:rPr>
                      <m:t>𝑐𝑜𝑛𝑡𝑎𝑖𝑛𝑠</m:t>
                    </m:r>
                    <m:r>
                      <a:rPr lang="en-US" sz="2677" i="1" dirty="0">
                        <a:solidFill>
                          <a:schemeClr val="tx1">
                            <a:lumMod val="95000"/>
                            <a:lumOff val="5000"/>
                          </a:schemeClr>
                        </a:solidFill>
                        <a:latin typeface="Cambria Math" panose="02040503050406030204" pitchFamily="18" charset="0"/>
                        <a:cs typeface="Times New Roman" panose="02020603050405020304" pitchFamily="18" charset="0"/>
                      </a:rPr>
                      <m:t>(</m:t>
                    </m:r>
                    <m:r>
                      <a:rPr lang="en-US" sz="2677" i="1" dirty="0">
                        <a:solidFill>
                          <a:schemeClr val="tx1">
                            <a:lumMod val="95000"/>
                            <a:lumOff val="5000"/>
                          </a:schemeClr>
                        </a:solidFill>
                        <a:latin typeface="Cambria Math" panose="02040503050406030204" pitchFamily="18" charset="0"/>
                        <a:cs typeface="Times New Roman" panose="02020603050405020304" pitchFamily="18" charset="0"/>
                      </a:rPr>
                      <m:t>𝑁𝑒𝑤</m:t>
                    </m:r>
                    <m:r>
                      <a:rPr lang="en-US" sz="2677" i="1" dirty="0">
                        <a:solidFill>
                          <a:schemeClr val="tx1">
                            <a:lumMod val="95000"/>
                            <a:lumOff val="5000"/>
                          </a:schemeClr>
                        </a:solidFill>
                        <a:latin typeface="Cambria Math" panose="02040503050406030204" pitchFamily="18" charset="0"/>
                        <a:cs typeface="Times New Roman" panose="02020603050405020304" pitchFamily="18" charset="0"/>
                      </a:rPr>
                      <m:t> </m:t>
                    </m:r>
                    <m:r>
                      <a:rPr lang="en-US" sz="2677" i="1" dirty="0">
                        <a:solidFill>
                          <a:schemeClr val="tx1">
                            <a:lumMod val="95000"/>
                            <a:lumOff val="5000"/>
                          </a:schemeClr>
                        </a:solidFill>
                        <a:latin typeface="Cambria Math" panose="02040503050406030204" pitchFamily="18" charset="0"/>
                        <a:cs typeface="Times New Roman" panose="02020603050405020304" pitchFamily="18" charset="0"/>
                      </a:rPr>
                      <m:t>𝑌𝑜𝑟𝑘</m:t>
                    </m:r>
                    <m:r>
                      <a:rPr lang="en-US" sz="2677" i="1" dirty="0">
                        <a:solidFill>
                          <a:schemeClr val="tx1">
                            <a:lumMod val="95000"/>
                            <a:lumOff val="5000"/>
                          </a:schemeClr>
                        </a:solidFill>
                        <a:latin typeface="Cambria Math" panose="02040503050406030204" pitchFamily="18" charset="0"/>
                        <a:cs typeface="Times New Roman" panose="02020603050405020304" pitchFamily="18" charset="0"/>
                      </a:rPr>
                      <m:t>, </m:t>
                    </m:r>
                    <m:r>
                      <a:rPr lang="en-US" sz="2677" i="1" dirty="0">
                        <a:solidFill>
                          <a:schemeClr val="tx1">
                            <a:lumMod val="95000"/>
                            <a:lumOff val="5000"/>
                          </a:schemeClr>
                        </a:solidFill>
                        <a:latin typeface="Cambria Math" panose="02040503050406030204" pitchFamily="18" charset="0"/>
                        <a:cs typeface="Times New Roman" panose="02020603050405020304" pitchFamily="18" charset="0"/>
                      </a:rPr>
                      <m:t>𝐵𝑟𝑜𝑜𝑘𝑙𝑦𝑛</m:t>
                    </m:r>
                    <m:r>
                      <a:rPr lang="en-US" sz="2677" i="1" dirty="0">
                        <a:solidFill>
                          <a:schemeClr val="tx1">
                            <a:lumMod val="95000"/>
                            <a:lumOff val="5000"/>
                          </a:schemeClr>
                        </a:solidFill>
                        <a:latin typeface="Cambria Math" panose="02040503050406030204" pitchFamily="18" charset="0"/>
                        <a:cs typeface="Times New Roman" panose="02020603050405020304" pitchFamily="18" charset="0"/>
                      </a:rPr>
                      <m:t>)</m:t>
                    </m:r>
                  </m:oMath>
                </a14:m>
                <a:r>
                  <a:rPr lang="en-US" sz="2677" i="1" dirty="0">
                    <a:solidFill>
                      <a:schemeClr val="tx1">
                        <a:lumMod val="95000"/>
                        <a:lumOff val="5000"/>
                      </a:schemeClr>
                    </a:solidFill>
                    <a:latin typeface="Times New Roman" panose="02020603050405020304" pitchFamily="18" charset="0"/>
                    <a:cs typeface="Times New Roman" panose="02020603050405020304" pitchFamily="18" charset="0"/>
                  </a:rPr>
                  <a:t> </a:t>
                </a:r>
              </a:p>
              <a:p>
                <a:pPr lvl="8"/>
                <a:endParaRPr lang="en-US" sz="1434" dirty="0">
                  <a:solidFill>
                    <a:schemeClr val="tx1">
                      <a:lumMod val="95000"/>
                      <a:lumOff val="5000"/>
                    </a:schemeClr>
                  </a:solidFill>
                </a:endParaRPr>
              </a:p>
              <a:p>
                <a:r>
                  <a:rPr lang="en-US" sz="3060" dirty="0">
                    <a:solidFill>
                      <a:schemeClr val="tx1">
                        <a:lumMod val="95000"/>
                        <a:lumOff val="5000"/>
                      </a:schemeClr>
                    </a:solidFill>
                  </a:rPr>
                  <a:t>Web Search</a:t>
                </a:r>
              </a:p>
              <a:p>
                <a:pPr lvl="1"/>
                <a:r>
                  <a:rPr lang="en-US" sz="2677" dirty="0">
                    <a:solidFill>
                      <a:schemeClr val="tx1">
                        <a:lumMod val="95000"/>
                        <a:lumOff val="5000"/>
                      </a:schemeClr>
                    </a:solidFill>
                  </a:rPr>
                  <a:t>Identify entities and relationships in queries</a:t>
                </a:r>
                <a:endParaRPr lang="en-US" sz="2677" dirty="0"/>
              </a:p>
            </p:txBody>
          </p:sp>
        </mc:Choice>
        <mc:Fallback xmlns="">
          <p:sp>
            <p:nvSpPr>
              <p:cNvPr id="3" name="Content Placeholder 2"/>
              <p:cNvSpPr>
                <a:spLocks noGrp="1" noRot="1" noChangeAspect="1" noMove="1" noResize="1" noEditPoints="1" noAdjustHandles="1" noChangeArrowheads="1" noChangeShapeType="1" noTextEdit="1"/>
              </p:cNvSpPr>
              <p:nvPr>
                <p:ph sz="quarter" idx="10"/>
              </p:nvPr>
            </p:nvSpPr>
            <p:spPr>
              <a:xfrm>
                <a:off x="406314" y="1384333"/>
                <a:ext cx="10028403" cy="4990806"/>
              </a:xfrm>
              <a:blipFill>
                <a:blip r:embed="rId2"/>
                <a:stretch>
                  <a:fillRect l="-547"/>
                </a:stretch>
              </a:blipFill>
            </p:spPr>
            <p:txBody>
              <a:bodyPr/>
              <a:lstStyle/>
              <a:p>
                <a:r>
                  <a:rPr lang="en-US">
                    <a:noFill/>
                  </a:rPr>
                  <a:t> </a:t>
                </a:r>
              </a:p>
            </p:txBody>
          </p:sp>
        </mc:Fallback>
      </mc:AlternateContent>
      <p:sp>
        <p:nvSpPr>
          <p:cNvPr id="4" name="Flowchart: Magnetic Disk 3"/>
          <p:cNvSpPr/>
          <p:nvPr/>
        </p:nvSpPr>
        <p:spPr bwMode="auto">
          <a:xfrm>
            <a:off x="9560401" y="1384333"/>
            <a:ext cx="1020035" cy="1386133"/>
          </a:xfrm>
          <a:prstGeom prst="flowChartMagneticDisk">
            <a:avLst/>
          </a:prstGeom>
          <a:solidFill>
            <a:schemeClr val="accent6">
              <a:lumMod val="60000"/>
              <a:lumOff val="40000"/>
            </a:schemeClr>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4918" tIns="52459" rIns="104918" bIns="52459" numCol="1" rtlCol="0" anchor="ctr" anchorCtr="0" compatLnSpc="1">
            <a:prstTxWarp prst="textNoShape">
              <a:avLst/>
            </a:prstTxWarp>
          </a:bodyPr>
          <a:lstStyle/>
          <a:p>
            <a:pPr algn="ctr" defTabSz="1048868" fontAlgn="base">
              <a:spcBef>
                <a:spcPct val="0"/>
              </a:spcBef>
              <a:spcAft>
                <a:spcPct val="0"/>
              </a:spcAft>
            </a:pPr>
            <a:r>
              <a:rPr lang="en-US" sz="2773" dirty="0">
                <a:solidFill>
                  <a:schemeClr val="tx1"/>
                </a:solidFill>
                <a:latin typeface="Segoe UI" panose="020B0502040204020203" pitchFamily="34" charset="0"/>
              </a:rPr>
              <a:t>KB</a:t>
            </a:r>
          </a:p>
        </p:txBody>
      </p:sp>
      <p:grpSp>
        <p:nvGrpSpPr>
          <p:cNvPr id="14" name="Group 13"/>
          <p:cNvGrpSpPr/>
          <p:nvPr/>
        </p:nvGrpSpPr>
        <p:grpSpPr>
          <a:xfrm>
            <a:off x="8356205" y="1739258"/>
            <a:ext cx="2910270" cy="3644562"/>
            <a:chOff x="7722386" y="1818997"/>
            <a:chExt cx="3043696" cy="3811652"/>
          </a:xfrm>
        </p:grpSpPr>
        <p:sp>
          <p:nvSpPr>
            <p:cNvPr id="6" name="Right Arrow 5"/>
            <p:cNvSpPr/>
            <p:nvPr/>
          </p:nvSpPr>
          <p:spPr bwMode="auto">
            <a:xfrm>
              <a:off x="7722386" y="1818997"/>
              <a:ext cx="985684" cy="762000"/>
            </a:xfrm>
            <a:prstGeom prst="rightArrow">
              <a:avLst>
                <a:gd name="adj1" fmla="val 50000"/>
                <a:gd name="adj2" fmla="val 41438"/>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592" rIns="0" bIns="44592" numCol="1" rtlCol="0" anchor="ctr" anchorCtr="0" compatLnSpc="1">
              <a:prstTxWarp prst="textNoShape">
                <a:avLst/>
              </a:prstTxWarp>
            </a:bodyPr>
            <a:lstStyle/>
            <a:p>
              <a:pPr algn="ctr" defTabSz="891589" fontAlgn="base">
                <a:spcBef>
                  <a:spcPct val="0"/>
                </a:spcBef>
                <a:spcAft>
                  <a:spcPct val="0"/>
                </a:spcAft>
              </a:pPr>
              <a:endParaRPr lang="en-US" sz="1912" dirty="0">
                <a:gradFill>
                  <a:gsLst>
                    <a:gs pos="0">
                      <a:srgbClr val="FFFFFF"/>
                    </a:gs>
                    <a:gs pos="100000">
                      <a:srgbClr val="FFFFFF"/>
                    </a:gs>
                  </a:gsLst>
                  <a:lin ang="5400000" scaled="0"/>
                </a:gradFill>
              </a:endParaRPr>
            </a:p>
          </p:txBody>
        </p:sp>
        <p:sp>
          <p:nvSpPr>
            <p:cNvPr id="7" name="Right Arrow 6"/>
            <p:cNvSpPr/>
            <p:nvPr/>
          </p:nvSpPr>
          <p:spPr bwMode="auto">
            <a:xfrm rot="5400000">
              <a:off x="9070182" y="3139139"/>
              <a:ext cx="890016" cy="762000"/>
            </a:xfrm>
            <a:prstGeom prst="rightArrow">
              <a:avLst>
                <a:gd name="adj1" fmla="val 50000"/>
                <a:gd name="adj2" fmla="val 41438"/>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592" rIns="0" bIns="44592" numCol="1" rtlCol="0" anchor="ctr" anchorCtr="0" compatLnSpc="1">
              <a:prstTxWarp prst="textNoShape">
                <a:avLst/>
              </a:prstTxWarp>
            </a:bodyPr>
            <a:lstStyle/>
            <a:p>
              <a:pPr algn="ctr" defTabSz="891589" fontAlgn="base">
                <a:spcBef>
                  <a:spcPct val="0"/>
                </a:spcBef>
                <a:spcAft>
                  <a:spcPct val="0"/>
                </a:spcAft>
              </a:pPr>
              <a:endParaRPr lang="en-US" sz="1912" dirty="0">
                <a:gradFill>
                  <a:gsLst>
                    <a:gs pos="0">
                      <a:srgbClr val="FFFFFF"/>
                    </a:gs>
                    <a:gs pos="100000">
                      <a:srgbClr val="FFFFFF"/>
                    </a:gs>
                  </a:gsLst>
                  <a:lin ang="5400000" scaled="0"/>
                </a:gradFill>
              </a:endParaRPr>
            </a:p>
          </p:txBody>
        </p:sp>
        <p:grpSp>
          <p:nvGrpSpPr>
            <p:cNvPr id="13" name="Group 12"/>
            <p:cNvGrpSpPr/>
            <p:nvPr/>
          </p:nvGrpSpPr>
          <p:grpSpPr>
            <a:xfrm>
              <a:off x="8248086" y="4041136"/>
              <a:ext cx="2517996" cy="1589513"/>
              <a:chOff x="8248086" y="4041136"/>
              <a:chExt cx="2517996" cy="1589513"/>
            </a:xfrm>
          </p:grpSpPr>
          <p:grpSp>
            <p:nvGrpSpPr>
              <p:cNvPr id="12" name="Group 11"/>
              <p:cNvGrpSpPr/>
              <p:nvPr/>
            </p:nvGrpSpPr>
            <p:grpSpPr>
              <a:xfrm>
                <a:off x="9551938" y="4041136"/>
                <a:ext cx="1214144" cy="1589513"/>
                <a:chOff x="9530056" y="4041136"/>
                <a:chExt cx="1214144" cy="1589513"/>
              </a:xfrm>
            </p:grpSpPr>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86228" y="4582899"/>
                  <a:ext cx="1047750" cy="1047750"/>
                </a:xfrm>
                <a:prstGeom prst="rect">
                  <a:avLst/>
                </a:prstGeom>
              </p:spPr>
            </p:pic>
            <p:sp>
              <p:nvSpPr>
                <p:cNvPr id="10" name="TextBox 9"/>
                <p:cNvSpPr txBox="1"/>
                <p:nvPr/>
              </p:nvSpPr>
              <p:spPr>
                <a:xfrm>
                  <a:off x="9530056" y="4041136"/>
                  <a:ext cx="1214144" cy="691198"/>
                </a:xfrm>
                <a:prstGeom prst="rect">
                  <a:avLst/>
                </a:prstGeom>
                <a:noFill/>
              </p:spPr>
              <p:txBody>
                <a:bodyPr wrap="square" lIns="174863" tIns="139891" rIns="174863" bIns="139891" rtlCol="0">
                  <a:spAutoFit/>
                </a:bodyPr>
                <a:lstStyle/>
                <a:p>
                  <a:pPr>
                    <a:lnSpc>
                      <a:spcPct val="90000"/>
                    </a:lnSpc>
                    <a:spcAft>
                      <a:spcPts val="574"/>
                    </a:spcAft>
                  </a:pPr>
                  <a:r>
                    <a:rPr lang="en-US" sz="1339" dirty="0">
                      <a:gradFill>
                        <a:gsLst>
                          <a:gs pos="2917">
                            <a:schemeClr val="tx1"/>
                          </a:gs>
                          <a:gs pos="30000">
                            <a:schemeClr val="tx1"/>
                          </a:gs>
                        </a:gsLst>
                        <a:lin ang="5400000" scaled="0"/>
                      </a:gradFill>
                    </a:rPr>
                    <a:t>Natasha Obama</a:t>
                  </a:r>
                </a:p>
              </p:txBody>
            </p:sp>
          </p:grpSp>
          <p:grpSp>
            <p:nvGrpSpPr>
              <p:cNvPr id="11" name="Group 10"/>
              <p:cNvGrpSpPr/>
              <p:nvPr/>
            </p:nvGrpSpPr>
            <p:grpSpPr>
              <a:xfrm>
                <a:off x="8248086" y="4041136"/>
                <a:ext cx="1225766" cy="1589513"/>
                <a:chOff x="8037212" y="4041136"/>
                <a:chExt cx="1225766" cy="1589513"/>
              </a:xfrm>
            </p:grpSpPr>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15228" y="4582899"/>
                  <a:ext cx="1047750" cy="1047750"/>
                </a:xfrm>
                <a:prstGeom prst="rect">
                  <a:avLst/>
                </a:prstGeom>
              </p:spPr>
            </p:pic>
            <p:sp>
              <p:nvSpPr>
                <p:cNvPr id="20" name="TextBox 19"/>
                <p:cNvSpPr txBox="1"/>
                <p:nvPr/>
              </p:nvSpPr>
              <p:spPr>
                <a:xfrm>
                  <a:off x="8037212" y="4041136"/>
                  <a:ext cx="1214144" cy="691198"/>
                </a:xfrm>
                <a:prstGeom prst="rect">
                  <a:avLst/>
                </a:prstGeom>
                <a:noFill/>
              </p:spPr>
              <p:txBody>
                <a:bodyPr wrap="square" lIns="174863" tIns="139891" rIns="174863" bIns="139891" rtlCol="0">
                  <a:spAutoFit/>
                </a:bodyPr>
                <a:lstStyle/>
                <a:p>
                  <a:pPr>
                    <a:lnSpc>
                      <a:spcPct val="90000"/>
                    </a:lnSpc>
                    <a:spcAft>
                      <a:spcPts val="574"/>
                    </a:spcAft>
                  </a:pPr>
                  <a:r>
                    <a:rPr lang="en-US" sz="1339" dirty="0" err="1">
                      <a:gradFill>
                        <a:gsLst>
                          <a:gs pos="2917">
                            <a:schemeClr val="tx1"/>
                          </a:gs>
                          <a:gs pos="30000">
                            <a:schemeClr val="tx1"/>
                          </a:gs>
                        </a:gsLst>
                        <a:lin ang="5400000" scaled="0"/>
                      </a:gradFill>
                    </a:rPr>
                    <a:t>Malia</a:t>
                  </a:r>
                  <a:r>
                    <a:rPr lang="en-US" sz="1339" dirty="0">
                      <a:gradFill>
                        <a:gsLst>
                          <a:gs pos="2917">
                            <a:schemeClr val="tx1"/>
                          </a:gs>
                          <a:gs pos="30000">
                            <a:schemeClr val="tx1"/>
                          </a:gs>
                        </a:gsLst>
                        <a:lin ang="5400000" scaled="0"/>
                      </a:gradFill>
                    </a:rPr>
                    <a:t> Obama</a:t>
                  </a:r>
                </a:p>
              </p:txBody>
            </p:sp>
          </p:grpSp>
        </p:grpSp>
      </p:grpSp>
      <p:grpSp>
        <p:nvGrpSpPr>
          <p:cNvPr id="18" name="Group 17"/>
          <p:cNvGrpSpPr/>
          <p:nvPr/>
        </p:nvGrpSpPr>
        <p:grpSpPr>
          <a:xfrm>
            <a:off x="8408142" y="2913141"/>
            <a:ext cx="2947807" cy="3136632"/>
            <a:chOff x="7776704" y="3046699"/>
            <a:chExt cx="3082954" cy="3280436"/>
          </a:xfrm>
        </p:grpSpPr>
        <p:pic>
          <p:nvPicPr>
            <p:cNvPr id="16" name="Picture 15" descr="Screen Clippi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76704" y="4041135"/>
              <a:ext cx="3082954" cy="2286000"/>
            </a:xfrm>
            <a:prstGeom prst="rect">
              <a:avLst/>
            </a:prstGeom>
          </p:spPr>
        </p:pic>
        <p:sp>
          <p:nvSpPr>
            <p:cNvPr id="17" name="Down Arrow 16"/>
            <p:cNvSpPr/>
            <p:nvPr/>
          </p:nvSpPr>
          <p:spPr bwMode="auto">
            <a:xfrm>
              <a:off x="9172290" y="3046699"/>
              <a:ext cx="685800" cy="915701"/>
            </a:xfrm>
            <a:prstGeom prst="downArrow">
              <a:avLst/>
            </a:prstGeom>
            <a:solidFill>
              <a:schemeClr val="accent4"/>
            </a:solidFill>
            <a:ln>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592" rIns="0" bIns="44592" numCol="1" rtlCol="0" anchor="ctr" anchorCtr="0" compatLnSpc="1">
              <a:prstTxWarp prst="textNoShape">
                <a:avLst/>
              </a:prstTxWarp>
            </a:bodyPr>
            <a:lstStyle/>
            <a:p>
              <a:pPr algn="ctr" defTabSz="891589" fontAlgn="base">
                <a:spcBef>
                  <a:spcPct val="0"/>
                </a:spcBef>
                <a:spcAft>
                  <a:spcPct val="0"/>
                </a:spcAft>
              </a:pPr>
              <a:endParaRPr lang="en-US" sz="1912" dirty="0">
                <a:gradFill>
                  <a:gsLst>
                    <a:gs pos="0">
                      <a:srgbClr val="FFFFFF"/>
                    </a:gs>
                    <a:gs pos="100000">
                      <a:srgbClr val="FFFFFF"/>
                    </a:gs>
                  </a:gsLst>
                  <a:lin ang="5400000" scaled="0"/>
                </a:gradFill>
              </a:endParaRPr>
            </a:p>
          </p:txBody>
        </p:sp>
      </p:grpSp>
      <p:grpSp>
        <p:nvGrpSpPr>
          <p:cNvPr id="24" name="Group 23"/>
          <p:cNvGrpSpPr/>
          <p:nvPr/>
        </p:nvGrpSpPr>
        <p:grpSpPr>
          <a:xfrm>
            <a:off x="8153621" y="2751889"/>
            <a:ext cx="1348446" cy="883220"/>
            <a:chOff x="8153621" y="2751889"/>
            <a:chExt cx="1348446" cy="883220"/>
          </a:xfrm>
        </p:grpSpPr>
        <p:sp>
          <p:nvSpPr>
            <p:cNvPr id="15" name="Down Arrow 14"/>
            <p:cNvSpPr/>
            <p:nvPr/>
          </p:nvSpPr>
          <p:spPr bwMode="auto">
            <a:xfrm rot="14137894">
              <a:off x="8659770" y="2792812"/>
              <a:ext cx="515001" cy="1169593"/>
            </a:xfrm>
            <a:prstGeom prst="downArrow">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square" lIns="0" tIns="44592" rIns="0" bIns="44592" numCol="1" rtlCol="0" anchor="ctr" anchorCtr="0" compatLnSpc="1">
              <a:prstTxWarp prst="textNoShape">
                <a:avLst/>
              </a:prstTxWarp>
            </a:bodyPr>
            <a:lstStyle/>
            <a:p>
              <a:pPr algn="ctr" defTabSz="891589" fontAlgn="base">
                <a:spcBef>
                  <a:spcPct val="0"/>
                </a:spcBef>
                <a:spcAft>
                  <a:spcPct val="0"/>
                </a:spcAft>
              </a:pPr>
              <a:endParaRPr lang="en-US" sz="1912" b="1" dirty="0">
                <a:ln w="22225">
                  <a:solidFill>
                    <a:schemeClr val="accent2"/>
                  </a:solidFill>
                  <a:prstDash val="solid"/>
                </a:ln>
                <a:solidFill>
                  <a:schemeClr val="accent2">
                    <a:lumMod val="40000"/>
                    <a:lumOff val="60000"/>
                  </a:schemeClr>
                </a:solidFill>
              </a:endParaRPr>
            </a:p>
          </p:txBody>
        </p:sp>
        <p:sp>
          <p:nvSpPr>
            <p:cNvPr id="22" name="Down Arrow 14"/>
            <p:cNvSpPr/>
            <p:nvPr/>
          </p:nvSpPr>
          <p:spPr bwMode="auto">
            <a:xfrm rot="3320273">
              <a:off x="8512128" y="2393382"/>
              <a:ext cx="452580" cy="1169593"/>
            </a:xfrm>
            <a:prstGeom prst="downArrow">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square" lIns="0" tIns="44592" rIns="0" bIns="44592" numCol="1" rtlCol="0" anchor="ctr" anchorCtr="0" compatLnSpc="1">
              <a:prstTxWarp prst="textNoShape">
                <a:avLst/>
              </a:prstTxWarp>
            </a:bodyPr>
            <a:lstStyle/>
            <a:p>
              <a:pPr algn="ctr" defTabSz="891589" fontAlgn="base">
                <a:spcBef>
                  <a:spcPct val="0"/>
                </a:spcBef>
                <a:spcAft>
                  <a:spcPct val="0"/>
                </a:spcAft>
              </a:pPr>
              <a:endParaRPr lang="en-US" sz="1912" b="1" dirty="0">
                <a:ln w="22225">
                  <a:solidFill>
                    <a:schemeClr val="accent2"/>
                  </a:solidFill>
                  <a:prstDash val="solid"/>
                </a:ln>
                <a:solidFill>
                  <a:schemeClr val="accent2">
                    <a:lumMod val="40000"/>
                    <a:lumOff val="60000"/>
                  </a:schemeClr>
                </a:solidFill>
              </a:endParaRPr>
            </a:p>
          </p:txBody>
        </p:sp>
      </p:grpSp>
    </p:spTree>
    <p:extLst>
      <p:ext uri="{BB962C8B-B14F-4D97-AF65-F5344CB8AC3E}">
        <p14:creationId xmlns:p14="http://schemas.microsoft.com/office/powerpoint/2010/main" val="27949410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childTnLst>
                                  <p:subTnLst>
                                    <p:set>
                                      <p:cBhvr override="childStyle">
                                        <p:cTn dur="1" fill="hold" display="0" masterRel="nextClick" afterEffect="1"/>
                                        <p:tgtEl>
                                          <p:spTgt spid="14"/>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subTnLst>
                                    <p:set>
                                      <p:cBhvr override="childStyle">
                                        <p:cTn dur="1" fill="hold" display="0" masterRel="nextClick" afterEffect="1"/>
                                        <p:tgtEl>
                                          <p:spTgt spid="24"/>
                                        </p:tgtEl>
                                        <p:attrNameLst>
                                          <p:attrName>style.visibility</p:attrName>
                                        </p:attrNameLst>
                                      </p:cBhvr>
                                      <p:to>
                                        <p:strVal val="hidden"/>
                                      </p:to>
                                    </p:set>
                                  </p:subTnLst>
                                </p:cTn>
                              </p:par>
                              <p:par>
                                <p:cTn id="11" presetID="1" presetClass="entr" presetSubtype="0" fill="hold" grpId="0"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Information Extraction</a:t>
            </a:r>
          </a:p>
        </p:txBody>
      </p:sp>
      <p:sp>
        <p:nvSpPr>
          <p:cNvPr id="2" name="Text Placeholder 1"/>
          <p:cNvSpPr>
            <a:spLocks noGrp="1"/>
          </p:cNvSpPr>
          <p:nvPr>
            <p:ph sz="quarter" idx="10"/>
          </p:nvPr>
        </p:nvSpPr>
        <p:spPr>
          <a:xfrm>
            <a:off x="274638" y="1371600"/>
            <a:ext cx="11887200" cy="1169551"/>
          </a:xfrm>
        </p:spPr>
        <p:txBody>
          <a:bodyPr/>
          <a:lstStyle/>
          <a:p>
            <a:r>
              <a:rPr lang="en-US" sz="3200" dirty="0"/>
              <a:t>Understand text by identifying entities and their relations</a:t>
            </a:r>
          </a:p>
          <a:p>
            <a:r>
              <a:rPr lang="en-US" sz="3200" dirty="0"/>
              <a:t>Produce or store the information in a structured form</a:t>
            </a:r>
          </a:p>
        </p:txBody>
      </p:sp>
      <p:sp>
        <p:nvSpPr>
          <p:cNvPr id="4" name="TextBox 3"/>
          <p:cNvSpPr txBox="1"/>
          <p:nvPr/>
        </p:nvSpPr>
        <p:spPr>
          <a:xfrm>
            <a:off x="175733" y="3885021"/>
            <a:ext cx="5289176" cy="1957459"/>
          </a:xfrm>
          <a:prstGeom prst="rect">
            <a:avLst/>
          </a:prstGeom>
          <a:noFill/>
          <a:ln w="15875">
            <a:solidFill>
              <a:srgbClr val="0070C0"/>
            </a:solidFill>
          </a:ln>
        </p:spPr>
        <p:txBody>
          <a:bodyPr wrap="square" lIns="182880" tIns="146304" rIns="182880" bIns="146304" rtlCol="0">
            <a:spAutoFit/>
          </a:bodyPr>
          <a:lstStyle/>
          <a:p>
            <a:pPr>
              <a:lnSpc>
                <a:spcPct val="150000"/>
              </a:lnSpc>
              <a:spcAft>
                <a:spcPts val="600"/>
              </a:spcAft>
            </a:pPr>
            <a:r>
              <a:rPr lang="en-US" sz="2400" dirty="0">
                <a:gradFill>
                  <a:gsLst>
                    <a:gs pos="2917">
                      <a:schemeClr val="tx1"/>
                    </a:gs>
                    <a:gs pos="30000">
                      <a:schemeClr val="tx1"/>
                    </a:gs>
                  </a:gsLst>
                  <a:lin ang="5400000" scaled="0"/>
                </a:gradFill>
              </a:rPr>
              <a:t>Michelle Obama, née Robinson, the wife of Barack Obama, was born on January 17, 1964, in Chicago, Illinois. </a:t>
            </a:r>
          </a:p>
        </p:txBody>
      </p:sp>
      <p:grpSp>
        <p:nvGrpSpPr>
          <p:cNvPr id="25" name="Group 24"/>
          <p:cNvGrpSpPr/>
          <p:nvPr/>
        </p:nvGrpSpPr>
        <p:grpSpPr>
          <a:xfrm>
            <a:off x="343141" y="4515674"/>
            <a:ext cx="4859072" cy="1121595"/>
            <a:chOff x="699247" y="3810001"/>
            <a:chExt cx="4859072" cy="1121595"/>
          </a:xfrm>
        </p:grpSpPr>
        <p:cxnSp>
          <p:nvCxnSpPr>
            <p:cNvPr id="8" name="Straight Connector 7"/>
            <p:cNvCxnSpPr/>
            <p:nvPr/>
          </p:nvCxnSpPr>
          <p:spPr>
            <a:xfrm>
              <a:off x="699247" y="3810001"/>
              <a:ext cx="2178424" cy="0"/>
            </a:xfrm>
            <a:prstGeom prst="line">
              <a:avLst/>
            </a:prstGeom>
            <a:ln w="31750">
              <a:solidFill>
                <a:srgbClr val="C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714676" y="4363094"/>
              <a:ext cx="1901827" cy="3423"/>
            </a:xfrm>
            <a:prstGeom prst="line">
              <a:avLst/>
            </a:prstGeom>
            <a:ln w="31750">
              <a:solidFill>
                <a:srgbClr val="C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3616503" y="3810001"/>
              <a:ext cx="1284270" cy="0"/>
            </a:xfrm>
            <a:prstGeom prst="line">
              <a:avLst/>
            </a:prstGeom>
            <a:ln w="31750">
              <a:solidFill>
                <a:srgbClr val="C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3465815" y="4928171"/>
              <a:ext cx="1044540" cy="3425"/>
            </a:xfrm>
            <a:prstGeom prst="line">
              <a:avLst/>
            </a:prstGeom>
            <a:ln w="31750">
              <a:solidFill>
                <a:srgbClr val="C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4674742" y="4928171"/>
              <a:ext cx="883577" cy="0"/>
            </a:xfrm>
            <a:prstGeom prst="line">
              <a:avLst/>
            </a:prstGeom>
            <a:ln w="31750">
              <a:solidFill>
                <a:srgbClr val="C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699247" y="4928171"/>
              <a:ext cx="2269984" cy="0"/>
            </a:xfrm>
            <a:prstGeom prst="line">
              <a:avLst/>
            </a:prstGeom>
            <a:ln w="31750">
              <a:solidFill>
                <a:srgbClr val="C00000"/>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8" name="TextBox 27"/>
          <p:cNvSpPr txBox="1"/>
          <p:nvPr/>
        </p:nvSpPr>
        <p:spPr>
          <a:xfrm>
            <a:off x="6339536" y="3885021"/>
            <a:ext cx="5822302" cy="2757678"/>
          </a:xfrm>
          <a:prstGeom prst="rect">
            <a:avLst/>
          </a:prstGeom>
          <a:noFill/>
          <a:ln>
            <a:solidFill>
              <a:schemeClr val="accent2"/>
            </a:solidFill>
          </a:ln>
        </p:spPr>
        <p:txBody>
          <a:bodyPr wrap="square" lIns="182880" tIns="146304" rIns="182880" bIns="146304" rtlCol="0">
            <a:spAutoFit/>
          </a:bodyPr>
          <a:lstStyle/>
          <a:p>
            <a:pPr>
              <a:lnSpc>
                <a:spcPts val="2700"/>
              </a:lnSpc>
              <a:spcAft>
                <a:spcPts val="600"/>
              </a:spcAft>
            </a:pPr>
            <a:r>
              <a:rPr lang="en-US" sz="2000" dirty="0" err="1">
                <a:gradFill>
                  <a:gsLst>
                    <a:gs pos="2917">
                      <a:schemeClr val="tx1"/>
                    </a:gs>
                    <a:gs pos="30000">
                      <a:schemeClr val="tx1"/>
                    </a:gs>
                  </a:gsLst>
                  <a:lin ang="5400000" scaled="0"/>
                </a:gradFill>
                <a:latin typeface="Consolas" panose="020B0609020204030204" pitchFamily="49" charset="0"/>
              </a:rPr>
              <a:t>Maiden_name</a:t>
            </a:r>
            <a:r>
              <a:rPr lang="en-US" sz="2000" dirty="0">
                <a:gradFill>
                  <a:gsLst>
                    <a:gs pos="2917">
                      <a:schemeClr val="tx1"/>
                    </a:gs>
                    <a:gs pos="30000">
                      <a:schemeClr val="tx1"/>
                    </a:gs>
                  </a:gsLst>
                  <a:lin ang="5400000" scaled="0"/>
                </a:gradFill>
                <a:latin typeface="Consolas" panose="020B0609020204030204" pitchFamily="49" charset="0"/>
              </a:rPr>
              <a:t>(</a:t>
            </a:r>
            <a:r>
              <a:rPr lang="en-US" sz="2000" dirty="0" err="1">
                <a:gradFill>
                  <a:gsLst>
                    <a:gs pos="2917">
                      <a:schemeClr val="tx1"/>
                    </a:gs>
                    <a:gs pos="30000">
                      <a:schemeClr val="tx1"/>
                    </a:gs>
                  </a:gsLst>
                  <a:lin ang="5400000" scaled="0"/>
                </a:gradFill>
                <a:latin typeface="Consolas" panose="020B0609020204030204" pitchFamily="49" charset="0"/>
              </a:rPr>
              <a:t>Michelle_Obama</a:t>
            </a:r>
            <a:r>
              <a:rPr lang="en-US" sz="2000" dirty="0">
                <a:gradFill>
                  <a:gsLst>
                    <a:gs pos="2917">
                      <a:schemeClr val="tx1"/>
                    </a:gs>
                    <a:gs pos="30000">
                      <a:schemeClr val="tx1"/>
                    </a:gs>
                  </a:gsLst>
                  <a:lin ang="5400000" scaled="0"/>
                </a:gradFill>
                <a:latin typeface="Consolas" panose="020B0609020204030204" pitchFamily="49" charset="0"/>
              </a:rPr>
              <a:t>, Robinson)</a:t>
            </a:r>
          </a:p>
          <a:p>
            <a:pPr>
              <a:lnSpc>
                <a:spcPts val="2700"/>
              </a:lnSpc>
              <a:spcAft>
                <a:spcPts val="600"/>
              </a:spcAft>
            </a:pPr>
            <a:r>
              <a:rPr lang="en-US" sz="2000" dirty="0" err="1">
                <a:gradFill>
                  <a:gsLst>
                    <a:gs pos="2917">
                      <a:schemeClr val="tx1"/>
                    </a:gs>
                    <a:gs pos="30000">
                      <a:schemeClr val="tx1"/>
                    </a:gs>
                  </a:gsLst>
                  <a:lin ang="5400000" scaled="0"/>
                </a:gradFill>
                <a:latin typeface="Consolas" panose="020B0609020204030204" pitchFamily="49" charset="0"/>
              </a:rPr>
              <a:t>Wife_of</a:t>
            </a:r>
            <a:r>
              <a:rPr lang="en-US" sz="2000" dirty="0">
                <a:gradFill>
                  <a:gsLst>
                    <a:gs pos="2917">
                      <a:schemeClr val="tx1"/>
                    </a:gs>
                    <a:gs pos="30000">
                      <a:schemeClr val="tx1"/>
                    </a:gs>
                  </a:gsLst>
                  <a:lin ang="5400000" scaled="0"/>
                </a:gradFill>
                <a:latin typeface="Consolas" panose="020B0609020204030204" pitchFamily="49" charset="0"/>
              </a:rPr>
              <a:t>(</a:t>
            </a:r>
            <a:r>
              <a:rPr lang="en-US" sz="2000" dirty="0" err="1">
                <a:gradFill>
                  <a:gsLst>
                    <a:gs pos="2917">
                      <a:schemeClr val="tx1"/>
                    </a:gs>
                    <a:gs pos="30000">
                      <a:schemeClr val="tx1"/>
                    </a:gs>
                  </a:gsLst>
                  <a:lin ang="5400000" scaled="0"/>
                </a:gradFill>
                <a:latin typeface="Consolas" panose="020B0609020204030204" pitchFamily="49" charset="0"/>
              </a:rPr>
              <a:t>Michelle_Obama</a:t>
            </a:r>
            <a:r>
              <a:rPr lang="en-US" sz="2000" dirty="0">
                <a:gradFill>
                  <a:gsLst>
                    <a:gs pos="2917">
                      <a:schemeClr val="tx1"/>
                    </a:gs>
                    <a:gs pos="30000">
                      <a:schemeClr val="tx1"/>
                    </a:gs>
                  </a:gsLst>
                  <a:lin ang="5400000" scaled="0"/>
                </a:gradFill>
                <a:latin typeface="Consolas" panose="020B0609020204030204" pitchFamily="49" charset="0"/>
              </a:rPr>
              <a:t>, </a:t>
            </a:r>
            <a:r>
              <a:rPr lang="en-US" sz="2000" dirty="0" err="1">
                <a:gradFill>
                  <a:gsLst>
                    <a:gs pos="2917">
                      <a:schemeClr val="tx1"/>
                    </a:gs>
                    <a:gs pos="30000">
                      <a:schemeClr val="tx1"/>
                    </a:gs>
                  </a:gsLst>
                  <a:lin ang="5400000" scaled="0"/>
                </a:gradFill>
                <a:latin typeface="Consolas" panose="020B0609020204030204" pitchFamily="49" charset="0"/>
              </a:rPr>
              <a:t>Barack_Obama</a:t>
            </a:r>
            <a:r>
              <a:rPr lang="en-US" sz="2000" dirty="0">
                <a:gradFill>
                  <a:gsLst>
                    <a:gs pos="2917">
                      <a:schemeClr val="tx1"/>
                    </a:gs>
                    <a:gs pos="30000">
                      <a:schemeClr val="tx1"/>
                    </a:gs>
                  </a:gsLst>
                  <a:lin ang="5400000" scaled="0"/>
                </a:gradFill>
                <a:latin typeface="Consolas" panose="020B0609020204030204" pitchFamily="49" charset="0"/>
              </a:rPr>
              <a:t>)</a:t>
            </a:r>
          </a:p>
          <a:p>
            <a:pPr>
              <a:lnSpc>
                <a:spcPts val="2700"/>
              </a:lnSpc>
              <a:spcAft>
                <a:spcPts val="600"/>
              </a:spcAft>
            </a:pPr>
            <a:r>
              <a:rPr lang="en-US" sz="2000" dirty="0" err="1">
                <a:gradFill>
                  <a:gsLst>
                    <a:gs pos="2917">
                      <a:schemeClr val="tx1"/>
                    </a:gs>
                    <a:gs pos="30000">
                      <a:schemeClr val="tx1"/>
                    </a:gs>
                  </a:gsLst>
                  <a:lin ang="5400000" scaled="0"/>
                </a:gradFill>
                <a:latin typeface="Consolas" panose="020B0609020204030204" pitchFamily="49" charset="0"/>
              </a:rPr>
              <a:t>Birth_date</a:t>
            </a:r>
            <a:r>
              <a:rPr lang="en-US" sz="2000" dirty="0">
                <a:gradFill>
                  <a:gsLst>
                    <a:gs pos="2917">
                      <a:schemeClr val="tx1"/>
                    </a:gs>
                    <a:gs pos="30000">
                      <a:schemeClr val="tx1"/>
                    </a:gs>
                  </a:gsLst>
                  <a:lin ang="5400000" scaled="0"/>
                </a:gradFill>
                <a:latin typeface="Consolas" panose="020B0609020204030204" pitchFamily="49" charset="0"/>
              </a:rPr>
              <a:t>(</a:t>
            </a:r>
            <a:r>
              <a:rPr lang="en-US" sz="2000" dirty="0" err="1">
                <a:gradFill>
                  <a:gsLst>
                    <a:gs pos="2917">
                      <a:schemeClr val="tx1"/>
                    </a:gs>
                    <a:gs pos="30000">
                      <a:schemeClr val="tx1"/>
                    </a:gs>
                  </a:gsLst>
                  <a:lin ang="5400000" scaled="0"/>
                </a:gradFill>
                <a:latin typeface="Consolas" panose="020B0609020204030204" pitchFamily="49" charset="0"/>
              </a:rPr>
              <a:t>Michelle_Obama</a:t>
            </a:r>
            <a:r>
              <a:rPr lang="en-US" sz="2000" dirty="0">
                <a:gradFill>
                  <a:gsLst>
                    <a:gs pos="2917">
                      <a:schemeClr val="tx1"/>
                    </a:gs>
                    <a:gs pos="30000">
                      <a:schemeClr val="tx1"/>
                    </a:gs>
                  </a:gsLst>
                  <a:lin ang="5400000" scaled="0"/>
                </a:gradFill>
                <a:latin typeface="Consolas" panose="020B0609020204030204" pitchFamily="49" charset="0"/>
              </a:rPr>
              <a:t>, Jan-17-1964)</a:t>
            </a:r>
          </a:p>
          <a:p>
            <a:pPr>
              <a:lnSpc>
                <a:spcPts val="2700"/>
              </a:lnSpc>
              <a:spcAft>
                <a:spcPts val="600"/>
              </a:spcAft>
            </a:pPr>
            <a:r>
              <a:rPr lang="en-US" sz="2000" dirty="0" err="1">
                <a:gradFill>
                  <a:gsLst>
                    <a:gs pos="2917">
                      <a:schemeClr val="tx1"/>
                    </a:gs>
                    <a:gs pos="30000">
                      <a:schemeClr val="tx1"/>
                    </a:gs>
                  </a:gsLst>
                  <a:lin ang="5400000" scaled="0"/>
                </a:gradFill>
                <a:latin typeface="Consolas" panose="020B0609020204030204" pitchFamily="49" charset="0"/>
              </a:rPr>
              <a:t>Located_in</a:t>
            </a:r>
            <a:r>
              <a:rPr lang="en-US" sz="2000" dirty="0">
                <a:gradFill>
                  <a:gsLst>
                    <a:gs pos="2917">
                      <a:schemeClr val="tx1"/>
                    </a:gs>
                    <a:gs pos="30000">
                      <a:schemeClr val="tx1"/>
                    </a:gs>
                  </a:gsLst>
                  <a:lin ang="5400000" scaled="0"/>
                </a:gradFill>
                <a:latin typeface="Consolas" panose="020B0609020204030204" pitchFamily="49" charset="0"/>
              </a:rPr>
              <a:t>(Chicago, Illinois)</a:t>
            </a:r>
          </a:p>
          <a:p>
            <a:pPr>
              <a:lnSpc>
                <a:spcPts val="2700"/>
              </a:lnSpc>
              <a:spcAft>
                <a:spcPts val="600"/>
              </a:spcAft>
            </a:pPr>
            <a:r>
              <a:rPr lang="en-US" sz="2000" dirty="0" err="1">
                <a:gradFill>
                  <a:gsLst>
                    <a:gs pos="2917">
                      <a:schemeClr val="tx1"/>
                    </a:gs>
                    <a:gs pos="30000">
                      <a:schemeClr val="tx1"/>
                    </a:gs>
                  </a:gsLst>
                  <a:lin ang="5400000" scaled="0"/>
                </a:gradFill>
                <a:latin typeface="Consolas" panose="020B0609020204030204" pitchFamily="49" charset="0"/>
              </a:rPr>
              <a:t>Birth_city</a:t>
            </a:r>
            <a:r>
              <a:rPr lang="en-US" sz="2000" dirty="0">
                <a:gradFill>
                  <a:gsLst>
                    <a:gs pos="2917">
                      <a:schemeClr val="tx1"/>
                    </a:gs>
                    <a:gs pos="30000">
                      <a:schemeClr val="tx1"/>
                    </a:gs>
                  </a:gsLst>
                  <a:lin ang="5400000" scaled="0"/>
                </a:gradFill>
                <a:latin typeface="Consolas" panose="020B0609020204030204" pitchFamily="49" charset="0"/>
              </a:rPr>
              <a:t>(</a:t>
            </a:r>
            <a:r>
              <a:rPr lang="en-US" sz="2000" dirty="0" err="1">
                <a:gradFill>
                  <a:gsLst>
                    <a:gs pos="2917">
                      <a:schemeClr val="tx1"/>
                    </a:gs>
                    <a:gs pos="30000">
                      <a:schemeClr val="tx1"/>
                    </a:gs>
                  </a:gsLst>
                  <a:lin ang="5400000" scaled="0"/>
                </a:gradFill>
                <a:latin typeface="Consolas" panose="020B0609020204030204" pitchFamily="49" charset="0"/>
              </a:rPr>
              <a:t>Michelle_Obama</a:t>
            </a:r>
            <a:r>
              <a:rPr lang="en-US" sz="2000" dirty="0">
                <a:gradFill>
                  <a:gsLst>
                    <a:gs pos="2917">
                      <a:schemeClr val="tx1"/>
                    </a:gs>
                    <a:gs pos="30000">
                      <a:schemeClr val="tx1"/>
                    </a:gs>
                  </a:gsLst>
                  <a:lin ang="5400000" scaled="0"/>
                </a:gradFill>
                <a:latin typeface="Consolas" panose="020B0609020204030204" pitchFamily="49" charset="0"/>
              </a:rPr>
              <a:t>, Chicago)</a:t>
            </a:r>
          </a:p>
          <a:p>
            <a:pPr>
              <a:lnSpc>
                <a:spcPts val="2700"/>
              </a:lnSpc>
              <a:spcAft>
                <a:spcPts val="600"/>
              </a:spcAft>
            </a:pPr>
            <a:r>
              <a:rPr lang="en-US" sz="2000" dirty="0" err="1">
                <a:gradFill>
                  <a:gsLst>
                    <a:gs pos="2917">
                      <a:schemeClr val="tx1"/>
                    </a:gs>
                    <a:gs pos="30000">
                      <a:schemeClr val="tx1"/>
                    </a:gs>
                  </a:gsLst>
                  <a:lin ang="5400000" scaled="0"/>
                </a:gradFill>
                <a:latin typeface="Consolas" panose="020B0609020204030204" pitchFamily="49" charset="0"/>
              </a:rPr>
              <a:t>Birth_state</a:t>
            </a:r>
            <a:r>
              <a:rPr lang="en-US" sz="2000" dirty="0">
                <a:gradFill>
                  <a:gsLst>
                    <a:gs pos="2917">
                      <a:schemeClr val="tx1"/>
                    </a:gs>
                    <a:gs pos="30000">
                      <a:schemeClr val="tx1"/>
                    </a:gs>
                  </a:gsLst>
                  <a:lin ang="5400000" scaled="0"/>
                </a:gradFill>
                <a:latin typeface="Consolas" panose="020B0609020204030204" pitchFamily="49" charset="0"/>
              </a:rPr>
              <a:t>(</a:t>
            </a:r>
            <a:r>
              <a:rPr lang="en-US" sz="2000" dirty="0" err="1">
                <a:gradFill>
                  <a:gsLst>
                    <a:gs pos="2917">
                      <a:schemeClr val="tx1"/>
                    </a:gs>
                    <a:gs pos="30000">
                      <a:schemeClr val="tx1"/>
                    </a:gs>
                  </a:gsLst>
                  <a:lin ang="5400000" scaled="0"/>
                </a:gradFill>
                <a:latin typeface="Consolas" panose="020B0609020204030204" pitchFamily="49" charset="0"/>
              </a:rPr>
              <a:t>Michelle_Obama</a:t>
            </a:r>
            <a:r>
              <a:rPr lang="en-US" sz="2000" dirty="0">
                <a:gradFill>
                  <a:gsLst>
                    <a:gs pos="2917">
                      <a:schemeClr val="tx1"/>
                    </a:gs>
                    <a:gs pos="30000">
                      <a:schemeClr val="tx1"/>
                    </a:gs>
                  </a:gsLst>
                  <a:lin ang="5400000" scaled="0"/>
                </a:gradFill>
                <a:latin typeface="Consolas" panose="020B0609020204030204" pitchFamily="49" charset="0"/>
              </a:rPr>
              <a:t>, Illinois)</a:t>
            </a:r>
          </a:p>
        </p:txBody>
      </p:sp>
      <p:sp>
        <p:nvSpPr>
          <p:cNvPr id="29" name="Arrow: Right 28"/>
          <p:cNvSpPr/>
          <p:nvPr/>
        </p:nvSpPr>
        <p:spPr bwMode="auto">
          <a:xfrm>
            <a:off x="5646408" y="4515408"/>
            <a:ext cx="511629" cy="545178"/>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pic>
        <p:nvPicPr>
          <p:cNvPr id="6" name="Picture 5" descr="File:Documents icon.svg - Wikimedia Commons"/>
          <p:cNvPicPr>
            <a:picLocks noChangeAspect="1"/>
          </p:cNvPicPr>
          <p:nvPr/>
        </p:nvPicPr>
        <p:blipFill>
          <a:blip r:embed="rId3"/>
          <a:stretch>
            <a:fillRect/>
          </a:stretch>
        </p:blipFill>
        <p:spPr>
          <a:xfrm>
            <a:off x="2309483" y="2609710"/>
            <a:ext cx="1227568" cy="1446524"/>
          </a:xfrm>
          <a:prstGeom prst="rect">
            <a:avLst/>
          </a:prstGeom>
        </p:spPr>
      </p:pic>
      <p:pic>
        <p:nvPicPr>
          <p:cNvPr id="7" name="Picture 6" descr="&lt;strong&gt;Clipart&lt;/strong&gt; - &lt;strong&gt;Database&lt;/strong&gt; symbol"/>
          <p:cNvPicPr>
            <a:picLocks noChangeAspect="1"/>
          </p:cNvPicPr>
          <p:nvPr/>
        </p:nvPicPr>
        <p:blipFill>
          <a:blip r:embed="rId4"/>
          <a:stretch>
            <a:fillRect/>
          </a:stretch>
        </p:blipFill>
        <p:spPr>
          <a:xfrm>
            <a:off x="8867651" y="2609710"/>
            <a:ext cx="986562" cy="1365483"/>
          </a:xfrm>
          <a:prstGeom prst="rect">
            <a:avLst/>
          </a:prstGeom>
        </p:spPr>
      </p:pic>
    </p:spTree>
    <p:extLst>
      <p:ext uri="{BB962C8B-B14F-4D97-AF65-F5344CB8AC3E}">
        <p14:creationId xmlns:p14="http://schemas.microsoft.com/office/powerpoint/2010/main" val="5899662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nodeType="click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wipe(left)">
                                      <p:cBhvr>
                                        <p:cTn id="13" dur="500"/>
                                        <p:tgtEl>
                                          <p:spTgt spid="25"/>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29"/>
                                        </p:tgtEl>
                                        <p:attrNameLst>
                                          <p:attrName>style.visibility</p:attrName>
                                        </p:attrNameLst>
                                      </p:cBhvr>
                                      <p:to>
                                        <p:strVal val="visible"/>
                                      </p:to>
                                    </p:set>
                                    <p:animEffect transition="in" filter="wipe(left)">
                                      <p:cBhvr>
                                        <p:cTn id="18" dur="500"/>
                                        <p:tgtEl>
                                          <p:spTgt spid="29"/>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28"/>
                                        </p:tgtEl>
                                        <p:attrNameLst>
                                          <p:attrName>style.visibility</p:attrName>
                                        </p:attrNameLst>
                                      </p:cBhvr>
                                      <p:to>
                                        <p:strVal val="visible"/>
                                      </p:to>
                                    </p:set>
                                    <p:animEffect transition="in" filter="wipe(left)">
                                      <p:cBhvr>
                                        <p:cTn id="21" dur="500"/>
                                        <p:tgtEl>
                                          <p:spTgt spid="28"/>
                                        </p:tgtEl>
                                      </p:cBhvr>
                                    </p:animEffect>
                                  </p:childTnLst>
                                </p:cTn>
                              </p:par>
                              <p:par>
                                <p:cTn id="22" presetID="22" presetClass="entr" presetSubtype="8" fill="hold"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wipe(left)">
                                      <p:cBhvr>
                                        <p:cTn id="2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8" grpId="0" animBg="1"/>
      <p:bldP spid="29"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Knowledge Base (KB) Completion</a:t>
            </a:r>
          </a:p>
        </p:txBody>
      </p:sp>
      <p:sp>
        <p:nvSpPr>
          <p:cNvPr id="2" name="Text Placeholder 1"/>
          <p:cNvSpPr>
            <a:spLocks noGrp="1"/>
          </p:cNvSpPr>
          <p:nvPr>
            <p:ph sz="quarter" idx="10"/>
          </p:nvPr>
        </p:nvSpPr>
        <p:spPr>
          <a:xfrm>
            <a:off x="274638" y="1371600"/>
            <a:ext cx="11887200" cy="627864"/>
          </a:xfrm>
        </p:spPr>
        <p:txBody>
          <a:bodyPr/>
          <a:lstStyle/>
          <a:p>
            <a:r>
              <a:rPr lang="en-US" sz="3200" dirty="0"/>
              <a:t>Reason for new facts based on existing knowledge</a:t>
            </a:r>
          </a:p>
        </p:txBody>
      </p:sp>
      <p:sp>
        <p:nvSpPr>
          <p:cNvPr id="28" name="TextBox 27"/>
          <p:cNvSpPr txBox="1"/>
          <p:nvPr/>
        </p:nvSpPr>
        <p:spPr>
          <a:xfrm>
            <a:off x="2812565" y="2156940"/>
            <a:ext cx="5822302" cy="2757678"/>
          </a:xfrm>
          <a:prstGeom prst="rect">
            <a:avLst/>
          </a:prstGeom>
          <a:noFill/>
          <a:ln>
            <a:solidFill>
              <a:schemeClr val="accent2"/>
            </a:solidFill>
          </a:ln>
        </p:spPr>
        <p:txBody>
          <a:bodyPr wrap="square" lIns="182880" tIns="146304" rIns="182880" bIns="146304" rtlCol="0">
            <a:spAutoFit/>
          </a:bodyPr>
          <a:lstStyle/>
          <a:p>
            <a:pPr>
              <a:lnSpc>
                <a:spcPts val="2700"/>
              </a:lnSpc>
              <a:spcAft>
                <a:spcPts val="600"/>
              </a:spcAft>
            </a:pPr>
            <a:r>
              <a:rPr lang="en-US" sz="2000" dirty="0" err="1">
                <a:gradFill>
                  <a:gsLst>
                    <a:gs pos="2917">
                      <a:schemeClr val="tx1"/>
                    </a:gs>
                    <a:gs pos="30000">
                      <a:schemeClr val="tx1"/>
                    </a:gs>
                  </a:gsLst>
                  <a:lin ang="5400000" scaled="0"/>
                </a:gradFill>
                <a:latin typeface="Consolas" panose="020B0609020204030204" pitchFamily="49" charset="0"/>
              </a:rPr>
              <a:t>Maiden_name</a:t>
            </a:r>
            <a:r>
              <a:rPr lang="en-US" sz="2000" dirty="0">
                <a:gradFill>
                  <a:gsLst>
                    <a:gs pos="2917">
                      <a:schemeClr val="tx1"/>
                    </a:gs>
                    <a:gs pos="30000">
                      <a:schemeClr val="tx1"/>
                    </a:gs>
                  </a:gsLst>
                  <a:lin ang="5400000" scaled="0"/>
                </a:gradFill>
                <a:latin typeface="Consolas" panose="020B0609020204030204" pitchFamily="49" charset="0"/>
              </a:rPr>
              <a:t>(</a:t>
            </a:r>
            <a:r>
              <a:rPr lang="en-US" sz="2000" dirty="0" err="1">
                <a:gradFill>
                  <a:gsLst>
                    <a:gs pos="2917">
                      <a:schemeClr val="tx1"/>
                    </a:gs>
                    <a:gs pos="30000">
                      <a:schemeClr val="tx1"/>
                    </a:gs>
                  </a:gsLst>
                  <a:lin ang="5400000" scaled="0"/>
                </a:gradFill>
                <a:latin typeface="Consolas" panose="020B0609020204030204" pitchFamily="49" charset="0"/>
              </a:rPr>
              <a:t>Michelle_Obama</a:t>
            </a:r>
            <a:r>
              <a:rPr lang="en-US" sz="2000" dirty="0">
                <a:gradFill>
                  <a:gsLst>
                    <a:gs pos="2917">
                      <a:schemeClr val="tx1"/>
                    </a:gs>
                    <a:gs pos="30000">
                      <a:schemeClr val="tx1"/>
                    </a:gs>
                  </a:gsLst>
                  <a:lin ang="5400000" scaled="0"/>
                </a:gradFill>
                <a:latin typeface="Consolas" panose="020B0609020204030204" pitchFamily="49" charset="0"/>
              </a:rPr>
              <a:t>, Robinson)</a:t>
            </a:r>
          </a:p>
          <a:p>
            <a:pPr>
              <a:lnSpc>
                <a:spcPts val="2700"/>
              </a:lnSpc>
              <a:spcAft>
                <a:spcPts val="600"/>
              </a:spcAft>
            </a:pPr>
            <a:r>
              <a:rPr lang="en-US" sz="2000" dirty="0" err="1">
                <a:gradFill>
                  <a:gsLst>
                    <a:gs pos="2917">
                      <a:schemeClr val="tx1"/>
                    </a:gs>
                    <a:gs pos="30000">
                      <a:schemeClr val="tx1"/>
                    </a:gs>
                  </a:gsLst>
                  <a:lin ang="5400000" scaled="0"/>
                </a:gradFill>
                <a:latin typeface="Consolas" panose="020B0609020204030204" pitchFamily="49" charset="0"/>
              </a:rPr>
              <a:t>Wife_of</a:t>
            </a:r>
            <a:r>
              <a:rPr lang="en-US" sz="2000" dirty="0">
                <a:gradFill>
                  <a:gsLst>
                    <a:gs pos="2917">
                      <a:schemeClr val="tx1"/>
                    </a:gs>
                    <a:gs pos="30000">
                      <a:schemeClr val="tx1"/>
                    </a:gs>
                  </a:gsLst>
                  <a:lin ang="5400000" scaled="0"/>
                </a:gradFill>
                <a:latin typeface="Consolas" panose="020B0609020204030204" pitchFamily="49" charset="0"/>
              </a:rPr>
              <a:t>(</a:t>
            </a:r>
            <a:r>
              <a:rPr lang="en-US" sz="2000" dirty="0" err="1">
                <a:gradFill>
                  <a:gsLst>
                    <a:gs pos="2917">
                      <a:schemeClr val="tx1"/>
                    </a:gs>
                    <a:gs pos="30000">
                      <a:schemeClr val="tx1"/>
                    </a:gs>
                  </a:gsLst>
                  <a:lin ang="5400000" scaled="0"/>
                </a:gradFill>
                <a:latin typeface="Consolas" panose="020B0609020204030204" pitchFamily="49" charset="0"/>
              </a:rPr>
              <a:t>Michelle_Obama</a:t>
            </a:r>
            <a:r>
              <a:rPr lang="en-US" sz="2000" dirty="0">
                <a:gradFill>
                  <a:gsLst>
                    <a:gs pos="2917">
                      <a:schemeClr val="tx1"/>
                    </a:gs>
                    <a:gs pos="30000">
                      <a:schemeClr val="tx1"/>
                    </a:gs>
                  </a:gsLst>
                  <a:lin ang="5400000" scaled="0"/>
                </a:gradFill>
                <a:latin typeface="Consolas" panose="020B0609020204030204" pitchFamily="49" charset="0"/>
              </a:rPr>
              <a:t>, </a:t>
            </a:r>
            <a:r>
              <a:rPr lang="en-US" sz="2000" dirty="0" err="1">
                <a:gradFill>
                  <a:gsLst>
                    <a:gs pos="2917">
                      <a:schemeClr val="tx1"/>
                    </a:gs>
                    <a:gs pos="30000">
                      <a:schemeClr val="tx1"/>
                    </a:gs>
                  </a:gsLst>
                  <a:lin ang="5400000" scaled="0"/>
                </a:gradFill>
                <a:latin typeface="Consolas" panose="020B0609020204030204" pitchFamily="49" charset="0"/>
              </a:rPr>
              <a:t>Barack_Obama</a:t>
            </a:r>
            <a:r>
              <a:rPr lang="en-US" sz="2000" dirty="0">
                <a:gradFill>
                  <a:gsLst>
                    <a:gs pos="2917">
                      <a:schemeClr val="tx1"/>
                    </a:gs>
                    <a:gs pos="30000">
                      <a:schemeClr val="tx1"/>
                    </a:gs>
                  </a:gsLst>
                  <a:lin ang="5400000" scaled="0"/>
                </a:gradFill>
                <a:latin typeface="Consolas" panose="020B0609020204030204" pitchFamily="49" charset="0"/>
              </a:rPr>
              <a:t>)</a:t>
            </a:r>
          </a:p>
          <a:p>
            <a:pPr>
              <a:lnSpc>
                <a:spcPts val="2700"/>
              </a:lnSpc>
              <a:spcAft>
                <a:spcPts val="600"/>
              </a:spcAft>
            </a:pPr>
            <a:r>
              <a:rPr lang="en-US" sz="2000" dirty="0" err="1">
                <a:gradFill>
                  <a:gsLst>
                    <a:gs pos="2917">
                      <a:schemeClr val="tx1"/>
                    </a:gs>
                    <a:gs pos="30000">
                      <a:schemeClr val="tx1"/>
                    </a:gs>
                  </a:gsLst>
                  <a:lin ang="5400000" scaled="0"/>
                </a:gradFill>
                <a:latin typeface="Consolas" panose="020B0609020204030204" pitchFamily="49" charset="0"/>
              </a:rPr>
              <a:t>Birth_date</a:t>
            </a:r>
            <a:r>
              <a:rPr lang="en-US" sz="2000" dirty="0">
                <a:gradFill>
                  <a:gsLst>
                    <a:gs pos="2917">
                      <a:schemeClr val="tx1"/>
                    </a:gs>
                    <a:gs pos="30000">
                      <a:schemeClr val="tx1"/>
                    </a:gs>
                  </a:gsLst>
                  <a:lin ang="5400000" scaled="0"/>
                </a:gradFill>
                <a:latin typeface="Consolas" panose="020B0609020204030204" pitchFamily="49" charset="0"/>
              </a:rPr>
              <a:t>(</a:t>
            </a:r>
            <a:r>
              <a:rPr lang="en-US" sz="2000" dirty="0" err="1">
                <a:gradFill>
                  <a:gsLst>
                    <a:gs pos="2917">
                      <a:schemeClr val="tx1"/>
                    </a:gs>
                    <a:gs pos="30000">
                      <a:schemeClr val="tx1"/>
                    </a:gs>
                  </a:gsLst>
                  <a:lin ang="5400000" scaled="0"/>
                </a:gradFill>
                <a:latin typeface="Consolas" panose="020B0609020204030204" pitchFamily="49" charset="0"/>
              </a:rPr>
              <a:t>Michelle_Obama</a:t>
            </a:r>
            <a:r>
              <a:rPr lang="en-US" sz="2000" dirty="0">
                <a:gradFill>
                  <a:gsLst>
                    <a:gs pos="2917">
                      <a:schemeClr val="tx1"/>
                    </a:gs>
                    <a:gs pos="30000">
                      <a:schemeClr val="tx1"/>
                    </a:gs>
                  </a:gsLst>
                  <a:lin ang="5400000" scaled="0"/>
                </a:gradFill>
                <a:latin typeface="Consolas" panose="020B0609020204030204" pitchFamily="49" charset="0"/>
              </a:rPr>
              <a:t>, Jan-17-1964)</a:t>
            </a:r>
          </a:p>
          <a:p>
            <a:pPr>
              <a:lnSpc>
                <a:spcPts val="2700"/>
              </a:lnSpc>
              <a:spcAft>
                <a:spcPts val="600"/>
              </a:spcAft>
            </a:pPr>
            <a:r>
              <a:rPr lang="en-US" sz="2000" dirty="0" err="1">
                <a:gradFill>
                  <a:gsLst>
                    <a:gs pos="2917">
                      <a:schemeClr val="tx1"/>
                    </a:gs>
                    <a:gs pos="30000">
                      <a:schemeClr val="tx1"/>
                    </a:gs>
                  </a:gsLst>
                  <a:lin ang="5400000" scaled="0"/>
                </a:gradFill>
                <a:latin typeface="Consolas" panose="020B0609020204030204" pitchFamily="49" charset="0"/>
              </a:rPr>
              <a:t>Located_in</a:t>
            </a:r>
            <a:r>
              <a:rPr lang="en-US" sz="2000" dirty="0">
                <a:gradFill>
                  <a:gsLst>
                    <a:gs pos="2917">
                      <a:schemeClr val="tx1"/>
                    </a:gs>
                    <a:gs pos="30000">
                      <a:schemeClr val="tx1"/>
                    </a:gs>
                  </a:gsLst>
                  <a:lin ang="5400000" scaled="0"/>
                </a:gradFill>
                <a:latin typeface="Consolas" panose="020B0609020204030204" pitchFamily="49" charset="0"/>
              </a:rPr>
              <a:t>(Chicago, Illinois)</a:t>
            </a:r>
          </a:p>
          <a:p>
            <a:pPr>
              <a:lnSpc>
                <a:spcPts val="2700"/>
              </a:lnSpc>
              <a:spcAft>
                <a:spcPts val="600"/>
              </a:spcAft>
            </a:pPr>
            <a:r>
              <a:rPr lang="en-US" sz="2000" dirty="0" err="1">
                <a:gradFill>
                  <a:gsLst>
                    <a:gs pos="2917">
                      <a:schemeClr val="tx1"/>
                    </a:gs>
                    <a:gs pos="30000">
                      <a:schemeClr val="tx1"/>
                    </a:gs>
                  </a:gsLst>
                  <a:lin ang="5400000" scaled="0"/>
                </a:gradFill>
                <a:latin typeface="Consolas" panose="020B0609020204030204" pitchFamily="49" charset="0"/>
              </a:rPr>
              <a:t>Birth_city</a:t>
            </a:r>
            <a:r>
              <a:rPr lang="en-US" sz="2000" dirty="0">
                <a:gradFill>
                  <a:gsLst>
                    <a:gs pos="2917">
                      <a:schemeClr val="tx1"/>
                    </a:gs>
                    <a:gs pos="30000">
                      <a:schemeClr val="tx1"/>
                    </a:gs>
                  </a:gsLst>
                  <a:lin ang="5400000" scaled="0"/>
                </a:gradFill>
                <a:latin typeface="Consolas" panose="020B0609020204030204" pitchFamily="49" charset="0"/>
              </a:rPr>
              <a:t>(</a:t>
            </a:r>
            <a:r>
              <a:rPr lang="en-US" sz="2000" dirty="0" err="1">
                <a:gradFill>
                  <a:gsLst>
                    <a:gs pos="2917">
                      <a:schemeClr val="tx1"/>
                    </a:gs>
                    <a:gs pos="30000">
                      <a:schemeClr val="tx1"/>
                    </a:gs>
                  </a:gsLst>
                  <a:lin ang="5400000" scaled="0"/>
                </a:gradFill>
                <a:latin typeface="Consolas" panose="020B0609020204030204" pitchFamily="49" charset="0"/>
              </a:rPr>
              <a:t>Michelle_Obama</a:t>
            </a:r>
            <a:r>
              <a:rPr lang="en-US" sz="2000" dirty="0">
                <a:gradFill>
                  <a:gsLst>
                    <a:gs pos="2917">
                      <a:schemeClr val="tx1"/>
                    </a:gs>
                    <a:gs pos="30000">
                      <a:schemeClr val="tx1"/>
                    </a:gs>
                  </a:gsLst>
                  <a:lin ang="5400000" scaled="0"/>
                </a:gradFill>
                <a:latin typeface="Consolas" panose="020B0609020204030204" pitchFamily="49" charset="0"/>
              </a:rPr>
              <a:t>, Chicago)</a:t>
            </a:r>
          </a:p>
          <a:p>
            <a:pPr>
              <a:lnSpc>
                <a:spcPts val="2700"/>
              </a:lnSpc>
              <a:spcAft>
                <a:spcPts val="600"/>
              </a:spcAft>
            </a:pPr>
            <a:r>
              <a:rPr lang="en-US" sz="2000" dirty="0" err="1">
                <a:gradFill>
                  <a:gsLst>
                    <a:gs pos="2917">
                      <a:schemeClr val="tx1"/>
                    </a:gs>
                    <a:gs pos="30000">
                      <a:schemeClr val="tx1"/>
                    </a:gs>
                  </a:gsLst>
                  <a:lin ang="5400000" scaled="0"/>
                </a:gradFill>
                <a:latin typeface="Consolas" panose="020B0609020204030204" pitchFamily="49" charset="0"/>
              </a:rPr>
              <a:t>Birth_state</a:t>
            </a:r>
            <a:r>
              <a:rPr lang="en-US" sz="2000" dirty="0">
                <a:gradFill>
                  <a:gsLst>
                    <a:gs pos="2917">
                      <a:schemeClr val="tx1"/>
                    </a:gs>
                    <a:gs pos="30000">
                      <a:schemeClr val="tx1"/>
                    </a:gs>
                  </a:gsLst>
                  <a:lin ang="5400000" scaled="0"/>
                </a:gradFill>
                <a:latin typeface="Consolas" panose="020B0609020204030204" pitchFamily="49" charset="0"/>
              </a:rPr>
              <a:t>(</a:t>
            </a:r>
            <a:r>
              <a:rPr lang="en-US" sz="2000" dirty="0" err="1">
                <a:gradFill>
                  <a:gsLst>
                    <a:gs pos="2917">
                      <a:schemeClr val="tx1"/>
                    </a:gs>
                    <a:gs pos="30000">
                      <a:schemeClr val="tx1"/>
                    </a:gs>
                  </a:gsLst>
                  <a:lin ang="5400000" scaled="0"/>
                </a:gradFill>
                <a:latin typeface="Consolas" panose="020B0609020204030204" pitchFamily="49" charset="0"/>
              </a:rPr>
              <a:t>Michelle_Obama</a:t>
            </a:r>
            <a:r>
              <a:rPr lang="en-US" sz="2000" dirty="0">
                <a:gradFill>
                  <a:gsLst>
                    <a:gs pos="2917">
                      <a:schemeClr val="tx1"/>
                    </a:gs>
                    <a:gs pos="30000">
                      <a:schemeClr val="tx1"/>
                    </a:gs>
                  </a:gsLst>
                  <a:lin ang="5400000" scaled="0"/>
                </a:gradFill>
                <a:latin typeface="Consolas" panose="020B0609020204030204" pitchFamily="49" charset="0"/>
              </a:rPr>
              <a:t>, Illinois)</a:t>
            </a:r>
          </a:p>
        </p:txBody>
      </p:sp>
      <mc:AlternateContent xmlns:mc="http://schemas.openxmlformats.org/markup-compatibility/2006" xmlns:a14="http://schemas.microsoft.com/office/drawing/2010/main">
        <mc:Choice Requires="a14">
          <p:sp>
            <p:nvSpPr>
              <p:cNvPr id="5" name="TextBox 4"/>
              <p:cNvSpPr txBox="1"/>
              <p:nvPr/>
            </p:nvSpPr>
            <p:spPr>
              <a:xfrm>
                <a:off x="1003981" y="5203371"/>
                <a:ext cx="10428514"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solidFill>
                      <a:srgbClr val="316DB3"/>
                    </a:solidFill>
                    <a:latin typeface="Consolas" panose="020B0609020204030204" pitchFamily="49" charset="0"/>
                  </a:rPr>
                  <a:t>Birth_city</a:t>
                </a:r>
                <a:r>
                  <a:rPr lang="en-US" sz="2400" dirty="0">
                    <a:solidFill>
                      <a:srgbClr val="316DB3"/>
                    </a:solidFill>
                  </a:rPr>
                  <a:t>(</a:t>
                </a:r>
                <a14:m>
                  <m:oMath xmlns:m="http://schemas.openxmlformats.org/officeDocument/2006/math">
                    <m:r>
                      <a:rPr lang="en-US" sz="2400" b="0" i="1" smtClean="0">
                        <a:solidFill>
                          <a:srgbClr val="316DB3"/>
                        </a:solidFill>
                        <a:latin typeface="Cambria Math" panose="02040503050406030204" pitchFamily="18" charset="0"/>
                      </a:rPr>
                      <m:t>𝑥</m:t>
                    </m:r>
                    <m:r>
                      <a:rPr lang="en-US" sz="2400" b="0" i="1" smtClean="0">
                        <a:solidFill>
                          <a:srgbClr val="316DB3"/>
                        </a:solidFill>
                        <a:latin typeface="Cambria Math" panose="02040503050406030204" pitchFamily="18" charset="0"/>
                      </a:rPr>
                      <m:t>,</m:t>
                    </m:r>
                    <m:r>
                      <a:rPr lang="en-US" sz="2400" b="0" i="1" smtClean="0">
                        <a:solidFill>
                          <a:srgbClr val="316DB3"/>
                        </a:solidFill>
                        <a:latin typeface="Cambria Math" panose="02040503050406030204" pitchFamily="18" charset="0"/>
                      </a:rPr>
                      <m:t>𝑦</m:t>
                    </m:r>
                  </m:oMath>
                </a14:m>
                <a:r>
                  <a:rPr lang="en-US" sz="2400" dirty="0">
                    <a:solidFill>
                      <a:srgbClr val="316DB3"/>
                    </a:solidFill>
                  </a:rPr>
                  <a:t>) </a:t>
                </a:r>
                <a14:m>
                  <m:oMath xmlns:m="http://schemas.openxmlformats.org/officeDocument/2006/math">
                    <m:r>
                      <a:rPr lang="en-US" sz="2400" i="1">
                        <a:solidFill>
                          <a:srgbClr val="316DB3"/>
                        </a:solidFill>
                        <a:latin typeface="Cambria Math" panose="02040503050406030204" pitchFamily="18" charset="0"/>
                      </a:rPr>
                      <m:t>∧</m:t>
                    </m:r>
                  </m:oMath>
                </a14:m>
                <a:r>
                  <a:rPr lang="en-US" sz="2400" dirty="0">
                    <a:solidFill>
                      <a:srgbClr val="316DB3"/>
                    </a:solidFill>
                  </a:rPr>
                  <a:t> </a:t>
                </a:r>
                <a:r>
                  <a:rPr lang="en-US" sz="2400" dirty="0">
                    <a:solidFill>
                      <a:srgbClr val="316DB3"/>
                    </a:solidFill>
                    <a:latin typeface="Consolas" panose="020B0609020204030204" pitchFamily="49" charset="0"/>
                  </a:rPr>
                  <a:t>Located_in</a:t>
                </a:r>
                <a:r>
                  <a:rPr lang="en-US" sz="2400" dirty="0">
                    <a:solidFill>
                      <a:srgbClr val="316DB3"/>
                    </a:solidFill>
                  </a:rPr>
                  <a:t>(</a:t>
                </a:r>
                <a14:m>
                  <m:oMath xmlns:m="http://schemas.openxmlformats.org/officeDocument/2006/math">
                    <m:r>
                      <a:rPr lang="en-US" sz="2400" i="1" dirty="0">
                        <a:solidFill>
                          <a:srgbClr val="316DB3"/>
                        </a:solidFill>
                        <a:latin typeface="Cambria Math" panose="02040503050406030204" pitchFamily="18" charset="0"/>
                      </a:rPr>
                      <m:t>𝑦</m:t>
                    </m:r>
                    <m:r>
                      <a:rPr lang="en-US" sz="2400" i="1" dirty="0">
                        <a:solidFill>
                          <a:srgbClr val="316DB3"/>
                        </a:solidFill>
                        <a:latin typeface="Cambria Math" panose="02040503050406030204" pitchFamily="18" charset="0"/>
                      </a:rPr>
                      <m:t>,</m:t>
                    </m:r>
                    <m:r>
                      <a:rPr lang="en-US" sz="2400" i="1" dirty="0">
                        <a:solidFill>
                          <a:srgbClr val="316DB3"/>
                        </a:solidFill>
                        <a:latin typeface="Cambria Math" panose="02040503050406030204" pitchFamily="18" charset="0"/>
                      </a:rPr>
                      <m:t>𝑧</m:t>
                    </m:r>
                  </m:oMath>
                </a14:m>
                <a:r>
                  <a:rPr lang="en-US" sz="2400" dirty="0">
                    <a:solidFill>
                      <a:srgbClr val="316DB3"/>
                    </a:solidFill>
                  </a:rPr>
                  <a:t>) </a:t>
                </a:r>
                <a14:m>
                  <m:oMath xmlns:m="http://schemas.openxmlformats.org/officeDocument/2006/math">
                    <m:r>
                      <a:rPr lang="en-US" sz="2400" b="0" i="1" smtClean="0">
                        <a:solidFill>
                          <a:srgbClr val="316DB3"/>
                        </a:solidFill>
                        <a:latin typeface="Cambria Math" panose="02040503050406030204" pitchFamily="18" charset="0"/>
                      </a:rPr>
                      <m:t>∧</m:t>
                    </m:r>
                  </m:oMath>
                </a14:m>
                <a:r>
                  <a:rPr lang="en-US" sz="2400" dirty="0">
                    <a:solidFill>
                      <a:srgbClr val="316DB3"/>
                    </a:solidFill>
                  </a:rPr>
                  <a:t> </a:t>
                </a:r>
                <a:r>
                  <a:rPr lang="en-US" sz="2400" dirty="0">
                    <a:solidFill>
                      <a:srgbClr val="316DB3"/>
                    </a:solidFill>
                    <a:latin typeface="Consolas" panose="020B0609020204030204" pitchFamily="49" charset="0"/>
                  </a:rPr>
                  <a:t>State</a:t>
                </a:r>
                <a:r>
                  <a:rPr lang="en-US" sz="2400" dirty="0">
                    <a:solidFill>
                      <a:srgbClr val="316DB3"/>
                    </a:solidFill>
                  </a:rPr>
                  <a:t>(</a:t>
                </a:r>
                <a14:m>
                  <m:oMath xmlns:m="http://schemas.openxmlformats.org/officeDocument/2006/math">
                    <m:r>
                      <a:rPr lang="en-US" sz="2400" b="0" i="1" smtClean="0">
                        <a:solidFill>
                          <a:srgbClr val="316DB3"/>
                        </a:solidFill>
                        <a:latin typeface="Cambria Math" panose="02040503050406030204" pitchFamily="18" charset="0"/>
                      </a:rPr>
                      <m:t>𝑧</m:t>
                    </m:r>
                  </m:oMath>
                </a14:m>
                <a:r>
                  <a:rPr lang="en-US" sz="2400" dirty="0">
                    <a:solidFill>
                      <a:srgbClr val="316DB3"/>
                    </a:solidFill>
                  </a:rPr>
                  <a:t>) </a:t>
                </a:r>
                <a14:m>
                  <m:oMath xmlns:m="http://schemas.openxmlformats.org/officeDocument/2006/math">
                    <m:r>
                      <a:rPr lang="en-US" sz="2400" b="0" i="1" dirty="0" smtClean="0">
                        <a:solidFill>
                          <a:srgbClr val="316DB3"/>
                        </a:solidFill>
                        <a:latin typeface="Cambria Math" panose="02040503050406030204" pitchFamily="18" charset="0"/>
                      </a:rPr>
                      <m:t>→</m:t>
                    </m:r>
                  </m:oMath>
                </a14:m>
                <a:r>
                  <a:rPr lang="en-US" sz="2400" dirty="0">
                    <a:solidFill>
                      <a:srgbClr val="316DB3"/>
                    </a:solidFill>
                  </a:rPr>
                  <a:t> </a:t>
                </a:r>
                <a:r>
                  <a:rPr lang="en-US" sz="2400" dirty="0" err="1">
                    <a:solidFill>
                      <a:srgbClr val="316DB3"/>
                    </a:solidFill>
                    <a:latin typeface="Consolas" panose="020B0609020204030204" pitchFamily="49" charset="0"/>
                  </a:rPr>
                  <a:t>Birth_state</a:t>
                </a:r>
                <a:r>
                  <a:rPr lang="en-US" sz="2400" dirty="0">
                    <a:solidFill>
                      <a:srgbClr val="316DB3"/>
                    </a:solidFill>
                  </a:rPr>
                  <a:t>(</a:t>
                </a:r>
                <a14:m>
                  <m:oMath xmlns:m="http://schemas.openxmlformats.org/officeDocument/2006/math">
                    <m:r>
                      <a:rPr lang="en-US" sz="2400" i="1" dirty="0" smtClean="0">
                        <a:solidFill>
                          <a:srgbClr val="316DB3"/>
                        </a:solidFill>
                        <a:latin typeface="Cambria Math" panose="02040503050406030204" pitchFamily="18" charset="0"/>
                      </a:rPr>
                      <m:t>𝑥</m:t>
                    </m:r>
                    <m:r>
                      <a:rPr lang="en-US" sz="2400" i="1" dirty="0" smtClean="0">
                        <a:solidFill>
                          <a:srgbClr val="316DB3"/>
                        </a:solidFill>
                        <a:latin typeface="Cambria Math" panose="02040503050406030204" pitchFamily="18" charset="0"/>
                      </a:rPr>
                      <m:t>, </m:t>
                    </m:r>
                    <m:r>
                      <a:rPr lang="en-US" sz="2400" i="1" dirty="0" smtClean="0">
                        <a:solidFill>
                          <a:srgbClr val="316DB3"/>
                        </a:solidFill>
                        <a:latin typeface="Cambria Math" panose="02040503050406030204" pitchFamily="18" charset="0"/>
                      </a:rPr>
                      <m:t>𝑧</m:t>
                    </m:r>
                  </m:oMath>
                </a14:m>
                <a:r>
                  <a:rPr lang="en-US" sz="2400" dirty="0">
                    <a:solidFill>
                      <a:srgbClr val="316DB3"/>
                    </a:solidFill>
                  </a:rPr>
                  <a:t>)</a:t>
                </a:r>
              </a:p>
            </p:txBody>
          </p:sp>
        </mc:Choice>
        <mc:Fallback xmlns="">
          <p:sp>
            <p:nvSpPr>
              <p:cNvPr id="5" name="TextBox 4"/>
              <p:cNvSpPr txBox="1">
                <a:spLocks noRot="1" noChangeAspect="1" noMove="1" noResize="1" noEditPoints="1" noAdjustHandles="1" noChangeArrowheads="1" noChangeShapeType="1" noTextEdit="1"/>
              </p:cNvSpPr>
              <p:nvPr/>
            </p:nvSpPr>
            <p:spPr>
              <a:xfrm>
                <a:off x="1003981" y="5203371"/>
                <a:ext cx="10428514" cy="627864"/>
              </a:xfrm>
              <a:prstGeom prst="rect">
                <a:avLst/>
              </a:prstGeom>
              <a:blipFill>
                <a:blip r:embed="rId3"/>
                <a:stretch>
                  <a:fillRect l="-58" b="-4854"/>
                </a:stretch>
              </a:blipFill>
            </p:spPr>
            <p:txBody>
              <a:bodyPr/>
              <a:lstStyle/>
              <a:p>
                <a:r>
                  <a:rPr lang="en-US">
                    <a:noFill/>
                  </a:rPr>
                  <a:t> </a:t>
                </a:r>
              </a:p>
            </p:txBody>
          </p:sp>
        </mc:Fallback>
      </mc:AlternateContent>
      <p:sp>
        <p:nvSpPr>
          <p:cNvPr id="6" name="Rectangle 5"/>
          <p:cNvSpPr/>
          <p:nvPr/>
        </p:nvSpPr>
        <p:spPr bwMode="auto">
          <a:xfrm>
            <a:off x="2924175" y="4410075"/>
            <a:ext cx="5324475" cy="333375"/>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88566789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88" dirty="0"/>
              <a:t>Reasoning with Knowledge Base</a:t>
            </a:r>
          </a:p>
        </p:txBody>
      </p:sp>
      <mc:AlternateContent xmlns:mc="http://schemas.openxmlformats.org/markup-compatibility/2006" xmlns:a14="http://schemas.microsoft.com/office/drawing/2010/main">
        <mc:Choice Requires="a14">
          <p:sp>
            <p:nvSpPr>
              <p:cNvPr id="3" name="Content Placeholder 2"/>
              <p:cNvSpPr>
                <a:spLocks noGrp="1"/>
              </p:cNvSpPr>
              <p:nvPr>
                <p:ph sz="quarter" idx="10"/>
              </p:nvPr>
            </p:nvSpPr>
            <p:spPr>
              <a:xfrm>
                <a:off x="454766" y="1318062"/>
                <a:ext cx="11582279" cy="3983398"/>
              </a:xfrm>
            </p:spPr>
            <p:txBody>
              <a:bodyPr/>
              <a:lstStyle/>
              <a:p>
                <a:r>
                  <a:rPr lang="en-US" sz="3264" dirty="0"/>
                  <a:t>Knowledge base is never complete!</a:t>
                </a:r>
              </a:p>
              <a:p>
                <a:pPr lvl="1"/>
                <a:r>
                  <a:rPr lang="en-US" sz="2856" dirty="0"/>
                  <a:t>Predict new facts: </a:t>
                </a:r>
                <a14:m>
                  <m:oMath xmlns:m="http://schemas.openxmlformats.org/officeDocument/2006/math">
                    <m:r>
                      <a:rPr lang="en-US" sz="2448" i="1">
                        <a:solidFill>
                          <a:srgbClr val="0070C0"/>
                        </a:solidFill>
                        <a:latin typeface="Cambria Math" panose="02040503050406030204" pitchFamily="18" charset="0"/>
                      </a:rPr>
                      <m:t>𝑁𝑎𝑡𝑖𝑜𝑛𝑎𝑙𝑖𝑡𝑦</m:t>
                    </m:r>
                    <m:r>
                      <a:rPr lang="en-US" sz="2448" i="1">
                        <a:solidFill>
                          <a:srgbClr val="0070C0"/>
                        </a:solidFill>
                        <a:latin typeface="Cambria Math" panose="02040503050406030204" pitchFamily="18" charset="0"/>
                      </a:rPr>
                      <m:t>(</m:t>
                    </m:r>
                    <m:r>
                      <a:rPr lang="en-US" sz="2448" i="1">
                        <a:solidFill>
                          <a:srgbClr val="0070C0"/>
                        </a:solidFill>
                        <a:latin typeface="Cambria Math" panose="02040503050406030204" pitchFamily="18" charset="0"/>
                      </a:rPr>
                      <m:t>𝑁𝑎𝑡𝑎𝑠h𝑎</m:t>
                    </m:r>
                    <m:r>
                      <a:rPr lang="en-US" sz="2448" i="1">
                        <a:solidFill>
                          <a:srgbClr val="0070C0"/>
                        </a:solidFill>
                        <a:latin typeface="Cambria Math" panose="02040503050406030204" pitchFamily="18" charset="0"/>
                      </a:rPr>
                      <m:t> </m:t>
                    </m:r>
                    <m:r>
                      <a:rPr lang="en-US" sz="2448" i="1">
                        <a:solidFill>
                          <a:srgbClr val="0070C0"/>
                        </a:solidFill>
                        <a:latin typeface="Cambria Math" panose="02040503050406030204" pitchFamily="18" charset="0"/>
                      </a:rPr>
                      <m:t>𝑂𝑏𝑎𝑚𝑎</m:t>
                    </m:r>
                    <m:r>
                      <a:rPr lang="en-US" sz="2448" i="1">
                        <a:solidFill>
                          <a:srgbClr val="0070C0"/>
                        </a:solidFill>
                        <a:latin typeface="Cambria Math" panose="02040503050406030204" pitchFamily="18" charset="0"/>
                      </a:rPr>
                      <m:t>, ?)</m:t>
                    </m:r>
                  </m:oMath>
                </a14:m>
                <a:endParaRPr lang="en-US" sz="2448" dirty="0">
                  <a:solidFill>
                    <a:srgbClr val="0070C0"/>
                  </a:solidFill>
                  <a:latin typeface="Times New Roman" panose="02020603050405020304" pitchFamily="18" charset="0"/>
                  <a:cs typeface="Times New Roman" panose="02020603050405020304" pitchFamily="18" charset="0"/>
                </a:endParaRPr>
              </a:p>
              <a:p>
                <a:pPr lvl="1"/>
                <a:r>
                  <a:rPr lang="en-US" sz="2856" dirty="0"/>
                  <a:t>Mine rules: </a:t>
                </a:r>
                <a14:m>
                  <m:oMath xmlns:m="http://schemas.openxmlformats.org/officeDocument/2006/math">
                    <m:r>
                      <a:rPr lang="en-US" sz="2448" i="1">
                        <a:solidFill>
                          <a:srgbClr val="0070C0"/>
                        </a:solidFill>
                        <a:latin typeface="Cambria Math" panose="02040503050406030204" pitchFamily="18" charset="0"/>
                      </a:rPr>
                      <m:t>𝐵𝑜𝑟𝑛𝐼𝑛𝐶𝑖𝑡𝑦</m:t>
                    </m:r>
                    <m:d>
                      <m:dPr>
                        <m:ctrlPr>
                          <a:rPr lang="en-US" sz="2448" i="1">
                            <a:solidFill>
                              <a:srgbClr val="0070C0"/>
                            </a:solidFill>
                            <a:latin typeface="Cambria Math" panose="02040503050406030204" pitchFamily="18" charset="0"/>
                          </a:rPr>
                        </m:ctrlPr>
                      </m:dPr>
                      <m:e>
                        <m:r>
                          <a:rPr lang="en-US" sz="2448" i="1">
                            <a:solidFill>
                              <a:srgbClr val="0070C0"/>
                            </a:solidFill>
                            <a:latin typeface="Cambria Math" panose="02040503050406030204" pitchFamily="18" charset="0"/>
                          </a:rPr>
                          <m:t>𝑎</m:t>
                        </m:r>
                        <m:r>
                          <a:rPr lang="en-US" sz="2448" i="1">
                            <a:solidFill>
                              <a:srgbClr val="0070C0"/>
                            </a:solidFill>
                            <a:latin typeface="Cambria Math" panose="02040503050406030204" pitchFamily="18" charset="0"/>
                          </a:rPr>
                          <m:t>,</m:t>
                        </m:r>
                        <m:r>
                          <a:rPr lang="en-US" sz="2448" i="1">
                            <a:solidFill>
                              <a:srgbClr val="0070C0"/>
                            </a:solidFill>
                            <a:latin typeface="Cambria Math" panose="02040503050406030204" pitchFamily="18" charset="0"/>
                          </a:rPr>
                          <m:t>𝑏</m:t>
                        </m:r>
                      </m:e>
                    </m:d>
                    <m:r>
                      <a:rPr lang="en-US" sz="2448" i="1">
                        <a:solidFill>
                          <a:srgbClr val="0070C0"/>
                        </a:solidFill>
                        <a:latin typeface="Cambria Math" panose="02040503050406030204" pitchFamily="18" charset="0"/>
                      </a:rPr>
                      <m:t>∧</m:t>
                    </m:r>
                    <m:r>
                      <a:rPr lang="en-US" sz="2448" i="1">
                        <a:solidFill>
                          <a:srgbClr val="0070C0"/>
                        </a:solidFill>
                        <a:latin typeface="Cambria Math" panose="02040503050406030204" pitchFamily="18" charset="0"/>
                      </a:rPr>
                      <m:t>𝐶𝑖𝑡𝑦𝐼𝑛𝐶𝑜𝑢𝑛𝑡𝑟𝑦</m:t>
                    </m:r>
                    <m:d>
                      <m:dPr>
                        <m:ctrlPr>
                          <a:rPr lang="en-US" sz="2448" i="1">
                            <a:solidFill>
                              <a:srgbClr val="0070C0"/>
                            </a:solidFill>
                            <a:latin typeface="Cambria Math" panose="02040503050406030204" pitchFamily="18" charset="0"/>
                          </a:rPr>
                        </m:ctrlPr>
                      </m:dPr>
                      <m:e>
                        <m:r>
                          <a:rPr lang="en-US" sz="2448" i="1">
                            <a:solidFill>
                              <a:srgbClr val="0070C0"/>
                            </a:solidFill>
                            <a:latin typeface="Cambria Math" panose="02040503050406030204" pitchFamily="18" charset="0"/>
                          </a:rPr>
                          <m:t>𝑏</m:t>
                        </m:r>
                        <m:r>
                          <a:rPr lang="en-US" sz="2448" i="1">
                            <a:solidFill>
                              <a:srgbClr val="0070C0"/>
                            </a:solidFill>
                            <a:latin typeface="Cambria Math" panose="02040503050406030204" pitchFamily="18" charset="0"/>
                          </a:rPr>
                          <m:t>,</m:t>
                        </m:r>
                        <m:r>
                          <a:rPr lang="en-US" sz="2448" i="1">
                            <a:solidFill>
                              <a:srgbClr val="0070C0"/>
                            </a:solidFill>
                            <a:latin typeface="Cambria Math" panose="02040503050406030204" pitchFamily="18" charset="0"/>
                          </a:rPr>
                          <m:t>𝑐</m:t>
                        </m:r>
                      </m:e>
                    </m:d>
                    <m:r>
                      <a:rPr lang="en-US" sz="2448" i="1">
                        <a:solidFill>
                          <a:srgbClr val="0070C0"/>
                        </a:solidFill>
                        <a:latin typeface="Cambria Math" panose="02040503050406030204" pitchFamily="18" charset="0"/>
                        <a:ea typeface="Cambria Math" panose="02040503050406030204" pitchFamily="18" charset="0"/>
                      </a:rPr>
                      <m:t>⇒</m:t>
                    </m:r>
                    <m:r>
                      <a:rPr lang="en-US" sz="2448" i="1">
                        <a:solidFill>
                          <a:srgbClr val="0070C0"/>
                        </a:solidFill>
                        <a:latin typeface="Cambria Math" panose="02040503050406030204" pitchFamily="18" charset="0"/>
                        <a:ea typeface="Cambria Math" panose="02040503050406030204" pitchFamily="18" charset="0"/>
                      </a:rPr>
                      <m:t>𝑁𝑎𝑡𝑖𝑜𝑛𝑎𝑙𝑖𝑡𝑦</m:t>
                    </m:r>
                    <m:r>
                      <a:rPr lang="en-US" sz="2448" i="1">
                        <a:solidFill>
                          <a:srgbClr val="0070C0"/>
                        </a:solidFill>
                        <a:latin typeface="Cambria Math" panose="02040503050406030204" pitchFamily="18" charset="0"/>
                        <a:ea typeface="Cambria Math" panose="02040503050406030204" pitchFamily="18" charset="0"/>
                      </a:rPr>
                      <m:t>(</m:t>
                    </m:r>
                    <m:r>
                      <a:rPr lang="en-US" sz="2448" i="1">
                        <a:solidFill>
                          <a:srgbClr val="0070C0"/>
                        </a:solidFill>
                        <a:latin typeface="Cambria Math" panose="02040503050406030204" pitchFamily="18" charset="0"/>
                        <a:ea typeface="Cambria Math" panose="02040503050406030204" pitchFamily="18" charset="0"/>
                      </a:rPr>
                      <m:t>𝑎</m:t>
                    </m:r>
                    <m:r>
                      <a:rPr lang="en-US" sz="2448" i="1">
                        <a:solidFill>
                          <a:srgbClr val="0070C0"/>
                        </a:solidFill>
                        <a:latin typeface="Cambria Math" panose="02040503050406030204" pitchFamily="18" charset="0"/>
                        <a:ea typeface="Cambria Math" panose="02040503050406030204" pitchFamily="18" charset="0"/>
                      </a:rPr>
                      <m:t>,</m:t>
                    </m:r>
                    <m:r>
                      <a:rPr lang="en-US" sz="2448" i="1">
                        <a:solidFill>
                          <a:srgbClr val="0070C0"/>
                        </a:solidFill>
                        <a:latin typeface="Cambria Math" panose="02040503050406030204" pitchFamily="18" charset="0"/>
                        <a:ea typeface="Cambria Math" panose="02040503050406030204" pitchFamily="18" charset="0"/>
                      </a:rPr>
                      <m:t>𝑐</m:t>
                    </m:r>
                    <m:r>
                      <a:rPr lang="en-US" sz="2448" i="1">
                        <a:solidFill>
                          <a:srgbClr val="0070C0"/>
                        </a:solidFill>
                        <a:latin typeface="Cambria Math" panose="02040503050406030204" pitchFamily="18" charset="0"/>
                        <a:ea typeface="Cambria Math" panose="02040503050406030204" pitchFamily="18" charset="0"/>
                      </a:rPr>
                      <m:t>)</m:t>
                    </m:r>
                  </m:oMath>
                </a14:m>
                <a:endParaRPr lang="en-US" sz="2856" dirty="0">
                  <a:solidFill>
                    <a:srgbClr val="0070C0"/>
                  </a:solidFill>
                </a:endParaRPr>
              </a:p>
              <a:p>
                <a:pPr lvl="8"/>
                <a:endParaRPr lang="en-US" sz="2040" dirty="0"/>
              </a:p>
              <a:p>
                <a:r>
                  <a:rPr lang="en-US" sz="3264" dirty="0"/>
                  <a:t>Modeling multi-relational data</a:t>
                </a:r>
              </a:p>
              <a:p>
                <a:pPr lvl="1"/>
                <a:r>
                  <a:rPr lang="en-US" sz="2856" dirty="0"/>
                  <a:t>Statistical relational learning </a:t>
                </a:r>
                <a:r>
                  <a:rPr lang="en-US" sz="2448" dirty="0"/>
                  <a:t>[Getoor &amp; </a:t>
                </a:r>
                <a:r>
                  <a:rPr lang="en-US" sz="2448" dirty="0" err="1"/>
                  <a:t>Taskar</a:t>
                </a:r>
                <a:r>
                  <a:rPr lang="en-US" sz="2448" dirty="0"/>
                  <a:t>, 2007]</a:t>
                </a:r>
              </a:p>
              <a:p>
                <a:pPr lvl="1"/>
                <a:r>
                  <a:rPr lang="en-US" sz="2856" dirty="0"/>
                  <a:t>Path ranking methods (e.g., random walk) </a:t>
                </a:r>
                <a:r>
                  <a:rPr lang="en-US" sz="2448" dirty="0"/>
                  <a:t>[e.g., Lao+ 2011]</a:t>
                </a:r>
              </a:p>
              <a:p>
                <a:pPr lvl="1"/>
                <a:r>
                  <a:rPr lang="en-US" sz="2856" dirty="0">
                    <a:solidFill>
                      <a:srgbClr val="08247B"/>
                    </a:solidFill>
                  </a:rPr>
                  <a:t>Knowledge base embedding</a:t>
                </a:r>
              </a:p>
            </p:txBody>
          </p:sp>
        </mc:Choice>
        <mc:Fallback xmlns="">
          <p:sp>
            <p:nvSpPr>
              <p:cNvPr id="3" name="Content Placeholder 2"/>
              <p:cNvSpPr>
                <a:spLocks noGrp="1" noRot="1" noChangeAspect="1" noMove="1" noResize="1" noEditPoints="1" noAdjustHandles="1" noChangeArrowheads="1" noChangeShapeType="1" noTextEdit="1"/>
              </p:cNvSpPr>
              <p:nvPr>
                <p:ph sz="quarter" idx="10"/>
              </p:nvPr>
            </p:nvSpPr>
            <p:spPr>
              <a:xfrm>
                <a:off x="454766" y="1318062"/>
                <a:ext cx="11582279" cy="3983398"/>
              </a:xfrm>
              <a:blipFill>
                <a:blip r:embed="rId2"/>
                <a:stretch>
                  <a:fillRect b="-2141"/>
                </a:stretch>
              </a:blipFill>
            </p:spPr>
            <p:txBody>
              <a:bodyPr/>
              <a:lstStyle/>
              <a:p>
                <a:r>
                  <a:rPr lang="en-US">
                    <a:noFill/>
                  </a:rPr>
                  <a:t> </a:t>
                </a:r>
              </a:p>
            </p:txBody>
          </p:sp>
        </mc:Fallback>
      </mc:AlternateContent>
    </p:spTree>
    <p:extLst>
      <p:ext uri="{BB962C8B-B14F-4D97-AF65-F5344CB8AC3E}">
        <p14:creationId xmlns:p14="http://schemas.microsoft.com/office/powerpoint/2010/main" val="1765039888"/>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144E6737-0A09-42CA-955D-88BBF73DC572}"/>
              </a:ext>
            </a:extLst>
          </p:cNvPr>
          <p:cNvPicPr>
            <a:picLocks noChangeAspect="1"/>
          </p:cNvPicPr>
          <p:nvPr/>
        </p:nvPicPr>
        <p:blipFill>
          <a:blip r:embed="rId2"/>
          <a:stretch>
            <a:fillRect/>
          </a:stretch>
        </p:blipFill>
        <p:spPr>
          <a:xfrm>
            <a:off x="547440" y="6512847"/>
            <a:ext cx="5129471" cy="466315"/>
          </a:xfrm>
          <a:prstGeom prst="rect">
            <a:avLst/>
          </a:prstGeom>
        </p:spPr>
      </p:pic>
      <p:sp>
        <p:nvSpPr>
          <p:cNvPr id="2" name="Title 1">
            <a:extLst>
              <a:ext uri="{FF2B5EF4-FFF2-40B4-BE49-F238E27FC236}">
                <a16:creationId xmlns:a16="http://schemas.microsoft.com/office/drawing/2014/main" id="{71CBFB00-99E3-4B40-924A-8682E8511ADB}"/>
              </a:ext>
            </a:extLst>
          </p:cNvPr>
          <p:cNvSpPr>
            <a:spLocks noGrp="1"/>
          </p:cNvSpPr>
          <p:nvPr>
            <p:ph type="title"/>
          </p:nvPr>
        </p:nvSpPr>
        <p:spPr>
          <a:xfrm>
            <a:off x="274320" y="82577"/>
            <a:ext cx="11889564" cy="917575"/>
          </a:xfrm>
        </p:spPr>
        <p:txBody>
          <a:bodyPr/>
          <a:lstStyle/>
          <a:p>
            <a:r>
              <a:rPr lang="en-US" dirty="0"/>
              <a:t>Statistical relational learning </a:t>
            </a:r>
            <a:r>
              <a:rPr lang="en-US" sz="3600" dirty="0"/>
              <a:t>[</a:t>
            </a:r>
            <a:r>
              <a:rPr lang="en-US" sz="3600" dirty="0" err="1"/>
              <a:t>Getoor</a:t>
            </a:r>
            <a:r>
              <a:rPr lang="en-US" sz="3600" dirty="0"/>
              <a:t> &amp; </a:t>
            </a:r>
            <a:r>
              <a:rPr lang="en-US" sz="3600" dirty="0" err="1"/>
              <a:t>Taskar</a:t>
            </a:r>
            <a:r>
              <a:rPr lang="en-US" sz="3600" dirty="0"/>
              <a:t>, 2007]</a:t>
            </a:r>
            <a:br>
              <a:rPr lang="en-US" sz="3600" dirty="0"/>
            </a:br>
            <a:endParaRPr lang="en-US" dirty="0"/>
          </a:p>
        </p:txBody>
      </p:sp>
      <p:sp>
        <p:nvSpPr>
          <p:cNvPr id="3" name="Content Placeholder 2">
            <a:extLst>
              <a:ext uri="{FF2B5EF4-FFF2-40B4-BE49-F238E27FC236}">
                <a16:creationId xmlns:a16="http://schemas.microsoft.com/office/drawing/2014/main" id="{CB6FE1EF-2446-48FA-9AE2-DF7A9EABAA52}"/>
              </a:ext>
            </a:extLst>
          </p:cNvPr>
          <p:cNvSpPr>
            <a:spLocks noGrp="1"/>
          </p:cNvSpPr>
          <p:nvPr>
            <p:ph sz="quarter" idx="10"/>
          </p:nvPr>
        </p:nvSpPr>
        <p:spPr>
          <a:xfrm>
            <a:off x="276684" y="1081443"/>
            <a:ext cx="11887200" cy="2474524"/>
          </a:xfrm>
        </p:spPr>
        <p:txBody>
          <a:bodyPr/>
          <a:lstStyle/>
          <a:p>
            <a:r>
              <a:rPr lang="en-US" sz="3200" dirty="0"/>
              <a:t>Modeling dependencies among the truth values of multiple possible relations </a:t>
            </a:r>
          </a:p>
          <a:p>
            <a:r>
              <a:rPr lang="en-US" sz="3200" dirty="0"/>
              <a:t>Powerful models can be prohibitively expensive</a:t>
            </a:r>
          </a:p>
          <a:p>
            <a:pPr lvl="1"/>
            <a:r>
              <a:rPr lang="en-US" dirty="0"/>
              <a:t>For example, marginal inference is exponential in the tree width for Markov Random Fields</a:t>
            </a:r>
          </a:p>
        </p:txBody>
      </p:sp>
      <p:pic>
        <p:nvPicPr>
          <p:cNvPr id="4" name="Content Placeholder 11">
            <a:extLst>
              <a:ext uri="{FF2B5EF4-FFF2-40B4-BE49-F238E27FC236}">
                <a16:creationId xmlns:a16="http://schemas.microsoft.com/office/drawing/2014/main" id="{EE3563A8-097F-4C79-AEFC-EE4B0EE5E49A}"/>
              </a:ext>
            </a:extLst>
          </p:cNvPr>
          <p:cNvPicPr>
            <a:picLocks noChangeAspect="1"/>
          </p:cNvPicPr>
          <p:nvPr/>
        </p:nvPicPr>
        <p:blipFill>
          <a:blip r:embed="rId3"/>
          <a:stretch>
            <a:fillRect/>
          </a:stretch>
        </p:blipFill>
        <p:spPr bwMode="auto">
          <a:xfrm>
            <a:off x="7556666" y="3403335"/>
            <a:ext cx="3030961" cy="28029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4">
            <a:extLst>
              <a:ext uri="{FF2B5EF4-FFF2-40B4-BE49-F238E27FC236}">
                <a16:creationId xmlns:a16="http://schemas.microsoft.com/office/drawing/2014/main" id="{A837C30C-2F88-4C05-A159-8820030A3F23}"/>
              </a:ext>
            </a:extLst>
          </p:cNvPr>
          <p:cNvPicPr>
            <a:picLocks noChangeAspect="1"/>
          </p:cNvPicPr>
          <p:nvPr/>
        </p:nvPicPr>
        <p:blipFill>
          <a:blip r:embed="rId4"/>
          <a:stretch>
            <a:fillRect/>
          </a:stretch>
        </p:blipFill>
        <p:spPr>
          <a:xfrm>
            <a:off x="2216997" y="3846288"/>
            <a:ext cx="2689709" cy="2823716"/>
          </a:xfrm>
          <a:prstGeom prst="rect">
            <a:avLst/>
          </a:prstGeom>
        </p:spPr>
      </p:pic>
      <p:sp>
        <p:nvSpPr>
          <p:cNvPr id="6" name="TextBox 5">
            <a:extLst>
              <a:ext uri="{FF2B5EF4-FFF2-40B4-BE49-F238E27FC236}">
                <a16:creationId xmlns:a16="http://schemas.microsoft.com/office/drawing/2014/main" id="{08672BFC-2C4C-4B7B-8272-EDA741EEACA8}"/>
              </a:ext>
            </a:extLst>
          </p:cNvPr>
          <p:cNvSpPr txBox="1"/>
          <p:nvPr/>
        </p:nvSpPr>
        <p:spPr>
          <a:xfrm>
            <a:off x="673229" y="4804798"/>
            <a:ext cx="887861" cy="382308"/>
          </a:xfrm>
          <a:prstGeom prst="rect">
            <a:avLst/>
          </a:prstGeom>
          <a:noFill/>
        </p:spPr>
        <p:txBody>
          <a:bodyPr wrap="square" rtlCol="0">
            <a:spAutoFit/>
          </a:bodyPr>
          <a:lstStyle/>
          <a:p>
            <a:pPr marL="0" marR="0" lvl="0" indent="0" algn="l" defTabSz="932597" rtl="0" eaLnBrk="1" fontAlgn="base" latinLnBrk="0" hangingPunct="1">
              <a:lnSpc>
                <a:spcPct val="100000"/>
              </a:lnSpc>
              <a:spcBef>
                <a:spcPct val="0"/>
              </a:spcBef>
              <a:spcAft>
                <a:spcPct val="0"/>
              </a:spcAft>
              <a:buClrTx/>
              <a:buSzTx/>
              <a:buFontTx/>
              <a:buNone/>
              <a:tabLst/>
              <a:defRPr/>
            </a:pPr>
            <a:r>
              <a:rPr kumimoji="0" lang="en-US" sz="1836" b="0" i="1" u="none" strike="noStrike" kern="1200" cap="none" spc="0" normalizeH="0" baseline="0" noProof="0" dirty="0">
                <a:ln>
                  <a:noFill/>
                </a:ln>
                <a:solidFill>
                  <a:srgbClr val="000000"/>
                </a:solidFill>
                <a:effectLst/>
                <a:uLnTx/>
                <a:uFillTx/>
                <a:latin typeface="Arial" charset="0"/>
                <a:ea typeface="宋体"/>
                <a:cs typeface="+mn-cs"/>
              </a:rPr>
              <a:t>adult</a:t>
            </a:r>
          </a:p>
        </p:txBody>
      </p:sp>
      <p:cxnSp>
        <p:nvCxnSpPr>
          <p:cNvPr id="7" name="Connector: Elbow 6">
            <a:extLst>
              <a:ext uri="{FF2B5EF4-FFF2-40B4-BE49-F238E27FC236}">
                <a16:creationId xmlns:a16="http://schemas.microsoft.com/office/drawing/2014/main" id="{DB220D59-1BB6-4D8B-A711-6E53EC59842F}"/>
              </a:ext>
            </a:extLst>
          </p:cNvPr>
          <p:cNvCxnSpPr>
            <a:cxnSpLocks/>
            <a:stCxn id="6" idx="0"/>
          </p:cNvCxnSpPr>
          <p:nvPr/>
        </p:nvCxnSpPr>
        <p:spPr bwMode="auto">
          <a:xfrm rot="5400000" flipH="1" flipV="1">
            <a:off x="1377656" y="3743656"/>
            <a:ext cx="800647" cy="1321637"/>
          </a:xfrm>
          <a:prstGeom prst="bentConnector2">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 name="Connector: Elbow 7">
            <a:extLst>
              <a:ext uri="{FF2B5EF4-FFF2-40B4-BE49-F238E27FC236}">
                <a16:creationId xmlns:a16="http://schemas.microsoft.com/office/drawing/2014/main" id="{6EB15F33-8F6E-4DAE-85D2-8BDB63DA7BB4}"/>
              </a:ext>
            </a:extLst>
          </p:cNvPr>
          <p:cNvCxnSpPr>
            <a:stCxn id="6" idx="2"/>
          </p:cNvCxnSpPr>
          <p:nvPr/>
        </p:nvCxnSpPr>
        <p:spPr bwMode="auto">
          <a:xfrm rot="16200000" flipH="1">
            <a:off x="1197637" y="5106628"/>
            <a:ext cx="1094314" cy="1255269"/>
          </a:xfrm>
          <a:prstGeom prst="bentConnector2">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9" name="TextBox 8">
            <a:extLst>
              <a:ext uri="{FF2B5EF4-FFF2-40B4-BE49-F238E27FC236}">
                <a16:creationId xmlns:a16="http://schemas.microsoft.com/office/drawing/2014/main" id="{DF790964-2D49-425A-8716-E5EA1AB49A14}"/>
              </a:ext>
            </a:extLst>
          </p:cNvPr>
          <p:cNvSpPr txBox="1"/>
          <p:nvPr/>
        </p:nvSpPr>
        <p:spPr>
          <a:xfrm>
            <a:off x="5243226" y="3899476"/>
            <a:ext cx="887861" cy="382308"/>
          </a:xfrm>
          <a:prstGeom prst="rect">
            <a:avLst/>
          </a:prstGeom>
          <a:noFill/>
        </p:spPr>
        <p:txBody>
          <a:bodyPr wrap="square" rtlCol="0">
            <a:spAutoFit/>
          </a:bodyPr>
          <a:lstStyle/>
          <a:p>
            <a:pPr marL="0" marR="0" lvl="0" indent="0" algn="l" defTabSz="932597" rtl="0" eaLnBrk="1" fontAlgn="base" latinLnBrk="0" hangingPunct="1">
              <a:lnSpc>
                <a:spcPct val="100000"/>
              </a:lnSpc>
              <a:spcBef>
                <a:spcPct val="0"/>
              </a:spcBef>
              <a:spcAft>
                <a:spcPct val="0"/>
              </a:spcAft>
              <a:buClrTx/>
              <a:buSzTx/>
              <a:buFontTx/>
              <a:buNone/>
              <a:tabLst/>
              <a:defRPr/>
            </a:pPr>
            <a:r>
              <a:rPr kumimoji="0" lang="en-US" sz="1836" b="0" i="1" u="none" strike="noStrike" kern="1200" cap="none" spc="0" normalizeH="0" baseline="0" noProof="0" dirty="0">
                <a:ln>
                  <a:noFill/>
                </a:ln>
                <a:solidFill>
                  <a:srgbClr val="000000"/>
                </a:solidFill>
                <a:effectLst/>
                <a:uLnTx/>
                <a:uFillTx/>
                <a:latin typeface="Arial" charset="0"/>
                <a:ea typeface="宋体"/>
                <a:cs typeface="+mn-cs"/>
              </a:rPr>
              <a:t>adult</a:t>
            </a:r>
          </a:p>
        </p:txBody>
      </p:sp>
      <p:cxnSp>
        <p:nvCxnSpPr>
          <p:cNvPr id="10" name="Connector: Elbow 9">
            <a:extLst>
              <a:ext uri="{FF2B5EF4-FFF2-40B4-BE49-F238E27FC236}">
                <a16:creationId xmlns:a16="http://schemas.microsoft.com/office/drawing/2014/main" id="{0A26D0D6-F901-47F4-923D-20745D72D02D}"/>
              </a:ext>
            </a:extLst>
          </p:cNvPr>
          <p:cNvCxnSpPr>
            <a:stCxn id="9" idx="0"/>
          </p:cNvCxnSpPr>
          <p:nvPr/>
        </p:nvCxnSpPr>
        <p:spPr bwMode="auto">
          <a:xfrm rot="16200000" flipH="1" flipV="1">
            <a:off x="5148703" y="3509798"/>
            <a:ext cx="148776" cy="928132"/>
          </a:xfrm>
          <a:prstGeom prst="bentConnector4">
            <a:avLst>
              <a:gd name="adj1" fmla="val -156713"/>
              <a:gd name="adj2" fmla="val 73915"/>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 name="TextBox 10">
            <a:extLst>
              <a:ext uri="{FF2B5EF4-FFF2-40B4-BE49-F238E27FC236}">
                <a16:creationId xmlns:a16="http://schemas.microsoft.com/office/drawing/2014/main" id="{25403977-44EB-4A26-8111-EE5E3D14CA9E}"/>
              </a:ext>
            </a:extLst>
          </p:cNvPr>
          <p:cNvSpPr txBox="1"/>
          <p:nvPr/>
        </p:nvSpPr>
        <p:spPr>
          <a:xfrm>
            <a:off x="5232981" y="6293320"/>
            <a:ext cx="887861" cy="382308"/>
          </a:xfrm>
          <a:prstGeom prst="rect">
            <a:avLst/>
          </a:prstGeom>
          <a:noFill/>
        </p:spPr>
        <p:txBody>
          <a:bodyPr wrap="square" rtlCol="0">
            <a:spAutoFit/>
          </a:bodyPr>
          <a:lstStyle/>
          <a:p>
            <a:pPr marL="0" marR="0" lvl="0" indent="0" algn="l" defTabSz="932597" rtl="0" eaLnBrk="1" fontAlgn="base" latinLnBrk="0" hangingPunct="1">
              <a:lnSpc>
                <a:spcPct val="100000"/>
              </a:lnSpc>
              <a:spcBef>
                <a:spcPct val="0"/>
              </a:spcBef>
              <a:spcAft>
                <a:spcPct val="0"/>
              </a:spcAft>
              <a:buClrTx/>
              <a:buSzTx/>
              <a:buFontTx/>
              <a:buNone/>
              <a:tabLst/>
              <a:defRPr/>
            </a:pPr>
            <a:r>
              <a:rPr kumimoji="0" lang="en-US" sz="1836" b="0" i="1" u="none" strike="noStrike" kern="1200" cap="none" spc="0" normalizeH="0" baseline="0" noProof="0" dirty="0">
                <a:ln>
                  <a:noFill/>
                </a:ln>
                <a:solidFill>
                  <a:srgbClr val="000000"/>
                </a:solidFill>
                <a:effectLst/>
                <a:uLnTx/>
                <a:uFillTx/>
                <a:latin typeface="Arial" charset="0"/>
                <a:ea typeface="宋体"/>
                <a:cs typeface="+mn-cs"/>
              </a:rPr>
              <a:t>child</a:t>
            </a:r>
          </a:p>
        </p:txBody>
      </p:sp>
      <p:cxnSp>
        <p:nvCxnSpPr>
          <p:cNvPr id="12" name="Connector: Elbow 11">
            <a:extLst>
              <a:ext uri="{FF2B5EF4-FFF2-40B4-BE49-F238E27FC236}">
                <a16:creationId xmlns:a16="http://schemas.microsoft.com/office/drawing/2014/main" id="{87532C66-0B4B-4960-A2FD-27C8F2407ABD}"/>
              </a:ext>
            </a:extLst>
          </p:cNvPr>
          <p:cNvCxnSpPr>
            <a:cxnSpLocks/>
            <a:endCxn id="11" idx="1"/>
          </p:cNvCxnSpPr>
          <p:nvPr/>
        </p:nvCxnSpPr>
        <p:spPr bwMode="auto">
          <a:xfrm>
            <a:off x="4759025" y="6293320"/>
            <a:ext cx="473956" cy="191154"/>
          </a:xfrm>
          <a:prstGeom prst="bentConnector3">
            <a:avLst>
              <a:gd name="adj1" fmla="val 50000"/>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4" name="Rectangle 13">
            <a:extLst>
              <a:ext uri="{FF2B5EF4-FFF2-40B4-BE49-F238E27FC236}">
                <a16:creationId xmlns:a16="http://schemas.microsoft.com/office/drawing/2014/main" id="{71FCE289-E2F7-4DF0-9128-9C1CD40DD4BF}"/>
              </a:ext>
            </a:extLst>
          </p:cNvPr>
          <p:cNvSpPr/>
          <p:nvPr/>
        </p:nvSpPr>
        <p:spPr>
          <a:xfrm>
            <a:off x="6848751" y="6302054"/>
            <a:ext cx="5486992" cy="677108"/>
          </a:xfrm>
          <a:prstGeom prst="rect">
            <a:avLst/>
          </a:prstGeom>
        </p:spPr>
        <p:txBody>
          <a:bodyPr wrap="square">
            <a:spAutoFit/>
          </a:bodyPr>
          <a:lstStyle/>
          <a:p>
            <a:pPr marL="351342" lvl="1" indent="0" algn="r">
              <a:buNone/>
            </a:pPr>
            <a:r>
              <a:rPr lang="en-US" i="1" dirty="0"/>
              <a:t>Example from Nickel et al “Review of Relational Machine Learning for Knowledge Graphs</a:t>
            </a:r>
            <a:r>
              <a:rPr lang="en-US" sz="2000" i="1" dirty="0"/>
              <a:t>”</a:t>
            </a:r>
          </a:p>
        </p:txBody>
      </p:sp>
    </p:spTree>
    <p:extLst>
      <p:ext uri="{BB962C8B-B14F-4D97-AF65-F5344CB8AC3E}">
        <p14:creationId xmlns:p14="http://schemas.microsoft.com/office/powerpoint/2010/main" val="898838223"/>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5B0591-6FE3-4591-9BE8-A64D036E3DD4}"/>
              </a:ext>
            </a:extLst>
          </p:cNvPr>
          <p:cNvSpPr>
            <a:spLocks noGrp="1"/>
          </p:cNvSpPr>
          <p:nvPr>
            <p:ph type="title"/>
          </p:nvPr>
        </p:nvSpPr>
        <p:spPr/>
        <p:txBody>
          <a:bodyPr/>
          <a:lstStyle/>
          <a:p>
            <a:r>
              <a:rPr lang="en-US" dirty="0"/>
              <a:t>Path Ranking Methods</a:t>
            </a:r>
          </a:p>
        </p:txBody>
      </p:sp>
      <p:sp>
        <p:nvSpPr>
          <p:cNvPr id="3" name="Content Placeholder 2">
            <a:extLst>
              <a:ext uri="{FF2B5EF4-FFF2-40B4-BE49-F238E27FC236}">
                <a16:creationId xmlns:a16="http://schemas.microsoft.com/office/drawing/2014/main" id="{9CC32561-F9E7-46A1-878A-98144D91745D}"/>
              </a:ext>
            </a:extLst>
          </p:cNvPr>
          <p:cNvSpPr>
            <a:spLocks noGrp="1"/>
          </p:cNvSpPr>
          <p:nvPr>
            <p:ph sz="quarter" idx="10"/>
          </p:nvPr>
        </p:nvSpPr>
        <p:spPr>
          <a:xfrm>
            <a:off x="274638" y="1371600"/>
            <a:ext cx="11887200" cy="2763834"/>
          </a:xfrm>
        </p:spPr>
        <p:txBody>
          <a:bodyPr/>
          <a:lstStyle/>
          <a:p>
            <a:r>
              <a:rPr lang="en-US" sz="3200" dirty="0"/>
              <a:t>For example, random walk approaches </a:t>
            </a:r>
            <a:r>
              <a:rPr lang="en-US" sz="2800" dirty="0"/>
              <a:t>[Lao+ 2011]</a:t>
            </a:r>
          </a:p>
          <a:p>
            <a:r>
              <a:rPr lang="en-US" sz="3200" dirty="0"/>
              <a:t>Assumes truth values of unknown facts are independent given observed facts</a:t>
            </a:r>
          </a:p>
          <a:p>
            <a:r>
              <a:rPr lang="en-US" sz="3200" dirty="0"/>
              <a:t>Difficulty capturing dependencies through long relation paths</a:t>
            </a:r>
          </a:p>
          <a:p>
            <a:r>
              <a:rPr lang="en-US" sz="3200" dirty="0"/>
              <a:t>Sparsity when number of relation types is large</a:t>
            </a:r>
          </a:p>
        </p:txBody>
      </p:sp>
    </p:spTree>
    <p:extLst>
      <p:ext uri="{BB962C8B-B14F-4D97-AF65-F5344CB8AC3E}">
        <p14:creationId xmlns:p14="http://schemas.microsoft.com/office/powerpoint/2010/main" val="1940736919"/>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303812-0BFC-4749-8E7C-408B776FE383}"/>
              </a:ext>
            </a:extLst>
          </p:cNvPr>
          <p:cNvSpPr>
            <a:spLocks noGrp="1"/>
          </p:cNvSpPr>
          <p:nvPr>
            <p:ph type="title"/>
          </p:nvPr>
        </p:nvSpPr>
        <p:spPr/>
        <p:txBody>
          <a:bodyPr/>
          <a:lstStyle/>
          <a:p>
            <a:r>
              <a:rPr lang="en-US" dirty="0"/>
              <a:t>Path Ranking Algorithm </a:t>
            </a:r>
            <a:r>
              <a:rPr lang="en-US" sz="4080" dirty="0"/>
              <a:t>[Lao et al 11]</a:t>
            </a:r>
            <a:endParaRPr lang="en-US" dirty="0"/>
          </a:p>
        </p:txBody>
      </p:sp>
      <p:sp>
        <p:nvSpPr>
          <p:cNvPr id="4" name="Slide Number Placeholder 3">
            <a:extLst>
              <a:ext uri="{FF2B5EF4-FFF2-40B4-BE49-F238E27FC236}">
                <a16:creationId xmlns:a16="http://schemas.microsoft.com/office/drawing/2014/main" id="{1257412F-A94B-4F3B-AE7B-BBB96516434E}"/>
              </a:ext>
            </a:extLst>
          </p:cNvPr>
          <p:cNvSpPr>
            <a:spLocks noGrp="1"/>
          </p:cNvSpPr>
          <p:nvPr>
            <p:ph type="sldNum" sz="quarter" idx="12"/>
          </p:nvPr>
        </p:nvSpPr>
        <p:spPr/>
        <p:txBody>
          <a:bodyPr/>
          <a:lstStyle/>
          <a:p>
            <a:pPr defTabSz="932597" fontAlgn="base">
              <a:spcBef>
                <a:spcPct val="0"/>
              </a:spcBef>
              <a:spcAft>
                <a:spcPct val="0"/>
              </a:spcAft>
            </a:pPr>
            <a:fld id="{6DDF4516-449D-4440-A4EE-7B6C52AF219F}" type="slidenum">
              <a:rPr lang="en-US" altLang="zh-CN">
                <a:solidFill>
                  <a:srgbClr val="000000"/>
                </a:solidFill>
                <a:latin typeface="Arial" charset="0"/>
                <a:ea typeface="宋体"/>
              </a:rPr>
              <a:pPr defTabSz="932597" fontAlgn="base">
                <a:spcBef>
                  <a:spcPct val="0"/>
                </a:spcBef>
                <a:spcAft>
                  <a:spcPct val="0"/>
                </a:spcAft>
              </a:pPr>
              <a:t>47</a:t>
            </a:fld>
            <a:endParaRPr lang="en-US" altLang="zh-CN" dirty="0">
              <a:solidFill>
                <a:srgbClr val="000000"/>
              </a:solidFill>
              <a:latin typeface="Arial" charset="0"/>
              <a:ea typeface="宋体"/>
            </a:endParaRPr>
          </a:p>
        </p:txBody>
      </p:sp>
      <p:sp>
        <p:nvSpPr>
          <p:cNvPr id="5" name="Arc 4">
            <a:extLst>
              <a:ext uri="{FF2B5EF4-FFF2-40B4-BE49-F238E27FC236}">
                <a16:creationId xmlns:a16="http://schemas.microsoft.com/office/drawing/2014/main" id="{6EF6E493-B778-4BF4-BBE3-1505C610229A}"/>
              </a:ext>
            </a:extLst>
          </p:cNvPr>
          <p:cNvSpPr/>
          <p:nvPr/>
        </p:nvSpPr>
        <p:spPr>
          <a:xfrm>
            <a:off x="2780936" y="2818436"/>
            <a:ext cx="1618437" cy="1590533"/>
          </a:xfrm>
          <a:prstGeom prst="arc">
            <a:avLst>
              <a:gd name="adj1" fmla="val 14196410"/>
              <a:gd name="adj2" fmla="val 0"/>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txBody>
          <a:bodyPr vert="horz" rtlCol="0" anchor="t" anchorCtr="0"/>
          <a:lstStyle/>
          <a:p>
            <a:pPr algn="ctr" defTabSz="932597" fontAlgn="base">
              <a:spcBef>
                <a:spcPct val="0"/>
              </a:spcBef>
              <a:spcAft>
                <a:spcPct val="0"/>
              </a:spcAft>
            </a:pPr>
            <a:endParaRPr lang="en-US" sz="1873" b="1" dirty="0">
              <a:solidFill>
                <a:srgbClr val="000000"/>
              </a:solidFill>
              <a:latin typeface="Arial"/>
              <a:ea typeface="宋体"/>
            </a:endParaRPr>
          </a:p>
        </p:txBody>
      </p:sp>
      <p:sp>
        <p:nvSpPr>
          <p:cNvPr id="6" name="Arc 5">
            <a:extLst>
              <a:ext uri="{FF2B5EF4-FFF2-40B4-BE49-F238E27FC236}">
                <a16:creationId xmlns:a16="http://schemas.microsoft.com/office/drawing/2014/main" id="{D032D339-2230-4B4F-AC3C-AD937F911FB2}"/>
              </a:ext>
            </a:extLst>
          </p:cNvPr>
          <p:cNvSpPr/>
          <p:nvPr/>
        </p:nvSpPr>
        <p:spPr>
          <a:xfrm flipV="1">
            <a:off x="1270735" y="2549584"/>
            <a:ext cx="1618437" cy="1463065"/>
          </a:xfrm>
          <a:prstGeom prst="arc">
            <a:avLst>
              <a:gd name="adj1" fmla="val 17563677"/>
              <a:gd name="adj2" fmla="val 0"/>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txBody>
          <a:bodyPr vert="horz" rtlCol="0" anchor="t" anchorCtr="0"/>
          <a:lstStyle/>
          <a:p>
            <a:pPr algn="ctr" defTabSz="932597" fontAlgn="base">
              <a:spcBef>
                <a:spcPct val="0"/>
              </a:spcBef>
              <a:spcAft>
                <a:spcPct val="0"/>
              </a:spcAft>
            </a:pPr>
            <a:endParaRPr lang="en-US" sz="1873" b="1" dirty="0">
              <a:solidFill>
                <a:srgbClr val="000000"/>
              </a:solidFill>
              <a:latin typeface="Arial"/>
              <a:ea typeface="宋体"/>
            </a:endParaRPr>
          </a:p>
        </p:txBody>
      </p:sp>
      <p:pic>
        <p:nvPicPr>
          <p:cNvPr id="8" name="Picture 2" descr="Barack Obama">
            <a:extLst>
              <a:ext uri="{FF2B5EF4-FFF2-40B4-BE49-F238E27FC236}">
                <a16:creationId xmlns:a16="http://schemas.microsoft.com/office/drawing/2014/main" id="{EF820339-7845-4D68-A385-E3814A0ABBAC}"/>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11202" y="4267877"/>
            <a:ext cx="912014" cy="605869"/>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a:extLst>
              <a:ext uri="{FF2B5EF4-FFF2-40B4-BE49-F238E27FC236}">
                <a16:creationId xmlns:a16="http://schemas.microsoft.com/office/drawing/2014/main" id="{70EF7CF2-FF9F-47B3-8AFE-4C18D1A6F707}"/>
              </a:ext>
            </a:extLst>
          </p:cNvPr>
          <p:cNvGrpSpPr/>
          <p:nvPr/>
        </p:nvGrpSpPr>
        <p:grpSpPr>
          <a:xfrm>
            <a:off x="628170" y="2020641"/>
            <a:ext cx="4980074" cy="4235093"/>
            <a:chOff x="904763" y="2486942"/>
            <a:chExt cx="4882869" cy="4152429"/>
          </a:xfrm>
        </p:grpSpPr>
        <p:sp>
          <p:nvSpPr>
            <p:cNvPr id="10" name="TextBox 9">
              <a:extLst>
                <a:ext uri="{FF2B5EF4-FFF2-40B4-BE49-F238E27FC236}">
                  <a16:creationId xmlns:a16="http://schemas.microsoft.com/office/drawing/2014/main" id="{6DC0E804-12B9-4F63-A644-924272C65009}"/>
                </a:ext>
              </a:extLst>
            </p:cNvPr>
            <p:cNvSpPr txBox="1"/>
            <p:nvPr/>
          </p:nvSpPr>
          <p:spPr>
            <a:xfrm>
              <a:off x="904763" y="4347780"/>
              <a:ext cx="2056973" cy="412549"/>
            </a:xfrm>
            <a:prstGeom prst="rect">
              <a:avLst/>
            </a:prstGeom>
            <a:noFill/>
          </p:spPr>
          <p:txBody>
            <a:bodyPr wrap="none" rtlCol="0">
              <a:spAutoFit/>
            </a:bodyPr>
            <a:lstStyle/>
            <a:p>
              <a:pPr defTabSz="932597" fontAlgn="base">
                <a:spcBef>
                  <a:spcPct val="0"/>
                </a:spcBef>
                <a:spcAft>
                  <a:spcPct val="0"/>
                </a:spcAft>
              </a:pPr>
              <a:r>
                <a:rPr lang="en-US" sz="2081" b="1" dirty="0">
                  <a:solidFill>
                    <a:srgbClr val="C00000"/>
                  </a:solidFill>
                  <a:latin typeface="Arial" charset="0"/>
                  <a:ea typeface="宋体"/>
                </a:rPr>
                <a:t>Barack Obama</a:t>
              </a:r>
            </a:p>
          </p:txBody>
        </p:sp>
        <p:sp>
          <p:nvSpPr>
            <p:cNvPr id="11" name="TextBox 10">
              <a:extLst>
                <a:ext uri="{FF2B5EF4-FFF2-40B4-BE49-F238E27FC236}">
                  <a16:creationId xmlns:a16="http://schemas.microsoft.com/office/drawing/2014/main" id="{B3442B41-8F58-46A2-9DBC-A51F3264EEA7}"/>
                </a:ext>
              </a:extLst>
            </p:cNvPr>
            <p:cNvSpPr txBox="1"/>
            <p:nvPr/>
          </p:nvSpPr>
          <p:spPr>
            <a:xfrm>
              <a:off x="2547508" y="3352032"/>
              <a:ext cx="1342034" cy="412549"/>
            </a:xfrm>
            <a:prstGeom prst="rect">
              <a:avLst/>
            </a:prstGeom>
            <a:noFill/>
          </p:spPr>
          <p:txBody>
            <a:bodyPr wrap="none" rtlCol="0">
              <a:spAutoFit/>
            </a:bodyPr>
            <a:lstStyle/>
            <a:p>
              <a:pPr defTabSz="932597" fontAlgn="base">
                <a:spcBef>
                  <a:spcPct val="0"/>
                </a:spcBef>
                <a:spcAft>
                  <a:spcPct val="0"/>
                </a:spcAft>
              </a:pPr>
              <a:r>
                <a:rPr lang="en-US" sz="2081" b="1" dirty="0">
                  <a:solidFill>
                    <a:srgbClr val="C00000"/>
                  </a:solidFill>
                  <a:latin typeface="Arial" charset="0"/>
                  <a:ea typeface="宋体"/>
                </a:rPr>
                <a:t>Honolulu</a:t>
              </a:r>
            </a:p>
          </p:txBody>
        </p:sp>
        <p:sp>
          <p:nvSpPr>
            <p:cNvPr id="12" name="TextBox 11">
              <a:extLst>
                <a:ext uri="{FF2B5EF4-FFF2-40B4-BE49-F238E27FC236}">
                  <a16:creationId xmlns:a16="http://schemas.microsoft.com/office/drawing/2014/main" id="{355585E5-2F30-480C-A3B8-7FDD970261BB}"/>
                </a:ext>
              </a:extLst>
            </p:cNvPr>
            <p:cNvSpPr txBox="1"/>
            <p:nvPr/>
          </p:nvSpPr>
          <p:spPr>
            <a:xfrm>
              <a:off x="3897371" y="4031994"/>
              <a:ext cx="1890261" cy="412549"/>
            </a:xfrm>
            <a:prstGeom prst="rect">
              <a:avLst/>
            </a:prstGeom>
            <a:noFill/>
          </p:spPr>
          <p:txBody>
            <a:bodyPr wrap="none" rtlCol="0">
              <a:spAutoFit/>
            </a:bodyPr>
            <a:lstStyle/>
            <a:p>
              <a:pPr defTabSz="932597" fontAlgn="base">
                <a:spcBef>
                  <a:spcPct val="0"/>
                </a:spcBef>
                <a:spcAft>
                  <a:spcPct val="0"/>
                </a:spcAft>
              </a:pPr>
              <a:r>
                <a:rPr lang="en-US" sz="2081" b="1" dirty="0">
                  <a:solidFill>
                    <a:srgbClr val="C00000"/>
                  </a:solidFill>
                  <a:latin typeface="Arial" charset="0"/>
                  <a:ea typeface="宋体"/>
                </a:rPr>
                <a:t>United States</a:t>
              </a:r>
            </a:p>
          </p:txBody>
        </p:sp>
        <p:sp>
          <p:nvSpPr>
            <p:cNvPr id="13" name="TextBox 12">
              <a:extLst>
                <a:ext uri="{FF2B5EF4-FFF2-40B4-BE49-F238E27FC236}">
                  <a16:creationId xmlns:a16="http://schemas.microsoft.com/office/drawing/2014/main" id="{D1FDA12B-3C58-440A-A0EA-F1AC864A178C}"/>
                </a:ext>
              </a:extLst>
            </p:cNvPr>
            <p:cNvSpPr txBox="1"/>
            <p:nvPr/>
          </p:nvSpPr>
          <p:spPr>
            <a:xfrm>
              <a:off x="2179221" y="5450389"/>
              <a:ext cx="2218877" cy="412549"/>
            </a:xfrm>
            <a:prstGeom prst="rect">
              <a:avLst/>
            </a:prstGeom>
            <a:noFill/>
          </p:spPr>
          <p:txBody>
            <a:bodyPr wrap="none" rtlCol="0">
              <a:spAutoFit/>
            </a:bodyPr>
            <a:lstStyle/>
            <a:p>
              <a:pPr defTabSz="932597" fontAlgn="base">
                <a:spcBef>
                  <a:spcPct val="0"/>
                </a:spcBef>
                <a:spcAft>
                  <a:spcPct val="0"/>
                </a:spcAft>
              </a:pPr>
              <a:r>
                <a:rPr lang="en-US" sz="2081" b="1" dirty="0">
                  <a:solidFill>
                    <a:srgbClr val="C00000"/>
                  </a:solidFill>
                  <a:latin typeface="Arial" charset="0"/>
                  <a:ea typeface="宋体"/>
                </a:rPr>
                <a:t>Michelle Obama</a:t>
              </a:r>
            </a:p>
          </p:txBody>
        </p:sp>
        <p:sp>
          <p:nvSpPr>
            <p:cNvPr id="14" name="Arc 13">
              <a:extLst>
                <a:ext uri="{FF2B5EF4-FFF2-40B4-BE49-F238E27FC236}">
                  <a16:creationId xmlns:a16="http://schemas.microsoft.com/office/drawing/2014/main" id="{D52D014A-4E04-4937-91A1-0D04261F0F31}"/>
                </a:ext>
              </a:extLst>
            </p:cNvPr>
            <p:cNvSpPr/>
            <p:nvPr/>
          </p:nvSpPr>
          <p:spPr>
            <a:xfrm>
              <a:off x="1504678" y="4673220"/>
              <a:ext cx="1586847" cy="1559488"/>
            </a:xfrm>
            <a:prstGeom prst="arc">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txBody>
            <a:bodyPr vert="horz" rtlCol="0" anchor="t" anchorCtr="0"/>
            <a:lstStyle/>
            <a:p>
              <a:pPr algn="ctr" defTabSz="932597" fontAlgn="base">
                <a:spcBef>
                  <a:spcPct val="0"/>
                </a:spcBef>
                <a:spcAft>
                  <a:spcPct val="0"/>
                </a:spcAft>
              </a:pPr>
              <a:endParaRPr lang="en-US" sz="1873" b="1" dirty="0">
                <a:solidFill>
                  <a:srgbClr val="000000"/>
                </a:solidFill>
                <a:latin typeface="Arial"/>
                <a:ea typeface="宋体"/>
              </a:endParaRPr>
            </a:p>
          </p:txBody>
        </p:sp>
        <p:sp>
          <p:nvSpPr>
            <p:cNvPr id="15" name="TextBox 14">
              <a:extLst>
                <a:ext uri="{FF2B5EF4-FFF2-40B4-BE49-F238E27FC236}">
                  <a16:creationId xmlns:a16="http://schemas.microsoft.com/office/drawing/2014/main" id="{2F4F0A6D-FBAA-454F-B5DD-346E8E7D7277}"/>
                </a:ext>
              </a:extLst>
            </p:cNvPr>
            <p:cNvSpPr txBox="1"/>
            <p:nvPr/>
          </p:nvSpPr>
          <p:spPr>
            <a:xfrm>
              <a:off x="3076314" y="4916952"/>
              <a:ext cx="954634" cy="318286"/>
            </a:xfrm>
            <a:prstGeom prst="rect">
              <a:avLst/>
            </a:prstGeom>
            <a:noFill/>
          </p:spPr>
          <p:txBody>
            <a:bodyPr vert="horz" wrap="square" rtlCol="0">
              <a:spAutoFit/>
            </a:bodyPr>
            <a:lstStyle/>
            <a:p>
              <a:pPr defTabSz="932597" fontAlgn="base">
                <a:spcBef>
                  <a:spcPct val="0"/>
                </a:spcBef>
                <a:spcAft>
                  <a:spcPct val="0"/>
                </a:spcAft>
              </a:pPr>
              <a:r>
                <a:rPr lang="en-US" sz="1456" b="1" dirty="0">
                  <a:solidFill>
                    <a:srgbClr val="000000">
                      <a:lumMod val="50000"/>
                      <a:lumOff val="50000"/>
                    </a:srgbClr>
                  </a:solidFill>
                  <a:latin typeface="Algerian" panose="04020705040A02060702" pitchFamily="82" charset="0"/>
                  <a:ea typeface="宋体"/>
                </a:rPr>
                <a:t>spouse</a:t>
              </a:r>
              <a:endParaRPr lang="en-US" sz="1248" b="1" dirty="0">
                <a:solidFill>
                  <a:srgbClr val="000000">
                    <a:lumMod val="50000"/>
                    <a:lumOff val="50000"/>
                  </a:srgbClr>
                </a:solidFill>
                <a:latin typeface="Algerian" panose="04020705040A02060702" pitchFamily="82" charset="0"/>
                <a:ea typeface="宋体"/>
              </a:endParaRPr>
            </a:p>
          </p:txBody>
        </p:sp>
        <p:sp>
          <p:nvSpPr>
            <p:cNvPr id="16" name="TextBox 15">
              <a:extLst>
                <a:ext uri="{FF2B5EF4-FFF2-40B4-BE49-F238E27FC236}">
                  <a16:creationId xmlns:a16="http://schemas.microsoft.com/office/drawing/2014/main" id="{FFA16D78-17C0-447B-B4D5-C71BB8784EBF}"/>
                </a:ext>
              </a:extLst>
            </p:cNvPr>
            <p:cNvSpPr txBox="1"/>
            <p:nvPr/>
          </p:nvSpPr>
          <p:spPr>
            <a:xfrm>
              <a:off x="3808934" y="2943956"/>
              <a:ext cx="954634" cy="318286"/>
            </a:xfrm>
            <a:prstGeom prst="rect">
              <a:avLst/>
            </a:prstGeom>
            <a:noFill/>
          </p:spPr>
          <p:txBody>
            <a:bodyPr vert="horz" wrap="square" rtlCol="0">
              <a:spAutoFit/>
            </a:bodyPr>
            <a:lstStyle/>
            <a:p>
              <a:pPr defTabSz="932597" fontAlgn="base">
                <a:spcBef>
                  <a:spcPct val="0"/>
                </a:spcBef>
                <a:spcAft>
                  <a:spcPct val="0"/>
                </a:spcAft>
              </a:pPr>
              <a:r>
                <a:rPr lang="en-US" sz="1456" b="1" dirty="0" err="1">
                  <a:solidFill>
                    <a:srgbClr val="000000">
                      <a:lumMod val="50000"/>
                      <a:lumOff val="50000"/>
                    </a:srgbClr>
                  </a:solidFill>
                  <a:latin typeface="Algerian" panose="04020705040A02060702" pitchFamily="82" charset="0"/>
                  <a:ea typeface="宋体"/>
                </a:rPr>
                <a:t>city_of</a:t>
              </a:r>
              <a:endParaRPr lang="en-US" sz="1248" b="1" dirty="0">
                <a:solidFill>
                  <a:srgbClr val="000000">
                    <a:lumMod val="50000"/>
                    <a:lumOff val="50000"/>
                  </a:srgbClr>
                </a:solidFill>
                <a:latin typeface="Algerian" panose="04020705040A02060702" pitchFamily="82" charset="0"/>
                <a:ea typeface="宋体"/>
              </a:endParaRPr>
            </a:p>
          </p:txBody>
        </p:sp>
        <p:sp>
          <p:nvSpPr>
            <p:cNvPr id="17" name="TextBox 16">
              <a:extLst>
                <a:ext uri="{FF2B5EF4-FFF2-40B4-BE49-F238E27FC236}">
                  <a16:creationId xmlns:a16="http://schemas.microsoft.com/office/drawing/2014/main" id="{49A1CF66-D1DD-444F-AA6B-A76364250836}"/>
                </a:ext>
              </a:extLst>
            </p:cNvPr>
            <p:cNvSpPr txBox="1"/>
            <p:nvPr/>
          </p:nvSpPr>
          <p:spPr>
            <a:xfrm>
              <a:off x="2214610" y="3819673"/>
              <a:ext cx="954634" cy="318286"/>
            </a:xfrm>
            <a:prstGeom prst="rect">
              <a:avLst/>
            </a:prstGeom>
            <a:noFill/>
          </p:spPr>
          <p:txBody>
            <a:bodyPr vert="horz" wrap="square" rtlCol="0">
              <a:spAutoFit/>
            </a:bodyPr>
            <a:lstStyle/>
            <a:p>
              <a:pPr defTabSz="932597" fontAlgn="base">
                <a:spcBef>
                  <a:spcPct val="0"/>
                </a:spcBef>
                <a:spcAft>
                  <a:spcPct val="0"/>
                </a:spcAft>
              </a:pPr>
              <a:r>
                <a:rPr lang="en-US" sz="1456" b="1" dirty="0" err="1">
                  <a:solidFill>
                    <a:srgbClr val="000000">
                      <a:lumMod val="50000"/>
                      <a:lumOff val="50000"/>
                    </a:srgbClr>
                  </a:solidFill>
                  <a:latin typeface="Algerian" panose="04020705040A02060702" pitchFamily="82" charset="0"/>
                  <a:ea typeface="宋体"/>
                </a:rPr>
                <a:t>born_in</a:t>
              </a:r>
              <a:endParaRPr lang="en-US" sz="1248" b="1" dirty="0">
                <a:solidFill>
                  <a:srgbClr val="000000">
                    <a:lumMod val="50000"/>
                    <a:lumOff val="50000"/>
                  </a:srgbClr>
                </a:solidFill>
                <a:latin typeface="Algerian" panose="04020705040A02060702" pitchFamily="82" charset="0"/>
                <a:ea typeface="宋体"/>
              </a:endParaRPr>
            </a:p>
          </p:txBody>
        </p:sp>
        <p:pic>
          <p:nvPicPr>
            <p:cNvPr id="18" name="Picture 4" descr="http://a2.files.biography.com/image/upload/c_fit,cs_srgb,dpr_1.0,h_1200,q_80,w_1200/MTE5NDg0MDU0ODEyNzIyNzAz.jpg">
              <a:extLst>
                <a:ext uri="{FF2B5EF4-FFF2-40B4-BE49-F238E27FC236}">
                  <a16:creationId xmlns:a16="http://schemas.microsoft.com/office/drawing/2014/main" id="{E38525AE-4E85-47A5-81B3-9680948DB36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18406" y="5814795"/>
              <a:ext cx="824576" cy="824576"/>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6" descr="https://www.planwallpaper.com/static/images/Flag_Map_of_the_United_States_1912_-_1959.png">
              <a:extLst>
                <a:ext uri="{FF2B5EF4-FFF2-40B4-BE49-F238E27FC236}">
                  <a16:creationId xmlns:a16="http://schemas.microsoft.com/office/drawing/2014/main" id="{3904A22F-73F0-49B2-95FE-67B98024C4B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79393" y="4361431"/>
              <a:ext cx="1045872" cy="701044"/>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8" descr="https://www.dollar.com/locations/localSites/~/media/Dollar/Images/Locations/honolulu%20jpg.ashx">
              <a:extLst>
                <a:ext uri="{FF2B5EF4-FFF2-40B4-BE49-F238E27FC236}">
                  <a16:creationId xmlns:a16="http://schemas.microsoft.com/office/drawing/2014/main" id="{858A16E7-6E03-4D63-AC07-4C2C1A6AAC2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162832" y="2486942"/>
              <a:ext cx="1237354" cy="830795"/>
            </a:xfrm>
            <a:prstGeom prst="rect">
              <a:avLst/>
            </a:prstGeom>
            <a:noFill/>
            <a:extLst>
              <a:ext uri="{909E8E84-426E-40DD-AFC4-6F175D3DCCD1}">
                <a14:hiddenFill xmlns:a14="http://schemas.microsoft.com/office/drawing/2010/main">
                  <a:solidFill>
                    <a:srgbClr val="FFFFFF"/>
                  </a:solidFill>
                </a14:hiddenFill>
              </a:ext>
            </a:extLst>
          </p:spPr>
        </p:pic>
      </p:grpSp>
      <p:sp>
        <p:nvSpPr>
          <p:cNvPr id="21" name="TextBox 20">
            <a:extLst>
              <a:ext uri="{FF2B5EF4-FFF2-40B4-BE49-F238E27FC236}">
                <a16:creationId xmlns:a16="http://schemas.microsoft.com/office/drawing/2014/main" id="{2A103773-E092-4B7C-87EE-2093DAC0A848}"/>
              </a:ext>
            </a:extLst>
          </p:cNvPr>
          <p:cNvSpPr txBox="1"/>
          <p:nvPr/>
        </p:nvSpPr>
        <p:spPr>
          <a:xfrm>
            <a:off x="6552169" y="1849825"/>
            <a:ext cx="4950820" cy="4416232"/>
          </a:xfrm>
          <a:prstGeom prst="rect">
            <a:avLst/>
          </a:prstGeom>
          <a:noFill/>
        </p:spPr>
        <p:txBody>
          <a:bodyPr wrap="square" rtlCol="0">
            <a:spAutoFit/>
          </a:bodyPr>
          <a:lstStyle/>
          <a:p>
            <a:pPr marL="291436" indent="-291436" defTabSz="932597" fontAlgn="base">
              <a:spcBef>
                <a:spcPct val="0"/>
              </a:spcBef>
              <a:spcAft>
                <a:spcPct val="0"/>
              </a:spcAft>
              <a:buFont typeface="Arial" panose="020B0604020202020204" pitchFamily="34" charset="0"/>
              <a:buChar char="•"/>
            </a:pPr>
            <a:r>
              <a:rPr lang="en-US" sz="1836" dirty="0">
                <a:solidFill>
                  <a:srgbClr val="000000"/>
                </a:solidFill>
                <a:latin typeface="Arial" charset="0"/>
                <a:ea typeface="宋体"/>
              </a:rPr>
              <a:t>To score </a:t>
            </a:r>
            <a:r>
              <a:rPr lang="en-US" sz="1836" dirty="0">
                <a:solidFill>
                  <a:srgbClr val="000000"/>
                </a:solidFill>
                <a:latin typeface="Cambria Math" panose="02040503050406030204" pitchFamily="18" charset="0"/>
                <a:ea typeface="Cambria Math" panose="02040503050406030204" pitchFamily="18" charset="0"/>
                <a:cs typeface="Arial" panose="020B0604020202020204" pitchFamily="34" charset="0"/>
              </a:rPr>
              <a:t>(</a:t>
            </a:r>
            <a:r>
              <a:rPr lang="en-US" sz="1836" dirty="0" err="1">
                <a:solidFill>
                  <a:srgbClr val="000000"/>
                </a:solidFill>
                <a:latin typeface="Cambria Math" panose="02040503050406030204" pitchFamily="18" charset="0"/>
                <a:ea typeface="Cambria Math" panose="02040503050406030204" pitchFamily="18" charset="0"/>
                <a:cs typeface="Arial" panose="020B0604020202020204" pitchFamily="34" charset="0"/>
              </a:rPr>
              <a:t>s,r,t</a:t>
            </a:r>
            <a:r>
              <a:rPr lang="en-US" sz="1836" dirty="0">
                <a:solidFill>
                  <a:srgbClr val="000000"/>
                </a:solidFill>
                <a:latin typeface="Cambria Math" panose="02040503050406030204" pitchFamily="18" charset="0"/>
                <a:ea typeface="Cambria Math" panose="02040503050406030204" pitchFamily="18" charset="0"/>
                <a:cs typeface="Arial" panose="020B0604020202020204" pitchFamily="34" charset="0"/>
              </a:rPr>
              <a:t>)</a:t>
            </a:r>
            <a:r>
              <a:rPr lang="en-US" sz="1836" dirty="0">
                <a:solidFill>
                  <a:srgbClr val="000000"/>
                </a:solidFill>
                <a:latin typeface="Arial" charset="0"/>
                <a:ea typeface="宋体"/>
              </a:rPr>
              <a:t>, collect the path types of paths connecting </a:t>
            </a:r>
            <a:r>
              <a:rPr lang="en-US" sz="1836" dirty="0">
                <a:solidFill>
                  <a:srgbClr val="000000"/>
                </a:solidFill>
                <a:latin typeface="Cambria Math" panose="02040503050406030204" pitchFamily="18" charset="0"/>
                <a:ea typeface="Cambria Math" panose="02040503050406030204" pitchFamily="18" charset="0"/>
              </a:rPr>
              <a:t>s</a:t>
            </a:r>
            <a:r>
              <a:rPr lang="en-US" sz="1836" dirty="0">
                <a:solidFill>
                  <a:srgbClr val="000000"/>
                </a:solidFill>
                <a:latin typeface="Arial" charset="0"/>
                <a:ea typeface="宋体"/>
              </a:rPr>
              <a:t> and </a:t>
            </a:r>
            <a:r>
              <a:rPr lang="en-US" sz="1836" dirty="0">
                <a:solidFill>
                  <a:srgbClr val="000000"/>
                </a:solidFill>
                <a:latin typeface="Cambria Math" panose="02040503050406030204" pitchFamily="18" charset="0"/>
                <a:ea typeface="Cambria Math" panose="02040503050406030204" pitchFamily="18" charset="0"/>
              </a:rPr>
              <a:t>t</a:t>
            </a:r>
          </a:p>
          <a:p>
            <a:pPr marL="291436" indent="-291436" defTabSz="932597" fontAlgn="base">
              <a:spcBef>
                <a:spcPct val="0"/>
              </a:spcBef>
              <a:spcAft>
                <a:spcPct val="0"/>
              </a:spcAft>
              <a:buFont typeface="Arial" panose="020B0604020202020204" pitchFamily="34" charset="0"/>
              <a:buChar char="•"/>
            </a:pPr>
            <a:endParaRPr lang="en-US" sz="1836" b="1" dirty="0">
              <a:solidFill>
                <a:srgbClr val="000000"/>
              </a:solidFill>
              <a:latin typeface="Cambria Math" panose="02040503050406030204" pitchFamily="18" charset="0"/>
              <a:ea typeface="Cambria Math" panose="02040503050406030204" pitchFamily="18" charset="0"/>
            </a:endParaRPr>
          </a:p>
          <a:p>
            <a:pPr marL="291436" indent="-291436" defTabSz="932597" fontAlgn="base">
              <a:spcBef>
                <a:spcPct val="0"/>
              </a:spcBef>
              <a:spcAft>
                <a:spcPct val="0"/>
              </a:spcAft>
              <a:buFont typeface="Arial" panose="020B0604020202020204" pitchFamily="34" charset="0"/>
              <a:buChar char="•"/>
            </a:pPr>
            <a:endParaRPr lang="en-US" sz="1836" b="1" dirty="0">
              <a:solidFill>
                <a:srgbClr val="000000"/>
              </a:solidFill>
              <a:latin typeface="Cambria Math" panose="02040503050406030204" pitchFamily="18" charset="0"/>
              <a:ea typeface="Cambria Math" panose="02040503050406030204" pitchFamily="18" charset="0"/>
            </a:endParaRPr>
          </a:p>
          <a:p>
            <a:pPr marL="291436" indent="-291436" defTabSz="932597" fontAlgn="base">
              <a:spcBef>
                <a:spcPct val="0"/>
              </a:spcBef>
              <a:spcAft>
                <a:spcPct val="0"/>
              </a:spcAft>
              <a:buFont typeface="Arial" panose="020B0604020202020204" pitchFamily="34" charset="0"/>
              <a:buChar char="•"/>
            </a:pPr>
            <a:endParaRPr lang="en-US" sz="1836" b="1" dirty="0">
              <a:solidFill>
                <a:srgbClr val="000000"/>
              </a:solidFill>
              <a:latin typeface="Cambria Math" panose="02040503050406030204" pitchFamily="18" charset="0"/>
              <a:ea typeface="Cambria Math" panose="02040503050406030204" pitchFamily="18" charset="0"/>
            </a:endParaRPr>
          </a:p>
          <a:p>
            <a:pPr marL="291436" indent="-291436" defTabSz="932597" fontAlgn="base">
              <a:spcBef>
                <a:spcPct val="0"/>
              </a:spcBef>
              <a:spcAft>
                <a:spcPct val="0"/>
              </a:spcAft>
              <a:buFont typeface="Arial" panose="020B0604020202020204" pitchFamily="34" charset="0"/>
              <a:buChar char="•"/>
            </a:pPr>
            <a:endParaRPr lang="en-US" sz="1836" b="1" dirty="0">
              <a:solidFill>
                <a:srgbClr val="000000"/>
              </a:solidFill>
              <a:latin typeface="Cambria Math" panose="02040503050406030204" pitchFamily="18" charset="0"/>
              <a:ea typeface="Cambria Math" panose="02040503050406030204" pitchFamily="18" charset="0"/>
            </a:endParaRPr>
          </a:p>
          <a:p>
            <a:pPr marL="291436" indent="-291436" defTabSz="932597" fontAlgn="base">
              <a:spcBef>
                <a:spcPct val="0"/>
              </a:spcBef>
              <a:spcAft>
                <a:spcPct val="0"/>
              </a:spcAft>
              <a:buFont typeface="Arial" panose="020B0604020202020204" pitchFamily="34" charset="0"/>
              <a:buChar char="•"/>
            </a:pPr>
            <a:endParaRPr lang="en-US" sz="1836" b="1" dirty="0">
              <a:solidFill>
                <a:srgbClr val="000000"/>
              </a:solidFill>
              <a:latin typeface="Cambria Math" panose="02040503050406030204" pitchFamily="18" charset="0"/>
              <a:ea typeface="Cambria Math" panose="02040503050406030204" pitchFamily="18" charset="0"/>
            </a:endParaRPr>
          </a:p>
          <a:p>
            <a:pPr marL="291436" indent="-291436" defTabSz="932597" fontAlgn="base">
              <a:spcBef>
                <a:spcPct val="0"/>
              </a:spcBef>
              <a:spcAft>
                <a:spcPct val="0"/>
              </a:spcAft>
              <a:buFont typeface="Arial" panose="020B0604020202020204" pitchFamily="34" charset="0"/>
              <a:buChar char="•"/>
            </a:pPr>
            <a:r>
              <a:rPr lang="en-US" sz="1836" dirty="0">
                <a:solidFill>
                  <a:srgbClr val="000000"/>
                </a:solidFill>
                <a:latin typeface="Cambria Math" panose="02040503050406030204" pitchFamily="18" charset="0"/>
                <a:ea typeface="Cambria Math" panose="02040503050406030204" pitchFamily="18" charset="0"/>
              </a:rPr>
              <a:t>Each path type is a feature with value the path-constrained random walk probability</a:t>
            </a:r>
          </a:p>
          <a:p>
            <a:pPr marL="291436" indent="-291436" defTabSz="932597" fontAlgn="base">
              <a:spcBef>
                <a:spcPct val="0"/>
              </a:spcBef>
              <a:spcAft>
                <a:spcPct val="0"/>
              </a:spcAft>
              <a:buFont typeface="Arial" panose="020B0604020202020204" pitchFamily="34" charset="0"/>
              <a:buChar char="•"/>
            </a:pPr>
            <a:r>
              <a:rPr lang="en-US" sz="1836" dirty="0">
                <a:solidFill>
                  <a:srgbClr val="000000"/>
                </a:solidFill>
                <a:latin typeface="Cambria Math" panose="02040503050406030204" pitchFamily="18" charset="0"/>
                <a:ea typeface="Cambria Math" panose="02040503050406030204" pitchFamily="18" charset="0"/>
              </a:rPr>
              <a:t>The scoring function is linear in the given feature values</a:t>
            </a:r>
          </a:p>
          <a:p>
            <a:pPr defTabSz="932597" fontAlgn="base">
              <a:spcBef>
                <a:spcPct val="0"/>
              </a:spcBef>
              <a:spcAft>
                <a:spcPct val="0"/>
              </a:spcAft>
            </a:pPr>
            <a:endParaRPr lang="en-US" sz="1836" b="1" dirty="0">
              <a:solidFill>
                <a:srgbClr val="000000"/>
              </a:solidFill>
              <a:latin typeface="Cambria Math" panose="02040503050406030204" pitchFamily="18" charset="0"/>
              <a:ea typeface="Cambria Math" panose="02040503050406030204" pitchFamily="18" charset="0"/>
            </a:endParaRPr>
          </a:p>
          <a:p>
            <a:pPr defTabSz="932597" fontAlgn="base">
              <a:spcBef>
                <a:spcPct val="0"/>
              </a:spcBef>
              <a:spcAft>
                <a:spcPct val="0"/>
              </a:spcAft>
            </a:pPr>
            <a:endParaRPr lang="en-US" sz="1836" dirty="0">
              <a:solidFill>
                <a:srgbClr val="000000"/>
              </a:solidFill>
              <a:latin typeface="Cambria Math" panose="02040503050406030204" pitchFamily="18" charset="0"/>
              <a:ea typeface="Cambria Math" panose="02040503050406030204" pitchFamily="18" charset="0"/>
            </a:endParaRPr>
          </a:p>
          <a:p>
            <a:pPr marL="291436" indent="-291436" defTabSz="932597" fontAlgn="base">
              <a:spcBef>
                <a:spcPct val="0"/>
              </a:spcBef>
              <a:spcAft>
                <a:spcPct val="0"/>
              </a:spcAft>
              <a:buFont typeface="Arial" panose="020B0604020202020204" pitchFamily="34" charset="0"/>
              <a:buChar char="•"/>
            </a:pPr>
            <a:r>
              <a:rPr lang="en-US" sz="1836" dirty="0">
                <a:solidFill>
                  <a:srgbClr val="000000"/>
                </a:solidFill>
                <a:latin typeface="Cambria Math" panose="02040503050406030204" pitchFamily="18" charset="0"/>
                <a:ea typeface="Cambria Math" panose="02040503050406030204" pitchFamily="18" charset="0"/>
              </a:rPr>
              <a:t>Can be computationally expensive if many relation types and long paths allowed</a:t>
            </a:r>
          </a:p>
        </p:txBody>
      </p:sp>
      <p:sp>
        <p:nvSpPr>
          <p:cNvPr id="22" name="Arc 21">
            <a:extLst>
              <a:ext uri="{FF2B5EF4-FFF2-40B4-BE49-F238E27FC236}">
                <a16:creationId xmlns:a16="http://schemas.microsoft.com/office/drawing/2014/main" id="{72A27FC2-8BE1-4028-810C-B6F78CBF5B33}"/>
              </a:ext>
            </a:extLst>
          </p:cNvPr>
          <p:cNvSpPr/>
          <p:nvPr/>
        </p:nvSpPr>
        <p:spPr>
          <a:xfrm flipV="1">
            <a:off x="3266537" y="4355047"/>
            <a:ext cx="1618437" cy="1497518"/>
          </a:xfrm>
          <a:prstGeom prst="arc">
            <a:avLst>
              <a:gd name="adj1" fmla="val 14196410"/>
              <a:gd name="adj2" fmla="val 1755660"/>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txBody>
          <a:bodyPr vert="horz" rtlCol="0" anchor="t" anchorCtr="0"/>
          <a:lstStyle/>
          <a:p>
            <a:pPr algn="ctr" defTabSz="932597" fontAlgn="base">
              <a:spcBef>
                <a:spcPct val="0"/>
              </a:spcBef>
              <a:spcAft>
                <a:spcPct val="0"/>
              </a:spcAft>
            </a:pPr>
            <a:endParaRPr lang="en-US" sz="1873" b="1" dirty="0">
              <a:solidFill>
                <a:srgbClr val="000000"/>
              </a:solidFill>
              <a:latin typeface="Arial"/>
              <a:ea typeface="宋体"/>
            </a:endParaRPr>
          </a:p>
        </p:txBody>
      </p:sp>
      <p:sp>
        <p:nvSpPr>
          <p:cNvPr id="23" name="TextBox 22">
            <a:extLst>
              <a:ext uri="{FF2B5EF4-FFF2-40B4-BE49-F238E27FC236}">
                <a16:creationId xmlns:a16="http://schemas.microsoft.com/office/drawing/2014/main" id="{26D5F234-704F-4F79-B17E-A1D41BD14D10}"/>
              </a:ext>
            </a:extLst>
          </p:cNvPr>
          <p:cNvSpPr txBox="1"/>
          <p:nvPr/>
        </p:nvSpPr>
        <p:spPr>
          <a:xfrm>
            <a:off x="4622863" y="5595620"/>
            <a:ext cx="1439940" cy="322667"/>
          </a:xfrm>
          <a:prstGeom prst="rect">
            <a:avLst/>
          </a:prstGeom>
          <a:noFill/>
        </p:spPr>
        <p:txBody>
          <a:bodyPr vert="horz" wrap="square" rtlCol="0">
            <a:spAutoFit/>
          </a:bodyPr>
          <a:lstStyle/>
          <a:p>
            <a:pPr defTabSz="932597" fontAlgn="base">
              <a:spcBef>
                <a:spcPct val="0"/>
              </a:spcBef>
              <a:spcAft>
                <a:spcPct val="0"/>
              </a:spcAft>
            </a:pPr>
            <a:r>
              <a:rPr lang="en-US" sz="1456" b="1" dirty="0">
                <a:solidFill>
                  <a:srgbClr val="000000">
                    <a:lumMod val="50000"/>
                    <a:lumOff val="50000"/>
                  </a:srgbClr>
                </a:solidFill>
                <a:latin typeface="Algerian" panose="04020705040A02060702" pitchFamily="82" charset="0"/>
                <a:ea typeface="宋体"/>
              </a:rPr>
              <a:t>nationality</a:t>
            </a:r>
            <a:endParaRPr lang="en-US" sz="1248" b="1" dirty="0">
              <a:solidFill>
                <a:srgbClr val="000000">
                  <a:lumMod val="50000"/>
                  <a:lumOff val="50000"/>
                </a:srgbClr>
              </a:solidFill>
              <a:latin typeface="Algerian" panose="04020705040A02060702" pitchFamily="82" charset="0"/>
              <a:ea typeface="宋体"/>
            </a:endParaRPr>
          </a:p>
        </p:txBody>
      </p:sp>
      <p:cxnSp>
        <p:nvCxnSpPr>
          <p:cNvPr id="25" name="Straight Arrow Connector 24">
            <a:extLst>
              <a:ext uri="{FF2B5EF4-FFF2-40B4-BE49-F238E27FC236}">
                <a16:creationId xmlns:a16="http://schemas.microsoft.com/office/drawing/2014/main" id="{74F3671B-25A2-4319-A433-0258C0050E44}"/>
              </a:ext>
            </a:extLst>
          </p:cNvPr>
          <p:cNvCxnSpPr>
            <a:cxnSpLocks/>
          </p:cNvCxnSpPr>
          <p:nvPr/>
        </p:nvCxnSpPr>
        <p:spPr bwMode="auto">
          <a:xfrm>
            <a:off x="2813793" y="4129528"/>
            <a:ext cx="1343106" cy="26986"/>
          </a:xfrm>
          <a:prstGeom prst="straightConnector1">
            <a:avLst/>
          </a:prstGeom>
          <a:solidFill>
            <a:schemeClr val="accent1"/>
          </a:solidFill>
          <a:ln w="28575" cap="flat" cmpd="sng" algn="ctr">
            <a:solidFill>
              <a:schemeClr val="tx1"/>
            </a:solidFill>
            <a:prstDash val="sysDash"/>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9" name="TextBox 28">
            <a:extLst>
              <a:ext uri="{FF2B5EF4-FFF2-40B4-BE49-F238E27FC236}">
                <a16:creationId xmlns:a16="http://schemas.microsoft.com/office/drawing/2014/main" id="{D0473F31-A2EB-494A-923D-2527E692D21E}"/>
              </a:ext>
            </a:extLst>
          </p:cNvPr>
          <p:cNvSpPr txBox="1"/>
          <p:nvPr/>
        </p:nvSpPr>
        <p:spPr>
          <a:xfrm>
            <a:off x="7228557" y="2790392"/>
            <a:ext cx="1061683" cy="322667"/>
          </a:xfrm>
          <a:prstGeom prst="rect">
            <a:avLst/>
          </a:prstGeom>
          <a:noFill/>
        </p:spPr>
        <p:txBody>
          <a:bodyPr vert="horz" wrap="square" rtlCol="0">
            <a:spAutoFit/>
          </a:bodyPr>
          <a:lstStyle/>
          <a:p>
            <a:pPr defTabSz="932597" fontAlgn="base">
              <a:spcBef>
                <a:spcPct val="0"/>
              </a:spcBef>
              <a:spcAft>
                <a:spcPct val="0"/>
              </a:spcAft>
            </a:pPr>
            <a:r>
              <a:rPr lang="en-US" sz="1456" b="1" dirty="0" err="1">
                <a:solidFill>
                  <a:srgbClr val="000000">
                    <a:lumMod val="50000"/>
                    <a:lumOff val="50000"/>
                  </a:srgbClr>
                </a:solidFill>
                <a:latin typeface="Algerian" panose="04020705040A02060702" pitchFamily="82" charset="0"/>
                <a:ea typeface="宋体"/>
              </a:rPr>
              <a:t>born_in</a:t>
            </a:r>
            <a:endParaRPr lang="en-US" sz="1248" b="1" dirty="0">
              <a:solidFill>
                <a:srgbClr val="000000">
                  <a:lumMod val="50000"/>
                  <a:lumOff val="50000"/>
                </a:srgbClr>
              </a:solidFill>
              <a:latin typeface="Algerian" panose="04020705040A02060702" pitchFamily="82" charset="0"/>
              <a:ea typeface="宋体"/>
            </a:endParaRPr>
          </a:p>
        </p:txBody>
      </p:sp>
      <p:sp>
        <p:nvSpPr>
          <p:cNvPr id="30" name="TextBox 29">
            <a:extLst>
              <a:ext uri="{FF2B5EF4-FFF2-40B4-BE49-F238E27FC236}">
                <a16:creationId xmlns:a16="http://schemas.microsoft.com/office/drawing/2014/main" id="{E9260CDD-A3C7-414A-A524-5E8A3D906461}"/>
              </a:ext>
            </a:extLst>
          </p:cNvPr>
          <p:cNvSpPr txBox="1"/>
          <p:nvPr/>
        </p:nvSpPr>
        <p:spPr>
          <a:xfrm>
            <a:off x="8275560" y="2784055"/>
            <a:ext cx="973638" cy="324622"/>
          </a:xfrm>
          <a:prstGeom prst="rect">
            <a:avLst/>
          </a:prstGeom>
          <a:noFill/>
        </p:spPr>
        <p:txBody>
          <a:bodyPr vert="horz" wrap="square" rtlCol="0">
            <a:spAutoFit/>
          </a:bodyPr>
          <a:lstStyle/>
          <a:p>
            <a:pPr defTabSz="932597" fontAlgn="base">
              <a:spcBef>
                <a:spcPct val="0"/>
              </a:spcBef>
              <a:spcAft>
                <a:spcPct val="0"/>
              </a:spcAft>
            </a:pPr>
            <a:r>
              <a:rPr lang="en-US" sz="1456" b="1" dirty="0" err="1">
                <a:solidFill>
                  <a:srgbClr val="000000">
                    <a:lumMod val="50000"/>
                    <a:lumOff val="50000"/>
                  </a:srgbClr>
                </a:solidFill>
                <a:latin typeface="Algerian" panose="04020705040A02060702" pitchFamily="82" charset="0"/>
                <a:ea typeface="宋体"/>
              </a:rPr>
              <a:t>city_of</a:t>
            </a:r>
            <a:endParaRPr lang="en-US" sz="1248" b="1" dirty="0">
              <a:solidFill>
                <a:srgbClr val="000000">
                  <a:lumMod val="50000"/>
                  <a:lumOff val="50000"/>
                </a:srgbClr>
              </a:solidFill>
              <a:latin typeface="Algerian" panose="04020705040A02060702" pitchFamily="82" charset="0"/>
              <a:ea typeface="宋体"/>
            </a:endParaRPr>
          </a:p>
        </p:txBody>
      </p:sp>
      <mc:AlternateContent xmlns:mc="http://schemas.openxmlformats.org/markup-compatibility/2006" xmlns:a14="http://schemas.microsoft.com/office/drawing/2010/main">
        <mc:Choice Requires="a14">
          <p:sp>
            <p:nvSpPr>
              <p:cNvPr id="31" name="Rectangle 30">
                <a:extLst>
                  <a:ext uri="{FF2B5EF4-FFF2-40B4-BE49-F238E27FC236}">
                    <a16:creationId xmlns:a16="http://schemas.microsoft.com/office/drawing/2014/main" id="{30B86FE4-58A4-482E-8DF0-958350174EB7}"/>
                  </a:ext>
                </a:extLst>
              </p:cNvPr>
              <p:cNvSpPr/>
              <p:nvPr/>
            </p:nvSpPr>
            <p:spPr>
              <a:xfrm>
                <a:off x="6771163" y="2757647"/>
                <a:ext cx="552242" cy="382308"/>
              </a:xfrm>
              <a:prstGeom prst="rect">
                <a:avLst/>
              </a:prstGeom>
            </p:spPr>
            <p:txBody>
              <a:bodyPr wrap="square">
                <a:spAutoFit/>
              </a:bodyPr>
              <a:lstStyle/>
              <a:p>
                <a:pPr defTabSz="932597" fontAlgn="base">
                  <a:spcBef>
                    <a:spcPct val="0"/>
                  </a:spcBef>
                  <a:spcAft>
                    <a:spcPct val="0"/>
                  </a:spcAft>
                </a:pPr>
                <a14:m>
                  <m:oMath xmlns:m="http://schemas.openxmlformats.org/officeDocument/2006/math">
                    <m:sSub>
                      <m:sSubPr>
                        <m:ctrlPr>
                          <a:rPr lang="en-US" sz="1836" b="1" i="1" dirty="0">
                            <a:gradFill>
                              <a:gsLst>
                                <a:gs pos="2917">
                                  <a:srgbClr val="000000"/>
                                </a:gs>
                                <a:gs pos="30000">
                                  <a:srgbClr val="000000"/>
                                </a:gs>
                              </a:gsLst>
                              <a:lin ang="5400000" scaled="0"/>
                            </a:gradFill>
                            <a:latin typeface="Cambria Math" panose="02040503050406030204" pitchFamily="18" charset="0"/>
                          </a:rPr>
                        </m:ctrlPr>
                      </m:sSubPr>
                      <m:e>
                        <m:r>
                          <a:rPr lang="en-US" sz="1836" b="1" i="1" dirty="0">
                            <a:gradFill>
                              <a:gsLst>
                                <a:gs pos="2917">
                                  <a:srgbClr val="000000"/>
                                </a:gs>
                                <a:gs pos="30000">
                                  <a:srgbClr val="000000"/>
                                </a:gs>
                              </a:gsLst>
                              <a:lin ang="5400000" scaled="0"/>
                            </a:gradFill>
                            <a:latin typeface="Cambria Math" panose="02040503050406030204" pitchFamily="18" charset="0"/>
                          </a:rPr>
                          <m:t>𝝅</m:t>
                        </m:r>
                      </m:e>
                      <m:sub>
                        <m:r>
                          <a:rPr lang="en-US" sz="1836" b="1" i="1" dirty="0">
                            <a:gradFill>
                              <a:gsLst>
                                <a:gs pos="2917">
                                  <a:srgbClr val="000000"/>
                                </a:gs>
                                <a:gs pos="30000">
                                  <a:srgbClr val="000000"/>
                                </a:gs>
                              </a:gsLst>
                              <a:lin ang="5400000" scaled="0"/>
                            </a:gradFill>
                            <a:latin typeface="Cambria Math" panose="02040503050406030204" pitchFamily="18" charset="0"/>
                          </a:rPr>
                          <m:t>𝟏</m:t>
                        </m:r>
                      </m:sub>
                    </m:sSub>
                  </m:oMath>
                </a14:m>
                <a:r>
                  <a:rPr lang="en-US" sz="1836" b="1" dirty="0">
                    <a:gradFill>
                      <a:gsLst>
                        <a:gs pos="2917">
                          <a:srgbClr val="000000"/>
                        </a:gs>
                        <a:gs pos="30000">
                          <a:srgbClr val="000000"/>
                        </a:gs>
                      </a:gsLst>
                      <a:lin ang="5400000" scaled="0"/>
                    </a:gradFill>
                    <a:latin typeface="Arial" charset="0"/>
                    <a:ea typeface="宋体"/>
                  </a:rPr>
                  <a:t>: </a:t>
                </a:r>
                <a:endParaRPr lang="en-US" sz="1836" b="1" dirty="0">
                  <a:solidFill>
                    <a:srgbClr val="000000"/>
                  </a:solidFill>
                  <a:latin typeface="Arial" charset="0"/>
                  <a:ea typeface="宋体"/>
                </a:endParaRPr>
              </a:p>
            </p:txBody>
          </p:sp>
        </mc:Choice>
        <mc:Fallback xmlns="">
          <p:sp>
            <p:nvSpPr>
              <p:cNvPr id="31" name="Rectangle 30">
                <a:extLst>
                  <a:ext uri="{FF2B5EF4-FFF2-40B4-BE49-F238E27FC236}">
                    <a16:creationId xmlns:a16="http://schemas.microsoft.com/office/drawing/2014/main" id="{30B86FE4-58A4-482E-8DF0-958350174EB7}"/>
                  </a:ext>
                </a:extLst>
              </p:cNvPr>
              <p:cNvSpPr>
                <a:spLocks noRot="1" noChangeAspect="1" noMove="1" noResize="1" noEditPoints="1" noAdjustHandles="1" noChangeArrowheads="1" noChangeShapeType="1" noTextEdit="1"/>
              </p:cNvSpPr>
              <p:nvPr/>
            </p:nvSpPr>
            <p:spPr>
              <a:xfrm>
                <a:off x="6771163" y="2757647"/>
                <a:ext cx="552242" cy="382308"/>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Rectangle 31">
                <a:extLst>
                  <a:ext uri="{FF2B5EF4-FFF2-40B4-BE49-F238E27FC236}">
                    <a16:creationId xmlns:a16="http://schemas.microsoft.com/office/drawing/2014/main" id="{00ABAFA0-35E7-4C56-9B09-AF792D6815BE}"/>
                  </a:ext>
                </a:extLst>
              </p:cNvPr>
              <p:cNvSpPr/>
              <p:nvPr/>
            </p:nvSpPr>
            <p:spPr>
              <a:xfrm>
                <a:off x="6771162" y="3167076"/>
                <a:ext cx="615186" cy="382308"/>
              </a:xfrm>
              <a:prstGeom prst="rect">
                <a:avLst/>
              </a:prstGeom>
            </p:spPr>
            <p:txBody>
              <a:bodyPr wrap="none">
                <a:spAutoFit/>
              </a:bodyPr>
              <a:lstStyle/>
              <a:p>
                <a:pPr defTabSz="932597" fontAlgn="base">
                  <a:spcBef>
                    <a:spcPct val="0"/>
                  </a:spcBef>
                  <a:spcAft>
                    <a:spcPct val="0"/>
                  </a:spcAft>
                </a:pPr>
                <a14:m>
                  <m:oMath xmlns:m="http://schemas.openxmlformats.org/officeDocument/2006/math">
                    <m:sSub>
                      <m:sSubPr>
                        <m:ctrlPr>
                          <a:rPr lang="en-US" sz="1836" b="1" i="1">
                            <a:gradFill>
                              <a:gsLst>
                                <a:gs pos="2917">
                                  <a:srgbClr val="000000"/>
                                </a:gs>
                                <a:gs pos="30000">
                                  <a:srgbClr val="000000"/>
                                </a:gs>
                              </a:gsLst>
                              <a:lin ang="5400000" scaled="0"/>
                            </a:gradFill>
                            <a:latin typeface="Cambria Math" panose="02040503050406030204" pitchFamily="18" charset="0"/>
                          </a:rPr>
                        </m:ctrlPr>
                      </m:sSubPr>
                      <m:e>
                        <m:r>
                          <a:rPr lang="en-US" sz="1836" b="1" i="1">
                            <a:gradFill>
                              <a:gsLst>
                                <a:gs pos="2917">
                                  <a:srgbClr val="000000"/>
                                </a:gs>
                                <a:gs pos="30000">
                                  <a:srgbClr val="000000"/>
                                </a:gs>
                              </a:gsLst>
                              <a:lin ang="5400000" scaled="0"/>
                            </a:gradFill>
                            <a:latin typeface="Cambria Math" panose="02040503050406030204" pitchFamily="18" charset="0"/>
                          </a:rPr>
                          <m:t>𝝅</m:t>
                        </m:r>
                      </m:e>
                      <m:sub>
                        <m:r>
                          <a:rPr lang="en-US" sz="1836" b="1" i="1">
                            <a:gradFill>
                              <a:gsLst>
                                <a:gs pos="2917">
                                  <a:srgbClr val="000000"/>
                                </a:gs>
                                <a:gs pos="30000">
                                  <a:srgbClr val="000000"/>
                                </a:gs>
                              </a:gsLst>
                              <a:lin ang="5400000" scaled="0"/>
                            </a:gradFill>
                            <a:latin typeface="Cambria Math" panose="02040503050406030204" pitchFamily="18" charset="0"/>
                          </a:rPr>
                          <m:t>𝟐</m:t>
                        </m:r>
                      </m:sub>
                    </m:sSub>
                  </m:oMath>
                </a14:m>
                <a:r>
                  <a:rPr lang="en-US" sz="1836" b="1" dirty="0">
                    <a:gradFill>
                      <a:gsLst>
                        <a:gs pos="2917">
                          <a:srgbClr val="000000"/>
                        </a:gs>
                        <a:gs pos="30000">
                          <a:srgbClr val="000000"/>
                        </a:gs>
                      </a:gsLst>
                      <a:lin ang="5400000" scaled="0"/>
                    </a:gradFill>
                    <a:latin typeface="Arial" charset="0"/>
                    <a:ea typeface="宋体"/>
                  </a:rPr>
                  <a:t>: </a:t>
                </a:r>
                <a:endParaRPr lang="en-US" sz="1836" b="1" dirty="0">
                  <a:solidFill>
                    <a:srgbClr val="000000"/>
                  </a:solidFill>
                  <a:latin typeface="Arial" charset="0"/>
                  <a:ea typeface="宋体"/>
                </a:endParaRPr>
              </a:p>
            </p:txBody>
          </p:sp>
        </mc:Choice>
        <mc:Fallback xmlns="">
          <p:sp>
            <p:nvSpPr>
              <p:cNvPr id="32" name="Rectangle 31">
                <a:extLst>
                  <a:ext uri="{FF2B5EF4-FFF2-40B4-BE49-F238E27FC236}">
                    <a16:creationId xmlns:a16="http://schemas.microsoft.com/office/drawing/2014/main" id="{00ABAFA0-35E7-4C56-9B09-AF792D6815BE}"/>
                  </a:ext>
                </a:extLst>
              </p:cNvPr>
              <p:cNvSpPr>
                <a:spLocks noRot="1" noChangeAspect="1" noMove="1" noResize="1" noEditPoints="1" noAdjustHandles="1" noChangeArrowheads="1" noChangeShapeType="1" noTextEdit="1"/>
              </p:cNvSpPr>
              <p:nvPr/>
            </p:nvSpPr>
            <p:spPr>
              <a:xfrm>
                <a:off x="6771162" y="3167076"/>
                <a:ext cx="615186" cy="382308"/>
              </a:xfrm>
              <a:prstGeom prst="rect">
                <a:avLst/>
              </a:prstGeom>
              <a:blipFill>
                <a:blip r:embed="rId7"/>
                <a:stretch>
                  <a:fillRect/>
                </a:stretch>
              </a:blipFill>
            </p:spPr>
            <p:txBody>
              <a:bodyPr/>
              <a:lstStyle/>
              <a:p>
                <a:r>
                  <a:rPr lang="en-US">
                    <a:noFill/>
                  </a:rPr>
                  <a:t> </a:t>
                </a:r>
              </a:p>
            </p:txBody>
          </p:sp>
        </mc:Fallback>
      </mc:AlternateContent>
      <p:sp>
        <p:nvSpPr>
          <p:cNvPr id="33" name="TextBox 32">
            <a:extLst>
              <a:ext uri="{FF2B5EF4-FFF2-40B4-BE49-F238E27FC236}">
                <a16:creationId xmlns:a16="http://schemas.microsoft.com/office/drawing/2014/main" id="{432A712B-20D6-4DFB-806B-2D11FB49F870}"/>
              </a:ext>
            </a:extLst>
          </p:cNvPr>
          <p:cNvSpPr txBox="1"/>
          <p:nvPr/>
        </p:nvSpPr>
        <p:spPr>
          <a:xfrm>
            <a:off x="7265239" y="3186394"/>
            <a:ext cx="973638" cy="324622"/>
          </a:xfrm>
          <a:prstGeom prst="rect">
            <a:avLst/>
          </a:prstGeom>
          <a:noFill/>
        </p:spPr>
        <p:txBody>
          <a:bodyPr vert="horz" wrap="square" rtlCol="0">
            <a:spAutoFit/>
          </a:bodyPr>
          <a:lstStyle/>
          <a:p>
            <a:pPr defTabSz="932597" fontAlgn="base">
              <a:spcBef>
                <a:spcPct val="0"/>
              </a:spcBef>
              <a:spcAft>
                <a:spcPct val="0"/>
              </a:spcAft>
            </a:pPr>
            <a:r>
              <a:rPr lang="en-US" sz="1456" b="1" dirty="0">
                <a:solidFill>
                  <a:srgbClr val="000000">
                    <a:lumMod val="50000"/>
                    <a:lumOff val="50000"/>
                  </a:srgbClr>
                </a:solidFill>
                <a:latin typeface="Algerian" panose="04020705040A02060702" pitchFamily="82" charset="0"/>
                <a:ea typeface="宋体"/>
              </a:rPr>
              <a:t>spouse</a:t>
            </a:r>
            <a:endParaRPr lang="en-US" sz="1248" b="1" dirty="0">
              <a:solidFill>
                <a:srgbClr val="000000">
                  <a:lumMod val="50000"/>
                  <a:lumOff val="50000"/>
                </a:srgbClr>
              </a:solidFill>
              <a:latin typeface="Algerian" panose="04020705040A02060702" pitchFamily="82" charset="0"/>
              <a:ea typeface="宋体"/>
            </a:endParaRPr>
          </a:p>
        </p:txBody>
      </p:sp>
      <p:sp>
        <p:nvSpPr>
          <p:cNvPr id="35" name="TextBox 34">
            <a:extLst>
              <a:ext uri="{FF2B5EF4-FFF2-40B4-BE49-F238E27FC236}">
                <a16:creationId xmlns:a16="http://schemas.microsoft.com/office/drawing/2014/main" id="{6C1B057C-A11B-4160-A86B-531F8280205C}"/>
              </a:ext>
            </a:extLst>
          </p:cNvPr>
          <p:cNvSpPr txBox="1"/>
          <p:nvPr/>
        </p:nvSpPr>
        <p:spPr>
          <a:xfrm>
            <a:off x="8275560" y="3181620"/>
            <a:ext cx="1439940" cy="322667"/>
          </a:xfrm>
          <a:prstGeom prst="rect">
            <a:avLst/>
          </a:prstGeom>
          <a:noFill/>
        </p:spPr>
        <p:txBody>
          <a:bodyPr vert="horz" wrap="square" rtlCol="0">
            <a:spAutoFit/>
          </a:bodyPr>
          <a:lstStyle/>
          <a:p>
            <a:pPr defTabSz="932597" fontAlgn="base">
              <a:spcBef>
                <a:spcPct val="0"/>
              </a:spcBef>
              <a:spcAft>
                <a:spcPct val="0"/>
              </a:spcAft>
            </a:pPr>
            <a:r>
              <a:rPr lang="en-US" sz="1456" b="1" dirty="0">
                <a:solidFill>
                  <a:srgbClr val="000000">
                    <a:lumMod val="50000"/>
                    <a:lumOff val="50000"/>
                  </a:srgbClr>
                </a:solidFill>
                <a:latin typeface="Algerian" panose="04020705040A02060702" pitchFamily="82" charset="0"/>
                <a:ea typeface="宋体"/>
              </a:rPr>
              <a:t>nationality</a:t>
            </a:r>
            <a:endParaRPr lang="en-US" sz="1248" b="1" dirty="0">
              <a:solidFill>
                <a:srgbClr val="000000">
                  <a:lumMod val="50000"/>
                  <a:lumOff val="50000"/>
                </a:srgbClr>
              </a:solidFill>
              <a:latin typeface="Algerian" panose="04020705040A02060702" pitchFamily="82" charset="0"/>
              <a:ea typeface="宋体"/>
            </a:endParaRPr>
          </a:p>
        </p:txBody>
      </p:sp>
      <mc:AlternateContent xmlns:mc="http://schemas.openxmlformats.org/markup-compatibility/2006" xmlns:a14="http://schemas.microsoft.com/office/drawing/2010/main">
        <mc:Choice Requires="a14">
          <p:sp>
            <p:nvSpPr>
              <p:cNvPr id="36" name="Rectangle 35">
                <a:extLst>
                  <a:ext uri="{FF2B5EF4-FFF2-40B4-BE49-F238E27FC236}">
                    <a16:creationId xmlns:a16="http://schemas.microsoft.com/office/drawing/2014/main" id="{D9B72911-3763-40D3-8992-DD772AF9BEBF}"/>
                  </a:ext>
                </a:extLst>
              </p:cNvPr>
              <p:cNvSpPr/>
              <p:nvPr/>
            </p:nvSpPr>
            <p:spPr>
              <a:xfrm>
                <a:off x="10005191" y="2722892"/>
                <a:ext cx="861143" cy="382308"/>
              </a:xfrm>
              <a:prstGeom prst="rect">
                <a:avLst/>
              </a:prstGeom>
            </p:spPr>
            <p:txBody>
              <a:bodyPr wrap="none">
                <a:spAutoFit/>
              </a:bodyPr>
              <a:lstStyle/>
              <a:p>
                <a:pPr defTabSz="932597" fontAlgn="base">
                  <a:spcBef>
                    <a:spcPct val="0"/>
                  </a:spcBef>
                  <a:spcAft>
                    <a:spcPct val="0"/>
                  </a:spcAft>
                </a:pPr>
                <a14:m>
                  <m:oMathPara xmlns:m="http://schemas.openxmlformats.org/officeDocument/2006/math">
                    <m:oMathParaPr>
                      <m:jc m:val="centerGroup"/>
                    </m:oMathParaPr>
                    <m:oMath xmlns:m="http://schemas.openxmlformats.org/officeDocument/2006/math">
                      <m:r>
                        <a:rPr lang="en-US" sz="1836" b="1" i="1" dirty="0">
                          <a:gradFill>
                            <a:gsLst>
                              <a:gs pos="2917">
                                <a:srgbClr val="000000"/>
                              </a:gs>
                              <a:gs pos="30000">
                                <a:srgbClr val="000000"/>
                              </a:gs>
                            </a:gsLst>
                            <a:lin ang="5400000" scaled="0"/>
                          </a:gradFill>
                          <a:latin typeface="Cambria Math" panose="02040503050406030204" pitchFamily="18" charset="0"/>
                        </a:rPr>
                        <m:t>𝒑</m:t>
                      </m:r>
                      <m:r>
                        <a:rPr lang="en-US" sz="1836" b="1" i="1" dirty="0">
                          <a:gradFill>
                            <a:gsLst>
                              <a:gs pos="2917">
                                <a:srgbClr val="000000"/>
                              </a:gs>
                              <a:gs pos="30000">
                                <a:srgbClr val="000000"/>
                              </a:gs>
                            </a:gsLst>
                            <a:lin ang="5400000" scaled="0"/>
                          </a:gradFill>
                          <a:latin typeface="Cambria Math" panose="02040503050406030204" pitchFamily="18" charset="0"/>
                        </a:rPr>
                        <m:t>=</m:t>
                      </m:r>
                      <m:r>
                        <a:rPr lang="en-US" sz="1836" b="1" i="1" dirty="0">
                          <a:gradFill>
                            <a:gsLst>
                              <a:gs pos="2917">
                                <a:srgbClr val="000000"/>
                              </a:gs>
                              <a:gs pos="30000">
                                <a:srgbClr val="000000"/>
                              </a:gs>
                            </a:gsLst>
                            <a:lin ang="5400000" scaled="0"/>
                          </a:gradFill>
                          <a:latin typeface="Cambria Math" panose="02040503050406030204" pitchFamily="18" charset="0"/>
                        </a:rPr>
                        <m:t>𝟏</m:t>
                      </m:r>
                    </m:oMath>
                  </m:oMathPara>
                </a14:m>
                <a:endParaRPr lang="en-US" sz="1836" b="1" dirty="0">
                  <a:solidFill>
                    <a:srgbClr val="000000"/>
                  </a:solidFill>
                  <a:latin typeface="Arial" charset="0"/>
                  <a:ea typeface="宋体"/>
                </a:endParaRPr>
              </a:p>
            </p:txBody>
          </p:sp>
        </mc:Choice>
        <mc:Fallback xmlns="">
          <p:sp>
            <p:nvSpPr>
              <p:cNvPr id="36" name="Rectangle 35">
                <a:extLst>
                  <a:ext uri="{FF2B5EF4-FFF2-40B4-BE49-F238E27FC236}">
                    <a16:creationId xmlns:a16="http://schemas.microsoft.com/office/drawing/2014/main" id="{D9B72911-3763-40D3-8992-DD772AF9BEBF}"/>
                  </a:ext>
                </a:extLst>
              </p:cNvPr>
              <p:cNvSpPr>
                <a:spLocks noRot="1" noChangeAspect="1" noMove="1" noResize="1" noEditPoints="1" noAdjustHandles="1" noChangeArrowheads="1" noChangeShapeType="1" noTextEdit="1"/>
              </p:cNvSpPr>
              <p:nvPr/>
            </p:nvSpPr>
            <p:spPr>
              <a:xfrm>
                <a:off x="10005191" y="2722892"/>
                <a:ext cx="861143" cy="382308"/>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Rectangle 36">
                <a:extLst>
                  <a:ext uri="{FF2B5EF4-FFF2-40B4-BE49-F238E27FC236}">
                    <a16:creationId xmlns:a16="http://schemas.microsoft.com/office/drawing/2014/main" id="{7843B437-82DE-45AF-803F-5361B4802EF3}"/>
                  </a:ext>
                </a:extLst>
              </p:cNvPr>
              <p:cNvSpPr/>
              <p:nvPr/>
            </p:nvSpPr>
            <p:spPr>
              <a:xfrm>
                <a:off x="10034040" y="3042861"/>
                <a:ext cx="861143" cy="382308"/>
              </a:xfrm>
              <a:prstGeom prst="rect">
                <a:avLst/>
              </a:prstGeom>
            </p:spPr>
            <p:txBody>
              <a:bodyPr wrap="none">
                <a:spAutoFit/>
              </a:bodyPr>
              <a:lstStyle/>
              <a:p>
                <a:pPr defTabSz="932597" fontAlgn="base">
                  <a:spcBef>
                    <a:spcPct val="0"/>
                  </a:spcBef>
                  <a:spcAft>
                    <a:spcPct val="0"/>
                  </a:spcAft>
                </a:pPr>
                <a14:m>
                  <m:oMathPara xmlns:m="http://schemas.openxmlformats.org/officeDocument/2006/math">
                    <m:oMathParaPr>
                      <m:jc m:val="centerGroup"/>
                    </m:oMathParaPr>
                    <m:oMath xmlns:m="http://schemas.openxmlformats.org/officeDocument/2006/math">
                      <m:r>
                        <a:rPr lang="en-US" sz="1836" b="1" i="1" dirty="0">
                          <a:gradFill>
                            <a:gsLst>
                              <a:gs pos="2917">
                                <a:srgbClr val="000000"/>
                              </a:gs>
                              <a:gs pos="30000">
                                <a:srgbClr val="000000"/>
                              </a:gs>
                            </a:gsLst>
                            <a:lin ang="5400000" scaled="0"/>
                          </a:gradFill>
                          <a:latin typeface="Cambria Math" panose="02040503050406030204" pitchFamily="18" charset="0"/>
                        </a:rPr>
                        <m:t>𝒑</m:t>
                      </m:r>
                      <m:r>
                        <a:rPr lang="en-US" sz="1836" b="1" i="1" dirty="0">
                          <a:gradFill>
                            <a:gsLst>
                              <a:gs pos="2917">
                                <a:srgbClr val="000000"/>
                              </a:gs>
                              <a:gs pos="30000">
                                <a:srgbClr val="000000"/>
                              </a:gs>
                            </a:gsLst>
                            <a:lin ang="5400000" scaled="0"/>
                          </a:gradFill>
                          <a:latin typeface="Cambria Math" panose="02040503050406030204" pitchFamily="18" charset="0"/>
                        </a:rPr>
                        <m:t>=</m:t>
                      </m:r>
                      <m:r>
                        <a:rPr lang="en-US" sz="1836" b="1" i="1" dirty="0">
                          <a:gradFill>
                            <a:gsLst>
                              <a:gs pos="2917">
                                <a:srgbClr val="000000"/>
                              </a:gs>
                              <a:gs pos="30000">
                                <a:srgbClr val="000000"/>
                              </a:gs>
                            </a:gsLst>
                            <a:lin ang="5400000" scaled="0"/>
                          </a:gradFill>
                          <a:latin typeface="Cambria Math" panose="02040503050406030204" pitchFamily="18" charset="0"/>
                        </a:rPr>
                        <m:t>𝟏</m:t>
                      </m:r>
                    </m:oMath>
                  </m:oMathPara>
                </a14:m>
                <a:endParaRPr lang="en-US" sz="1836" b="1" dirty="0">
                  <a:solidFill>
                    <a:srgbClr val="000000"/>
                  </a:solidFill>
                  <a:latin typeface="Arial" charset="0"/>
                  <a:ea typeface="宋体"/>
                </a:endParaRPr>
              </a:p>
            </p:txBody>
          </p:sp>
        </mc:Choice>
        <mc:Fallback xmlns="">
          <p:sp>
            <p:nvSpPr>
              <p:cNvPr id="37" name="Rectangle 36">
                <a:extLst>
                  <a:ext uri="{FF2B5EF4-FFF2-40B4-BE49-F238E27FC236}">
                    <a16:creationId xmlns:a16="http://schemas.microsoft.com/office/drawing/2014/main" id="{7843B437-82DE-45AF-803F-5361B4802EF3}"/>
                  </a:ext>
                </a:extLst>
              </p:cNvPr>
              <p:cNvSpPr>
                <a:spLocks noRot="1" noChangeAspect="1" noMove="1" noResize="1" noEditPoints="1" noAdjustHandles="1" noChangeArrowheads="1" noChangeShapeType="1" noTextEdit="1"/>
              </p:cNvSpPr>
              <p:nvPr/>
            </p:nvSpPr>
            <p:spPr>
              <a:xfrm>
                <a:off x="10034040" y="3042861"/>
                <a:ext cx="861143" cy="382308"/>
              </a:xfrm>
              <a:prstGeom prst="rect">
                <a:avLst/>
              </a:prstGeom>
              <a:blipFill>
                <a:blip r:embed="rId9"/>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168414524"/>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EAF2A9-E7E8-4986-A67E-F7C20DE4CAE8}"/>
              </a:ext>
            </a:extLst>
          </p:cNvPr>
          <p:cNvSpPr>
            <a:spLocks noGrp="1"/>
          </p:cNvSpPr>
          <p:nvPr>
            <p:ph type="title"/>
          </p:nvPr>
        </p:nvSpPr>
        <p:spPr/>
        <p:txBody>
          <a:bodyPr/>
          <a:lstStyle/>
          <a:p>
            <a:r>
              <a:rPr lang="en-US" dirty="0"/>
              <a:t>Knowledge Base Embedding</a:t>
            </a:r>
          </a:p>
        </p:txBody>
      </p:sp>
      <p:sp>
        <p:nvSpPr>
          <p:cNvPr id="3" name="Content Placeholder 2">
            <a:extLst>
              <a:ext uri="{FF2B5EF4-FFF2-40B4-BE49-F238E27FC236}">
                <a16:creationId xmlns:a16="http://schemas.microsoft.com/office/drawing/2014/main" id="{DEA778F8-B242-4D31-A370-36C2CFF18CBB}"/>
              </a:ext>
            </a:extLst>
          </p:cNvPr>
          <p:cNvSpPr>
            <a:spLocks noGrp="1"/>
          </p:cNvSpPr>
          <p:nvPr>
            <p:ph sz="quarter" idx="10"/>
          </p:nvPr>
        </p:nvSpPr>
        <p:spPr>
          <a:xfrm>
            <a:off x="274638" y="1371600"/>
            <a:ext cx="11887200" cy="3779496"/>
          </a:xfrm>
        </p:spPr>
        <p:txBody>
          <a:bodyPr/>
          <a:lstStyle/>
          <a:p>
            <a:r>
              <a:rPr lang="en-US" sz="3200" dirty="0"/>
              <a:t>Assumes truth values of facts are independent given latent features (embeddings) of entities and relations</a:t>
            </a:r>
          </a:p>
          <a:p>
            <a:r>
              <a:rPr lang="en-US" sz="3200" dirty="0"/>
              <a:t>Can be very efficient in prediction time</a:t>
            </a:r>
            <a:r>
              <a:rPr lang="en-US" dirty="0"/>
              <a:t> </a:t>
            </a:r>
          </a:p>
          <a:p>
            <a:pPr lvl="1"/>
            <a:r>
              <a:rPr lang="en-US" dirty="0"/>
              <a:t>For example, matrix multiplication for prediction</a:t>
            </a:r>
          </a:p>
          <a:p>
            <a:r>
              <a:rPr lang="en-US" sz="3200" dirty="0"/>
              <a:t>Better prediction accuracy in many tasks</a:t>
            </a:r>
          </a:p>
          <a:p>
            <a:endParaRPr lang="en-US" sz="3200" dirty="0"/>
          </a:p>
          <a:p>
            <a:r>
              <a:rPr lang="en-US" sz="3200" dirty="0"/>
              <a:t>Hybrid approaches of path ranking and embedding methods</a:t>
            </a:r>
          </a:p>
        </p:txBody>
      </p:sp>
    </p:spTree>
    <p:extLst>
      <p:ext uri="{BB962C8B-B14F-4D97-AF65-F5344CB8AC3E}">
        <p14:creationId xmlns:p14="http://schemas.microsoft.com/office/powerpoint/2010/main" val="3966058487"/>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88" dirty="0"/>
              <a:t>Knowledge Base Embedding – Basic Formulation</a:t>
            </a:r>
          </a:p>
        </p:txBody>
      </p:sp>
      <mc:AlternateContent xmlns:mc="http://schemas.openxmlformats.org/markup-compatibility/2006" xmlns:a14="http://schemas.microsoft.com/office/drawing/2010/main">
        <mc:Choice Requires="a14">
          <p:sp>
            <p:nvSpPr>
              <p:cNvPr id="3" name="Content Placeholder 2"/>
              <p:cNvSpPr>
                <a:spLocks noGrp="1"/>
              </p:cNvSpPr>
              <p:nvPr>
                <p:ph sz="quarter" idx="10"/>
              </p:nvPr>
            </p:nvSpPr>
            <p:spPr>
              <a:xfrm>
                <a:off x="470708" y="1412228"/>
                <a:ext cx="11470684" cy="4612032"/>
              </a:xfrm>
            </p:spPr>
            <p:txBody>
              <a:bodyPr/>
              <a:lstStyle/>
              <a:p>
                <a:r>
                  <a:rPr lang="en-US" sz="3200" dirty="0"/>
                  <a:t>Each entity in a KB is represented by an </a:t>
                </a:r>
                <a14:m>
                  <m:oMath xmlns:m="http://schemas.openxmlformats.org/officeDocument/2006/math">
                    <m:sSup>
                      <m:sSupPr>
                        <m:ctrlPr>
                          <a:rPr lang="en-US" sz="3200" i="1" dirty="0">
                            <a:latin typeface="Cambria Math" panose="02040503050406030204" pitchFamily="18" charset="0"/>
                          </a:rPr>
                        </m:ctrlPr>
                      </m:sSupPr>
                      <m:e>
                        <m:r>
                          <a:rPr lang="en-US" sz="3200" i="1" dirty="0">
                            <a:latin typeface="Cambria Math" panose="02040503050406030204" pitchFamily="18" charset="0"/>
                          </a:rPr>
                          <m:t>𝑅</m:t>
                        </m:r>
                      </m:e>
                      <m:sup>
                        <m:r>
                          <a:rPr lang="en-US" sz="3200" i="1" dirty="0">
                            <a:latin typeface="Cambria Math" panose="02040503050406030204" pitchFamily="18" charset="0"/>
                          </a:rPr>
                          <m:t>𝑑</m:t>
                        </m:r>
                      </m:sup>
                    </m:sSup>
                  </m:oMath>
                </a14:m>
                <a:r>
                  <a:rPr lang="en-US" sz="3200" dirty="0"/>
                  <a:t> vector</a:t>
                </a:r>
              </a:p>
              <a:p>
                <a:r>
                  <a:rPr lang="en-US" sz="3200" dirty="0"/>
                  <a:t>Predict whether </a:t>
                </a:r>
                <a14:m>
                  <m:oMath xmlns:m="http://schemas.openxmlformats.org/officeDocument/2006/math">
                    <m:d>
                      <m:dPr>
                        <m:ctrlPr>
                          <a:rPr lang="en-US" sz="3200" i="1" dirty="0">
                            <a:latin typeface="Cambria Math" panose="02040503050406030204" pitchFamily="18" charset="0"/>
                          </a:rPr>
                        </m:ctrlPr>
                      </m:dPr>
                      <m:e>
                        <m:r>
                          <a:rPr lang="en-US" sz="3200" b="0" i="1" dirty="0" smtClean="0">
                            <a:latin typeface="Cambria Math" panose="02040503050406030204" pitchFamily="18" charset="0"/>
                          </a:rPr>
                          <m:t>𝑠𝑢𝑏𝑗</m:t>
                        </m:r>
                        <m:r>
                          <a:rPr lang="en-US" sz="3200" i="1" dirty="0">
                            <a:latin typeface="Cambria Math" panose="02040503050406030204" pitchFamily="18" charset="0"/>
                          </a:rPr>
                          <m:t>, </m:t>
                        </m:r>
                        <m:r>
                          <a:rPr lang="en-US" sz="3200" i="1" dirty="0">
                            <a:latin typeface="Cambria Math" panose="02040503050406030204" pitchFamily="18" charset="0"/>
                          </a:rPr>
                          <m:t>𝑟𝑒𝑙</m:t>
                        </m:r>
                        <m:r>
                          <a:rPr lang="en-US" sz="3200" i="1" dirty="0">
                            <a:latin typeface="Cambria Math" panose="02040503050406030204" pitchFamily="18" charset="0"/>
                          </a:rPr>
                          <m:t>, </m:t>
                        </m:r>
                        <m:r>
                          <a:rPr lang="en-US" sz="3200" b="0" i="1" dirty="0" smtClean="0">
                            <a:latin typeface="Cambria Math" panose="02040503050406030204" pitchFamily="18" charset="0"/>
                          </a:rPr>
                          <m:t>𝑜𝑏𝑗</m:t>
                        </m:r>
                      </m:e>
                    </m:d>
                  </m:oMath>
                </a14:m>
                <a:r>
                  <a:rPr lang="en-US" sz="3200" dirty="0"/>
                  <a:t> is true by </a:t>
                </a:r>
                <a14:m>
                  <m:oMath xmlns:m="http://schemas.openxmlformats.org/officeDocument/2006/math">
                    <m:sSub>
                      <m:sSubPr>
                        <m:ctrlPr>
                          <a:rPr lang="en-US" sz="3200" i="1" dirty="0">
                            <a:latin typeface="Cambria Math" panose="02040503050406030204" pitchFamily="18" charset="0"/>
                          </a:rPr>
                        </m:ctrlPr>
                      </m:sSubPr>
                      <m:e>
                        <m:r>
                          <a:rPr lang="en-US" sz="3200" i="1" dirty="0">
                            <a:latin typeface="Cambria Math" panose="02040503050406030204" pitchFamily="18" charset="0"/>
                          </a:rPr>
                          <m:t>𝑓</m:t>
                        </m:r>
                      </m:e>
                      <m:sub>
                        <m:r>
                          <a:rPr lang="en-US" sz="3200" b="0" i="1" dirty="0" smtClean="0">
                            <a:latin typeface="Cambria Math" panose="02040503050406030204" pitchFamily="18" charset="0"/>
                          </a:rPr>
                          <m:t>𝑟𝑒𝑙</m:t>
                        </m:r>
                      </m:sub>
                    </m:sSub>
                    <m:d>
                      <m:dPr>
                        <m:ctrlPr>
                          <a:rPr lang="en-US" sz="3200" i="1" dirty="0">
                            <a:latin typeface="Cambria Math" panose="02040503050406030204" pitchFamily="18" charset="0"/>
                          </a:rPr>
                        </m:ctrlPr>
                      </m:dPr>
                      <m:e>
                        <m:r>
                          <a:rPr lang="en-US" sz="3200" b="1" i="1" dirty="0" smtClean="0">
                            <a:latin typeface="Cambria Math" panose="02040503050406030204" pitchFamily="18" charset="0"/>
                          </a:rPr>
                          <m:t>𝒔</m:t>
                        </m:r>
                        <m:r>
                          <a:rPr lang="en-US" sz="3200" i="1" dirty="0">
                            <a:latin typeface="Cambria Math" panose="02040503050406030204" pitchFamily="18" charset="0"/>
                          </a:rPr>
                          <m:t>, </m:t>
                        </m:r>
                        <m:r>
                          <a:rPr lang="en-US" sz="3200" b="1" i="1" dirty="0" smtClean="0">
                            <a:latin typeface="Cambria Math" panose="02040503050406030204" pitchFamily="18" charset="0"/>
                          </a:rPr>
                          <m:t>𝒐</m:t>
                        </m:r>
                      </m:e>
                    </m:d>
                  </m:oMath>
                </a14:m>
                <a:endParaRPr lang="en-US" sz="3200" dirty="0"/>
              </a:p>
              <a:p>
                <a:pPr lvl="8"/>
                <a:endParaRPr lang="en-US" dirty="0"/>
              </a:p>
              <a:p>
                <a:r>
                  <a:rPr lang="en-US" sz="3200" dirty="0"/>
                  <a:t>Recent work on KB embedding</a:t>
                </a:r>
              </a:p>
              <a:p>
                <a:pPr lvl="1"/>
                <a:r>
                  <a:rPr lang="en-US" dirty="0"/>
                  <a:t>Tensor decomposition</a:t>
                </a:r>
              </a:p>
              <a:p>
                <a:pPr lvl="3"/>
                <a:r>
                  <a:rPr lang="en-US" dirty="0"/>
                  <a:t>RESCAL </a:t>
                </a:r>
                <a:r>
                  <a:rPr lang="en-US" sz="2000" dirty="0"/>
                  <a:t>[Nickel+, ICML-11]</a:t>
                </a:r>
                <a:r>
                  <a:rPr lang="en-US" dirty="0"/>
                  <a:t>, TRESCAL </a:t>
                </a:r>
                <a:r>
                  <a:rPr lang="en-US" sz="2000" dirty="0"/>
                  <a:t>[Chang+, EMNLP-14]</a:t>
                </a:r>
                <a:endParaRPr lang="en-US" dirty="0"/>
              </a:p>
              <a:p>
                <a:pPr lvl="1"/>
                <a:r>
                  <a:rPr lang="en-US" dirty="0"/>
                  <a:t>Neural networks</a:t>
                </a:r>
              </a:p>
              <a:p>
                <a:pPr lvl="3"/>
                <a:r>
                  <a:rPr lang="en-US" dirty="0"/>
                  <a:t>SME </a:t>
                </a:r>
                <a:r>
                  <a:rPr lang="en-US" sz="2000" dirty="0"/>
                  <a:t>[Bordes+, AISTATS-12]</a:t>
                </a:r>
                <a:r>
                  <a:rPr lang="en-US" dirty="0"/>
                  <a:t>, NTN </a:t>
                </a:r>
                <a:r>
                  <a:rPr lang="en-US" sz="2000" dirty="0"/>
                  <a:t>[Socher+, NIPS-13]</a:t>
                </a:r>
                <a:r>
                  <a:rPr lang="en-US" dirty="0"/>
                  <a:t>, </a:t>
                </a:r>
                <a:r>
                  <a:rPr lang="en-US" dirty="0" err="1"/>
                  <a:t>TransE</a:t>
                </a:r>
                <a:r>
                  <a:rPr lang="en-US" dirty="0"/>
                  <a:t> </a:t>
                </a:r>
                <a:r>
                  <a:rPr lang="en-US" sz="2000" dirty="0"/>
                  <a:t>[Bordes+, NIPS-13], </a:t>
                </a:r>
                <a:r>
                  <a:rPr lang="en-US" dirty="0"/>
                  <a:t>DISTMULT </a:t>
                </a:r>
                <a:r>
                  <a:rPr lang="en-US" sz="2000" dirty="0"/>
                  <a:t>[Yang+, ICLR-15]</a:t>
                </a:r>
                <a:r>
                  <a:rPr lang="en-US" dirty="0"/>
                  <a:t>, </a:t>
                </a:r>
                <a:r>
                  <a:rPr lang="en-US" dirty="0" err="1"/>
                  <a:t>TransH</a:t>
                </a:r>
                <a:r>
                  <a:rPr lang="en-US" dirty="0"/>
                  <a:t> </a:t>
                </a:r>
                <a:r>
                  <a:rPr lang="en-US" sz="2000" dirty="0"/>
                  <a:t>[Wang+ 2014]</a:t>
                </a:r>
                <a:r>
                  <a:rPr lang="en-US" dirty="0"/>
                  <a:t>, </a:t>
                </a:r>
                <a:r>
                  <a:rPr lang="en-US" dirty="0" err="1"/>
                  <a:t>STransE</a:t>
                </a:r>
                <a:r>
                  <a:rPr lang="en-US" dirty="0"/>
                  <a:t> </a:t>
                </a:r>
                <a:r>
                  <a:rPr lang="en-US" sz="2000" dirty="0"/>
                  <a:t>[Nguyen+ 2016], …</a:t>
                </a:r>
              </a:p>
              <a:p>
                <a:pPr lvl="3"/>
                <a:endParaRPr lang="en-US" sz="2040" dirty="0"/>
              </a:p>
            </p:txBody>
          </p:sp>
        </mc:Choice>
        <mc:Fallback xmlns="">
          <p:sp>
            <p:nvSpPr>
              <p:cNvPr id="3" name="Content Placeholder 2"/>
              <p:cNvSpPr>
                <a:spLocks noGrp="1" noRot="1" noChangeAspect="1" noMove="1" noResize="1" noEditPoints="1" noAdjustHandles="1" noChangeArrowheads="1" noChangeShapeType="1" noTextEdit="1"/>
              </p:cNvSpPr>
              <p:nvPr>
                <p:ph sz="quarter" idx="10"/>
              </p:nvPr>
            </p:nvSpPr>
            <p:spPr>
              <a:xfrm>
                <a:off x="470708" y="1412228"/>
                <a:ext cx="11470684" cy="4612032"/>
              </a:xfr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13202257"/>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373109"/>
            <a:ext cx="11887200" cy="5182957"/>
          </a:xfrm>
        </p:spPr>
        <p:txBody>
          <a:bodyPr/>
          <a:lstStyle/>
          <a:p>
            <a:r>
              <a:rPr lang="en-US" dirty="0"/>
              <a:t>List-structured database systems</a:t>
            </a:r>
          </a:p>
          <a:p>
            <a:pPr lvl="1"/>
            <a:r>
              <a:rPr lang="en-US" dirty="0"/>
              <a:t>Organizing knowledge (e.g., kinship) in list DB</a:t>
            </a:r>
          </a:p>
          <a:p>
            <a:r>
              <a:rPr lang="en-US" dirty="0"/>
              <a:t>Graphic database systems</a:t>
            </a:r>
          </a:p>
          <a:p>
            <a:pPr lvl="1"/>
            <a:r>
              <a:rPr lang="en-US" dirty="0"/>
              <a:t>Map text and graphic data (e.g., pictures, diagrams) to the same logical representations</a:t>
            </a:r>
          </a:p>
          <a:p>
            <a:r>
              <a:rPr lang="en-US" dirty="0"/>
              <a:t>Text-based systems</a:t>
            </a:r>
          </a:p>
          <a:p>
            <a:pPr lvl="1"/>
            <a:r>
              <a:rPr lang="en-US" dirty="0"/>
              <a:t>Matching questions and text in a corpus to find answers</a:t>
            </a:r>
          </a:p>
          <a:p>
            <a:r>
              <a:rPr lang="en-US" dirty="0"/>
              <a:t>Logical inference systems</a:t>
            </a:r>
          </a:p>
          <a:p>
            <a:pPr lvl="1"/>
            <a:r>
              <a:rPr lang="en-US" dirty="0"/>
              <a:t>Textual entailment, answering science text book questions &amp; algebra word problems</a:t>
            </a:r>
          </a:p>
        </p:txBody>
      </p:sp>
      <p:sp>
        <p:nvSpPr>
          <p:cNvPr id="3" name="Title 2"/>
          <p:cNvSpPr>
            <a:spLocks noGrp="1"/>
          </p:cNvSpPr>
          <p:nvPr>
            <p:ph type="title"/>
          </p:nvPr>
        </p:nvSpPr>
        <p:spPr/>
        <p:txBody>
          <a:bodyPr/>
          <a:lstStyle/>
          <a:p>
            <a:r>
              <a:rPr lang="en-US" dirty="0"/>
              <a:t>Categories of (Early) QA Systems</a:t>
            </a:r>
          </a:p>
        </p:txBody>
      </p:sp>
    </p:spTree>
    <p:extLst>
      <p:ext uri="{BB962C8B-B14F-4D97-AF65-F5344CB8AC3E}">
        <p14:creationId xmlns:p14="http://schemas.microsoft.com/office/powerpoint/2010/main" val="565469342"/>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228" y="72860"/>
            <a:ext cx="11527479" cy="1311473"/>
          </a:xfrm>
        </p:spPr>
        <p:txBody>
          <a:bodyPr/>
          <a:lstStyle/>
          <a:p>
            <a:r>
              <a:rPr lang="en-US" sz="4400" dirty="0"/>
              <a:t>Tensor Decomposition:</a:t>
            </a:r>
            <a:br>
              <a:rPr lang="en-US" sz="4400" dirty="0"/>
            </a:br>
            <a:r>
              <a:rPr lang="en-US" sz="4400" dirty="0"/>
              <a:t>Knowledge Base Representation (1/2)</a:t>
            </a:r>
          </a:p>
        </p:txBody>
      </p:sp>
      <mc:AlternateContent xmlns:mc="http://schemas.openxmlformats.org/markup-compatibility/2006" xmlns:a14="http://schemas.microsoft.com/office/drawing/2010/main">
        <mc:Choice Requires="a14">
          <p:sp>
            <p:nvSpPr>
              <p:cNvPr id="3" name="Content Placeholder 2"/>
              <p:cNvSpPr>
                <a:spLocks noGrp="1"/>
              </p:cNvSpPr>
              <p:nvPr>
                <p:ph sz="quarter" idx="10"/>
              </p:nvPr>
            </p:nvSpPr>
            <p:spPr>
              <a:xfrm>
                <a:off x="542446" y="1850012"/>
                <a:ext cx="10028403" cy="620614"/>
              </a:xfrm>
            </p:spPr>
            <p:txBody>
              <a:bodyPr/>
              <a:lstStyle/>
              <a:p>
                <a:r>
                  <a:rPr lang="en-US" sz="3060" dirty="0"/>
                  <a:t>Collection of </a:t>
                </a:r>
                <a:r>
                  <a:rPr lang="en-US" sz="3060" dirty="0" err="1">
                    <a:latin typeface="Times New Roman" panose="02020603050405020304" pitchFamily="18" charset="0"/>
                    <a:cs typeface="Times New Roman" panose="02020603050405020304" pitchFamily="18" charset="0"/>
                  </a:rPr>
                  <a:t>subj</a:t>
                </a:r>
                <a:r>
                  <a:rPr lang="en-US" sz="3060" dirty="0" err="1"/>
                  <a:t>-</a:t>
                </a:r>
                <a:r>
                  <a:rPr lang="en-US" sz="3060" dirty="0" err="1">
                    <a:latin typeface="Times New Roman" panose="02020603050405020304" pitchFamily="18" charset="0"/>
                    <a:cs typeface="Times New Roman" panose="02020603050405020304" pitchFamily="18" charset="0"/>
                  </a:rPr>
                  <a:t>pred</a:t>
                </a:r>
                <a:r>
                  <a:rPr lang="en-US" sz="3060" dirty="0" err="1"/>
                  <a:t>-</a:t>
                </a:r>
                <a:r>
                  <a:rPr lang="en-US" sz="3060" dirty="0" err="1">
                    <a:latin typeface="Times New Roman" panose="02020603050405020304" pitchFamily="18" charset="0"/>
                    <a:cs typeface="Times New Roman" panose="02020603050405020304" pitchFamily="18" charset="0"/>
                  </a:rPr>
                  <a:t>obj</a:t>
                </a:r>
                <a:r>
                  <a:rPr lang="en-US" sz="3060" dirty="0"/>
                  <a:t> triples – </a:t>
                </a:r>
                <a14:m>
                  <m:oMath xmlns:m="http://schemas.openxmlformats.org/officeDocument/2006/math">
                    <m:r>
                      <a:rPr lang="en-US" sz="3060" i="1" dirty="0">
                        <a:latin typeface="Cambria Math" panose="02040503050406030204" pitchFamily="18" charset="0"/>
                      </a:rPr>
                      <m:t>(</m:t>
                    </m:r>
                    <m:sSub>
                      <m:sSubPr>
                        <m:ctrlPr>
                          <a:rPr lang="en-US" sz="3060" i="1" dirty="0">
                            <a:latin typeface="Cambria Math" panose="02040503050406030204" pitchFamily="18" charset="0"/>
                          </a:rPr>
                        </m:ctrlPr>
                      </m:sSubPr>
                      <m:e>
                        <m:r>
                          <a:rPr lang="en-US" sz="3060" i="1" dirty="0">
                            <a:latin typeface="Cambria Math" panose="02040503050406030204" pitchFamily="18" charset="0"/>
                          </a:rPr>
                          <m:t>𝑒</m:t>
                        </m:r>
                      </m:e>
                      <m:sub>
                        <m:r>
                          <a:rPr lang="en-US" sz="3060" i="1" dirty="0">
                            <a:latin typeface="Cambria Math" panose="02040503050406030204" pitchFamily="18" charset="0"/>
                          </a:rPr>
                          <m:t>1</m:t>
                        </m:r>
                      </m:sub>
                    </m:sSub>
                    <m:r>
                      <a:rPr lang="en-US" sz="3060" i="1" dirty="0">
                        <a:latin typeface="Cambria Math" panose="02040503050406030204" pitchFamily="18" charset="0"/>
                      </a:rPr>
                      <m:t>, </m:t>
                    </m:r>
                    <m:r>
                      <a:rPr lang="en-US" sz="3060" i="1" dirty="0">
                        <a:latin typeface="Cambria Math" panose="02040503050406030204" pitchFamily="18" charset="0"/>
                      </a:rPr>
                      <m:t>𝑟</m:t>
                    </m:r>
                    <m:r>
                      <a:rPr lang="en-US" sz="3060" i="1" dirty="0">
                        <a:latin typeface="Cambria Math" panose="02040503050406030204" pitchFamily="18" charset="0"/>
                      </a:rPr>
                      <m:t>, </m:t>
                    </m:r>
                    <m:sSub>
                      <m:sSubPr>
                        <m:ctrlPr>
                          <a:rPr lang="en-US" sz="3060" i="1" dirty="0">
                            <a:latin typeface="Cambria Math" panose="02040503050406030204" pitchFamily="18" charset="0"/>
                          </a:rPr>
                        </m:ctrlPr>
                      </m:sSubPr>
                      <m:e>
                        <m:r>
                          <a:rPr lang="en-US" sz="3060" i="1" dirty="0">
                            <a:latin typeface="Cambria Math" panose="02040503050406030204" pitchFamily="18" charset="0"/>
                          </a:rPr>
                          <m:t>𝑒</m:t>
                        </m:r>
                      </m:e>
                      <m:sub>
                        <m:r>
                          <a:rPr lang="en-US" sz="3060" i="1" dirty="0">
                            <a:latin typeface="Cambria Math" panose="02040503050406030204" pitchFamily="18" charset="0"/>
                          </a:rPr>
                          <m:t>2</m:t>
                        </m:r>
                      </m:sub>
                    </m:sSub>
                    <m:r>
                      <a:rPr lang="en-US" sz="3060" i="1" dirty="0">
                        <a:latin typeface="Cambria Math" panose="02040503050406030204" pitchFamily="18" charset="0"/>
                      </a:rPr>
                      <m:t>)</m:t>
                    </m:r>
                  </m:oMath>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sz="quarter" idx="10"/>
              </p:nvPr>
            </p:nvSpPr>
            <p:spPr>
              <a:xfrm>
                <a:off x="542446" y="1850012"/>
                <a:ext cx="10028403" cy="620614"/>
              </a:xfrm>
              <a:blipFill>
                <a:blip r:embed="rId2"/>
                <a:stretch>
                  <a:fillRect/>
                </a:stretch>
              </a:blipFill>
            </p:spPr>
            <p:txBody>
              <a:bodyPr/>
              <a:lstStyle/>
              <a:p>
                <a:r>
                  <a:rPr lang="en-US">
                    <a:noFill/>
                  </a:rPr>
                  <a:t> </a:t>
                </a:r>
              </a:p>
            </p:txBody>
          </p:sp>
        </mc:Fallback>
      </mc:AlternateContent>
      <p:graphicFrame>
        <p:nvGraphicFramePr>
          <p:cNvPr id="4" name="Table 3"/>
          <p:cNvGraphicFramePr>
            <a:graphicFrameLocks noGrp="1"/>
          </p:cNvGraphicFramePr>
          <p:nvPr>
            <p:extLst/>
          </p:nvPr>
        </p:nvGraphicFramePr>
        <p:xfrm>
          <a:off x="726241" y="3009325"/>
          <a:ext cx="6220833" cy="2554413"/>
        </p:xfrm>
        <a:graphic>
          <a:graphicData uri="http://schemas.openxmlformats.org/drawingml/2006/table">
            <a:tbl>
              <a:tblPr firstRow="1" bandRow="1">
                <a:tableStyleId>{9DCAF9ED-07DC-4A11-8D7F-57B35C25682E}</a:tableStyleId>
              </a:tblPr>
              <a:tblGrid>
                <a:gridCol w="2073611">
                  <a:extLst>
                    <a:ext uri="{9D8B030D-6E8A-4147-A177-3AD203B41FA5}">
                      <a16:colId xmlns:a16="http://schemas.microsoft.com/office/drawing/2014/main" val="20000"/>
                    </a:ext>
                  </a:extLst>
                </a:gridCol>
                <a:gridCol w="2073611">
                  <a:extLst>
                    <a:ext uri="{9D8B030D-6E8A-4147-A177-3AD203B41FA5}">
                      <a16:colId xmlns:a16="http://schemas.microsoft.com/office/drawing/2014/main" val="20001"/>
                    </a:ext>
                  </a:extLst>
                </a:gridCol>
                <a:gridCol w="2073611">
                  <a:extLst>
                    <a:ext uri="{9D8B030D-6E8A-4147-A177-3AD203B41FA5}">
                      <a16:colId xmlns:a16="http://schemas.microsoft.com/office/drawing/2014/main" val="20002"/>
                    </a:ext>
                  </a:extLst>
                </a:gridCol>
              </a:tblGrid>
              <a:tr h="437158">
                <a:tc>
                  <a:txBody>
                    <a:bodyPr/>
                    <a:lstStyle/>
                    <a:p>
                      <a:pPr algn="ctr"/>
                      <a:r>
                        <a:rPr lang="en-US" sz="1900" dirty="0"/>
                        <a:t>Subject</a:t>
                      </a:r>
                      <a:endParaRPr lang="en-US" sz="1900" dirty="0">
                        <a:latin typeface="Times New Roman" panose="02020603050405020304" pitchFamily="18" charset="0"/>
                        <a:cs typeface="Times New Roman" panose="02020603050405020304" pitchFamily="18" charset="0"/>
                      </a:endParaRPr>
                    </a:p>
                  </a:txBody>
                  <a:tcPr marL="87432" marR="87432" marT="43716" marB="43716"/>
                </a:tc>
                <a:tc>
                  <a:txBody>
                    <a:bodyPr/>
                    <a:lstStyle/>
                    <a:p>
                      <a:pPr algn="ctr"/>
                      <a:r>
                        <a:rPr lang="en-US" sz="1900" dirty="0"/>
                        <a:t>Predicate</a:t>
                      </a:r>
                      <a:endParaRPr lang="en-US" sz="1900" dirty="0">
                        <a:latin typeface="Times New Roman" panose="02020603050405020304" pitchFamily="18" charset="0"/>
                        <a:cs typeface="Times New Roman" panose="02020603050405020304" pitchFamily="18" charset="0"/>
                      </a:endParaRPr>
                    </a:p>
                  </a:txBody>
                  <a:tcPr marL="87432" marR="87432" marT="43716" marB="43716"/>
                </a:tc>
                <a:tc>
                  <a:txBody>
                    <a:bodyPr/>
                    <a:lstStyle/>
                    <a:p>
                      <a:pPr algn="ctr"/>
                      <a:r>
                        <a:rPr lang="en-US" sz="1900" dirty="0"/>
                        <a:t>Object</a:t>
                      </a:r>
                      <a:endParaRPr lang="en-US" sz="1900" dirty="0">
                        <a:latin typeface="Times New Roman" panose="02020603050405020304" pitchFamily="18" charset="0"/>
                        <a:cs typeface="Times New Roman" panose="02020603050405020304" pitchFamily="18" charset="0"/>
                      </a:endParaRPr>
                    </a:p>
                  </a:txBody>
                  <a:tcPr marL="87432" marR="87432" marT="43716" marB="43716"/>
                </a:tc>
                <a:extLst>
                  <a:ext uri="{0D108BD9-81ED-4DB2-BD59-A6C34878D82A}">
                    <a16:rowId xmlns:a16="http://schemas.microsoft.com/office/drawing/2014/main" val="10000"/>
                  </a:ext>
                </a:extLst>
              </a:tr>
              <a:tr h="437158">
                <a:tc>
                  <a:txBody>
                    <a:bodyPr/>
                    <a:lstStyle/>
                    <a:p>
                      <a:pPr algn="ctr"/>
                      <a:r>
                        <a:rPr lang="en-US" sz="2100" dirty="0">
                          <a:latin typeface="Times New Roman" panose="02020603050405020304" pitchFamily="18" charset="0"/>
                          <a:cs typeface="Times New Roman" panose="02020603050405020304" pitchFamily="18" charset="0"/>
                        </a:rPr>
                        <a:t>Obama</a:t>
                      </a:r>
                    </a:p>
                  </a:txBody>
                  <a:tcPr marL="87432" marR="87432" marT="43716" marB="43716"/>
                </a:tc>
                <a:tc>
                  <a:txBody>
                    <a:bodyPr/>
                    <a:lstStyle/>
                    <a:p>
                      <a:pPr algn="ctr"/>
                      <a:r>
                        <a:rPr lang="en-US" sz="2100" dirty="0" err="1">
                          <a:latin typeface="Times New Roman" panose="02020603050405020304" pitchFamily="18" charset="0"/>
                          <a:cs typeface="Times New Roman" panose="02020603050405020304" pitchFamily="18" charset="0"/>
                        </a:rPr>
                        <a:t>BornIn</a:t>
                      </a:r>
                      <a:endParaRPr lang="en-US" sz="2100" dirty="0">
                        <a:latin typeface="Times New Roman" panose="02020603050405020304" pitchFamily="18" charset="0"/>
                        <a:cs typeface="Times New Roman" panose="02020603050405020304" pitchFamily="18" charset="0"/>
                      </a:endParaRPr>
                    </a:p>
                  </a:txBody>
                  <a:tcPr marL="87432" marR="87432" marT="43716" marB="43716"/>
                </a:tc>
                <a:tc>
                  <a:txBody>
                    <a:bodyPr/>
                    <a:lstStyle/>
                    <a:p>
                      <a:pPr algn="ctr"/>
                      <a:r>
                        <a:rPr lang="en-US" sz="2100" dirty="0">
                          <a:latin typeface="Times New Roman" panose="02020603050405020304" pitchFamily="18" charset="0"/>
                          <a:cs typeface="Times New Roman" panose="02020603050405020304" pitchFamily="18" charset="0"/>
                        </a:rPr>
                        <a:t>Hawaii</a:t>
                      </a:r>
                    </a:p>
                  </a:txBody>
                  <a:tcPr marL="87432" marR="87432" marT="43716" marB="43716"/>
                </a:tc>
                <a:extLst>
                  <a:ext uri="{0D108BD9-81ED-4DB2-BD59-A6C34878D82A}">
                    <a16:rowId xmlns:a16="http://schemas.microsoft.com/office/drawing/2014/main" val="10001"/>
                  </a:ext>
                </a:extLst>
              </a:tr>
              <a:tr h="437158">
                <a:tc>
                  <a:txBody>
                    <a:bodyPr/>
                    <a:lstStyle/>
                    <a:p>
                      <a:pPr algn="ctr"/>
                      <a:r>
                        <a:rPr lang="en-US" sz="2100" dirty="0">
                          <a:latin typeface="Times New Roman" panose="02020603050405020304" pitchFamily="18" charset="0"/>
                          <a:cs typeface="Times New Roman" panose="02020603050405020304" pitchFamily="18" charset="0"/>
                        </a:rPr>
                        <a:t>Bill Gates</a:t>
                      </a:r>
                    </a:p>
                  </a:txBody>
                  <a:tcPr marL="87432" marR="87432" marT="43716" marB="43716"/>
                </a:tc>
                <a:tc>
                  <a:txBody>
                    <a:bodyPr/>
                    <a:lstStyle/>
                    <a:p>
                      <a:pPr algn="ctr"/>
                      <a:r>
                        <a:rPr lang="en-US" sz="2100" dirty="0">
                          <a:latin typeface="Times New Roman" panose="02020603050405020304" pitchFamily="18" charset="0"/>
                          <a:cs typeface="Times New Roman" panose="02020603050405020304" pitchFamily="18" charset="0"/>
                        </a:rPr>
                        <a:t>Nationality</a:t>
                      </a:r>
                    </a:p>
                  </a:txBody>
                  <a:tcPr marL="87432" marR="87432" marT="43716" marB="43716"/>
                </a:tc>
                <a:tc>
                  <a:txBody>
                    <a:bodyPr/>
                    <a:lstStyle/>
                    <a:p>
                      <a:pPr algn="ctr"/>
                      <a:r>
                        <a:rPr lang="en-US" sz="2100" dirty="0">
                          <a:latin typeface="Times New Roman" panose="02020603050405020304" pitchFamily="18" charset="0"/>
                          <a:cs typeface="Times New Roman" panose="02020603050405020304" pitchFamily="18" charset="0"/>
                        </a:rPr>
                        <a:t>USA</a:t>
                      </a:r>
                    </a:p>
                  </a:txBody>
                  <a:tcPr marL="87432" marR="87432" marT="43716" marB="43716"/>
                </a:tc>
                <a:extLst>
                  <a:ext uri="{0D108BD9-81ED-4DB2-BD59-A6C34878D82A}">
                    <a16:rowId xmlns:a16="http://schemas.microsoft.com/office/drawing/2014/main" val="10002"/>
                  </a:ext>
                </a:extLst>
              </a:tr>
              <a:tr h="423739">
                <a:tc>
                  <a:txBody>
                    <a:bodyPr/>
                    <a:lstStyle/>
                    <a:p>
                      <a:pPr algn="ctr"/>
                      <a:r>
                        <a:rPr lang="en-US" sz="2100" dirty="0">
                          <a:latin typeface="Times New Roman" panose="02020603050405020304" pitchFamily="18" charset="0"/>
                          <a:cs typeface="Times New Roman" panose="02020603050405020304" pitchFamily="18" charset="0"/>
                        </a:rPr>
                        <a:t>Bill Clinton</a:t>
                      </a:r>
                    </a:p>
                  </a:txBody>
                  <a:tcPr marL="87432" marR="87432" marT="43716" marB="43716"/>
                </a:tc>
                <a:tc>
                  <a:txBody>
                    <a:bodyPr/>
                    <a:lstStyle/>
                    <a:p>
                      <a:pPr algn="ctr"/>
                      <a:r>
                        <a:rPr lang="en-US" sz="2100" dirty="0" err="1">
                          <a:latin typeface="Times New Roman" panose="02020603050405020304" pitchFamily="18" charset="0"/>
                          <a:cs typeface="Times New Roman" panose="02020603050405020304" pitchFamily="18" charset="0"/>
                        </a:rPr>
                        <a:t>SpouseOf</a:t>
                      </a:r>
                      <a:endParaRPr lang="en-US" sz="2100" dirty="0">
                        <a:latin typeface="Times New Roman" panose="02020603050405020304" pitchFamily="18" charset="0"/>
                        <a:cs typeface="Times New Roman" panose="02020603050405020304" pitchFamily="18" charset="0"/>
                      </a:endParaRPr>
                    </a:p>
                  </a:txBody>
                  <a:tcPr marL="87432" marR="87432" marT="43716" marB="43716"/>
                </a:tc>
                <a:tc>
                  <a:txBody>
                    <a:bodyPr/>
                    <a:lstStyle/>
                    <a:p>
                      <a:pPr algn="ctr"/>
                      <a:r>
                        <a:rPr lang="en-US" sz="2100" dirty="0">
                          <a:latin typeface="Times New Roman" panose="02020603050405020304" pitchFamily="18" charset="0"/>
                          <a:cs typeface="Times New Roman" panose="02020603050405020304" pitchFamily="18" charset="0"/>
                        </a:rPr>
                        <a:t>Hillary Clinton</a:t>
                      </a:r>
                    </a:p>
                  </a:txBody>
                  <a:tcPr marL="87432" marR="87432" marT="43716" marB="43716"/>
                </a:tc>
                <a:extLst>
                  <a:ext uri="{0D108BD9-81ED-4DB2-BD59-A6C34878D82A}">
                    <a16:rowId xmlns:a16="http://schemas.microsoft.com/office/drawing/2014/main" val="10003"/>
                  </a:ext>
                </a:extLst>
              </a:tr>
              <a:tr h="436443">
                <a:tc>
                  <a:txBody>
                    <a:bodyPr/>
                    <a:lstStyle/>
                    <a:p>
                      <a:pPr algn="ctr"/>
                      <a:r>
                        <a:rPr lang="en-US" sz="2100" dirty="0">
                          <a:latin typeface="Times New Roman" panose="02020603050405020304" pitchFamily="18" charset="0"/>
                          <a:cs typeface="Times New Roman" panose="02020603050405020304" pitchFamily="18" charset="0"/>
                        </a:rPr>
                        <a:t>Satya Nadella</a:t>
                      </a:r>
                    </a:p>
                  </a:txBody>
                  <a:tcPr marL="87432" marR="87432" marT="43716" marB="43716"/>
                </a:tc>
                <a:tc>
                  <a:txBody>
                    <a:bodyPr/>
                    <a:lstStyle/>
                    <a:p>
                      <a:pPr algn="ctr"/>
                      <a:r>
                        <a:rPr lang="en-US" sz="2100" dirty="0" err="1">
                          <a:latin typeface="Times New Roman" panose="02020603050405020304" pitchFamily="18" charset="0"/>
                          <a:cs typeface="Times New Roman" panose="02020603050405020304" pitchFamily="18" charset="0"/>
                        </a:rPr>
                        <a:t>WorkAt</a:t>
                      </a:r>
                      <a:endParaRPr lang="en-US" sz="2100" dirty="0">
                        <a:latin typeface="Times New Roman" panose="02020603050405020304" pitchFamily="18" charset="0"/>
                        <a:cs typeface="Times New Roman" panose="02020603050405020304" pitchFamily="18" charset="0"/>
                      </a:endParaRPr>
                    </a:p>
                  </a:txBody>
                  <a:tcPr marL="87432" marR="87432" marT="43716" marB="43716"/>
                </a:tc>
                <a:tc>
                  <a:txBody>
                    <a:bodyPr/>
                    <a:lstStyle/>
                    <a:p>
                      <a:pPr algn="ctr"/>
                      <a:r>
                        <a:rPr lang="en-US" sz="2100" dirty="0">
                          <a:latin typeface="Times New Roman" panose="02020603050405020304" pitchFamily="18" charset="0"/>
                          <a:cs typeface="Times New Roman" panose="02020603050405020304" pitchFamily="18" charset="0"/>
                        </a:rPr>
                        <a:t>Microsoft</a:t>
                      </a:r>
                    </a:p>
                  </a:txBody>
                  <a:tcPr marL="87432" marR="87432" marT="43716" marB="43716"/>
                </a:tc>
                <a:extLst>
                  <a:ext uri="{0D108BD9-81ED-4DB2-BD59-A6C34878D82A}">
                    <a16:rowId xmlns:a16="http://schemas.microsoft.com/office/drawing/2014/main" val="10004"/>
                  </a:ext>
                </a:extLst>
              </a:tr>
              <a:tr h="382757">
                <a:tc>
                  <a:txBody>
                    <a:bodyPr/>
                    <a:lstStyle/>
                    <a:p>
                      <a:pPr algn="ctr"/>
                      <a:r>
                        <a:rPr lang="en-US" sz="1900" dirty="0"/>
                        <a:t>…</a:t>
                      </a:r>
                      <a:endParaRPr lang="en-US" sz="1900" dirty="0">
                        <a:latin typeface="Times New Roman" panose="02020603050405020304" pitchFamily="18" charset="0"/>
                        <a:cs typeface="Times New Roman" panose="02020603050405020304" pitchFamily="18" charset="0"/>
                      </a:endParaRPr>
                    </a:p>
                  </a:txBody>
                  <a:tcPr marL="87432" marR="87432" marT="43716" marB="43716"/>
                </a:tc>
                <a:tc>
                  <a:txBody>
                    <a:bodyPr/>
                    <a:lstStyle/>
                    <a:p>
                      <a:pPr algn="ctr"/>
                      <a:r>
                        <a:rPr lang="en-US" sz="1900" dirty="0"/>
                        <a:t>…</a:t>
                      </a:r>
                      <a:endParaRPr lang="en-US" sz="1900" dirty="0">
                        <a:latin typeface="Times New Roman" panose="02020603050405020304" pitchFamily="18" charset="0"/>
                        <a:cs typeface="Times New Roman" panose="02020603050405020304" pitchFamily="18" charset="0"/>
                      </a:endParaRPr>
                    </a:p>
                  </a:txBody>
                  <a:tcPr marL="87432" marR="87432" marT="43716" marB="43716"/>
                </a:tc>
                <a:tc>
                  <a:txBody>
                    <a:bodyPr/>
                    <a:lstStyle/>
                    <a:p>
                      <a:pPr algn="ctr"/>
                      <a:r>
                        <a:rPr lang="en-US" sz="1900" dirty="0"/>
                        <a:t>…</a:t>
                      </a:r>
                      <a:endParaRPr lang="en-US" sz="1900" dirty="0">
                        <a:latin typeface="Times New Roman" panose="02020603050405020304" pitchFamily="18" charset="0"/>
                        <a:cs typeface="Times New Roman" panose="02020603050405020304" pitchFamily="18" charset="0"/>
                      </a:endParaRPr>
                    </a:p>
                  </a:txBody>
                  <a:tcPr marL="87432" marR="87432" marT="43716" marB="43716"/>
                </a:tc>
                <a:extLst>
                  <a:ext uri="{0D108BD9-81ED-4DB2-BD59-A6C34878D82A}">
                    <a16:rowId xmlns:a16="http://schemas.microsoft.com/office/drawing/2014/main" val="10005"/>
                  </a:ext>
                </a:extLst>
              </a:tr>
            </a:tbl>
          </a:graphicData>
        </a:graphic>
      </p:graphicFrame>
      <p:grpSp>
        <p:nvGrpSpPr>
          <p:cNvPr id="5" name="Group 4"/>
          <p:cNvGrpSpPr/>
          <p:nvPr/>
        </p:nvGrpSpPr>
        <p:grpSpPr>
          <a:xfrm>
            <a:off x="7260991" y="2711726"/>
            <a:ext cx="4225859" cy="3647308"/>
            <a:chOff x="4571206" y="2895600"/>
            <a:chExt cx="4419600" cy="3814525"/>
          </a:xfrm>
        </p:grpSpPr>
        <p:pic>
          <p:nvPicPr>
            <p:cNvPr id="6" name="Picture 5" descr="Screen Clippi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81600" y="2895600"/>
              <a:ext cx="3391056" cy="3118065"/>
            </a:xfrm>
            <a:prstGeom prst="rect">
              <a:avLst/>
            </a:prstGeom>
          </p:spPr>
        </p:pic>
        <mc:AlternateContent xmlns:mc="http://schemas.openxmlformats.org/markup-compatibility/2006" xmlns:a14="http://schemas.microsoft.com/office/drawing/2010/main">
          <mc:Choice Requires="a14">
            <p:sp>
              <p:nvSpPr>
                <p:cNvPr id="7" name="TextBox 6"/>
                <p:cNvSpPr txBox="1"/>
                <p:nvPr/>
              </p:nvSpPr>
              <p:spPr>
                <a:xfrm>
                  <a:off x="4571206" y="6172200"/>
                  <a:ext cx="4419600" cy="537925"/>
                </a:xfrm>
                <a:prstGeom prst="rect">
                  <a:avLst/>
                </a:prstGeom>
                <a:noFill/>
              </p:spPr>
              <p:txBody>
                <a:bodyPr wrap="square" rtlCol="0">
                  <a:spAutoFit/>
                </a:bodyPr>
                <a:lstStyle/>
                <a:p>
                  <a:pPr algn="ctr"/>
                  <a14:m>
                    <m:oMath xmlns:m="http://schemas.openxmlformats.org/officeDocument/2006/math">
                      <m:r>
                        <a:rPr lang="en-US" sz="2677" i="1">
                          <a:solidFill>
                            <a:srgbClr val="1458A8"/>
                          </a:solidFill>
                          <a:latin typeface="Cambria Math" panose="02040503050406030204" pitchFamily="18" charset="0"/>
                        </a:rPr>
                        <m:t>𝑛</m:t>
                      </m:r>
                    </m:oMath>
                  </a14:m>
                  <a:r>
                    <a:rPr lang="en-US" sz="2677" dirty="0">
                      <a:solidFill>
                        <a:srgbClr val="1458A8"/>
                      </a:solidFill>
                      <a:latin typeface="Times New Roman" panose="02020603050405020304" pitchFamily="18" charset="0"/>
                      <a:cs typeface="Times New Roman" panose="02020603050405020304" pitchFamily="18" charset="0"/>
                    </a:rPr>
                    <a:t>: # entities, </a:t>
                  </a:r>
                  <a14:m>
                    <m:oMath xmlns:m="http://schemas.openxmlformats.org/officeDocument/2006/math">
                      <m:r>
                        <a:rPr lang="en-US" sz="2677" i="1">
                          <a:solidFill>
                            <a:srgbClr val="1458A8"/>
                          </a:solidFill>
                          <a:latin typeface="Cambria Math" panose="02040503050406030204" pitchFamily="18" charset="0"/>
                        </a:rPr>
                        <m:t>𝑚</m:t>
                      </m:r>
                    </m:oMath>
                  </a14:m>
                  <a:r>
                    <a:rPr lang="en-US" sz="2677" dirty="0">
                      <a:solidFill>
                        <a:srgbClr val="1458A8"/>
                      </a:solidFill>
                      <a:latin typeface="Times New Roman" panose="02020603050405020304" pitchFamily="18" charset="0"/>
                      <a:cs typeface="Times New Roman" panose="02020603050405020304" pitchFamily="18" charset="0"/>
                    </a:rPr>
                    <a:t>: # relations</a:t>
                  </a:r>
                </a:p>
              </p:txBody>
            </p:sp>
          </mc:Choice>
          <mc:Fallback xmlns="">
            <p:sp>
              <p:nvSpPr>
                <p:cNvPr id="7" name="TextBox 6"/>
                <p:cNvSpPr txBox="1">
                  <a:spLocks noRot="1" noChangeAspect="1" noMove="1" noResize="1" noEditPoints="1" noAdjustHandles="1" noChangeArrowheads="1" noChangeShapeType="1" noTextEdit="1"/>
                </p:cNvSpPr>
                <p:nvPr/>
              </p:nvSpPr>
              <p:spPr>
                <a:xfrm>
                  <a:off x="4571206" y="6172200"/>
                  <a:ext cx="4419600" cy="537925"/>
                </a:xfrm>
                <a:prstGeom prst="rect">
                  <a:avLst/>
                </a:prstGeom>
                <a:blipFill>
                  <a:blip r:embed="rId4"/>
                  <a:stretch>
                    <a:fillRect t="-11905" b="-28571"/>
                  </a:stretch>
                </a:blipFill>
              </p:spPr>
              <p:txBody>
                <a:bodyPr/>
                <a:lstStyle/>
                <a:p>
                  <a:r>
                    <a:rPr lang="en-US">
                      <a:noFill/>
                    </a:rPr>
                    <a:t> </a:t>
                  </a:r>
                </a:p>
              </p:txBody>
            </p:sp>
          </mc:Fallback>
        </mc:AlternateContent>
      </p:grpSp>
    </p:spTree>
    <p:extLst>
      <p:ext uri="{BB962C8B-B14F-4D97-AF65-F5344CB8AC3E}">
        <p14:creationId xmlns:p14="http://schemas.microsoft.com/office/powerpoint/2010/main" val="30632687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0880" y="72859"/>
            <a:ext cx="11336175" cy="1341447"/>
          </a:xfrm>
        </p:spPr>
        <p:txBody>
          <a:bodyPr/>
          <a:lstStyle/>
          <a:p>
            <a:r>
              <a:rPr lang="en-US" sz="4400" dirty="0"/>
              <a:t>Tensor Decomposition:</a:t>
            </a:r>
            <a:br>
              <a:rPr lang="en-US" sz="4400" dirty="0"/>
            </a:br>
            <a:r>
              <a:rPr lang="en-US" sz="4400" dirty="0"/>
              <a:t>Knowledge Base Representation (2/2)</a:t>
            </a:r>
          </a:p>
        </p:txBody>
      </p:sp>
      <p:pic>
        <p:nvPicPr>
          <p:cNvPr id="4" name="Picture 3"/>
          <p:cNvPicPr>
            <a:picLocks noChangeAspect="1"/>
          </p:cNvPicPr>
          <p:nvPr/>
        </p:nvPicPr>
        <p:blipFill>
          <a:blip r:embed="rId2"/>
          <a:stretch>
            <a:fillRect/>
          </a:stretch>
        </p:blipFill>
        <p:spPr>
          <a:xfrm>
            <a:off x="2021301" y="1848711"/>
            <a:ext cx="2507322" cy="2428066"/>
          </a:xfrm>
          <a:prstGeom prst="rect">
            <a:avLst/>
          </a:prstGeom>
          <a:noFill/>
        </p:spPr>
      </p:pic>
      <p:sp>
        <p:nvSpPr>
          <p:cNvPr id="5" name="Rectangle 4"/>
          <p:cNvSpPr/>
          <p:nvPr/>
        </p:nvSpPr>
        <p:spPr bwMode="auto">
          <a:xfrm>
            <a:off x="7253751" y="3150487"/>
            <a:ext cx="3003520" cy="2544114"/>
          </a:xfrm>
          <a:prstGeom prst="rect">
            <a:avLst/>
          </a:prstGeom>
          <a:noFill/>
          <a:ln w="19050">
            <a:solidFill>
              <a:schemeClr val="accent2">
                <a:lumMod val="50000"/>
              </a:schemeClr>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4918" tIns="52459" rIns="104918" bIns="52459" numCol="1" rtlCol="0" anchor="ctr" anchorCtr="0" compatLnSpc="1">
            <a:prstTxWarp prst="textNoShape">
              <a:avLst/>
            </a:prstTxWarp>
          </a:bodyPr>
          <a:lstStyle/>
          <a:p>
            <a:pPr algn="ctr" defTabSz="1048868" fontAlgn="base">
              <a:spcBef>
                <a:spcPct val="0"/>
              </a:spcBef>
              <a:spcAft>
                <a:spcPct val="0"/>
              </a:spcAft>
            </a:pPr>
            <a:endParaRPr lang="en-US" sz="1530" dirty="0">
              <a:solidFill>
                <a:schemeClr val="tx1"/>
              </a:solidFill>
              <a:latin typeface="Segoe UI" panose="020B0502040204020203" pitchFamily="34" charset="0"/>
            </a:endParaRPr>
          </a:p>
        </p:txBody>
      </p:sp>
      <mc:AlternateContent xmlns:mc="http://schemas.openxmlformats.org/markup-compatibility/2006" xmlns:a14="http://schemas.microsoft.com/office/drawing/2010/main">
        <mc:Choice Requires="a14">
          <p:sp>
            <p:nvSpPr>
              <p:cNvPr id="6" name="TextBox 5"/>
              <p:cNvSpPr txBox="1"/>
              <p:nvPr/>
            </p:nvSpPr>
            <p:spPr>
              <a:xfrm>
                <a:off x="7197166" y="2556867"/>
                <a:ext cx="582877" cy="51434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677" i="1">
                              <a:latin typeface="Cambria Math" panose="02040503050406030204" pitchFamily="18" charset="0"/>
                            </a:rPr>
                          </m:ctrlPr>
                        </m:sSubPr>
                        <m:e>
                          <m:r>
                            <a:rPr lang="en-US" sz="2677" i="1">
                              <a:latin typeface="Cambria Math" panose="02040503050406030204" pitchFamily="18" charset="0"/>
                              <a:ea typeface="Cambria Math" panose="02040503050406030204" pitchFamily="18" charset="0"/>
                            </a:rPr>
                            <m:t>𝒳</m:t>
                          </m:r>
                        </m:e>
                        <m:sub>
                          <m:r>
                            <a:rPr lang="en-US" sz="2677" i="1">
                              <a:latin typeface="Cambria Math" panose="02040503050406030204" pitchFamily="18" charset="0"/>
                            </a:rPr>
                            <m:t>𝑘</m:t>
                          </m:r>
                        </m:sub>
                      </m:sSub>
                    </m:oMath>
                  </m:oMathPara>
                </a14:m>
                <a:endParaRPr lang="en-US" sz="2677" dirty="0">
                  <a:latin typeface="Segoe UI" panose="020B0502040204020203" pitchFamily="34" charset="0"/>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7197166" y="2556867"/>
                <a:ext cx="582877" cy="514344"/>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7806111" y="5789194"/>
                <a:ext cx="2040070" cy="514344"/>
              </a:xfrm>
              <a:prstGeom prst="rect">
                <a:avLst/>
              </a:prstGeom>
              <a:noFill/>
            </p:spPr>
            <p:txBody>
              <a:bodyPr wrap="square" rtlCol="0">
                <a:spAutoFit/>
              </a:bodyPr>
              <a:lstStyle/>
              <a:p>
                <a14:m>
                  <m:oMath xmlns:m="http://schemas.openxmlformats.org/officeDocument/2006/math">
                    <m:sSub>
                      <m:sSubPr>
                        <m:ctrlPr>
                          <a:rPr lang="en-US" sz="2677" i="1">
                            <a:latin typeface="Cambria Math" panose="02040503050406030204" pitchFamily="18" charset="0"/>
                          </a:rPr>
                        </m:ctrlPr>
                      </m:sSubPr>
                      <m:e>
                        <m:r>
                          <a:rPr lang="en-US" sz="2677" i="1">
                            <a:latin typeface="Cambria Math" panose="02040503050406030204" pitchFamily="18" charset="0"/>
                          </a:rPr>
                          <m:t>𝑅</m:t>
                        </m:r>
                      </m:e>
                      <m:sub>
                        <m:r>
                          <a:rPr lang="en-US" sz="2677" i="1">
                            <a:latin typeface="Cambria Math" panose="02040503050406030204" pitchFamily="18" charset="0"/>
                          </a:rPr>
                          <m:t>𝑘</m:t>
                        </m:r>
                      </m:sub>
                    </m:sSub>
                  </m:oMath>
                </a14:m>
                <a:r>
                  <a:rPr lang="en-US" sz="2677" dirty="0"/>
                  <a:t> : </a:t>
                </a:r>
                <a:r>
                  <a:rPr lang="en-US" sz="2677" i="1" dirty="0" err="1">
                    <a:latin typeface="Times New Roman" panose="02020603050405020304" pitchFamily="18" charset="0"/>
                    <a:cs typeface="Times New Roman" panose="02020603050405020304" pitchFamily="18" charset="0"/>
                  </a:rPr>
                  <a:t>BornIn</a:t>
                </a:r>
                <a:endParaRPr lang="en-US" sz="2677" dirty="0">
                  <a:latin typeface="Times New Roman" panose="02020603050405020304" pitchFamily="18" charset="0"/>
                  <a:cs typeface="Times New Roman" panose="02020603050405020304" pitchFamily="18"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7806111" y="5789194"/>
                <a:ext cx="2040070" cy="514344"/>
              </a:xfrm>
              <a:prstGeom prst="rect">
                <a:avLst/>
              </a:prstGeom>
              <a:blipFill>
                <a:blip r:embed="rId4"/>
                <a:stretch>
                  <a:fillRect t="-11905" b="-28571"/>
                </a:stretch>
              </a:blipFill>
            </p:spPr>
            <p:txBody>
              <a:bodyPr/>
              <a:lstStyle/>
              <a:p>
                <a:r>
                  <a:rPr lang="en-US">
                    <a:noFill/>
                  </a:rPr>
                  <a:t> </a:t>
                </a:r>
              </a:p>
            </p:txBody>
          </p:sp>
        </mc:Fallback>
      </mc:AlternateContent>
      <p:sp>
        <p:nvSpPr>
          <p:cNvPr id="8" name="Rectangle 7"/>
          <p:cNvSpPr/>
          <p:nvPr/>
        </p:nvSpPr>
        <p:spPr bwMode="auto">
          <a:xfrm>
            <a:off x="7253749" y="4589876"/>
            <a:ext cx="3003519" cy="291439"/>
          </a:xfrm>
          <a:prstGeom prst="rect">
            <a:avLst/>
          </a:prstGeom>
          <a:noFill/>
          <a:ln w="22225">
            <a:solidFill>
              <a:schemeClr val="accent5">
                <a:lumMod val="7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04918" tIns="52459" rIns="104918" bIns="52459" numCol="1" rtlCol="0" anchor="ctr" anchorCtr="0" compatLnSpc="1">
            <a:prstTxWarp prst="textNoShape">
              <a:avLst/>
            </a:prstTxWarp>
          </a:bodyPr>
          <a:lstStyle/>
          <a:p>
            <a:pPr algn="ctr" defTabSz="1048868" fontAlgn="base">
              <a:spcBef>
                <a:spcPct val="0"/>
              </a:spcBef>
              <a:spcAft>
                <a:spcPct val="0"/>
              </a:spcAft>
            </a:pPr>
            <a:endParaRPr lang="en-US" sz="2773" dirty="0">
              <a:solidFill>
                <a:schemeClr val="tx1"/>
              </a:solidFill>
              <a:latin typeface="Segoe UI" panose="020B0502040204020203" pitchFamily="34" charset="0"/>
            </a:endParaRPr>
          </a:p>
        </p:txBody>
      </p:sp>
      <p:sp>
        <p:nvSpPr>
          <p:cNvPr id="9" name="Rectangle 8"/>
          <p:cNvSpPr/>
          <p:nvPr/>
        </p:nvSpPr>
        <p:spPr bwMode="auto">
          <a:xfrm>
            <a:off x="8732816" y="3150489"/>
            <a:ext cx="341240" cy="2544113"/>
          </a:xfrm>
          <a:prstGeom prst="rect">
            <a:avLst/>
          </a:prstGeom>
          <a:noFill/>
          <a:ln w="22225">
            <a:solidFill>
              <a:schemeClr val="accent5">
                <a:lumMod val="7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04918" tIns="52459" rIns="104918" bIns="52459" numCol="1" rtlCol="0" anchor="ctr" anchorCtr="0" compatLnSpc="1">
            <a:prstTxWarp prst="textNoShape">
              <a:avLst/>
            </a:prstTxWarp>
          </a:bodyPr>
          <a:lstStyle/>
          <a:p>
            <a:pPr algn="ctr" defTabSz="1048868" fontAlgn="base">
              <a:spcBef>
                <a:spcPct val="0"/>
              </a:spcBef>
              <a:spcAft>
                <a:spcPct val="0"/>
              </a:spcAft>
            </a:pPr>
            <a:endParaRPr lang="en-US" sz="2773" dirty="0">
              <a:solidFill>
                <a:schemeClr val="tx1"/>
              </a:solidFill>
              <a:latin typeface="Segoe UI" panose="020B0502040204020203" pitchFamily="34" charset="0"/>
            </a:endParaRPr>
          </a:p>
        </p:txBody>
      </p:sp>
      <p:sp>
        <p:nvSpPr>
          <p:cNvPr id="10" name="TextBox 9"/>
          <p:cNvSpPr txBox="1"/>
          <p:nvPr/>
        </p:nvSpPr>
        <p:spPr>
          <a:xfrm>
            <a:off x="8340303" y="2671563"/>
            <a:ext cx="1209470" cy="454376"/>
          </a:xfrm>
          <a:prstGeom prst="rect">
            <a:avLst/>
          </a:prstGeom>
          <a:noFill/>
          <a:ln>
            <a:noFill/>
          </a:ln>
        </p:spPr>
        <p:txBody>
          <a:bodyPr wrap="square" rtlCol="0">
            <a:spAutoFit/>
          </a:bodyPr>
          <a:lstStyle/>
          <a:p>
            <a:pPr algn="ctr"/>
            <a:r>
              <a:rPr lang="en-US" sz="2295" i="1" dirty="0">
                <a:latin typeface="Times New Roman" panose="02020603050405020304" pitchFamily="18" charset="0"/>
                <a:cs typeface="Times New Roman" panose="02020603050405020304" pitchFamily="18" charset="0"/>
              </a:rPr>
              <a:t>Hawaii</a:t>
            </a:r>
          </a:p>
        </p:txBody>
      </p:sp>
      <p:sp>
        <p:nvSpPr>
          <p:cNvPr id="11" name="TextBox 10"/>
          <p:cNvSpPr txBox="1"/>
          <p:nvPr/>
        </p:nvSpPr>
        <p:spPr>
          <a:xfrm>
            <a:off x="6178793" y="4499229"/>
            <a:ext cx="1236953" cy="454376"/>
          </a:xfrm>
          <a:prstGeom prst="rect">
            <a:avLst/>
          </a:prstGeom>
          <a:noFill/>
          <a:ln>
            <a:noFill/>
          </a:ln>
        </p:spPr>
        <p:txBody>
          <a:bodyPr wrap="square" rtlCol="0">
            <a:spAutoFit/>
          </a:bodyPr>
          <a:lstStyle/>
          <a:p>
            <a:r>
              <a:rPr lang="en-US" sz="2295" i="1" dirty="0">
                <a:latin typeface="Times New Roman" panose="02020603050405020304" pitchFamily="18" charset="0"/>
                <a:cs typeface="Times New Roman" panose="02020603050405020304" pitchFamily="18" charset="0"/>
              </a:rPr>
              <a:t>Obama</a:t>
            </a:r>
          </a:p>
        </p:txBody>
      </p:sp>
      <p:sp>
        <p:nvSpPr>
          <p:cNvPr id="12" name="TextBox 11"/>
          <p:cNvSpPr txBox="1"/>
          <p:nvPr/>
        </p:nvSpPr>
        <p:spPr>
          <a:xfrm>
            <a:off x="8732815" y="4514882"/>
            <a:ext cx="364299" cy="454376"/>
          </a:xfrm>
          <a:prstGeom prst="rect">
            <a:avLst/>
          </a:prstGeom>
          <a:noFill/>
        </p:spPr>
        <p:txBody>
          <a:bodyPr wrap="square" rtlCol="0">
            <a:spAutoFit/>
          </a:bodyPr>
          <a:lstStyle/>
          <a:p>
            <a:r>
              <a:rPr lang="en-US" sz="2295" dirty="0">
                <a:latin typeface="Segoe UI" panose="020B0502040204020203" pitchFamily="34" charset="0"/>
              </a:rPr>
              <a:t>1</a:t>
            </a:r>
          </a:p>
        </p:txBody>
      </p:sp>
      <p:sp>
        <p:nvSpPr>
          <p:cNvPr id="13" name="Right Arrow 12"/>
          <p:cNvSpPr/>
          <p:nvPr/>
        </p:nvSpPr>
        <p:spPr bwMode="auto">
          <a:xfrm rot="1116582">
            <a:off x="4410251" y="3479360"/>
            <a:ext cx="2534270" cy="429711"/>
          </a:xfrm>
          <a:prstGeom prst="rightArrow">
            <a:avLst/>
          </a:prstGeom>
          <a:solidFill>
            <a:schemeClr val="tx2">
              <a:lumMod val="75000"/>
            </a:schemeClr>
          </a:solidFill>
          <a:ln>
            <a:solidFill>
              <a:srgbClr val="002060"/>
            </a:solidFill>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104918" tIns="52459" rIns="104918" bIns="52459" numCol="1" rtlCol="0" anchor="ctr" anchorCtr="0" compatLnSpc="1">
            <a:prstTxWarp prst="textNoShape">
              <a:avLst/>
            </a:prstTxWarp>
          </a:bodyPr>
          <a:lstStyle/>
          <a:p>
            <a:pPr algn="ctr" defTabSz="1048868" fontAlgn="base">
              <a:spcBef>
                <a:spcPct val="0"/>
              </a:spcBef>
              <a:spcAft>
                <a:spcPct val="0"/>
              </a:spcAft>
            </a:pPr>
            <a:endParaRPr lang="en-US" sz="2773" dirty="0">
              <a:solidFill>
                <a:schemeClr val="tx1"/>
              </a:solidFill>
              <a:latin typeface="Segoe UI" panose="020B0502040204020203" pitchFamily="34" charset="0"/>
            </a:endParaRPr>
          </a:p>
        </p:txBody>
      </p:sp>
      <mc:AlternateContent xmlns:mc="http://schemas.openxmlformats.org/markup-compatibility/2006" xmlns:a14="http://schemas.microsoft.com/office/drawing/2010/main">
        <mc:Choice Requires="a14">
          <p:sp>
            <p:nvSpPr>
              <p:cNvPr id="14" name="TextBox 13"/>
              <p:cNvSpPr txBox="1"/>
              <p:nvPr/>
            </p:nvSpPr>
            <p:spPr>
              <a:xfrm>
                <a:off x="5066103" y="2873363"/>
                <a:ext cx="1814439" cy="563392"/>
              </a:xfrm>
              <a:prstGeom prst="rect">
                <a:avLst/>
              </a:prstGeom>
              <a:noFill/>
            </p:spPr>
            <p:txBody>
              <a:bodyPr wrap="square" rtlCol="0">
                <a:spAutoFit/>
              </a:bodyPr>
              <a:lstStyle/>
              <a:p>
                <a14:m>
                  <m:oMath xmlns:m="http://schemas.openxmlformats.org/officeDocument/2006/math">
                    <m:r>
                      <a:rPr lang="en-US" sz="3060" i="1">
                        <a:latin typeface="Cambria Math" panose="02040503050406030204" pitchFamily="18" charset="0"/>
                      </a:rPr>
                      <m:t>𝑘</m:t>
                    </m:r>
                  </m:oMath>
                </a14:m>
                <a:r>
                  <a:rPr lang="en-US" sz="2677" dirty="0"/>
                  <a:t>-</a:t>
                </a:r>
                <a:r>
                  <a:rPr lang="en-US" sz="2677" dirty="0" err="1"/>
                  <a:t>th</a:t>
                </a:r>
                <a:r>
                  <a:rPr lang="en-US" sz="2677" dirty="0"/>
                  <a:t> slice</a:t>
                </a:r>
              </a:p>
            </p:txBody>
          </p:sp>
        </mc:Choice>
        <mc:Fallback xmlns="">
          <p:sp>
            <p:nvSpPr>
              <p:cNvPr id="14" name="TextBox 13"/>
              <p:cNvSpPr txBox="1">
                <a:spLocks noRot="1" noChangeAspect="1" noMove="1" noResize="1" noEditPoints="1" noAdjustHandles="1" noChangeArrowheads="1" noChangeShapeType="1" noTextEdit="1"/>
              </p:cNvSpPr>
              <p:nvPr/>
            </p:nvSpPr>
            <p:spPr>
              <a:xfrm>
                <a:off x="5066103" y="2873363"/>
                <a:ext cx="1814439" cy="563392"/>
              </a:xfrm>
              <a:prstGeom prst="rect">
                <a:avLst/>
              </a:prstGeom>
              <a:blipFill>
                <a:blip r:embed="rId5"/>
                <a:stretch>
                  <a:fillRect t="-2151" b="-24731"/>
                </a:stretch>
              </a:blipFill>
            </p:spPr>
            <p:txBody>
              <a:bodyPr/>
              <a:lstStyle/>
              <a:p>
                <a:r>
                  <a:rPr lang="en-US">
                    <a:noFill/>
                  </a:rPr>
                  <a:t> </a:t>
                </a:r>
              </a:p>
            </p:txBody>
          </p:sp>
        </mc:Fallback>
      </mc:AlternateContent>
      <p:sp>
        <p:nvSpPr>
          <p:cNvPr id="15" name="TextBox 14"/>
          <p:cNvSpPr txBox="1"/>
          <p:nvPr/>
        </p:nvSpPr>
        <p:spPr>
          <a:xfrm>
            <a:off x="1422627" y="4726628"/>
            <a:ext cx="4434436" cy="1354691"/>
          </a:xfrm>
          <a:prstGeom prst="rect">
            <a:avLst/>
          </a:prstGeom>
          <a:noFill/>
          <a:ln w="25400">
            <a:solidFill>
              <a:srgbClr val="1458A8"/>
            </a:solidFill>
          </a:ln>
        </p:spPr>
        <p:txBody>
          <a:bodyPr wrap="square" rtlCol="0">
            <a:spAutoFit/>
          </a:bodyPr>
          <a:lstStyle/>
          <a:p>
            <a:r>
              <a:rPr lang="en-US" sz="2677" dirty="0"/>
              <a:t>A zero entry means either:</a:t>
            </a:r>
          </a:p>
          <a:p>
            <a:pPr marL="707340" lvl="1" indent="-270186">
              <a:buFont typeface="Arial" panose="020B0604020202020204" pitchFamily="34" charset="0"/>
              <a:buChar char="•"/>
            </a:pPr>
            <a:r>
              <a:rPr lang="en-US" sz="2677" dirty="0"/>
              <a:t>Incorrect (</a:t>
            </a:r>
            <a:r>
              <a:rPr lang="en-US" sz="2677" i="1" dirty="0">
                <a:latin typeface="Times New Roman" panose="02020603050405020304" pitchFamily="18" charset="0"/>
                <a:cs typeface="Times New Roman" panose="02020603050405020304" pitchFamily="18" charset="0"/>
              </a:rPr>
              <a:t>false</a:t>
            </a:r>
            <a:r>
              <a:rPr lang="en-US" sz="2677" dirty="0"/>
              <a:t>)</a:t>
            </a:r>
          </a:p>
          <a:p>
            <a:pPr marL="707340" lvl="1" indent="-270186">
              <a:buFont typeface="Arial" panose="020B0604020202020204" pitchFamily="34" charset="0"/>
              <a:buChar char="•"/>
              <a:tabLst>
                <a:tab pos="437155" algn="l"/>
              </a:tabLst>
            </a:pPr>
            <a:r>
              <a:rPr lang="en-US" sz="2677" dirty="0"/>
              <a:t>Unknown</a:t>
            </a:r>
          </a:p>
        </p:txBody>
      </p:sp>
    </p:spTree>
    <p:extLst>
      <p:ext uri="{BB962C8B-B14F-4D97-AF65-F5344CB8AC3E}">
        <p14:creationId xmlns:p14="http://schemas.microsoft.com/office/powerpoint/2010/main" val="19939313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21"/>
          <p:cNvSpPr txBox="1"/>
          <p:nvPr/>
        </p:nvSpPr>
        <p:spPr>
          <a:xfrm>
            <a:off x="2945771" y="2556580"/>
            <a:ext cx="3245390" cy="606685"/>
          </a:xfrm>
          <a:prstGeom prst="rect">
            <a:avLst/>
          </a:prstGeom>
          <a:noFill/>
        </p:spPr>
        <p:txBody>
          <a:bodyPr wrap="square" lIns="174863" tIns="139891" rIns="174863" bIns="139891" rtlCol="0">
            <a:spAutoFit/>
          </a:bodyPr>
          <a:lstStyle/>
          <a:p>
            <a:pPr algn="ctr">
              <a:lnSpc>
                <a:spcPct val="90000"/>
              </a:lnSpc>
              <a:spcAft>
                <a:spcPts val="574"/>
              </a:spcAft>
            </a:pPr>
            <a:r>
              <a:rPr lang="en-US" sz="2295" i="1" dirty="0">
                <a:solidFill>
                  <a:srgbClr val="0070C0"/>
                </a:solidFill>
                <a:latin typeface="Times New Roman" panose="02020603050405020304" pitchFamily="18" charset="0"/>
                <a:cs typeface="Times New Roman" panose="02020603050405020304" pitchFamily="18" charset="0"/>
              </a:rPr>
              <a:t>Reconstruction Error</a:t>
            </a:r>
          </a:p>
        </p:txBody>
      </p:sp>
      <p:sp>
        <p:nvSpPr>
          <p:cNvPr id="2" name="Title 1"/>
          <p:cNvSpPr>
            <a:spLocks noGrp="1"/>
          </p:cNvSpPr>
          <p:nvPr>
            <p:ph type="title"/>
          </p:nvPr>
        </p:nvSpPr>
        <p:spPr/>
        <p:txBody>
          <a:bodyPr/>
          <a:lstStyle/>
          <a:p>
            <a:r>
              <a:rPr lang="en-US" sz="4400" dirty="0"/>
              <a:t>Tensor Decomposition Objective</a:t>
            </a:r>
          </a:p>
        </p:txBody>
      </p:sp>
      <p:sp>
        <p:nvSpPr>
          <p:cNvPr id="4" name="Text Placeholder 1"/>
          <p:cNvSpPr txBox="1">
            <a:spLocks/>
          </p:cNvSpPr>
          <p:nvPr/>
        </p:nvSpPr>
        <p:spPr>
          <a:xfrm>
            <a:off x="682442" y="1581584"/>
            <a:ext cx="8523853" cy="1171948"/>
          </a:xfrm>
          <a:prstGeom prst="rect">
            <a:avLst/>
          </a:prstGeom>
        </p:spPr>
        <p:txBody>
          <a:bodyPr vert="horz" wrap="square" lIns="120026" tIns="75017" rIns="120026" bIns="75017" rtlCol="0">
            <a:spAutoFit/>
          </a:bodyPr>
          <a:lstStyle>
            <a:lvl1pPr marL="294208" marR="0" indent="-294208" algn="l" defTabSz="800293" rtl="0" eaLnBrk="1" fontAlgn="auto" latinLnBrk="0" hangingPunct="1">
              <a:lnSpc>
                <a:spcPct val="90000"/>
              </a:lnSpc>
              <a:spcBef>
                <a:spcPct val="20000"/>
              </a:spcBef>
              <a:spcAft>
                <a:spcPts val="0"/>
              </a:spcAft>
              <a:buClrTx/>
              <a:buSzPct val="90000"/>
              <a:buFont typeface="Arial" pitchFamily="34" charset="0"/>
              <a:buChar char="•"/>
              <a:tabLst/>
              <a:defRPr sz="3400" kern="1200" spc="0" baseline="0">
                <a:gradFill>
                  <a:gsLst>
                    <a:gs pos="1250">
                      <a:schemeClr val="tx1"/>
                    </a:gs>
                    <a:gs pos="100000">
                      <a:schemeClr val="tx1"/>
                    </a:gs>
                  </a:gsLst>
                  <a:lin ang="5400000" scaled="0"/>
                </a:gradFill>
                <a:latin typeface="+mj-lt"/>
                <a:ea typeface="+mn-ea"/>
                <a:cs typeface="+mn-cs"/>
              </a:defRPr>
            </a:lvl1pPr>
            <a:lvl2pPr marL="501244" marR="0" indent="-207035" algn="l" defTabSz="800293" rtl="0" eaLnBrk="1" fontAlgn="auto" latinLnBrk="0" hangingPunct="1">
              <a:lnSpc>
                <a:spcPct val="90000"/>
              </a:lnSpc>
              <a:spcBef>
                <a:spcPct val="20000"/>
              </a:spcBef>
              <a:spcAft>
                <a:spcPts val="0"/>
              </a:spcAft>
              <a:buClrTx/>
              <a:buSzPct val="90000"/>
              <a:buFont typeface="Arial" pitchFamily="34" charset="0"/>
              <a:buChar char="•"/>
              <a:tabLst/>
              <a:defRPr sz="2100" kern="1200" spc="0" baseline="0">
                <a:gradFill>
                  <a:gsLst>
                    <a:gs pos="1250">
                      <a:schemeClr val="tx1"/>
                    </a:gs>
                    <a:gs pos="100000">
                      <a:schemeClr val="tx1"/>
                    </a:gs>
                  </a:gsLst>
                  <a:lin ang="5400000" scaled="0"/>
                </a:gradFill>
                <a:latin typeface="+mn-lt"/>
                <a:ea typeface="+mn-ea"/>
                <a:cs typeface="+mn-cs"/>
              </a:defRPr>
            </a:lvl2pPr>
            <a:lvl3pPr marL="686486" marR="0" indent="-196139" algn="l" defTabSz="800293" rtl="0" eaLnBrk="1" fontAlgn="auto" latinLnBrk="0" hangingPunct="1">
              <a:lnSpc>
                <a:spcPct val="90000"/>
              </a:lnSpc>
              <a:spcBef>
                <a:spcPct val="20000"/>
              </a:spcBef>
              <a:spcAft>
                <a:spcPts val="0"/>
              </a:spcAft>
              <a:buClrTx/>
              <a:buSzPct val="90000"/>
              <a:buFont typeface="Arial" pitchFamily="34" charset="0"/>
              <a:buChar char="•"/>
              <a:tabLst/>
              <a:defRPr sz="2100" kern="1200" spc="0" baseline="0">
                <a:gradFill>
                  <a:gsLst>
                    <a:gs pos="1250">
                      <a:schemeClr val="tx1"/>
                    </a:gs>
                    <a:gs pos="100000">
                      <a:schemeClr val="tx1"/>
                    </a:gs>
                  </a:gsLst>
                  <a:lin ang="5400000" scaled="0"/>
                </a:gradFill>
                <a:latin typeface="+mn-lt"/>
                <a:ea typeface="+mn-ea"/>
                <a:cs typeface="+mn-cs"/>
              </a:defRPr>
            </a:lvl3pPr>
            <a:lvl4pPr marL="882625" marR="0" indent="-196139" algn="l" defTabSz="800293" rtl="0" eaLnBrk="1" fontAlgn="auto" latinLnBrk="0" hangingPunct="1">
              <a:lnSpc>
                <a:spcPct val="90000"/>
              </a:lnSpc>
              <a:spcBef>
                <a:spcPct val="20000"/>
              </a:spcBef>
              <a:spcAft>
                <a:spcPts val="0"/>
              </a:spcAft>
              <a:buClrTx/>
              <a:buSzPct val="90000"/>
              <a:buFont typeface="Arial" pitchFamily="34" charset="0"/>
              <a:buChar char="•"/>
              <a:tabLst/>
              <a:defRPr sz="1700" kern="1200" spc="0" baseline="0">
                <a:gradFill>
                  <a:gsLst>
                    <a:gs pos="1250">
                      <a:schemeClr val="tx1"/>
                    </a:gs>
                    <a:gs pos="100000">
                      <a:schemeClr val="tx1"/>
                    </a:gs>
                  </a:gsLst>
                  <a:lin ang="5400000" scaled="0"/>
                </a:gradFill>
                <a:latin typeface="+mn-lt"/>
                <a:ea typeface="+mn-ea"/>
                <a:cs typeface="+mn-cs"/>
              </a:defRPr>
            </a:lvl4pPr>
            <a:lvl5pPr marL="1078763" marR="0" indent="-196139" algn="l" defTabSz="800293" rtl="0" eaLnBrk="1" fontAlgn="auto" latinLnBrk="0" hangingPunct="1">
              <a:lnSpc>
                <a:spcPct val="90000"/>
              </a:lnSpc>
              <a:spcBef>
                <a:spcPct val="20000"/>
              </a:spcBef>
              <a:spcAft>
                <a:spcPts val="0"/>
              </a:spcAft>
              <a:buClrTx/>
              <a:buSzPct val="90000"/>
              <a:buFont typeface="Arial" pitchFamily="34" charset="0"/>
              <a:buChar char="•"/>
              <a:tabLst/>
              <a:defRPr sz="1700" kern="1200" spc="0" baseline="0">
                <a:gradFill>
                  <a:gsLst>
                    <a:gs pos="1250">
                      <a:schemeClr val="tx1"/>
                    </a:gs>
                    <a:gs pos="100000">
                      <a:schemeClr val="tx1"/>
                    </a:gs>
                  </a:gsLst>
                  <a:lin ang="5400000" scaled="0"/>
                </a:gradFill>
                <a:latin typeface="+mn-lt"/>
                <a:ea typeface="+mn-ea"/>
                <a:cs typeface="+mn-cs"/>
              </a:defRPr>
            </a:lvl5pPr>
            <a:lvl6pPr marL="2200804" indent="-200074" algn="l" defTabSz="800293" rtl="0" eaLnBrk="1" latinLnBrk="0" hangingPunct="1">
              <a:spcBef>
                <a:spcPct val="20000"/>
              </a:spcBef>
              <a:buFont typeface="Arial" pitchFamily="34" charset="0"/>
              <a:buChar char="•"/>
              <a:defRPr sz="1700" kern="1200">
                <a:solidFill>
                  <a:schemeClr val="tx1"/>
                </a:solidFill>
                <a:latin typeface="+mn-lt"/>
                <a:ea typeface="+mn-ea"/>
                <a:cs typeface="+mn-cs"/>
              </a:defRPr>
            </a:lvl6pPr>
            <a:lvl7pPr marL="2600951" indent="-200074" algn="l" defTabSz="800293" rtl="0" eaLnBrk="1" latinLnBrk="0" hangingPunct="1">
              <a:spcBef>
                <a:spcPct val="20000"/>
              </a:spcBef>
              <a:buFont typeface="Arial" pitchFamily="34" charset="0"/>
              <a:buChar char="•"/>
              <a:defRPr sz="1700" kern="1200">
                <a:solidFill>
                  <a:schemeClr val="tx1"/>
                </a:solidFill>
                <a:latin typeface="+mn-lt"/>
                <a:ea typeface="+mn-ea"/>
                <a:cs typeface="+mn-cs"/>
              </a:defRPr>
            </a:lvl7pPr>
            <a:lvl8pPr marL="3001098" indent="-200074" algn="l" defTabSz="800293" rtl="0" eaLnBrk="1" latinLnBrk="0" hangingPunct="1">
              <a:spcBef>
                <a:spcPct val="20000"/>
              </a:spcBef>
              <a:buFont typeface="Arial" pitchFamily="34" charset="0"/>
              <a:buChar char="•"/>
              <a:defRPr sz="1700" kern="1200">
                <a:solidFill>
                  <a:schemeClr val="tx1"/>
                </a:solidFill>
                <a:latin typeface="+mn-lt"/>
                <a:ea typeface="+mn-ea"/>
                <a:cs typeface="+mn-cs"/>
              </a:defRPr>
            </a:lvl8pPr>
            <a:lvl9pPr marL="3401245" indent="-200074" algn="l" defTabSz="800293" rtl="0" eaLnBrk="1" latinLnBrk="0" hangingPunct="1">
              <a:spcBef>
                <a:spcPct val="20000"/>
              </a:spcBef>
              <a:buFont typeface="Arial" pitchFamily="34" charset="0"/>
              <a:buChar char="•"/>
              <a:defRPr sz="1700" kern="1200">
                <a:solidFill>
                  <a:schemeClr val="tx1"/>
                </a:solidFill>
                <a:latin typeface="+mn-lt"/>
                <a:ea typeface="+mn-ea"/>
                <a:cs typeface="+mn-cs"/>
              </a:defRPr>
            </a:lvl9pPr>
          </a:lstStyle>
          <a:p>
            <a:r>
              <a:rPr lang="en-US" sz="3251" dirty="0"/>
              <a:t>Objective:</a:t>
            </a:r>
          </a:p>
          <a:p>
            <a:endParaRPr lang="en-US" sz="3251" dirty="0"/>
          </a:p>
        </p:txBody>
      </p:sp>
      <p:sp>
        <p:nvSpPr>
          <p:cNvPr id="5" name="Rectangle 4"/>
          <p:cNvSpPr/>
          <p:nvPr/>
        </p:nvSpPr>
        <p:spPr bwMode="auto">
          <a:xfrm>
            <a:off x="2048963" y="3897596"/>
            <a:ext cx="1310770" cy="1310770"/>
          </a:xfrm>
          <a:prstGeom prst="rect">
            <a:avLst/>
          </a:prstGeom>
          <a:solidFill>
            <a:srgbClr val="1555A4"/>
          </a:solidFill>
          <a:ln>
            <a:solidFill>
              <a:schemeClr val="tx1"/>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4918" tIns="52459" rIns="104918" bIns="52459" numCol="1" rtlCol="0" anchor="ctr" anchorCtr="0" compatLnSpc="1">
            <a:prstTxWarp prst="textNoShape">
              <a:avLst/>
            </a:prstTxWarp>
          </a:bodyPr>
          <a:lstStyle/>
          <a:p>
            <a:pPr algn="ctr" defTabSz="1048868" fontAlgn="base">
              <a:spcBef>
                <a:spcPct val="0"/>
              </a:spcBef>
              <a:spcAft>
                <a:spcPct val="0"/>
              </a:spcAft>
            </a:pPr>
            <a:endParaRPr lang="en-US" sz="1530" dirty="0">
              <a:solidFill>
                <a:schemeClr val="tx1"/>
              </a:solidFill>
              <a:latin typeface="Segoe UI" panose="020B0502040204020203" pitchFamily="34" charset="0"/>
            </a:endParaRPr>
          </a:p>
        </p:txBody>
      </p:sp>
      <p:grpSp>
        <p:nvGrpSpPr>
          <p:cNvPr id="6" name="Group 5"/>
          <p:cNvGrpSpPr/>
          <p:nvPr/>
        </p:nvGrpSpPr>
        <p:grpSpPr>
          <a:xfrm>
            <a:off x="3749884" y="4193719"/>
            <a:ext cx="249241" cy="565893"/>
            <a:chOff x="3733800" y="3836313"/>
            <a:chExt cx="260668" cy="591836"/>
          </a:xfrm>
        </p:grpSpPr>
        <p:sp>
          <p:nvSpPr>
            <p:cNvPr id="7" name="TextBox 6"/>
            <p:cNvSpPr txBox="1"/>
            <p:nvPr/>
          </p:nvSpPr>
          <p:spPr>
            <a:xfrm>
              <a:off x="3743117" y="3836313"/>
              <a:ext cx="251351" cy="439436"/>
            </a:xfrm>
            <a:prstGeom prst="rect">
              <a:avLst/>
            </a:prstGeom>
            <a:noFill/>
          </p:spPr>
          <p:txBody>
            <a:bodyPr wrap="none" lIns="0" tIns="0" rIns="0" bIns="0" rtlCol="0">
              <a:spAutoFit/>
            </a:bodyPr>
            <a:lstStyle/>
            <a:p>
              <a:r>
                <a:rPr lang="en-US" sz="2677" dirty="0"/>
                <a:t>~</a:t>
              </a:r>
            </a:p>
          </p:txBody>
        </p:sp>
        <p:sp>
          <p:nvSpPr>
            <p:cNvPr id="8" name="TextBox 7"/>
            <p:cNvSpPr txBox="1"/>
            <p:nvPr/>
          </p:nvSpPr>
          <p:spPr>
            <a:xfrm>
              <a:off x="3733800" y="3988713"/>
              <a:ext cx="251352" cy="439436"/>
            </a:xfrm>
            <a:prstGeom prst="rect">
              <a:avLst/>
            </a:prstGeom>
            <a:noFill/>
          </p:spPr>
          <p:txBody>
            <a:bodyPr wrap="none" lIns="0" tIns="0" rIns="0" bIns="0" rtlCol="0">
              <a:spAutoFit/>
            </a:bodyPr>
            <a:lstStyle/>
            <a:p>
              <a:r>
                <a:rPr lang="en-US" sz="2677" dirty="0"/>
                <a:t>~</a:t>
              </a:r>
            </a:p>
          </p:txBody>
        </p:sp>
      </p:grpSp>
      <p:sp>
        <p:nvSpPr>
          <p:cNvPr id="9" name="Rectangle 8"/>
          <p:cNvSpPr/>
          <p:nvPr/>
        </p:nvSpPr>
        <p:spPr bwMode="auto">
          <a:xfrm rot="5400000">
            <a:off x="8081637" y="3853998"/>
            <a:ext cx="557972" cy="1310770"/>
          </a:xfrm>
          <a:prstGeom prst="rect">
            <a:avLst/>
          </a:prstGeom>
          <a:solidFill>
            <a:schemeClr val="accent2">
              <a:lumMod val="75000"/>
            </a:schemeClr>
          </a:solidFill>
          <a:ln>
            <a:solidFill>
              <a:schemeClr val="tx1"/>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4918" tIns="52459" rIns="104918" bIns="52459" numCol="1" rtlCol="0" anchor="ctr" anchorCtr="0" compatLnSpc="1">
            <a:prstTxWarp prst="textNoShape">
              <a:avLst/>
            </a:prstTxWarp>
          </a:bodyPr>
          <a:lstStyle/>
          <a:p>
            <a:pPr algn="ctr" defTabSz="1048868" fontAlgn="base">
              <a:spcBef>
                <a:spcPct val="0"/>
              </a:spcBef>
              <a:spcAft>
                <a:spcPct val="0"/>
              </a:spcAft>
            </a:pPr>
            <a:endParaRPr lang="en-US" sz="1530" dirty="0">
              <a:solidFill>
                <a:schemeClr val="tx1"/>
              </a:solidFill>
              <a:latin typeface="Segoe UI" panose="020B0502040204020203" pitchFamily="34" charset="0"/>
            </a:endParaRPr>
          </a:p>
        </p:txBody>
      </p:sp>
      <p:sp>
        <p:nvSpPr>
          <p:cNvPr id="10" name="TextBox 9"/>
          <p:cNvSpPr txBox="1"/>
          <p:nvPr/>
        </p:nvSpPr>
        <p:spPr>
          <a:xfrm>
            <a:off x="5215992" y="4254259"/>
            <a:ext cx="240333" cy="420173"/>
          </a:xfrm>
          <a:prstGeom prst="rect">
            <a:avLst/>
          </a:prstGeom>
          <a:noFill/>
        </p:spPr>
        <p:txBody>
          <a:bodyPr wrap="none" lIns="0" tIns="0" rIns="0" bIns="0" rtlCol="0">
            <a:spAutoFit/>
          </a:bodyPr>
          <a:lstStyle/>
          <a:p>
            <a:r>
              <a:rPr lang="en-US" altLang="zh-TW" sz="2677" dirty="0"/>
              <a:t>×</a:t>
            </a:r>
            <a:endParaRPr lang="en-US" sz="2677" dirty="0">
              <a:latin typeface="Segoe UI" panose="020B0502040204020203" pitchFamily="34" charset="0"/>
            </a:endParaRPr>
          </a:p>
        </p:txBody>
      </p:sp>
      <p:sp>
        <p:nvSpPr>
          <p:cNvPr id="11" name="TextBox 10"/>
          <p:cNvSpPr txBox="1"/>
          <p:nvPr/>
        </p:nvSpPr>
        <p:spPr>
          <a:xfrm>
            <a:off x="6891764" y="4275002"/>
            <a:ext cx="240333" cy="420173"/>
          </a:xfrm>
          <a:prstGeom prst="rect">
            <a:avLst/>
          </a:prstGeom>
          <a:noFill/>
        </p:spPr>
        <p:txBody>
          <a:bodyPr wrap="none" lIns="0" tIns="0" rIns="0" bIns="0" rtlCol="0">
            <a:spAutoFit/>
          </a:bodyPr>
          <a:lstStyle/>
          <a:p>
            <a:r>
              <a:rPr lang="en-US" altLang="zh-TW" sz="2677" dirty="0"/>
              <a:t>×</a:t>
            </a:r>
            <a:endParaRPr lang="en-US" sz="2677" dirty="0">
              <a:latin typeface="Segoe UI" panose="020B0502040204020203" pitchFamily="34" charset="0"/>
            </a:endParaRPr>
          </a:p>
        </p:txBody>
      </p:sp>
      <p:sp>
        <p:nvSpPr>
          <p:cNvPr id="12" name="Rectangle 11"/>
          <p:cNvSpPr/>
          <p:nvPr/>
        </p:nvSpPr>
        <p:spPr bwMode="auto">
          <a:xfrm>
            <a:off x="6018304" y="4229163"/>
            <a:ext cx="559206" cy="559206"/>
          </a:xfrm>
          <a:prstGeom prst="rect">
            <a:avLst/>
          </a:prstGeom>
          <a:solidFill>
            <a:schemeClr val="accent5"/>
          </a:solidFill>
          <a:ln>
            <a:solidFill>
              <a:schemeClr val="tx1"/>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4918" tIns="52459" rIns="104918" bIns="52459" numCol="1" rtlCol="0" anchor="ctr" anchorCtr="0" compatLnSpc="1">
            <a:prstTxWarp prst="textNoShape">
              <a:avLst/>
            </a:prstTxWarp>
          </a:bodyPr>
          <a:lstStyle/>
          <a:p>
            <a:pPr algn="ctr" defTabSz="1048868" fontAlgn="base">
              <a:spcBef>
                <a:spcPct val="0"/>
              </a:spcBef>
              <a:spcAft>
                <a:spcPct val="0"/>
              </a:spcAft>
            </a:pPr>
            <a:endParaRPr lang="en-US" sz="1530" dirty="0">
              <a:solidFill>
                <a:schemeClr val="tx1"/>
              </a:solidFill>
              <a:latin typeface="Segoe UI" panose="020B0502040204020203" pitchFamily="34" charset="0"/>
            </a:endParaRPr>
          </a:p>
        </p:txBody>
      </p:sp>
      <mc:AlternateContent xmlns:mc="http://schemas.openxmlformats.org/markup-compatibility/2006" xmlns:a14="http://schemas.microsoft.com/office/drawing/2010/main">
        <mc:Choice Requires="a14">
          <p:sp>
            <p:nvSpPr>
              <p:cNvPr id="13" name="TextBox 12"/>
              <p:cNvSpPr txBox="1"/>
              <p:nvPr/>
            </p:nvSpPr>
            <p:spPr>
              <a:xfrm>
                <a:off x="1992378" y="3303975"/>
                <a:ext cx="582877" cy="51434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677" i="1">
                              <a:latin typeface="Cambria Math" panose="02040503050406030204" pitchFamily="18" charset="0"/>
                            </a:rPr>
                          </m:ctrlPr>
                        </m:sSubPr>
                        <m:e>
                          <m:r>
                            <a:rPr lang="en-US" sz="2677" i="1">
                              <a:latin typeface="Cambria Math" panose="02040503050406030204" pitchFamily="18" charset="0"/>
                              <a:ea typeface="Cambria Math" panose="02040503050406030204" pitchFamily="18" charset="0"/>
                            </a:rPr>
                            <m:t>𝒳</m:t>
                          </m:r>
                        </m:e>
                        <m:sub>
                          <m:r>
                            <a:rPr lang="en-US" sz="2677" i="1">
                              <a:latin typeface="Cambria Math" panose="02040503050406030204" pitchFamily="18" charset="0"/>
                            </a:rPr>
                            <m:t>𝑘</m:t>
                          </m:r>
                        </m:sub>
                      </m:sSub>
                    </m:oMath>
                  </m:oMathPara>
                </a14:m>
                <a:endParaRPr lang="en-US" sz="2677" dirty="0">
                  <a:latin typeface="Segoe UI" panose="020B0502040204020203" pitchFamily="34" charset="0"/>
                </a:endParaRPr>
              </a:p>
            </p:txBody>
          </p:sp>
        </mc:Choice>
        <mc:Fallback xmlns="">
          <p:sp>
            <p:nvSpPr>
              <p:cNvPr id="13" name="TextBox 12"/>
              <p:cNvSpPr txBox="1">
                <a:spLocks noRot="1" noChangeAspect="1" noMove="1" noResize="1" noEditPoints="1" noAdjustHandles="1" noChangeArrowheads="1" noChangeShapeType="1" noTextEdit="1"/>
              </p:cNvSpPr>
              <p:nvPr/>
            </p:nvSpPr>
            <p:spPr>
              <a:xfrm>
                <a:off x="1992378" y="3303975"/>
                <a:ext cx="582877" cy="514344"/>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p:cNvSpPr txBox="1"/>
              <p:nvPr/>
            </p:nvSpPr>
            <p:spPr>
              <a:xfrm>
                <a:off x="4323887" y="3376835"/>
                <a:ext cx="582877" cy="51434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677" b="1">
                          <a:latin typeface="Cambria Math" panose="02040503050406030204" pitchFamily="18" charset="0"/>
                        </a:rPr>
                        <m:t>𝐀</m:t>
                      </m:r>
                    </m:oMath>
                  </m:oMathPara>
                </a14:m>
                <a:endParaRPr lang="en-US" sz="2677" dirty="0">
                  <a:latin typeface="Segoe UI" panose="020B0502040204020203" pitchFamily="34" charset="0"/>
                </a:endParaRPr>
              </a:p>
            </p:txBody>
          </p:sp>
        </mc:Choice>
        <mc:Fallback xmlns="">
          <p:sp>
            <p:nvSpPr>
              <p:cNvPr id="14" name="TextBox 13"/>
              <p:cNvSpPr txBox="1">
                <a:spLocks noRot="1" noChangeAspect="1" noMove="1" noResize="1" noEditPoints="1" noAdjustHandles="1" noChangeArrowheads="1" noChangeShapeType="1" noTextEdit="1"/>
              </p:cNvSpPr>
              <p:nvPr/>
            </p:nvSpPr>
            <p:spPr>
              <a:xfrm>
                <a:off x="4323887" y="3376835"/>
                <a:ext cx="582877" cy="514344"/>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p:cNvSpPr txBox="1"/>
              <p:nvPr/>
            </p:nvSpPr>
            <p:spPr>
              <a:xfrm>
                <a:off x="7821149" y="3733775"/>
                <a:ext cx="582877" cy="51434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2677" b="1" i="1">
                              <a:latin typeface="Cambria Math" panose="02040503050406030204" pitchFamily="18" charset="0"/>
                            </a:rPr>
                          </m:ctrlPr>
                        </m:sSupPr>
                        <m:e>
                          <m:r>
                            <a:rPr lang="en-US" sz="2677" b="1">
                              <a:latin typeface="Cambria Math" panose="02040503050406030204" pitchFamily="18" charset="0"/>
                            </a:rPr>
                            <m:t>𝐀</m:t>
                          </m:r>
                        </m:e>
                        <m:sup>
                          <m:r>
                            <a:rPr lang="en-US" sz="2677" i="1">
                              <a:latin typeface="Cambria Math" panose="02040503050406030204" pitchFamily="18" charset="0"/>
                            </a:rPr>
                            <m:t>𝑇</m:t>
                          </m:r>
                        </m:sup>
                      </m:sSup>
                    </m:oMath>
                  </m:oMathPara>
                </a14:m>
                <a:endParaRPr lang="en-US" sz="2677" dirty="0">
                  <a:solidFill>
                    <a:schemeClr val="bg2"/>
                  </a:solidFill>
                  <a:latin typeface="Segoe UI" panose="020B0502040204020203" pitchFamily="34" charset="0"/>
                </a:endParaRPr>
              </a:p>
            </p:txBody>
          </p:sp>
        </mc:Choice>
        <mc:Fallback xmlns="">
          <p:sp>
            <p:nvSpPr>
              <p:cNvPr id="15" name="TextBox 14"/>
              <p:cNvSpPr txBox="1">
                <a:spLocks noRot="1" noChangeAspect="1" noMove="1" noResize="1" noEditPoints="1" noAdjustHandles="1" noChangeArrowheads="1" noChangeShapeType="1" noTextEdit="1"/>
              </p:cNvSpPr>
              <p:nvPr/>
            </p:nvSpPr>
            <p:spPr>
              <a:xfrm>
                <a:off x="7821149" y="3733775"/>
                <a:ext cx="582877" cy="514344"/>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p:cNvSpPr txBox="1"/>
              <p:nvPr/>
            </p:nvSpPr>
            <p:spPr>
              <a:xfrm>
                <a:off x="6022246" y="3609417"/>
                <a:ext cx="582877" cy="57444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060" i="1">
                              <a:latin typeface="Cambria Math" panose="02040503050406030204" pitchFamily="18" charset="0"/>
                            </a:rPr>
                          </m:ctrlPr>
                        </m:sSubPr>
                        <m:e>
                          <m:r>
                            <a:rPr lang="en-US" sz="2677" i="1">
                              <a:latin typeface="Cambria Math" panose="02040503050406030204" pitchFamily="18" charset="0"/>
                              <a:ea typeface="Cambria Math" panose="02040503050406030204" pitchFamily="18" charset="0"/>
                            </a:rPr>
                            <m:t>ℛ</m:t>
                          </m:r>
                        </m:e>
                        <m:sub>
                          <m:r>
                            <a:rPr lang="en-US" sz="3060" i="1">
                              <a:latin typeface="Cambria Math" panose="02040503050406030204" pitchFamily="18" charset="0"/>
                            </a:rPr>
                            <m:t>𝑘</m:t>
                          </m:r>
                        </m:sub>
                      </m:sSub>
                    </m:oMath>
                  </m:oMathPara>
                </a14:m>
                <a:endParaRPr lang="en-US" sz="2677" dirty="0">
                  <a:latin typeface="Segoe UI" panose="020B0502040204020203" pitchFamily="34" charset="0"/>
                </a:endParaRPr>
              </a:p>
            </p:txBody>
          </p:sp>
        </mc:Choice>
        <mc:Fallback xmlns="">
          <p:sp>
            <p:nvSpPr>
              <p:cNvPr id="16" name="TextBox 15"/>
              <p:cNvSpPr txBox="1">
                <a:spLocks noRot="1" noChangeAspect="1" noMove="1" noResize="1" noEditPoints="1" noAdjustHandles="1" noChangeArrowheads="1" noChangeShapeType="1" noTextEdit="1"/>
              </p:cNvSpPr>
              <p:nvPr/>
            </p:nvSpPr>
            <p:spPr>
              <a:xfrm>
                <a:off x="6022246" y="3609417"/>
                <a:ext cx="582877" cy="574443"/>
              </a:xfrm>
              <a:prstGeom prst="rect">
                <a:avLst/>
              </a:prstGeom>
              <a:blipFill>
                <a:blip r:embed="rId5"/>
                <a:stretch>
                  <a:fillRect/>
                </a:stretch>
              </a:blipFill>
            </p:spPr>
            <p:txBody>
              <a:bodyPr/>
              <a:lstStyle/>
              <a:p>
                <a:r>
                  <a:rPr lang="en-US">
                    <a:noFill/>
                  </a:rPr>
                  <a:t> </a:t>
                </a:r>
              </a:p>
            </p:txBody>
          </p:sp>
        </mc:Fallback>
      </mc:AlternateContent>
      <p:sp>
        <p:nvSpPr>
          <p:cNvPr id="17" name="Rectangle 16"/>
          <p:cNvSpPr/>
          <p:nvPr/>
        </p:nvSpPr>
        <p:spPr bwMode="auto">
          <a:xfrm>
            <a:off x="4351118" y="3877822"/>
            <a:ext cx="557972" cy="1310770"/>
          </a:xfrm>
          <a:prstGeom prst="rect">
            <a:avLst/>
          </a:prstGeom>
          <a:solidFill>
            <a:schemeClr val="accent2">
              <a:lumMod val="75000"/>
            </a:schemeClr>
          </a:solidFill>
          <a:ln>
            <a:solidFill>
              <a:schemeClr val="tx1"/>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4918" tIns="52459" rIns="104918" bIns="52459" numCol="1" rtlCol="0" anchor="ctr" anchorCtr="0" compatLnSpc="1">
            <a:prstTxWarp prst="textNoShape">
              <a:avLst/>
            </a:prstTxWarp>
          </a:bodyPr>
          <a:lstStyle/>
          <a:p>
            <a:pPr algn="ctr" defTabSz="1048868" fontAlgn="base">
              <a:spcBef>
                <a:spcPct val="0"/>
              </a:spcBef>
              <a:spcAft>
                <a:spcPct val="0"/>
              </a:spcAft>
            </a:pPr>
            <a:endParaRPr lang="en-US" sz="1530" dirty="0">
              <a:solidFill>
                <a:schemeClr val="tx1"/>
              </a:solidFill>
              <a:latin typeface="Segoe UI" panose="020B0502040204020203" pitchFamily="34" charset="0"/>
            </a:endParaRPr>
          </a:p>
        </p:txBody>
      </p:sp>
      <mc:AlternateContent xmlns:mc="http://schemas.openxmlformats.org/markup-compatibility/2006" xmlns:a14="http://schemas.microsoft.com/office/drawing/2010/main">
        <mc:Choice Requires="a14">
          <p:sp>
            <p:nvSpPr>
              <p:cNvPr id="18" name="Rectangle 17"/>
              <p:cNvSpPr/>
              <p:nvPr/>
            </p:nvSpPr>
            <p:spPr>
              <a:xfrm>
                <a:off x="2789767" y="1362102"/>
                <a:ext cx="6570421" cy="105190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295" i="1">
                              <a:latin typeface="Cambria Math" panose="02040503050406030204" pitchFamily="18" charset="0"/>
                            </a:rPr>
                          </m:ctrlPr>
                        </m:fPr>
                        <m:num>
                          <m:r>
                            <a:rPr lang="en-US" sz="2295" i="1">
                              <a:latin typeface="Cambria Math" panose="02040503050406030204" pitchFamily="18" charset="0"/>
                            </a:rPr>
                            <m:t>1</m:t>
                          </m:r>
                        </m:num>
                        <m:den>
                          <m:r>
                            <a:rPr lang="en-US" sz="2295" i="1">
                              <a:latin typeface="Cambria Math" panose="02040503050406030204" pitchFamily="18" charset="0"/>
                            </a:rPr>
                            <m:t>2</m:t>
                          </m:r>
                        </m:den>
                      </m:f>
                      <m:d>
                        <m:dPr>
                          <m:ctrlPr>
                            <a:rPr lang="en-US" sz="2295" i="1">
                              <a:latin typeface="Cambria Math" panose="02040503050406030204" pitchFamily="18" charset="0"/>
                            </a:rPr>
                          </m:ctrlPr>
                        </m:dPr>
                        <m:e>
                          <m:nary>
                            <m:naryPr>
                              <m:chr m:val="∑"/>
                              <m:supHide m:val="on"/>
                              <m:ctrlPr>
                                <a:rPr lang="en-US" sz="2295" i="1">
                                  <a:latin typeface="Cambria Math" panose="02040503050406030204" pitchFamily="18" charset="0"/>
                                </a:rPr>
                              </m:ctrlPr>
                            </m:naryPr>
                            <m:sub>
                              <m:r>
                                <a:rPr lang="en-US" sz="2295" i="1">
                                  <a:latin typeface="Cambria Math" panose="02040503050406030204" pitchFamily="18" charset="0"/>
                                </a:rPr>
                                <m:t>𝑘</m:t>
                              </m:r>
                            </m:sub>
                            <m:sup/>
                            <m:e>
                              <m:sSubSup>
                                <m:sSubSupPr>
                                  <m:ctrlPr>
                                    <a:rPr lang="en-US" sz="2295" i="1">
                                      <a:latin typeface="Cambria Math" panose="02040503050406030204" pitchFamily="18" charset="0"/>
                                    </a:rPr>
                                  </m:ctrlPr>
                                </m:sSubSupPr>
                                <m:e>
                                  <m:d>
                                    <m:dPr>
                                      <m:begChr m:val="‖"/>
                                      <m:endChr m:val="‖"/>
                                      <m:ctrlPr>
                                        <a:rPr lang="en-US" sz="2295" i="1">
                                          <a:latin typeface="Cambria Math" panose="02040503050406030204" pitchFamily="18" charset="0"/>
                                        </a:rPr>
                                      </m:ctrlPr>
                                    </m:dPr>
                                    <m:e>
                                      <m:sSub>
                                        <m:sSubPr>
                                          <m:ctrlPr>
                                            <a:rPr lang="en-US" sz="2295" i="1">
                                              <a:latin typeface="Cambria Math" panose="02040503050406030204" pitchFamily="18" charset="0"/>
                                            </a:rPr>
                                          </m:ctrlPr>
                                        </m:sSubPr>
                                        <m:e>
                                          <m:r>
                                            <a:rPr lang="en-US" sz="2295" i="1">
                                              <a:latin typeface="Cambria Math" panose="02040503050406030204" pitchFamily="18" charset="0"/>
                                              <a:ea typeface="Cambria Math" panose="02040503050406030204" pitchFamily="18" charset="0"/>
                                            </a:rPr>
                                            <m:t>𝒳</m:t>
                                          </m:r>
                                        </m:e>
                                        <m:sub>
                                          <m:r>
                                            <a:rPr lang="en-US" sz="2295" i="1">
                                              <a:latin typeface="Cambria Math" panose="02040503050406030204" pitchFamily="18" charset="0"/>
                                            </a:rPr>
                                            <m:t>𝑘</m:t>
                                          </m:r>
                                        </m:sub>
                                      </m:sSub>
                                      <m:r>
                                        <a:rPr lang="en-US" sz="2295" i="1">
                                          <a:latin typeface="Cambria Math" panose="02040503050406030204" pitchFamily="18" charset="0"/>
                                        </a:rPr>
                                        <m:t>−</m:t>
                                      </m:r>
                                      <m:r>
                                        <a:rPr lang="en-US" sz="2295" b="1">
                                          <a:latin typeface="Cambria Math" panose="02040503050406030204" pitchFamily="18" charset="0"/>
                                        </a:rPr>
                                        <m:t>𝐀</m:t>
                                      </m:r>
                                      <m:sSub>
                                        <m:sSubPr>
                                          <m:ctrlPr>
                                            <a:rPr lang="en-US" sz="2295" i="1">
                                              <a:latin typeface="Cambria Math" panose="02040503050406030204" pitchFamily="18" charset="0"/>
                                            </a:rPr>
                                          </m:ctrlPr>
                                        </m:sSubPr>
                                        <m:e>
                                          <m:r>
                                            <a:rPr lang="en-US" sz="2295" i="1">
                                              <a:latin typeface="Cambria Math" panose="02040503050406030204" pitchFamily="18" charset="0"/>
                                              <a:ea typeface="Cambria Math" panose="02040503050406030204" pitchFamily="18" charset="0"/>
                                            </a:rPr>
                                            <m:t>ℛ</m:t>
                                          </m:r>
                                        </m:e>
                                        <m:sub>
                                          <m:r>
                                            <a:rPr lang="en-US" sz="2295" i="1">
                                              <a:latin typeface="Cambria Math" panose="02040503050406030204" pitchFamily="18" charset="0"/>
                                            </a:rPr>
                                            <m:t>𝑘</m:t>
                                          </m:r>
                                        </m:sub>
                                      </m:sSub>
                                      <m:sSup>
                                        <m:sSupPr>
                                          <m:ctrlPr>
                                            <a:rPr lang="en-US" sz="2295" i="1">
                                              <a:latin typeface="Cambria Math" panose="02040503050406030204" pitchFamily="18" charset="0"/>
                                            </a:rPr>
                                          </m:ctrlPr>
                                        </m:sSupPr>
                                        <m:e>
                                          <m:r>
                                            <a:rPr lang="en-US" sz="2295" b="1">
                                              <a:latin typeface="Cambria Math" panose="02040503050406030204" pitchFamily="18" charset="0"/>
                                            </a:rPr>
                                            <m:t>𝐀</m:t>
                                          </m:r>
                                        </m:e>
                                        <m:sup>
                                          <m:r>
                                            <a:rPr lang="en-US" sz="2295" i="1">
                                              <a:latin typeface="Cambria Math" panose="02040503050406030204" pitchFamily="18" charset="0"/>
                                            </a:rPr>
                                            <m:t>𝑇</m:t>
                                          </m:r>
                                        </m:sup>
                                      </m:sSup>
                                    </m:e>
                                  </m:d>
                                </m:e>
                                <m:sub>
                                  <m:r>
                                    <a:rPr lang="en-US" sz="2295" i="1">
                                      <a:latin typeface="Cambria Math" panose="02040503050406030204" pitchFamily="18" charset="0"/>
                                    </a:rPr>
                                    <m:t>𝐹</m:t>
                                  </m:r>
                                </m:sub>
                                <m:sup>
                                  <m:r>
                                    <a:rPr lang="en-US" sz="2295" i="1">
                                      <a:latin typeface="Cambria Math" panose="02040503050406030204" pitchFamily="18" charset="0"/>
                                    </a:rPr>
                                    <m:t>2</m:t>
                                  </m:r>
                                </m:sup>
                              </m:sSubSup>
                            </m:e>
                          </m:nary>
                        </m:e>
                      </m:d>
                      <m:r>
                        <a:rPr lang="en-US" sz="2295" i="1">
                          <a:latin typeface="Cambria Math" panose="02040503050406030204" pitchFamily="18" charset="0"/>
                        </a:rPr>
                        <m:t>+</m:t>
                      </m:r>
                      <m:f>
                        <m:fPr>
                          <m:ctrlPr>
                            <a:rPr lang="en-US" sz="2295" i="1">
                              <a:latin typeface="Cambria Math" panose="02040503050406030204" pitchFamily="18" charset="0"/>
                            </a:rPr>
                          </m:ctrlPr>
                        </m:fPr>
                        <m:num>
                          <m:r>
                            <a:rPr lang="en-US" sz="2295" i="1">
                              <a:latin typeface="Cambria Math" panose="02040503050406030204" pitchFamily="18" charset="0"/>
                            </a:rPr>
                            <m:t>1</m:t>
                          </m:r>
                        </m:num>
                        <m:den>
                          <m:r>
                            <a:rPr lang="en-US" sz="2295" i="1">
                              <a:latin typeface="Cambria Math" panose="02040503050406030204" pitchFamily="18" charset="0"/>
                            </a:rPr>
                            <m:t>2</m:t>
                          </m:r>
                        </m:den>
                      </m:f>
                      <m:d>
                        <m:dPr>
                          <m:ctrlPr>
                            <a:rPr lang="en-US" sz="2295" i="1">
                              <a:latin typeface="Cambria Math" panose="02040503050406030204" pitchFamily="18" charset="0"/>
                            </a:rPr>
                          </m:ctrlPr>
                        </m:dPr>
                        <m:e>
                          <m:sSubSup>
                            <m:sSubSupPr>
                              <m:ctrlPr>
                                <a:rPr lang="en-US" sz="2295" i="1">
                                  <a:latin typeface="Cambria Math" panose="02040503050406030204" pitchFamily="18" charset="0"/>
                                </a:rPr>
                              </m:ctrlPr>
                            </m:sSubSupPr>
                            <m:e>
                              <m:d>
                                <m:dPr>
                                  <m:begChr m:val="‖"/>
                                  <m:endChr m:val="‖"/>
                                  <m:ctrlPr>
                                    <a:rPr lang="en-US" sz="2295" i="1">
                                      <a:latin typeface="Cambria Math" panose="02040503050406030204" pitchFamily="18" charset="0"/>
                                    </a:rPr>
                                  </m:ctrlPr>
                                </m:dPr>
                                <m:e>
                                  <m:r>
                                    <a:rPr lang="en-US" sz="2295" i="1">
                                      <a:latin typeface="Cambria Math" panose="02040503050406030204" pitchFamily="18" charset="0"/>
                                    </a:rPr>
                                    <m:t>𝐴</m:t>
                                  </m:r>
                                </m:e>
                              </m:d>
                            </m:e>
                            <m:sub>
                              <m:r>
                                <a:rPr lang="en-US" sz="2295" i="1">
                                  <a:latin typeface="Cambria Math" panose="02040503050406030204" pitchFamily="18" charset="0"/>
                                </a:rPr>
                                <m:t>𝐹</m:t>
                              </m:r>
                            </m:sub>
                            <m:sup>
                              <m:r>
                                <a:rPr lang="en-US" sz="2295" i="1">
                                  <a:latin typeface="Cambria Math" panose="02040503050406030204" pitchFamily="18" charset="0"/>
                                </a:rPr>
                                <m:t>2</m:t>
                              </m:r>
                            </m:sup>
                          </m:sSubSup>
                          <m:r>
                            <a:rPr lang="en-US" sz="2295" i="1">
                              <a:latin typeface="Cambria Math" panose="02040503050406030204" pitchFamily="18" charset="0"/>
                            </a:rPr>
                            <m:t>+</m:t>
                          </m:r>
                          <m:nary>
                            <m:naryPr>
                              <m:chr m:val="∑"/>
                              <m:limLoc m:val="subSup"/>
                              <m:supHide m:val="on"/>
                              <m:ctrlPr>
                                <a:rPr lang="en-US" sz="2295" i="1">
                                  <a:latin typeface="Cambria Math" panose="02040503050406030204" pitchFamily="18" charset="0"/>
                                </a:rPr>
                              </m:ctrlPr>
                            </m:naryPr>
                            <m:sub>
                              <m:r>
                                <m:rPr>
                                  <m:brk m:alnAt="9"/>
                                </m:rPr>
                                <a:rPr lang="en-US" sz="2295" i="1">
                                  <a:latin typeface="Cambria Math" panose="02040503050406030204" pitchFamily="18" charset="0"/>
                                </a:rPr>
                                <m:t>𝑘</m:t>
                              </m:r>
                            </m:sub>
                            <m:sup/>
                            <m:e>
                              <m:sSubSup>
                                <m:sSubSupPr>
                                  <m:ctrlPr>
                                    <a:rPr lang="en-US" sz="2295" i="1">
                                      <a:latin typeface="Cambria Math" panose="02040503050406030204" pitchFamily="18" charset="0"/>
                                    </a:rPr>
                                  </m:ctrlPr>
                                </m:sSubSupPr>
                                <m:e>
                                  <m:d>
                                    <m:dPr>
                                      <m:begChr m:val="‖"/>
                                      <m:endChr m:val="‖"/>
                                      <m:ctrlPr>
                                        <a:rPr lang="en-US" sz="2295" i="1">
                                          <a:latin typeface="Cambria Math" panose="02040503050406030204" pitchFamily="18" charset="0"/>
                                        </a:rPr>
                                      </m:ctrlPr>
                                    </m:dPr>
                                    <m:e>
                                      <m:sSub>
                                        <m:sSubPr>
                                          <m:ctrlPr>
                                            <a:rPr lang="en-US" sz="2295" i="1">
                                              <a:latin typeface="Cambria Math" panose="02040503050406030204" pitchFamily="18" charset="0"/>
                                            </a:rPr>
                                          </m:ctrlPr>
                                        </m:sSubPr>
                                        <m:e>
                                          <m:r>
                                            <a:rPr lang="en-US" sz="2295" i="1">
                                              <a:latin typeface="Cambria Math" panose="02040503050406030204" pitchFamily="18" charset="0"/>
                                              <a:ea typeface="Cambria Math" panose="02040503050406030204" pitchFamily="18" charset="0"/>
                                            </a:rPr>
                                            <m:t>ℛ</m:t>
                                          </m:r>
                                        </m:e>
                                        <m:sub>
                                          <m:r>
                                            <a:rPr lang="en-US" sz="2295" i="1">
                                              <a:latin typeface="Cambria Math" panose="02040503050406030204" pitchFamily="18" charset="0"/>
                                            </a:rPr>
                                            <m:t>𝑘</m:t>
                                          </m:r>
                                        </m:sub>
                                      </m:sSub>
                                    </m:e>
                                  </m:d>
                                </m:e>
                                <m:sub>
                                  <m:r>
                                    <a:rPr lang="en-US" sz="2295" i="1">
                                      <a:latin typeface="Cambria Math" panose="02040503050406030204" pitchFamily="18" charset="0"/>
                                    </a:rPr>
                                    <m:t>𝐹</m:t>
                                  </m:r>
                                </m:sub>
                                <m:sup>
                                  <m:r>
                                    <a:rPr lang="en-US" sz="2295" i="1">
                                      <a:latin typeface="Cambria Math" panose="02040503050406030204" pitchFamily="18" charset="0"/>
                                    </a:rPr>
                                    <m:t>2</m:t>
                                  </m:r>
                                </m:sup>
                              </m:sSubSup>
                            </m:e>
                          </m:nary>
                        </m:e>
                      </m:d>
                    </m:oMath>
                  </m:oMathPara>
                </a14:m>
                <a:endParaRPr lang="en-US" sz="2295" dirty="0"/>
              </a:p>
            </p:txBody>
          </p:sp>
        </mc:Choice>
        <mc:Fallback xmlns="">
          <p:sp>
            <p:nvSpPr>
              <p:cNvPr id="18" name="Rectangle 17"/>
              <p:cNvSpPr>
                <a:spLocks noRot="1" noChangeAspect="1" noMove="1" noResize="1" noEditPoints="1" noAdjustHandles="1" noChangeArrowheads="1" noChangeShapeType="1" noTextEdit="1"/>
              </p:cNvSpPr>
              <p:nvPr/>
            </p:nvSpPr>
            <p:spPr>
              <a:xfrm>
                <a:off x="2789767" y="1362102"/>
                <a:ext cx="6570421" cy="1051905"/>
              </a:xfrm>
              <a:prstGeom prst="rect">
                <a:avLst/>
              </a:prstGeom>
              <a:blipFill>
                <a:blip r:embed="rId6"/>
                <a:stretch>
                  <a:fillRect/>
                </a:stretch>
              </a:blipFill>
            </p:spPr>
            <p:txBody>
              <a:bodyPr/>
              <a:lstStyle/>
              <a:p>
                <a:r>
                  <a:rPr lang="en-US">
                    <a:noFill/>
                  </a:rPr>
                  <a:t> </a:t>
                </a:r>
              </a:p>
            </p:txBody>
          </p:sp>
        </mc:Fallback>
      </mc:AlternateContent>
      <p:sp>
        <p:nvSpPr>
          <p:cNvPr id="19" name="TextBox 18"/>
          <p:cNvSpPr txBox="1"/>
          <p:nvPr/>
        </p:nvSpPr>
        <p:spPr>
          <a:xfrm>
            <a:off x="6584107" y="5685030"/>
            <a:ext cx="4650058" cy="454376"/>
          </a:xfrm>
          <a:prstGeom prst="rect">
            <a:avLst/>
          </a:prstGeom>
          <a:noFill/>
        </p:spPr>
        <p:txBody>
          <a:bodyPr wrap="square" rtlCol="0">
            <a:spAutoFit/>
          </a:bodyPr>
          <a:lstStyle/>
          <a:p>
            <a:pPr algn="r"/>
            <a:r>
              <a:rPr lang="en-US" sz="2295" dirty="0"/>
              <a:t>RESCAL </a:t>
            </a:r>
            <a:r>
              <a:rPr lang="en-US" sz="1912" dirty="0"/>
              <a:t>[Nickel+, ICML-11]</a:t>
            </a:r>
            <a:endParaRPr lang="en-US" sz="2295" dirty="0"/>
          </a:p>
        </p:txBody>
      </p:sp>
      <p:sp>
        <p:nvSpPr>
          <p:cNvPr id="20" name="Left Brace 19"/>
          <p:cNvSpPr/>
          <p:nvPr/>
        </p:nvSpPr>
        <p:spPr>
          <a:xfrm rot="16200000">
            <a:off x="4452671" y="1165446"/>
            <a:ext cx="242033" cy="2836647"/>
          </a:xfrm>
          <a:prstGeom prst="leftBrac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722"/>
          </a:p>
        </p:txBody>
      </p:sp>
      <p:sp>
        <p:nvSpPr>
          <p:cNvPr id="21" name="Left Brace 20"/>
          <p:cNvSpPr/>
          <p:nvPr/>
        </p:nvSpPr>
        <p:spPr>
          <a:xfrm rot="16200000">
            <a:off x="7739062" y="1262384"/>
            <a:ext cx="255008" cy="2598795"/>
          </a:xfrm>
          <a:prstGeom prst="leftBrac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722"/>
          </a:p>
        </p:txBody>
      </p:sp>
      <p:sp>
        <p:nvSpPr>
          <p:cNvPr id="23" name="TextBox 22"/>
          <p:cNvSpPr txBox="1"/>
          <p:nvPr/>
        </p:nvSpPr>
        <p:spPr>
          <a:xfrm>
            <a:off x="6801585" y="2518480"/>
            <a:ext cx="2150589" cy="606685"/>
          </a:xfrm>
          <a:prstGeom prst="rect">
            <a:avLst/>
          </a:prstGeom>
          <a:noFill/>
        </p:spPr>
        <p:txBody>
          <a:bodyPr wrap="square" lIns="174863" tIns="139891" rIns="174863" bIns="139891" rtlCol="0">
            <a:spAutoFit/>
          </a:bodyPr>
          <a:lstStyle/>
          <a:p>
            <a:pPr algn="ctr">
              <a:lnSpc>
                <a:spcPct val="90000"/>
              </a:lnSpc>
              <a:spcAft>
                <a:spcPts val="574"/>
              </a:spcAft>
            </a:pPr>
            <a:r>
              <a:rPr lang="en-US" sz="2295" i="1" dirty="0">
                <a:solidFill>
                  <a:srgbClr val="0070C0"/>
                </a:solidFill>
                <a:latin typeface="Times New Roman" panose="02020603050405020304" pitchFamily="18" charset="0"/>
                <a:cs typeface="Times New Roman" panose="02020603050405020304" pitchFamily="18" charset="0"/>
              </a:rPr>
              <a:t>Regularization</a:t>
            </a:r>
          </a:p>
        </p:txBody>
      </p:sp>
      <mc:AlternateContent xmlns:mc="http://schemas.openxmlformats.org/markup-compatibility/2006" xmlns:a14="http://schemas.microsoft.com/office/drawing/2010/main">
        <mc:Choice Requires="a14">
          <p:sp>
            <p:nvSpPr>
              <p:cNvPr id="24" name="TextBox 23"/>
              <p:cNvSpPr txBox="1"/>
              <p:nvPr/>
            </p:nvSpPr>
            <p:spPr>
              <a:xfrm>
                <a:off x="2789768" y="5687021"/>
                <a:ext cx="1938066" cy="454376"/>
              </a:xfrm>
              <a:prstGeom prst="rect">
                <a:avLst/>
              </a:prstGeom>
              <a:noFill/>
            </p:spPr>
            <p:txBody>
              <a:bodyPr wrap="square" rtlCol="0">
                <a:spAutoFit/>
              </a:bodyPr>
              <a:lstStyle/>
              <a:p>
                <a:pPr algn="ctr"/>
                <a14:m>
                  <m:oMath xmlns:m="http://schemas.openxmlformats.org/officeDocument/2006/math">
                    <m:r>
                      <a:rPr lang="en-US" sz="2295" i="1">
                        <a:solidFill>
                          <a:srgbClr val="0070C0"/>
                        </a:solidFill>
                        <a:latin typeface="Cambria Math" panose="02040503050406030204" pitchFamily="18" charset="0"/>
                      </a:rPr>
                      <m:t>𝑘</m:t>
                    </m:r>
                  </m:oMath>
                </a14:m>
                <a:r>
                  <a:rPr lang="en-US" sz="2295" i="1" dirty="0">
                    <a:solidFill>
                      <a:srgbClr val="0070C0"/>
                    </a:solidFill>
                    <a:latin typeface="Times New Roman" panose="02020603050405020304" pitchFamily="18" charset="0"/>
                    <a:cs typeface="Times New Roman" panose="02020603050405020304" pitchFamily="18" charset="0"/>
                  </a:rPr>
                  <a:t>-</a:t>
                </a:r>
                <a:r>
                  <a:rPr lang="en-US" sz="2295" i="1" dirty="0" err="1">
                    <a:solidFill>
                      <a:srgbClr val="0070C0"/>
                    </a:solidFill>
                    <a:latin typeface="Times New Roman" panose="02020603050405020304" pitchFamily="18" charset="0"/>
                    <a:cs typeface="Times New Roman" panose="02020603050405020304" pitchFamily="18" charset="0"/>
                  </a:rPr>
                  <a:t>th</a:t>
                </a:r>
                <a:r>
                  <a:rPr lang="en-US" sz="2295" i="1" dirty="0">
                    <a:solidFill>
                      <a:srgbClr val="0070C0"/>
                    </a:solidFill>
                    <a:latin typeface="Times New Roman" panose="02020603050405020304" pitchFamily="18" charset="0"/>
                    <a:cs typeface="Times New Roman" panose="02020603050405020304" pitchFamily="18" charset="0"/>
                  </a:rPr>
                  <a:t> relation</a:t>
                </a:r>
              </a:p>
            </p:txBody>
          </p:sp>
        </mc:Choice>
        <mc:Fallback xmlns="">
          <p:sp>
            <p:nvSpPr>
              <p:cNvPr id="24" name="TextBox 23"/>
              <p:cNvSpPr txBox="1">
                <a:spLocks noRot="1" noChangeAspect="1" noMove="1" noResize="1" noEditPoints="1" noAdjustHandles="1" noChangeArrowheads="1" noChangeShapeType="1" noTextEdit="1"/>
              </p:cNvSpPr>
              <p:nvPr/>
            </p:nvSpPr>
            <p:spPr>
              <a:xfrm>
                <a:off x="2789768" y="5687021"/>
                <a:ext cx="1938066" cy="454376"/>
              </a:xfrm>
              <a:prstGeom prst="rect">
                <a:avLst/>
              </a:prstGeom>
              <a:blipFill>
                <a:blip r:embed="rId7"/>
                <a:stretch>
                  <a:fillRect t="-12162" b="-27027"/>
                </a:stretch>
              </a:blipFill>
            </p:spPr>
            <p:txBody>
              <a:bodyPr/>
              <a:lstStyle/>
              <a:p>
                <a:r>
                  <a:rPr lang="en-US">
                    <a:noFill/>
                  </a:rPr>
                  <a:t> </a:t>
                </a:r>
              </a:p>
            </p:txBody>
          </p:sp>
        </mc:Fallback>
      </mc:AlternateContent>
      <p:cxnSp>
        <p:nvCxnSpPr>
          <p:cNvPr id="25" name="Straight Arrow Connector 24"/>
          <p:cNvCxnSpPr/>
          <p:nvPr/>
        </p:nvCxnSpPr>
        <p:spPr>
          <a:xfrm flipH="1" flipV="1">
            <a:off x="2944070" y="5349882"/>
            <a:ext cx="211294" cy="351711"/>
          </a:xfrm>
          <a:prstGeom prst="straightConnector1">
            <a:avLst/>
          </a:prstGeom>
          <a:ln w="158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flipV="1">
            <a:off x="4516539" y="4896167"/>
            <a:ext cx="1501765" cy="805426"/>
          </a:xfrm>
          <a:prstGeom prst="straightConnector1">
            <a:avLst/>
          </a:prstGeom>
          <a:ln w="158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0663960"/>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t>Measure the Degree of a Relationship</a:t>
            </a:r>
          </a:p>
        </p:txBody>
      </p:sp>
      <mc:AlternateContent xmlns:mc="http://schemas.openxmlformats.org/markup-compatibility/2006" xmlns:a14="http://schemas.microsoft.com/office/drawing/2010/main">
        <mc:Choice Requires="a14">
          <p:sp>
            <p:nvSpPr>
              <p:cNvPr id="4" name="Text Placeholder 1"/>
              <p:cNvSpPr txBox="1">
                <a:spLocks/>
              </p:cNvSpPr>
              <p:nvPr/>
            </p:nvSpPr>
            <p:spPr>
              <a:xfrm>
                <a:off x="2065238" y="1530053"/>
                <a:ext cx="6755461" cy="1308496"/>
              </a:xfrm>
              <a:prstGeom prst="rect">
                <a:avLst/>
              </a:prstGeom>
            </p:spPr>
            <p:txBody>
              <a:bodyPr vert="horz" wrap="square" lIns="120026" tIns="75017" rIns="120026" bIns="75017" rtlCol="0">
                <a:spAutoFit/>
              </a:bodyPr>
              <a:lstStyle>
                <a:lvl1pPr marL="294208" marR="0" indent="-294208" algn="l" defTabSz="800293" rtl="0" eaLnBrk="1" fontAlgn="auto" latinLnBrk="0" hangingPunct="1">
                  <a:lnSpc>
                    <a:spcPct val="90000"/>
                  </a:lnSpc>
                  <a:spcBef>
                    <a:spcPct val="20000"/>
                  </a:spcBef>
                  <a:spcAft>
                    <a:spcPts val="0"/>
                  </a:spcAft>
                  <a:buClrTx/>
                  <a:buSzPct val="90000"/>
                  <a:buFont typeface="Arial" pitchFamily="34" charset="0"/>
                  <a:buChar char="•"/>
                  <a:tabLst/>
                  <a:defRPr sz="3400" kern="1200" spc="0" baseline="0">
                    <a:gradFill>
                      <a:gsLst>
                        <a:gs pos="1250">
                          <a:schemeClr val="tx1"/>
                        </a:gs>
                        <a:gs pos="100000">
                          <a:schemeClr val="tx1"/>
                        </a:gs>
                      </a:gsLst>
                      <a:lin ang="5400000" scaled="0"/>
                    </a:gradFill>
                    <a:latin typeface="+mj-lt"/>
                    <a:ea typeface="+mn-ea"/>
                    <a:cs typeface="+mn-cs"/>
                  </a:defRPr>
                </a:lvl1pPr>
                <a:lvl2pPr marL="501244" marR="0" indent="-207035" algn="l" defTabSz="800293" rtl="0" eaLnBrk="1" fontAlgn="auto" latinLnBrk="0" hangingPunct="1">
                  <a:lnSpc>
                    <a:spcPct val="90000"/>
                  </a:lnSpc>
                  <a:spcBef>
                    <a:spcPct val="20000"/>
                  </a:spcBef>
                  <a:spcAft>
                    <a:spcPts val="0"/>
                  </a:spcAft>
                  <a:buClrTx/>
                  <a:buSzPct val="90000"/>
                  <a:buFont typeface="Arial" pitchFamily="34" charset="0"/>
                  <a:buChar char="•"/>
                  <a:tabLst/>
                  <a:defRPr sz="2100" kern="1200" spc="0" baseline="0">
                    <a:gradFill>
                      <a:gsLst>
                        <a:gs pos="1250">
                          <a:schemeClr val="tx1"/>
                        </a:gs>
                        <a:gs pos="100000">
                          <a:schemeClr val="tx1"/>
                        </a:gs>
                      </a:gsLst>
                      <a:lin ang="5400000" scaled="0"/>
                    </a:gradFill>
                    <a:latin typeface="+mn-lt"/>
                    <a:ea typeface="+mn-ea"/>
                    <a:cs typeface="+mn-cs"/>
                  </a:defRPr>
                </a:lvl2pPr>
                <a:lvl3pPr marL="686486" marR="0" indent="-196139" algn="l" defTabSz="800293" rtl="0" eaLnBrk="1" fontAlgn="auto" latinLnBrk="0" hangingPunct="1">
                  <a:lnSpc>
                    <a:spcPct val="90000"/>
                  </a:lnSpc>
                  <a:spcBef>
                    <a:spcPct val="20000"/>
                  </a:spcBef>
                  <a:spcAft>
                    <a:spcPts val="0"/>
                  </a:spcAft>
                  <a:buClrTx/>
                  <a:buSzPct val="90000"/>
                  <a:buFont typeface="Arial" pitchFamily="34" charset="0"/>
                  <a:buChar char="•"/>
                  <a:tabLst/>
                  <a:defRPr sz="2100" kern="1200" spc="0" baseline="0">
                    <a:gradFill>
                      <a:gsLst>
                        <a:gs pos="1250">
                          <a:schemeClr val="tx1"/>
                        </a:gs>
                        <a:gs pos="100000">
                          <a:schemeClr val="tx1"/>
                        </a:gs>
                      </a:gsLst>
                      <a:lin ang="5400000" scaled="0"/>
                    </a:gradFill>
                    <a:latin typeface="+mn-lt"/>
                    <a:ea typeface="+mn-ea"/>
                    <a:cs typeface="+mn-cs"/>
                  </a:defRPr>
                </a:lvl3pPr>
                <a:lvl4pPr marL="882625" marR="0" indent="-196139" algn="l" defTabSz="800293" rtl="0" eaLnBrk="1" fontAlgn="auto" latinLnBrk="0" hangingPunct="1">
                  <a:lnSpc>
                    <a:spcPct val="90000"/>
                  </a:lnSpc>
                  <a:spcBef>
                    <a:spcPct val="20000"/>
                  </a:spcBef>
                  <a:spcAft>
                    <a:spcPts val="0"/>
                  </a:spcAft>
                  <a:buClrTx/>
                  <a:buSzPct val="90000"/>
                  <a:buFont typeface="Arial" pitchFamily="34" charset="0"/>
                  <a:buChar char="•"/>
                  <a:tabLst/>
                  <a:defRPr sz="1700" kern="1200" spc="0" baseline="0">
                    <a:gradFill>
                      <a:gsLst>
                        <a:gs pos="1250">
                          <a:schemeClr val="tx1"/>
                        </a:gs>
                        <a:gs pos="100000">
                          <a:schemeClr val="tx1"/>
                        </a:gs>
                      </a:gsLst>
                      <a:lin ang="5400000" scaled="0"/>
                    </a:gradFill>
                    <a:latin typeface="+mn-lt"/>
                    <a:ea typeface="+mn-ea"/>
                    <a:cs typeface="+mn-cs"/>
                  </a:defRPr>
                </a:lvl4pPr>
                <a:lvl5pPr marL="1078763" marR="0" indent="-196139" algn="l" defTabSz="800293" rtl="0" eaLnBrk="1" fontAlgn="auto" latinLnBrk="0" hangingPunct="1">
                  <a:lnSpc>
                    <a:spcPct val="90000"/>
                  </a:lnSpc>
                  <a:spcBef>
                    <a:spcPct val="20000"/>
                  </a:spcBef>
                  <a:spcAft>
                    <a:spcPts val="0"/>
                  </a:spcAft>
                  <a:buClrTx/>
                  <a:buSzPct val="90000"/>
                  <a:buFont typeface="Arial" pitchFamily="34" charset="0"/>
                  <a:buChar char="•"/>
                  <a:tabLst/>
                  <a:defRPr sz="1700" kern="1200" spc="0" baseline="0">
                    <a:gradFill>
                      <a:gsLst>
                        <a:gs pos="1250">
                          <a:schemeClr val="tx1"/>
                        </a:gs>
                        <a:gs pos="100000">
                          <a:schemeClr val="tx1"/>
                        </a:gs>
                      </a:gsLst>
                      <a:lin ang="5400000" scaled="0"/>
                    </a:gradFill>
                    <a:latin typeface="+mn-lt"/>
                    <a:ea typeface="+mn-ea"/>
                    <a:cs typeface="+mn-cs"/>
                  </a:defRPr>
                </a:lvl5pPr>
                <a:lvl6pPr marL="2200804" indent="-200074" algn="l" defTabSz="800293" rtl="0" eaLnBrk="1" latinLnBrk="0" hangingPunct="1">
                  <a:spcBef>
                    <a:spcPct val="20000"/>
                  </a:spcBef>
                  <a:buFont typeface="Arial" pitchFamily="34" charset="0"/>
                  <a:buChar char="•"/>
                  <a:defRPr sz="1700" kern="1200">
                    <a:solidFill>
                      <a:schemeClr val="tx1"/>
                    </a:solidFill>
                    <a:latin typeface="+mn-lt"/>
                    <a:ea typeface="+mn-ea"/>
                    <a:cs typeface="+mn-cs"/>
                  </a:defRPr>
                </a:lvl6pPr>
                <a:lvl7pPr marL="2600951" indent="-200074" algn="l" defTabSz="800293" rtl="0" eaLnBrk="1" latinLnBrk="0" hangingPunct="1">
                  <a:spcBef>
                    <a:spcPct val="20000"/>
                  </a:spcBef>
                  <a:buFont typeface="Arial" pitchFamily="34" charset="0"/>
                  <a:buChar char="•"/>
                  <a:defRPr sz="1700" kern="1200">
                    <a:solidFill>
                      <a:schemeClr val="tx1"/>
                    </a:solidFill>
                    <a:latin typeface="+mn-lt"/>
                    <a:ea typeface="+mn-ea"/>
                    <a:cs typeface="+mn-cs"/>
                  </a:defRPr>
                </a:lvl7pPr>
                <a:lvl8pPr marL="3001098" indent="-200074" algn="l" defTabSz="800293" rtl="0" eaLnBrk="1" latinLnBrk="0" hangingPunct="1">
                  <a:spcBef>
                    <a:spcPct val="20000"/>
                  </a:spcBef>
                  <a:buFont typeface="Arial" pitchFamily="34" charset="0"/>
                  <a:buChar char="•"/>
                  <a:defRPr sz="1700" kern="1200">
                    <a:solidFill>
                      <a:schemeClr val="tx1"/>
                    </a:solidFill>
                    <a:latin typeface="+mn-lt"/>
                    <a:ea typeface="+mn-ea"/>
                    <a:cs typeface="+mn-cs"/>
                  </a:defRPr>
                </a:lvl8pPr>
                <a:lvl9pPr marL="3401245" indent="-200074" algn="l" defTabSz="800293" rtl="0" eaLnBrk="1" latinLnBrk="0" hangingPunct="1">
                  <a:spcBef>
                    <a:spcPct val="20000"/>
                  </a:spcBef>
                  <a:buFont typeface="Arial" pitchFamily="34" charset="0"/>
                  <a:buChar char="•"/>
                  <a:defRPr sz="1700" kern="1200">
                    <a:solidFill>
                      <a:schemeClr val="tx1"/>
                    </a:solidFill>
                    <a:latin typeface="+mn-lt"/>
                    <a:ea typeface="+mn-ea"/>
                    <a:cs typeface="+mn-cs"/>
                  </a:defRPr>
                </a:lvl9pPr>
              </a:lstStyle>
              <a:p>
                <a:pPr marL="0" indent="0">
                  <a:buNone/>
                </a:pPr>
                <a:r>
                  <a:rPr lang="en-US" sz="2677" dirty="0"/>
                  <a:t>	</a:t>
                </a:r>
                <a14:m>
                  <m:oMath xmlns:m="http://schemas.openxmlformats.org/officeDocument/2006/math">
                    <m:r>
                      <a:rPr lang="en-US" sz="2677" i="1">
                        <a:latin typeface="Cambria Math" panose="02040503050406030204" pitchFamily="18" charset="0"/>
                      </a:rPr>
                      <m:t> </m:t>
                    </m:r>
                    <m:sSub>
                      <m:sSubPr>
                        <m:ctrlPr>
                          <a:rPr lang="en-US" sz="2677" i="1">
                            <a:latin typeface="Cambria Math" panose="02040503050406030204" pitchFamily="18" charset="0"/>
                          </a:rPr>
                        </m:ctrlPr>
                      </m:sSubPr>
                      <m:e>
                        <m:r>
                          <a:rPr lang="en-US" sz="2677" i="1">
                            <a:latin typeface="Cambria Math" panose="02040503050406030204" pitchFamily="18" charset="0"/>
                          </a:rPr>
                          <m:t>𝑓</m:t>
                        </m:r>
                      </m:e>
                      <m:sub>
                        <m:r>
                          <m:rPr>
                            <m:nor/>
                          </m:rPr>
                          <a:rPr lang="en-US" sz="2677">
                            <a:latin typeface="Cambria Math" panose="02040503050406030204" pitchFamily="18" charset="0"/>
                          </a:rPr>
                          <m:t>BornIn</m:t>
                        </m:r>
                      </m:sub>
                    </m:sSub>
                    <m:r>
                      <a:rPr lang="en-US" sz="2677">
                        <a:latin typeface="Cambria Math" panose="02040503050406030204" pitchFamily="18" charset="0"/>
                      </a:rPr>
                      <m:t>(</m:t>
                    </m:r>
                    <m:r>
                      <m:rPr>
                        <m:nor/>
                      </m:rPr>
                      <a:rPr lang="en-US" sz="2677">
                        <a:latin typeface="Cambria Math" panose="02040503050406030204" pitchFamily="18" charset="0"/>
                      </a:rPr>
                      <m:t>Obama</m:t>
                    </m:r>
                    <m:r>
                      <a:rPr lang="en-US" sz="2677">
                        <a:latin typeface="Cambria Math" panose="02040503050406030204" pitchFamily="18" charset="0"/>
                      </a:rPr>
                      <m:t>,</m:t>
                    </m:r>
                    <m:r>
                      <m:rPr>
                        <m:nor/>
                      </m:rPr>
                      <a:rPr lang="en-US" sz="2677">
                        <a:latin typeface="Cambria Math" panose="02040503050406030204" pitchFamily="18" charset="0"/>
                      </a:rPr>
                      <m:t>Hawaii</m:t>
                    </m:r>
                    <m:r>
                      <a:rPr lang="en-US" sz="2677">
                        <a:latin typeface="Cambria Math" panose="02040503050406030204" pitchFamily="18" charset="0"/>
                      </a:rPr>
                      <m:t>)</m:t>
                    </m:r>
                  </m:oMath>
                </a14:m>
                <a:endParaRPr lang="en-US" sz="2677" dirty="0">
                  <a:latin typeface="Cambria Math" panose="02040503050406030204" pitchFamily="18" charset="0"/>
                </a:endParaRPr>
              </a:p>
              <a:p>
                <a:pPr marL="0" indent="0">
                  <a:buNone/>
                </a:pPr>
                <a:br>
                  <a:rPr lang="en-US" sz="1530" dirty="0"/>
                </a:br>
                <a:r>
                  <a:rPr lang="en-US" sz="2677" dirty="0"/>
                  <a:t>		</a:t>
                </a:r>
                <a14:m>
                  <m:oMath xmlns:m="http://schemas.openxmlformats.org/officeDocument/2006/math">
                    <m:r>
                      <a:rPr lang="en-US" sz="2677">
                        <a:latin typeface="Cambria Math" panose="02040503050406030204" pitchFamily="18" charset="0"/>
                      </a:rPr>
                      <m:t>= </m:t>
                    </m:r>
                    <m:sSub>
                      <m:sSubPr>
                        <m:ctrlPr>
                          <a:rPr lang="en-US" sz="2677" b="1" i="1">
                            <a:latin typeface="Cambria Math" panose="02040503050406030204" pitchFamily="18" charset="0"/>
                          </a:rPr>
                        </m:ctrlPr>
                      </m:sSubPr>
                      <m:e>
                        <m:r>
                          <a:rPr lang="en-US" sz="2677" b="1">
                            <a:latin typeface="Cambria Math" panose="02040503050406030204" pitchFamily="18" charset="0"/>
                          </a:rPr>
                          <m:t>𝐀</m:t>
                        </m:r>
                      </m:e>
                      <m:sub>
                        <m:r>
                          <m:rPr>
                            <m:nor/>
                          </m:rPr>
                          <a:rPr lang="en-US" sz="2677">
                            <a:latin typeface="Cambria Math" panose="02040503050406030204" pitchFamily="18" charset="0"/>
                          </a:rPr>
                          <m:t>Obama</m:t>
                        </m:r>
                        <m:r>
                          <m:rPr>
                            <m:nor/>
                          </m:rPr>
                          <a:rPr lang="en-US" sz="2677">
                            <a:latin typeface="Cambria Math" panose="02040503050406030204" pitchFamily="18" charset="0"/>
                          </a:rPr>
                          <m:t>,</m:t>
                        </m:r>
                        <m:r>
                          <a:rPr lang="en-US" sz="2677" b="1" i="1">
                            <a:latin typeface="Cambria Math" panose="02040503050406030204" pitchFamily="18" charset="0"/>
                          </a:rPr>
                          <m:t> :</m:t>
                        </m:r>
                      </m:sub>
                    </m:sSub>
                    <m:r>
                      <a:rPr lang="en-US" sz="2677" b="1" i="1">
                        <a:latin typeface="Cambria Math" panose="02040503050406030204" pitchFamily="18" charset="0"/>
                      </a:rPr>
                      <m:t> </m:t>
                    </m:r>
                    <m:sSub>
                      <m:sSubPr>
                        <m:ctrlPr>
                          <a:rPr lang="en-US" sz="2677" b="1" i="1">
                            <a:latin typeface="Cambria Math" panose="02040503050406030204" pitchFamily="18" charset="0"/>
                          </a:rPr>
                        </m:ctrlPr>
                      </m:sSubPr>
                      <m:e>
                        <m:r>
                          <a:rPr lang="en-US" sz="2677" b="1" i="1">
                            <a:latin typeface="Cambria Math" panose="02040503050406030204" pitchFamily="18" charset="0"/>
                            <a:ea typeface="Cambria Math" panose="02040503050406030204" pitchFamily="18" charset="0"/>
                          </a:rPr>
                          <m:t>ℛ</m:t>
                        </m:r>
                      </m:e>
                      <m:sub>
                        <m:r>
                          <m:rPr>
                            <m:nor/>
                          </m:rPr>
                          <a:rPr lang="en-US" sz="2677">
                            <a:latin typeface="Cambria Math" panose="02040503050406030204" pitchFamily="18" charset="0"/>
                          </a:rPr>
                          <m:t>BornIn</m:t>
                        </m:r>
                      </m:sub>
                    </m:sSub>
                    <m:r>
                      <a:rPr lang="en-US" sz="2677" b="1" i="1">
                        <a:latin typeface="Cambria Math" panose="02040503050406030204" pitchFamily="18" charset="0"/>
                      </a:rPr>
                      <m:t> </m:t>
                    </m:r>
                    <m:sSubSup>
                      <m:sSubSupPr>
                        <m:ctrlPr>
                          <a:rPr lang="en-US" sz="2677" b="1" i="1">
                            <a:latin typeface="Cambria Math" panose="02040503050406030204" pitchFamily="18" charset="0"/>
                          </a:rPr>
                        </m:ctrlPr>
                      </m:sSubSupPr>
                      <m:e>
                        <m:r>
                          <a:rPr lang="en-US" sz="2677" b="1">
                            <a:latin typeface="Cambria Math" panose="02040503050406030204" pitchFamily="18" charset="0"/>
                          </a:rPr>
                          <m:t>𝐀</m:t>
                        </m:r>
                      </m:e>
                      <m:sub>
                        <m:r>
                          <m:rPr>
                            <m:nor/>
                          </m:rPr>
                          <a:rPr lang="en-US" sz="2677">
                            <a:latin typeface="Cambria Math" panose="02040503050406030204" pitchFamily="18" charset="0"/>
                          </a:rPr>
                          <m:t>Hawaii</m:t>
                        </m:r>
                        <m:r>
                          <m:rPr>
                            <m:nor/>
                          </m:rPr>
                          <a:rPr lang="en-US" sz="2677">
                            <a:latin typeface="Cambria Math" panose="02040503050406030204" pitchFamily="18" charset="0"/>
                          </a:rPr>
                          <m:t>,</m:t>
                        </m:r>
                        <m:r>
                          <a:rPr lang="en-US" sz="2677" b="1" i="1">
                            <a:latin typeface="Cambria Math" panose="02040503050406030204" pitchFamily="18" charset="0"/>
                          </a:rPr>
                          <m:t> :</m:t>
                        </m:r>
                      </m:sub>
                      <m:sup>
                        <m:r>
                          <m:rPr>
                            <m:sty m:val="p"/>
                          </m:rPr>
                          <a:rPr lang="en-US" sz="2677">
                            <a:latin typeface="Cambria Math" panose="02040503050406030204" pitchFamily="18" charset="0"/>
                          </a:rPr>
                          <m:t>T</m:t>
                        </m:r>
                      </m:sup>
                    </m:sSubSup>
                  </m:oMath>
                </a14:m>
                <a:endParaRPr lang="en-US" sz="3251" dirty="0"/>
              </a:p>
            </p:txBody>
          </p:sp>
        </mc:Choice>
        <mc:Fallback xmlns="">
          <p:sp>
            <p:nvSpPr>
              <p:cNvPr id="4" name="Text Placeholder 1"/>
              <p:cNvSpPr txBox="1">
                <a:spLocks noRot="1" noChangeAspect="1" noMove="1" noResize="1" noEditPoints="1" noAdjustHandles="1" noChangeArrowheads="1" noChangeShapeType="1" noTextEdit="1"/>
              </p:cNvSpPr>
              <p:nvPr/>
            </p:nvSpPr>
            <p:spPr>
              <a:xfrm>
                <a:off x="2065238" y="1530053"/>
                <a:ext cx="6755461" cy="1308496"/>
              </a:xfrm>
              <a:prstGeom prst="rect">
                <a:avLst/>
              </a:prstGeom>
              <a:blipFill>
                <a:blip r:embed="rId2"/>
                <a:stretch>
                  <a:fillRect/>
                </a:stretch>
              </a:blipFill>
            </p:spPr>
            <p:txBody>
              <a:bodyPr/>
              <a:lstStyle/>
              <a:p>
                <a:r>
                  <a:rPr lang="en-US">
                    <a:noFill/>
                  </a:rPr>
                  <a:t> </a:t>
                </a:r>
              </a:p>
            </p:txBody>
          </p:sp>
        </mc:Fallback>
      </mc:AlternateContent>
      <p:sp>
        <p:nvSpPr>
          <p:cNvPr id="5" name="TextBox 4"/>
          <p:cNvSpPr txBox="1"/>
          <p:nvPr/>
        </p:nvSpPr>
        <p:spPr>
          <a:xfrm>
            <a:off x="4432796" y="4202357"/>
            <a:ext cx="240333" cy="420173"/>
          </a:xfrm>
          <a:prstGeom prst="rect">
            <a:avLst/>
          </a:prstGeom>
          <a:noFill/>
        </p:spPr>
        <p:txBody>
          <a:bodyPr wrap="none" lIns="0" tIns="0" rIns="0" bIns="0" rtlCol="0">
            <a:spAutoFit/>
          </a:bodyPr>
          <a:lstStyle/>
          <a:p>
            <a:r>
              <a:rPr lang="en-US" altLang="zh-TW" sz="2677" dirty="0"/>
              <a:t>×</a:t>
            </a:r>
            <a:endParaRPr lang="en-US" sz="2677" dirty="0">
              <a:latin typeface="Segoe UI" panose="020B0502040204020203" pitchFamily="34" charset="0"/>
            </a:endParaRPr>
          </a:p>
        </p:txBody>
      </p:sp>
      <p:sp>
        <p:nvSpPr>
          <p:cNvPr id="6" name="TextBox 5"/>
          <p:cNvSpPr txBox="1"/>
          <p:nvPr/>
        </p:nvSpPr>
        <p:spPr>
          <a:xfrm>
            <a:off x="6108568" y="4223100"/>
            <a:ext cx="240333" cy="420173"/>
          </a:xfrm>
          <a:prstGeom prst="rect">
            <a:avLst/>
          </a:prstGeom>
          <a:noFill/>
        </p:spPr>
        <p:txBody>
          <a:bodyPr wrap="none" lIns="0" tIns="0" rIns="0" bIns="0" rtlCol="0">
            <a:spAutoFit/>
          </a:bodyPr>
          <a:lstStyle/>
          <a:p>
            <a:r>
              <a:rPr lang="en-US" altLang="zh-TW" sz="2677" dirty="0"/>
              <a:t>×</a:t>
            </a:r>
            <a:endParaRPr lang="en-US" sz="2677" dirty="0">
              <a:latin typeface="Segoe UI" panose="020B0502040204020203" pitchFamily="34" charset="0"/>
            </a:endParaRPr>
          </a:p>
        </p:txBody>
      </p:sp>
      <p:sp>
        <p:nvSpPr>
          <p:cNvPr id="7" name="Rectangle 6"/>
          <p:cNvSpPr/>
          <p:nvPr/>
        </p:nvSpPr>
        <p:spPr bwMode="auto">
          <a:xfrm>
            <a:off x="5235108" y="4177261"/>
            <a:ext cx="559206" cy="559206"/>
          </a:xfrm>
          <a:prstGeom prst="rect">
            <a:avLst/>
          </a:prstGeom>
          <a:solidFill>
            <a:schemeClr val="accent5"/>
          </a:solidFill>
          <a:ln>
            <a:solidFill>
              <a:schemeClr val="tx1"/>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4918" tIns="52459" rIns="104918" bIns="52459" numCol="1" rtlCol="0" anchor="ctr" anchorCtr="0" compatLnSpc="1">
            <a:prstTxWarp prst="textNoShape">
              <a:avLst/>
            </a:prstTxWarp>
          </a:bodyPr>
          <a:lstStyle/>
          <a:p>
            <a:pPr algn="ctr" defTabSz="1048868" fontAlgn="base">
              <a:spcBef>
                <a:spcPct val="0"/>
              </a:spcBef>
              <a:spcAft>
                <a:spcPct val="0"/>
              </a:spcAft>
            </a:pPr>
            <a:endParaRPr lang="en-US" sz="1530" dirty="0">
              <a:solidFill>
                <a:schemeClr val="tx1"/>
              </a:solidFill>
              <a:latin typeface="Segoe UI" panose="020B0502040204020203" pitchFamily="34" charset="0"/>
            </a:endParaRPr>
          </a:p>
        </p:txBody>
      </p:sp>
      <mc:AlternateContent xmlns:mc="http://schemas.openxmlformats.org/markup-compatibility/2006" xmlns:a14="http://schemas.microsoft.com/office/drawing/2010/main">
        <mc:Choice Requires="a14">
          <p:sp>
            <p:nvSpPr>
              <p:cNvPr id="8" name="TextBox 7"/>
              <p:cNvSpPr txBox="1"/>
              <p:nvPr/>
            </p:nvSpPr>
            <p:spPr>
              <a:xfrm>
                <a:off x="3540690" y="3324932"/>
                <a:ext cx="582877" cy="51434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677" b="1">
                          <a:latin typeface="Cambria Math" panose="02040503050406030204" pitchFamily="18" charset="0"/>
                        </a:rPr>
                        <m:t>𝐀</m:t>
                      </m:r>
                    </m:oMath>
                  </m:oMathPara>
                </a14:m>
                <a:endParaRPr lang="en-US" sz="2677" dirty="0">
                  <a:latin typeface="Segoe UI" panose="020B0502040204020203" pitchFamily="34" charset="0"/>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3540690" y="3324932"/>
                <a:ext cx="582877" cy="514344"/>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7037953" y="3681873"/>
                <a:ext cx="582877" cy="51434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2677" b="1" i="1">
                              <a:latin typeface="Cambria Math" panose="02040503050406030204" pitchFamily="18" charset="0"/>
                            </a:rPr>
                          </m:ctrlPr>
                        </m:sSupPr>
                        <m:e>
                          <m:r>
                            <a:rPr lang="en-US" sz="2677" b="1">
                              <a:latin typeface="Cambria Math" panose="02040503050406030204" pitchFamily="18" charset="0"/>
                            </a:rPr>
                            <m:t>𝐀</m:t>
                          </m:r>
                        </m:e>
                        <m:sup>
                          <m:r>
                            <a:rPr lang="en-US" sz="2677" i="1">
                              <a:latin typeface="Cambria Math" panose="02040503050406030204" pitchFamily="18" charset="0"/>
                            </a:rPr>
                            <m:t>𝑇</m:t>
                          </m:r>
                        </m:sup>
                      </m:sSup>
                    </m:oMath>
                  </m:oMathPara>
                </a14:m>
                <a:endParaRPr lang="en-US" sz="2677" dirty="0">
                  <a:solidFill>
                    <a:schemeClr val="bg2"/>
                  </a:solidFill>
                  <a:latin typeface="Segoe UI" panose="020B0502040204020203" pitchFamily="34" charset="0"/>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7037953" y="3681873"/>
                <a:ext cx="582877" cy="514344"/>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4790506" y="3473202"/>
                <a:ext cx="1635466" cy="59576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060" b="1" i="1">
                              <a:latin typeface="Cambria Math" panose="02040503050406030204" pitchFamily="18" charset="0"/>
                            </a:rPr>
                          </m:ctrlPr>
                        </m:sSubPr>
                        <m:e>
                          <m:r>
                            <a:rPr lang="en-US" sz="3060" b="1" i="1">
                              <a:latin typeface="Cambria Math" panose="02040503050406030204" pitchFamily="18" charset="0"/>
                              <a:ea typeface="Cambria Math" panose="02040503050406030204" pitchFamily="18" charset="0"/>
                            </a:rPr>
                            <m:t>ℛ</m:t>
                          </m:r>
                        </m:e>
                        <m:sub>
                          <m:r>
                            <m:rPr>
                              <m:nor/>
                            </m:rPr>
                            <a:rPr lang="en-US" sz="3060">
                              <a:latin typeface="Cambria Math" panose="02040503050406030204" pitchFamily="18" charset="0"/>
                            </a:rPr>
                            <m:t>BornIn</m:t>
                          </m:r>
                        </m:sub>
                      </m:sSub>
                    </m:oMath>
                  </m:oMathPara>
                </a14:m>
                <a:endParaRPr lang="en-US" sz="2677" dirty="0">
                  <a:latin typeface="Segoe UI" panose="020B0502040204020203" pitchFamily="34" charset="0"/>
                </a:endParaRPr>
              </a:p>
            </p:txBody>
          </p:sp>
        </mc:Choice>
        <mc:Fallback xmlns="">
          <p:sp>
            <p:nvSpPr>
              <p:cNvPr id="10" name="TextBox 9"/>
              <p:cNvSpPr txBox="1">
                <a:spLocks noRot="1" noChangeAspect="1" noMove="1" noResize="1" noEditPoints="1" noAdjustHandles="1" noChangeArrowheads="1" noChangeShapeType="1" noTextEdit="1"/>
              </p:cNvSpPr>
              <p:nvPr/>
            </p:nvSpPr>
            <p:spPr>
              <a:xfrm>
                <a:off x="4790506" y="3473202"/>
                <a:ext cx="1635466" cy="595763"/>
              </a:xfrm>
              <a:prstGeom prst="rect">
                <a:avLst/>
              </a:prstGeom>
              <a:blipFill>
                <a:blip r:embed="rId5"/>
                <a:stretch>
                  <a:fillRect/>
                </a:stretch>
              </a:blipFill>
            </p:spPr>
            <p:txBody>
              <a:bodyPr/>
              <a:lstStyle/>
              <a:p>
                <a:r>
                  <a:rPr lang="en-US">
                    <a:noFill/>
                  </a:rPr>
                  <a:t> </a:t>
                </a:r>
              </a:p>
            </p:txBody>
          </p:sp>
        </mc:Fallback>
      </mc:AlternateContent>
      <p:sp>
        <p:nvSpPr>
          <p:cNvPr id="11" name="TextBox 10"/>
          <p:cNvSpPr txBox="1"/>
          <p:nvPr/>
        </p:nvSpPr>
        <p:spPr>
          <a:xfrm>
            <a:off x="8427915" y="3269287"/>
            <a:ext cx="1209470" cy="504305"/>
          </a:xfrm>
          <a:prstGeom prst="rect">
            <a:avLst/>
          </a:prstGeom>
          <a:noFill/>
          <a:ln>
            <a:noFill/>
          </a:ln>
        </p:spPr>
        <p:txBody>
          <a:bodyPr wrap="square" rtlCol="0">
            <a:spAutoFit/>
          </a:bodyPr>
          <a:lstStyle/>
          <a:p>
            <a:pPr algn="ctr"/>
            <a:r>
              <a:rPr lang="en-US" sz="2677" i="1" dirty="0">
                <a:latin typeface="Times New Roman" panose="02020603050405020304" pitchFamily="18" charset="0"/>
                <a:cs typeface="Times New Roman" panose="02020603050405020304" pitchFamily="18" charset="0"/>
              </a:rPr>
              <a:t>Hawaii</a:t>
            </a:r>
          </a:p>
        </p:txBody>
      </p:sp>
      <p:sp>
        <p:nvSpPr>
          <p:cNvPr id="12" name="TextBox 11"/>
          <p:cNvSpPr txBox="1"/>
          <p:nvPr/>
        </p:nvSpPr>
        <p:spPr>
          <a:xfrm>
            <a:off x="2652535" y="5435416"/>
            <a:ext cx="1209470" cy="514344"/>
          </a:xfrm>
          <a:prstGeom prst="rect">
            <a:avLst/>
          </a:prstGeom>
          <a:noFill/>
          <a:ln>
            <a:noFill/>
          </a:ln>
        </p:spPr>
        <p:txBody>
          <a:bodyPr wrap="square" rtlCol="0">
            <a:spAutoFit/>
          </a:bodyPr>
          <a:lstStyle/>
          <a:p>
            <a:pPr algn="ctr"/>
            <a:r>
              <a:rPr lang="en-US" sz="2677" i="1" dirty="0">
                <a:latin typeface="Times New Roman" panose="02020603050405020304" pitchFamily="18" charset="0"/>
                <a:cs typeface="Times New Roman" panose="02020603050405020304" pitchFamily="18" charset="0"/>
              </a:rPr>
              <a:t>Obama</a:t>
            </a:r>
          </a:p>
        </p:txBody>
      </p:sp>
      <p:grpSp>
        <p:nvGrpSpPr>
          <p:cNvPr id="13" name="Group 12"/>
          <p:cNvGrpSpPr/>
          <p:nvPr/>
        </p:nvGrpSpPr>
        <p:grpSpPr>
          <a:xfrm>
            <a:off x="3563790" y="3825919"/>
            <a:ext cx="562104" cy="1310770"/>
            <a:chOff x="3529359" y="4055607"/>
            <a:chExt cx="587874" cy="1370864"/>
          </a:xfrm>
        </p:grpSpPr>
        <p:sp>
          <p:nvSpPr>
            <p:cNvPr id="14" name="Rectangle 13"/>
            <p:cNvSpPr/>
            <p:nvPr/>
          </p:nvSpPr>
          <p:spPr bwMode="auto">
            <a:xfrm>
              <a:off x="3533679" y="4055607"/>
              <a:ext cx="583553" cy="1370864"/>
            </a:xfrm>
            <a:prstGeom prst="rect">
              <a:avLst/>
            </a:prstGeom>
            <a:solidFill>
              <a:schemeClr val="accent2">
                <a:lumMod val="75000"/>
              </a:schemeClr>
            </a:solidFill>
            <a:ln>
              <a:solidFill>
                <a:schemeClr val="tx1"/>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4918" tIns="52459" rIns="104918" bIns="52459" numCol="1" rtlCol="0" anchor="ctr" anchorCtr="0" compatLnSpc="1">
              <a:prstTxWarp prst="textNoShape">
                <a:avLst/>
              </a:prstTxWarp>
            </a:bodyPr>
            <a:lstStyle/>
            <a:p>
              <a:pPr algn="ctr" defTabSz="1048868" fontAlgn="base">
                <a:spcBef>
                  <a:spcPct val="0"/>
                </a:spcBef>
                <a:spcAft>
                  <a:spcPct val="0"/>
                </a:spcAft>
              </a:pPr>
              <a:endParaRPr lang="en-US" sz="1530" dirty="0">
                <a:solidFill>
                  <a:schemeClr val="tx1"/>
                </a:solidFill>
                <a:latin typeface="Segoe UI" panose="020B0502040204020203" pitchFamily="34" charset="0"/>
              </a:endParaRPr>
            </a:p>
          </p:txBody>
        </p:sp>
        <p:sp>
          <p:nvSpPr>
            <p:cNvPr id="15" name="Rectangle 14"/>
            <p:cNvSpPr/>
            <p:nvPr/>
          </p:nvSpPr>
          <p:spPr bwMode="auto">
            <a:xfrm>
              <a:off x="3529359" y="4706569"/>
              <a:ext cx="587874" cy="110302"/>
            </a:xfrm>
            <a:prstGeom prst="rect">
              <a:avLst/>
            </a:prstGeom>
            <a:noFill/>
            <a:ln w="22225">
              <a:solidFill>
                <a:schemeClr val="bg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04918" tIns="52459" rIns="104918" bIns="52459" numCol="1" rtlCol="0" anchor="ctr" anchorCtr="0" compatLnSpc="1">
              <a:prstTxWarp prst="textNoShape">
                <a:avLst/>
              </a:prstTxWarp>
            </a:bodyPr>
            <a:lstStyle/>
            <a:p>
              <a:pPr algn="ctr" defTabSz="1048868" fontAlgn="base">
                <a:spcBef>
                  <a:spcPct val="0"/>
                </a:spcBef>
                <a:spcAft>
                  <a:spcPct val="0"/>
                </a:spcAft>
              </a:pPr>
              <a:endParaRPr lang="en-US" sz="2773" dirty="0">
                <a:solidFill>
                  <a:schemeClr val="tx1"/>
                </a:solidFill>
                <a:latin typeface="Segoe UI" panose="020B0502040204020203" pitchFamily="34" charset="0"/>
              </a:endParaRPr>
            </a:p>
          </p:txBody>
        </p:sp>
      </p:grpSp>
      <p:grpSp>
        <p:nvGrpSpPr>
          <p:cNvPr id="16" name="Group 15"/>
          <p:cNvGrpSpPr/>
          <p:nvPr/>
        </p:nvGrpSpPr>
        <p:grpSpPr>
          <a:xfrm>
            <a:off x="6922042" y="4178494"/>
            <a:ext cx="1310770" cy="573124"/>
            <a:chOff x="7041574" y="4424346"/>
            <a:chExt cx="1370864" cy="599399"/>
          </a:xfrm>
        </p:grpSpPr>
        <p:sp>
          <p:nvSpPr>
            <p:cNvPr id="17" name="Rectangle 16"/>
            <p:cNvSpPr/>
            <p:nvPr/>
          </p:nvSpPr>
          <p:spPr bwMode="auto">
            <a:xfrm rot="5400000">
              <a:off x="7435229" y="4030691"/>
              <a:ext cx="583553" cy="1370864"/>
            </a:xfrm>
            <a:prstGeom prst="rect">
              <a:avLst/>
            </a:prstGeom>
            <a:solidFill>
              <a:schemeClr val="accent2">
                <a:lumMod val="75000"/>
              </a:schemeClr>
            </a:solidFill>
            <a:ln>
              <a:solidFill>
                <a:schemeClr val="tx1"/>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4918" tIns="52459" rIns="104918" bIns="52459" numCol="1" rtlCol="0" anchor="ctr" anchorCtr="0" compatLnSpc="1">
              <a:prstTxWarp prst="textNoShape">
                <a:avLst/>
              </a:prstTxWarp>
            </a:bodyPr>
            <a:lstStyle/>
            <a:p>
              <a:pPr algn="ctr" defTabSz="1048868" fontAlgn="base">
                <a:spcBef>
                  <a:spcPct val="0"/>
                </a:spcBef>
                <a:spcAft>
                  <a:spcPct val="0"/>
                </a:spcAft>
              </a:pPr>
              <a:endParaRPr lang="en-US" sz="1530" dirty="0">
                <a:solidFill>
                  <a:schemeClr val="tx1"/>
                </a:solidFill>
                <a:latin typeface="Segoe UI" panose="020B0502040204020203" pitchFamily="34" charset="0"/>
              </a:endParaRPr>
            </a:p>
          </p:txBody>
        </p:sp>
        <p:sp>
          <p:nvSpPr>
            <p:cNvPr id="18" name="Rectangle 17"/>
            <p:cNvSpPr/>
            <p:nvPr/>
          </p:nvSpPr>
          <p:spPr bwMode="auto">
            <a:xfrm rot="16200000">
              <a:off x="7797536" y="4674657"/>
              <a:ext cx="587874" cy="110302"/>
            </a:xfrm>
            <a:prstGeom prst="rect">
              <a:avLst/>
            </a:prstGeom>
            <a:noFill/>
            <a:ln w="22225">
              <a:solidFill>
                <a:schemeClr val="bg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04918" tIns="52459" rIns="104918" bIns="52459" numCol="1" rtlCol="0" anchor="ctr" anchorCtr="0" compatLnSpc="1">
              <a:prstTxWarp prst="textNoShape">
                <a:avLst/>
              </a:prstTxWarp>
            </a:bodyPr>
            <a:lstStyle/>
            <a:p>
              <a:pPr algn="ctr" defTabSz="1048868" fontAlgn="base">
                <a:spcBef>
                  <a:spcPct val="0"/>
                </a:spcBef>
                <a:spcAft>
                  <a:spcPct val="0"/>
                </a:spcAft>
              </a:pPr>
              <a:endParaRPr lang="en-US" sz="2773" dirty="0">
                <a:solidFill>
                  <a:schemeClr val="tx1"/>
                </a:solidFill>
                <a:latin typeface="Segoe UI" panose="020B0502040204020203" pitchFamily="34" charset="0"/>
              </a:endParaRPr>
            </a:p>
          </p:txBody>
        </p:sp>
      </p:grpSp>
      <p:sp>
        <p:nvSpPr>
          <p:cNvPr id="19" name="Freeform 18"/>
          <p:cNvSpPr/>
          <p:nvPr/>
        </p:nvSpPr>
        <p:spPr bwMode="auto">
          <a:xfrm>
            <a:off x="2652536" y="4510268"/>
            <a:ext cx="790107" cy="925148"/>
          </a:xfrm>
          <a:custGeom>
            <a:avLst/>
            <a:gdLst>
              <a:gd name="connsiteX0" fmla="*/ 252173 w 826331"/>
              <a:gd name="connsiteY0" fmla="*/ 967563 h 967563"/>
              <a:gd name="connsiteX1" fmla="*/ 28889 w 826331"/>
              <a:gd name="connsiteY1" fmla="*/ 297712 h 967563"/>
              <a:gd name="connsiteX2" fmla="*/ 826331 w 826331"/>
              <a:gd name="connsiteY2" fmla="*/ 0 h 967563"/>
            </a:gdLst>
            <a:ahLst/>
            <a:cxnLst>
              <a:cxn ang="0">
                <a:pos x="connsiteX0" y="connsiteY0"/>
              </a:cxn>
              <a:cxn ang="0">
                <a:pos x="connsiteX1" y="connsiteY1"/>
              </a:cxn>
              <a:cxn ang="0">
                <a:pos x="connsiteX2" y="connsiteY2"/>
              </a:cxn>
            </a:cxnLst>
            <a:rect l="l" t="t" r="r" b="b"/>
            <a:pathLst>
              <a:path w="826331" h="967563">
                <a:moveTo>
                  <a:pt x="252173" y="967563"/>
                </a:moveTo>
                <a:cubicBezTo>
                  <a:pt x="92684" y="713267"/>
                  <a:pt x="-66804" y="458972"/>
                  <a:pt x="28889" y="297712"/>
                </a:cubicBezTo>
                <a:cubicBezTo>
                  <a:pt x="124582" y="136452"/>
                  <a:pt x="704057" y="44302"/>
                  <a:pt x="826331" y="0"/>
                </a:cubicBezTo>
              </a:path>
            </a:pathLst>
          </a:custGeom>
          <a:noFill/>
          <a:ln>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22"/>
          </a:p>
        </p:txBody>
      </p:sp>
      <p:sp>
        <p:nvSpPr>
          <p:cNvPr id="20" name="Freeform 19"/>
          <p:cNvSpPr/>
          <p:nvPr/>
        </p:nvSpPr>
        <p:spPr bwMode="auto">
          <a:xfrm>
            <a:off x="7895969" y="3513956"/>
            <a:ext cx="568906" cy="589654"/>
          </a:xfrm>
          <a:custGeom>
            <a:avLst/>
            <a:gdLst>
              <a:gd name="connsiteX0" fmla="*/ 594989 w 594989"/>
              <a:gd name="connsiteY0" fmla="*/ 0 h 616688"/>
              <a:gd name="connsiteX1" fmla="*/ 52728 w 594989"/>
              <a:gd name="connsiteY1" fmla="*/ 106325 h 616688"/>
              <a:gd name="connsiteX2" fmla="*/ 20831 w 594989"/>
              <a:gd name="connsiteY2" fmla="*/ 616688 h 616688"/>
            </a:gdLst>
            <a:ahLst/>
            <a:cxnLst>
              <a:cxn ang="0">
                <a:pos x="connsiteX0" y="connsiteY0"/>
              </a:cxn>
              <a:cxn ang="0">
                <a:pos x="connsiteX1" y="connsiteY1"/>
              </a:cxn>
              <a:cxn ang="0">
                <a:pos x="connsiteX2" y="connsiteY2"/>
              </a:cxn>
            </a:cxnLst>
            <a:rect l="l" t="t" r="r" b="b"/>
            <a:pathLst>
              <a:path w="594989" h="616688">
                <a:moveTo>
                  <a:pt x="594989" y="0"/>
                </a:moveTo>
                <a:cubicBezTo>
                  <a:pt x="371705" y="1772"/>
                  <a:pt x="148421" y="3544"/>
                  <a:pt x="52728" y="106325"/>
                </a:cubicBezTo>
                <a:cubicBezTo>
                  <a:pt x="-42965" y="209106"/>
                  <a:pt x="20831" y="616688"/>
                  <a:pt x="20831" y="616688"/>
                </a:cubicBezTo>
              </a:path>
            </a:pathLst>
          </a:custGeom>
          <a:noFill/>
          <a:ln>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22"/>
              <a:t> </a:t>
            </a:r>
          </a:p>
        </p:txBody>
      </p:sp>
    </p:spTree>
    <p:extLst>
      <p:ext uri="{BB962C8B-B14F-4D97-AF65-F5344CB8AC3E}">
        <p14:creationId xmlns:p14="http://schemas.microsoft.com/office/powerpoint/2010/main" val="1993204459"/>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3635" y="296898"/>
            <a:ext cx="11750665" cy="1378874"/>
          </a:xfrm>
        </p:spPr>
        <p:txBody>
          <a:bodyPr/>
          <a:lstStyle/>
          <a:p>
            <a:r>
              <a:rPr lang="en-US" sz="4400" b="1" dirty="0"/>
              <a:t>Typed</a:t>
            </a:r>
            <a:r>
              <a:rPr lang="en-US" sz="4400" dirty="0"/>
              <a:t> Tensor Decomposition – TRESCAL</a:t>
            </a:r>
            <a:br>
              <a:rPr lang="en-US" sz="4488" dirty="0"/>
            </a:br>
            <a:r>
              <a:rPr lang="en-US" sz="2856" dirty="0"/>
              <a:t>[Chang+ EMNLP-14]</a:t>
            </a:r>
            <a:endParaRPr lang="en-US" sz="4488" dirty="0"/>
          </a:p>
        </p:txBody>
      </p:sp>
      <p:sp>
        <p:nvSpPr>
          <p:cNvPr id="3" name="Content Placeholder 2"/>
          <p:cNvSpPr>
            <a:spLocks noGrp="1"/>
          </p:cNvSpPr>
          <p:nvPr>
            <p:ph sz="quarter" idx="10"/>
          </p:nvPr>
        </p:nvSpPr>
        <p:spPr>
          <a:xfrm>
            <a:off x="584930" y="1909172"/>
            <a:ext cx="11388347" cy="4167295"/>
          </a:xfrm>
        </p:spPr>
        <p:txBody>
          <a:bodyPr/>
          <a:lstStyle/>
          <a:p>
            <a:r>
              <a:rPr lang="en-US" dirty="0"/>
              <a:t>Relational domain knowledge</a:t>
            </a:r>
          </a:p>
          <a:p>
            <a:pPr lvl="1"/>
            <a:r>
              <a:rPr lang="en-US" sz="3200" dirty="0"/>
              <a:t>Type information and constraints</a:t>
            </a:r>
          </a:p>
          <a:p>
            <a:pPr lvl="1"/>
            <a:r>
              <a:rPr lang="en-US" sz="3200" dirty="0"/>
              <a:t>Only legitimate entities are included in the loss</a:t>
            </a:r>
          </a:p>
          <a:p>
            <a:pPr lvl="8"/>
            <a:endParaRPr lang="en-US" sz="900" dirty="0"/>
          </a:p>
          <a:p>
            <a:r>
              <a:rPr lang="en-US" dirty="0"/>
              <a:t>Benefits of leveraging type information</a:t>
            </a:r>
          </a:p>
          <a:p>
            <a:pPr lvl="1"/>
            <a:r>
              <a:rPr lang="en-US" sz="3200" dirty="0"/>
              <a:t>Faster model training time</a:t>
            </a:r>
          </a:p>
          <a:p>
            <a:pPr lvl="1"/>
            <a:r>
              <a:rPr lang="en-US" sz="3200" dirty="0"/>
              <a:t>Highly scalable to large KB</a:t>
            </a:r>
          </a:p>
          <a:p>
            <a:pPr lvl="1"/>
            <a:r>
              <a:rPr lang="en-US" sz="3200" dirty="0"/>
              <a:t>Higher prediction accuracy</a:t>
            </a:r>
            <a:endParaRPr lang="en-US" sz="2856" dirty="0"/>
          </a:p>
        </p:txBody>
      </p:sp>
    </p:spTree>
    <p:extLst>
      <p:ext uri="{BB962C8B-B14F-4D97-AF65-F5344CB8AC3E}">
        <p14:creationId xmlns:p14="http://schemas.microsoft.com/office/powerpoint/2010/main" val="1069009765"/>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b="1" dirty="0"/>
              <a:t>Typed</a:t>
            </a:r>
            <a:r>
              <a:rPr lang="en-US" sz="4400" dirty="0"/>
              <a:t> Tensor Decomposition Objective</a:t>
            </a:r>
          </a:p>
        </p:txBody>
      </p:sp>
      <p:sp>
        <p:nvSpPr>
          <p:cNvPr id="4" name="Text Placeholder 1"/>
          <p:cNvSpPr txBox="1">
            <a:spLocks/>
          </p:cNvSpPr>
          <p:nvPr/>
        </p:nvSpPr>
        <p:spPr>
          <a:xfrm>
            <a:off x="1162772" y="1694106"/>
            <a:ext cx="8523853" cy="610714"/>
          </a:xfrm>
          <a:prstGeom prst="rect">
            <a:avLst/>
          </a:prstGeom>
        </p:spPr>
        <p:txBody>
          <a:bodyPr vert="horz" wrap="square" lIns="120026" tIns="75017" rIns="120026" bIns="75017" rtlCol="0">
            <a:spAutoFit/>
          </a:bodyPr>
          <a:lstStyle>
            <a:lvl1pPr marL="294208" marR="0" indent="-294208" algn="l" defTabSz="800293" rtl="0" eaLnBrk="1" fontAlgn="auto" latinLnBrk="0" hangingPunct="1">
              <a:lnSpc>
                <a:spcPct val="90000"/>
              </a:lnSpc>
              <a:spcBef>
                <a:spcPct val="20000"/>
              </a:spcBef>
              <a:spcAft>
                <a:spcPts val="0"/>
              </a:spcAft>
              <a:buClrTx/>
              <a:buSzPct val="90000"/>
              <a:buFont typeface="Arial" pitchFamily="34" charset="0"/>
              <a:buChar char="•"/>
              <a:tabLst/>
              <a:defRPr sz="3400" kern="1200" spc="0" baseline="0">
                <a:gradFill>
                  <a:gsLst>
                    <a:gs pos="1250">
                      <a:schemeClr val="tx1"/>
                    </a:gs>
                    <a:gs pos="100000">
                      <a:schemeClr val="tx1"/>
                    </a:gs>
                  </a:gsLst>
                  <a:lin ang="5400000" scaled="0"/>
                </a:gradFill>
                <a:latin typeface="+mj-lt"/>
                <a:ea typeface="+mn-ea"/>
                <a:cs typeface="+mn-cs"/>
              </a:defRPr>
            </a:lvl1pPr>
            <a:lvl2pPr marL="501244" marR="0" indent="-207035" algn="l" defTabSz="800293" rtl="0" eaLnBrk="1" fontAlgn="auto" latinLnBrk="0" hangingPunct="1">
              <a:lnSpc>
                <a:spcPct val="90000"/>
              </a:lnSpc>
              <a:spcBef>
                <a:spcPct val="20000"/>
              </a:spcBef>
              <a:spcAft>
                <a:spcPts val="0"/>
              </a:spcAft>
              <a:buClrTx/>
              <a:buSzPct val="90000"/>
              <a:buFont typeface="Arial" pitchFamily="34" charset="0"/>
              <a:buChar char="•"/>
              <a:tabLst/>
              <a:defRPr sz="2100" kern="1200" spc="0" baseline="0">
                <a:gradFill>
                  <a:gsLst>
                    <a:gs pos="1250">
                      <a:schemeClr val="tx1"/>
                    </a:gs>
                    <a:gs pos="100000">
                      <a:schemeClr val="tx1"/>
                    </a:gs>
                  </a:gsLst>
                  <a:lin ang="5400000" scaled="0"/>
                </a:gradFill>
                <a:latin typeface="+mn-lt"/>
                <a:ea typeface="+mn-ea"/>
                <a:cs typeface="+mn-cs"/>
              </a:defRPr>
            </a:lvl2pPr>
            <a:lvl3pPr marL="686486" marR="0" indent="-196139" algn="l" defTabSz="800293" rtl="0" eaLnBrk="1" fontAlgn="auto" latinLnBrk="0" hangingPunct="1">
              <a:lnSpc>
                <a:spcPct val="90000"/>
              </a:lnSpc>
              <a:spcBef>
                <a:spcPct val="20000"/>
              </a:spcBef>
              <a:spcAft>
                <a:spcPts val="0"/>
              </a:spcAft>
              <a:buClrTx/>
              <a:buSzPct val="90000"/>
              <a:buFont typeface="Arial" pitchFamily="34" charset="0"/>
              <a:buChar char="•"/>
              <a:tabLst/>
              <a:defRPr sz="2100" kern="1200" spc="0" baseline="0">
                <a:gradFill>
                  <a:gsLst>
                    <a:gs pos="1250">
                      <a:schemeClr val="tx1"/>
                    </a:gs>
                    <a:gs pos="100000">
                      <a:schemeClr val="tx1"/>
                    </a:gs>
                  </a:gsLst>
                  <a:lin ang="5400000" scaled="0"/>
                </a:gradFill>
                <a:latin typeface="+mn-lt"/>
                <a:ea typeface="+mn-ea"/>
                <a:cs typeface="+mn-cs"/>
              </a:defRPr>
            </a:lvl3pPr>
            <a:lvl4pPr marL="882625" marR="0" indent="-196139" algn="l" defTabSz="800293" rtl="0" eaLnBrk="1" fontAlgn="auto" latinLnBrk="0" hangingPunct="1">
              <a:lnSpc>
                <a:spcPct val="90000"/>
              </a:lnSpc>
              <a:spcBef>
                <a:spcPct val="20000"/>
              </a:spcBef>
              <a:spcAft>
                <a:spcPts val="0"/>
              </a:spcAft>
              <a:buClrTx/>
              <a:buSzPct val="90000"/>
              <a:buFont typeface="Arial" pitchFamily="34" charset="0"/>
              <a:buChar char="•"/>
              <a:tabLst/>
              <a:defRPr sz="1700" kern="1200" spc="0" baseline="0">
                <a:gradFill>
                  <a:gsLst>
                    <a:gs pos="1250">
                      <a:schemeClr val="tx1"/>
                    </a:gs>
                    <a:gs pos="100000">
                      <a:schemeClr val="tx1"/>
                    </a:gs>
                  </a:gsLst>
                  <a:lin ang="5400000" scaled="0"/>
                </a:gradFill>
                <a:latin typeface="+mn-lt"/>
                <a:ea typeface="+mn-ea"/>
                <a:cs typeface="+mn-cs"/>
              </a:defRPr>
            </a:lvl4pPr>
            <a:lvl5pPr marL="1078763" marR="0" indent="-196139" algn="l" defTabSz="800293" rtl="0" eaLnBrk="1" fontAlgn="auto" latinLnBrk="0" hangingPunct="1">
              <a:lnSpc>
                <a:spcPct val="90000"/>
              </a:lnSpc>
              <a:spcBef>
                <a:spcPct val="20000"/>
              </a:spcBef>
              <a:spcAft>
                <a:spcPts val="0"/>
              </a:spcAft>
              <a:buClrTx/>
              <a:buSzPct val="90000"/>
              <a:buFont typeface="Arial" pitchFamily="34" charset="0"/>
              <a:buChar char="•"/>
              <a:tabLst/>
              <a:defRPr sz="1700" kern="1200" spc="0" baseline="0">
                <a:gradFill>
                  <a:gsLst>
                    <a:gs pos="1250">
                      <a:schemeClr val="tx1"/>
                    </a:gs>
                    <a:gs pos="100000">
                      <a:schemeClr val="tx1"/>
                    </a:gs>
                  </a:gsLst>
                  <a:lin ang="5400000" scaled="0"/>
                </a:gradFill>
                <a:latin typeface="+mn-lt"/>
                <a:ea typeface="+mn-ea"/>
                <a:cs typeface="+mn-cs"/>
              </a:defRPr>
            </a:lvl5pPr>
            <a:lvl6pPr marL="2200804" indent="-200074" algn="l" defTabSz="800293" rtl="0" eaLnBrk="1" latinLnBrk="0" hangingPunct="1">
              <a:spcBef>
                <a:spcPct val="20000"/>
              </a:spcBef>
              <a:buFont typeface="Arial" pitchFamily="34" charset="0"/>
              <a:buChar char="•"/>
              <a:defRPr sz="1700" kern="1200">
                <a:solidFill>
                  <a:schemeClr val="tx1"/>
                </a:solidFill>
                <a:latin typeface="+mn-lt"/>
                <a:ea typeface="+mn-ea"/>
                <a:cs typeface="+mn-cs"/>
              </a:defRPr>
            </a:lvl6pPr>
            <a:lvl7pPr marL="2600951" indent="-200074" algn="l" defTabSz="800293" rtl="0" eaLnBrk="1" latinLnBrk="0" hangingPunct="1">
              <a:spcBef>
                <a:spcPct val="20000"/>
              </a:spcBef>
              <a:buFont typeface="Arial" pitchFamily="34" charset="0"/>
              <a:buChar char="•"/>
              <a:defRPr sz="1700" kern="1200">
                <a:solidFill>
                  <a:schemeClr val="tx1"/>
                </a:solidFill>
                <a:latin typeface="+mn-lt"/>
                <a:ea typeface="+mn-ea"/>
                <a:cs typeface="+mn-cs"/>
              </a:defRPr>
            </a:lvl7pPr>
            <a:lvl8pPr marL="3001098" indent="-200074" algn="l" defTabSz="800293" rtl="0" eaLnBrk="1" latinLnBrk="0" hangingPunct="1">
              <a:spcBef>
                <a:spcPct val="20000"/>
              </a:spcBef>
              <a:buFont typeface="Arial" pitchFamily="34" charset="0"/>
              <a:buChar char="•"/>
              <a:defRPr sz="1700" kern="1200">
                <a:solidFill>
                  <a:schemeClr val="tx1"/>
                </a:solidFill>
                <a:latin typeface="+mn-lt"/>
                <a:ea typeface="+mn-ea"/>
                <a:cs typeface="+mn-cs"/>
              </a:defRPr>
            </a:lvl8pPr>
            <a:lvl9pPr marL="3401245" indent="-200074" algn="l" defTabSz="800293" rtl="0" eaLnBrk="1" latinLnBrk="0" hangingPunct="1">
              <a:spcBef>
                <a:spcPct val="20000"/>
              </a:spcBef>
              <a:buFont typeface="Arial" pitchFamily="34" charset="0"/>
              <a:buChar char="•"/>
              <a:defRPr sz="1700" kern="1200">
                <a:solidFill>
                  <a:schemeClr val="tx1"/>
                </a:solidFill>
                <a:latin typeface="+mn-lt"/>
                <a:ea typeface="+mn-ea"/>
                <a:cs typeface="+mn-cs"/>
              </a:defRPr>
            </a:lvl9pPr>
          </a:lstStyle>
          <a:p>
            <a:r>
              <a:rPr lang="en-US" sz="3251" dirty="0"/>
              <a:t>Reconstruction error:</a:t>
            </a:r>
          </a:p>
        </p:txBody>
      </p:sp>
      <mc:AlternateContent xmlns:mc="http://schemas.openxmlformats.org/markup-compatibility/2006" xmlns:a14="http://schemas.microsoft.com/office/drawing/2010/main">
        <mc:Choice Requires="a14">
          <p:sp>
            <p:nvSpPr>
              <p:cNvPr id="5" name="Rectangle 4"/>
              <p:cNvSpPr/>
              <p:nvPr/>
            </p:nvSpPr>
            <p:spPr>
              <a:xfrm>
                <a:off x="5028438" y="1565195"/>
                <a:ext cx="3351543" cy="968261"/>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295" i="1">
                              <a:latin typeface="Cambria Math" panose="02040503050406030204" pitchFamily="18" charset="0"/>
                            </a:rPr>
                          </m:ctrlPr>
                        </m:fPr>
                        <m:num>
                          <m:r>
                            <a:rPr lang="en-US" sz="2295" i="1">
                              <a:latin typeface="Cambria Math" panose="02040503050406030204" pitchFamily="18" charset="0"/>
                            </a:rPr>
                            <m:t>1</m:t>
                          </m:r>
                        </m:num>
                        <m:den>
                          <m:r>
                            <a:rPr lang="en-US" sz="2295" i="1">
                              <a:latin typeface="Cambria Math" panose="02040503050406030204" pitchFamily="18" charset="0"/>
                            </a:rPr>
                            <m:t>2</m:t>
                          </m:r>
                        </m:den>
                      </m:f>
                      <m:nary>
                        <m:naryPr>
                          <m:chr m:val="∑"/>
                          <m:supHide m:val="on"/>
                          <m:ctrlPr>
                            <a:rPr lang="en-US" sz="2295" i="1">
                              <a:latin typeface="Cambria Math" panose="02040503050406030204" pitchFamily="18" charset="0"/>
                            </a:rPr>
                          </m:ctrlPr>
                        </m:naryPr>
                        <m:sub>
                          <m:r>
                            <a:rPr lang="en-US" sz="2295" i="1">
                              <a:latin typeface="Cambria Math" panose="02040503050406030204" pitchFamily="18" charset="0"/>
                            </a:rPr>
                            <m:t>𝑘</m:t>
                          </m:r>
                        </m:sub>
                        <m:sup/>
                        <m:e>
                          <m:sSubSup>
                            <m:sSubSupPr>
                              <m:ctrlPr>
                                <a:rPr lang="en-US" sz="2295" i="1">
                                  <a:latin typeface="Cambria Math" panose="02040503050406030204" pitchFamily="18" charset="0"/>
                                </a:rPr>
                              </m:ctrlPr>
                            </m:sSubSupPr>
                            <m:e>
                              <m:d>
                                <m:dPr>
                                  <m:begChr m:val="‖"/>
                                  <m:endChr m:val="‖"/>
                                  <m:ctrlPr>
                                    <a:rPr lang="en-US" sz="2295" i="1">
                                      <a:latin typeface="Cambria Math" panose="02040503050406030204" pitchFamily="18" charset="0"/>
                                    </a:rPr>
                                  </m:ctrlPr>
                                </m:dPr>
                                <m:e>
                                  <m:sSub>
                                    <m:sSubPr>
                                      <m:ctrlPr>
                                        <a:rPr lang="en-US" sz="2295" i="1">
                                          <a:latin typeface="Cambria Math" panose="02040503050406030204" pitchFamily="18" charset="0"/>
                                        </a:rPr>
                                      </m:ctrlPr>
                                    </m:sSubPr>
                                    <m:e>
                                      <m:r>
                                        <a:rPr lang="en-US" sz="2295" i="1">
                                          <a:latin typeface="Cambria Math" panose="02040503050406030204" pitchFamily="18" charset="0"/>
                                          <a:ea typeface="Cambria Math" panose="02040503050406030204" pitchFamily="18" charset="0"/>
                                        </a:rPr>
                                        <m:t>𝒳</m:t>
                                      </m:r>
                                    </m:e>
                                    <m:sub>
                                      <m:r>
                                        <a:rPr lang="en-US" sz="2295" i="1">
                                          <a:latin typeface="Cambria Math" panose="02040503050406030204" pitchFamily="18" charset="0"/>
                                        </a:rPr>
                                        <m:t>𝑘</m:t>
                                      </m:r>
                                    </m:sub>
                                  </m:sSub>
                                  <m:r>
                                    <a:rPr lang="en-US" sz="2295" i="1">
                                      <a:latin typeface="Cambria Math" panose="02040503050406030204" pitchFamily="18" charset="0"/>
                                    </a:rPr>
                                    <m:t>−</m:t>
                                  </m:r>
                                  <m:r>
                                    <a:rPr lang="en-US" sz="2295" b="1">
                                      <a:latin typeface="Cambria Math" panose="02040503050406030204" pitchFamily="18" charset="0"/>
                                    </a:rPr>
                                    <m:t>𝐀</m:t>
                                  </m:r>
                                  <m:sSub>
                                    <m:sSubPr>
                                      <m:ctrlPr>
                                        <a:rPr lang="en-US" sz="2295" i="1">
                                          <a:latin typeface="Cambria Math" panose="02040503050406030204" pitchFamily="18" charset="0"/>
                                        </a:rPr>
                                      </m:ctrlPr>
                                    </m:sSubPr>
                                    <m:e>
                                      <m:r>
                                        <a:rPr lang="en-US" sz="2295" i="1">
                                          <a:latin typeface="Cambria Math" panose="02040503050406030204" pitchFamily="18" charset="0"/>
                                          <a:ea typeface="Cambria Math" panose="02040503050406030204" pitchFamily="18" charset="0"/>
                                        </a:rPr>
                                        <m:t>ℛ</m:t>
                                      </m:r>
                                    </m:e>
                                    <m:sub>
                                      <m:r>
                                        <a:rPr lang="en-US" sz="2295" i="1">
                                          <a:latin typeface="Cambria Math" panose="02040503050406030204" pitchFamily="18" charset="0"/>
                                        </a:rPr>
                                        <m:t>𝑘</m:t>
                                      </m:r>
                                    </m:sub>
                                  </m:sSub>
                                  <m:sSup>
                                    <m:sSupPr>
                                      <m:ctrlPr>
                                        <a:rPr lang="en-US" sz="2295" i="1">
                                          <a:latin typeface="Cambria Math" panose="02040503050406030204" pitchFamily="18" charset="0"/>
                                        </a:rPr>
                                      </m:ctrlPr>
                                    </m:sSupPr>
                                    <m:e>
                                      <m:r>
                                        <a:rPr lang="en-US" sz="2295" b="1">
                                          <a:latin typeface="Cambria Math" panose="02040503050406030204" pitchFamily="18" charset="0"/>
                                        </a:rPr>
                                        <m:t>𝐀</m:t>
                                      </m:r>
                                    </m:e>
                                    <m:sup>
                                      <m:r>
                                        <a:rPr lang="en-US" sz="2295" i="1">
                                          <a:latin typeface="Cambria Math" panose="02040503050406030204" pitchFamily="18" charset="0"/>
                                        </a:rPr>
                                        <m:t>𝑇</m:t>
                                      </m:r>
                                    </m:sup>
                                  </m:sSup>
                                </m:e>
                              </m:d>
                            </m:e>
                            <m:sub>
                              <m:r>
                                <a:rPr lang="en-US" sz="2295" i="1">
                                  <a:latin typeface="Cambria Math" panose="02040503050406030204" pitchFamily="18" charset="0"/>
                                </a:rPr>
                                <m:t>𝐹</m:t>
                              </m:r>
                            </m:sub>
                            <m:sup>
                              <m:r>
                                <a:rPr lang="en-US" sz="2295" i="1">
                                  <a:latin typeface="Cambria Math" panose="02040503050406030204" pitchFamily="18" charset="0"/>
                                </a:rPr>
                                <m:t>2</m:t>
                              </m:r>
                            </m:sup>
                          </m:sSubSup>
                        </m:e>
                      </m:nary>
                    </m:oMath>
                  </m:oMathPara>
                </a14:m>
                <a:endParaRPr lang="en-US" sz="2295" dirty="0"/>
              </a:p>
            </p:txBody>
          </p:sp>
        </mc:Choice>
        <mc:Fallback xmlns="">
          <p:sp>
            <p:nvSpPr>
              <p:cNvPr id="5" name="Rectangle 4"/>
              <p:cNvSpPr>
                <a:spLocks noRot="1" noChangeAspect="1" noMove="1" noResize="1" noEditPoints="1" noAdjustHandles="1" noChangeArrowheads="1" noChangeShapeType="1" noTextEdit="1"/>
              </p:cNvSpPr>
              <p:nvPr/>
            </p:nvSpPr>
            <p:spPr>
              <a:xfrm>
                <a:off x="5028438" y="1565195"/>
                <a:ext cx="3351543" cy="968261"/>
              </a:xfrm>
              <a:prstGeom prst="rect">
                <a:avLst/>
              </a:prstGeom>
              <a:blipFill>
                <a:blip r:embed="rId2"/>
                <a:stretch>
                  <a:fillRect/>
                </a:stretch>
              </a:blipFill>
            </p:spPr>
            <p:txBody>
              <a:bodyPr/>
              <a:lstStyle/>
              <a:p>
                <a:r>
                  <a:rPr lang="en-US">
                    <a:noFill/>
                  </a:rPr>
                  <a:t> </a:t>
                </a:r>
              </a:p>
            </p:txBody>
          </p:sp>
        </mc:Fallback>
      </mc:AlternateContent>
      <p:sp>
        <p:nvSpPr>
          <p:cNvPr id="24" name="Rectangle 23"/>
          <p:cNvSpPr/>
          <p:nvPr/>
        </p:nvSpPr>
        <p:spPr bwMode="auto">
          <a:xfrm>
            <a:off x="4918537" y="4212283"/>
            <a:ext cx="547404" cy="291439"/>
          </a:xfrm>
          <a:prstGeom prst="rect">
            <a:avLst/>
          </a:prstGeom>
          <a:solidFill>
            <a:schemeClr val="accent2">
              <a:lumMod val="75000"/>
            </a:schemeClr>
          </a:solidFill>
          <a:ln w="12700">
            <a:solidFill>
              <a:schemeClr val="accent2">
                <a:lumMod val="7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04918" tIns="52459" rIns="104918" bIns="52459" numCol="1" rtlCol="0" anchor="ctr" anchorCtr="0" compatLnSpc="1">
            <a:prstTxWarp prst="textNoShape">
              <a:avLst/>
            </a:prstTxWarp>
          </a:bodyPr>
          <a:lstStyle/>
          <a:p>
            <a:pPr algn="ctr" defTabSz="1048868" fontAlgn="base">
              <a:spcBef>
                <a:spcPct val="0"/>
              </a:spcBef>
              <a:spcAft>
                <a:spcPct val="0"/>
              </a:spcAft>
            </a:pPr>
            <a:endParaRPr lang="en-US" sz="2773" dirty="0">
              <a:solidFill>
                <a:schemeClr val="tx1"/>
              </a:solidFill>
              <a:latin typeface="Segoe UI" panose="020B0502040204020203" pitchFamily="34" charset="0"/>
            </a:endParaRPr>
          </a:p>
        </p:txBody>
      </p:sp>
      <p:sp>
        <p:nvSpPr>
          <p:cNvPr id="25" name="Rectangle 24"/>
          <p:cNvSpPr/>
          <p:nvPr/>
        </p:nvSpPr>
        <p:spPr bwMode="auto">
          <a:xfrm>
            <a:off x="2608844" y="3833019"/>
            <a:ext cx="1310770" cy="1310770"/>
          </a:xfrm>
          <a:prstGeom prst="rect">
            <a:avLst/>
          </a:prstGeom>
          <a:noFill/>
          <a:ln w="19050">
            <a:solidFill>
              <a:srgbClr val="1555A4"/>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4918" tIns="52459" rIns="104918" bIns="52459" numCol="1" rtlCol="0" anchor="ctr" anchorCtr="0" compatLnSpc="1">
            <a:prstTxWarp prst="textNoShape">
              <a:avLst/>
            </a:prstTxWarp>
          </a:bodyPr>
          <a:lstStyle/>
          <a:p>
            <a:pPr algn="ctr" defTabSz="1048868" fontAlgn="base">
              <a:spcBef>
                <a:spcPct val="0"/>
              </a:spcBef>
              <a:spcAft>
                <a:spcPct val="0"/>
              </a:spcAft>
            </a:pPr>
            <a:endParaRPr lang="en-US" sz="1530" dirty="0">
              <a:solidFill>
                <a:schemeClr val="tx1"/>
              </a:solidFill>
              <a:latin typeface="Segoe UI" panose="020B0502040204020203" pitchFamily="34" charset="0"/>
            </a:endParaRPr>
          </a:p>
        </p:txBody>
      </p:sp>
      <p:grpSp>
        <p:nvGrpSpPr>
          <p:cNvPr id="26" name="Group 25"/>
          <p:cNvGrpSpPr/>
          <p:nvPr/>
        </p:nvGrpSpPr>
        <p:grpSpPr>
          <a:xfrm>
            <a:off x="4309765" y="4129143"/>
            <a:ext cx="249241" cy="565893"/>
            <a:chOff x="3733800" y="3836313"/>
            <a:chExt cx="260668" cy="591836"/>
          </a:xfrm>
        </p:grpSpPr>
        <p:sp>
          <p:nvSpPr>
            <p:cNvPr id="27" name="TextBox 26"/>
            <p:cNvSpPr txBox="1"/>
            <p:nvPr/>
          </p:nvSpPr>
          <p:spPr>
            <a:xfrm>
              <a:off x="3743117" y="3836313"/>
              <a:ext cx="251351" cy="439436"/>
            </a:xfrm>
            <a:prstGeom prst="rect">
              <a:avLst/>
            </a:prstGeom>
            <a:noFill/>
          </p:spPr>
          <p:txBody>
            <a:bodyPr wrap="none" lIns="0" tIns="0" rIns="0" bIns="0" rtlCol="0">
              <a:spAutoFit/>
            </a:bodyPr>
            <a:lstStyle/>
            <a:p>
              <a:r>
                <a:rPr lang="en-US" sz="2677" dirty="0"/>
                <a:t>~</a:t>
              </a:r>
            </a:p>
          </p:txBody>
        </p:sp>
        <p:sp>
          <p:nvSpPr>
            <p:cNvPr id="28" name="TextBox 27"/>
            <p:cNvSpPr txBox="1"/>
            <p:nvPr/>
          </p:nvSpPr>
          <p:spPr>
            <a:xfrm>
              <a:off x="3733800" y="3988713"/>
              <a:ext cx="251352" cy="439436"/>
            </a:xfrm>
            <a:prstGeom prst="rect">
              <a:avLst/>
            </a:prstGeom>
            <a:noFill/>
          </p:spPr>
          <p:txBody>
            <a:bodyPr wrap="none" lIns="0" tIns="0" rIns="0" bIns="0" rtlCol="0">
              <a:spAutoFit/>
            </a:bodyPr>
            <a:lstStyle/>
            <a:p>
              <a:r>
                <a:rPr lang="en-US" sz="2677" dirty="0"/>
                <a:t>~</a:t>
              </a:r>
            </a:p>
          </p:txBody>
        </p:sp>
      </p:grpSp>
      <p:sp>
        <p:nvSpPr>
          <p:cNvPr id="29" name="Rectangle 28"/>
          <p:cNvSpPr/>
          <p:nvPr/>
        </p:nvSpPr>
        <p:spPr bwMode="auto">
          <a:xfrm rot="5400000">
            <a:off x="8641518" y="3789421"/>
            <a:ext cx="557972" cy="1310770"/>
          </a:xfrm>
          <a:prstGeom prst="rect">
            <a:avLst/>
          </a:prstGeom>
          <a:noFill/>
          <a:ln>
            <a:solidFill>
              <a:schemeClr val="accent2">
                <a:lumMod val="75000"/>
              </a:schemeClr>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4918" tIns="52459" rIns="104918" bIns="52459" numCol="1" rtlCol="0" anchor="ctr" anchorCtr="0" compatLnSpc="1">
            <a:prstTxWarp prst="textNoShape">
              <a:avLst/>
            </a:prstTxWarp>
          </a:bodyPr>
          <a:lstStyle/>
          <a:p>
            <a:pPr algn="ctr" defTabSz="1048868" fontAlgn="base">
              <a:spcBef>
                <a:spcPct val="0"/>
              </a:spcBef>
              <a:spcAft>
                <a:spcPct val="0"/>
              </a:spcAft>
            </a:pPr>
            <a:endParaRPr lang="en-US" sz="1530" dirty="0">
              <a:solidFill>
                <a:schemeClr val="tx1"/>
              </a:solidFill>
              <a:latin typeface="Segoe UI" panose="020B0502040204020203" pitchFamily="34" charset="0"/>
            </a:endParaRPr>
          </a:p>
        </p:txBody>
      </p:sp>
      <p:sp>
        <p:nvSpPr>
          <p:cNvPr id="30" name="TextBox 29"/>
          <p:cNvSpPr txBox="1"/>
          <p:nvPr/>
        </p:nvSpPr>
        <p:spPr>
          <a:xfrm>
            <a:off x="5775874" y="4189681"/>
            <a:ext cx="240333" cy="420173"/>
          </a:xfrm>
          <a:prstGeom prst="rect">
            <a:avLst/>
          </a:prstGeom>
          <a:noFill/>
        </p:spPr>
        <p:txBody>
          <a:bodyPr wrap="none" lIns="0" tIns="0" rIns="0" bIns="0" rtlCol="0">
            <a:spAutoFit/>
          </a:bodyPr>
          <a:lstStyle/>
          <a:p>
            <a:r>
              <a:rPr lang="en-US" altLang="zh-TW" sz="2677" dirty="0"/>
              <a:t>×</a:t>
            </a:r>
            <a:endParaRPr lang="en-US" sz="2677" dirty="0">
              <a:latin typeface="Segoe UI" panose="020B0502040204020203" pitchFamily="34" charset="0"/>
            </a:endParaRPr>
          </a:p>
        </p:txBody>
      </p:sp>
      <p:sp>
        <p:nvSpPr>
          <p:cNvPr id="31" name="TextBox 30"/>
          <p:cNvSpPr txBox="1"/>
          <p:nvPr/>
        </p:nvSpPr>
        <p:spPr>
          <a:xfrm>
            <a:off x="7451646" y="4210424"/>
            <a:ext cx="240333" cy="420173"/>
          </a:xfrm>
          <a:prstGeom prst="rect">
            <a:avLst/>
          </a:prstGeom>
          <a:noFill/>
        </p:spPr>
        <p:txBody>
          <a:bodyPr wrap="none" lIns="0" tIns="0" rIns="0" bIns="0" rtlCol="0">
            <a:spAutoFit/>
          </a:bodyPr>
          <a:lstStyle/>
          <a:p>
            <a:r>
              <a:rPr lang="en-US" altLang="zh-TW" sz="2677" dirty="0"/>
              <a:t>×</a:t>
            </a:r>
            <a:endParaRPr lang="en-US" sz="2677" dirty="0">
              <a:latin typeface="Segoe UI" panose="020B0502040204020203" pitchFamily="34" charset="0"/>
            </a:endParaRPr>
          </a:p>
        </p:txBody>
      </p:sp>
      <p:sp>
        <p:nvSpPr>
          <p:cNvPr id="32" name="Rectangle 31"/>
          <p:cNvSpPr/>
          <p:nvPr/>
        </p:nvSpPr>
        <p:spPr bwMode="auto">
          <a:xfrm>
            <a:off x="6578185" y="4164586"/>
            <a:ext cx="559206" cy="559206"/>
          </a:xfrm>
          <a:prstGeom prst="rect">
            <a:avLst/>
          </a:prstGeom>
          <a:solidFill>
            <a:srgbClr val="FFC000"/>
          </a:solidFill>
          <a:ln>
            <a:solidFill>
              <a:schemeClr val="tx1"/>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4918" tIns="52459" rIns="104918" bIns="52459" numCol="1" rtlCol="0" anchor="ctr" anchorCtr="0" compatLnSpc="1">
            <a:prstTxWarp prst="textNoShape">
              <a:avLst/>
            </a:prstTxWarp>
          </a:bodyPr>
          <a:lstStyle/>
          <a:p>
            <a:pPr algn="ctr" defTabSz="1048868" fontAlgn="base">
              <a:spcBef>
                <a:spcPct val="0"/>
              </a:spcBef>
              <a:spcAft>
                <a:spcPct val="0"/>
              </a:spcAft>
            </a:pPr>
            <a:endParaRPr lang="en-US" sz="1530" dirty="0">
              <a:solidFill>
                <a:schemeClr val="tx1"/>
              </a:solidFill>
              <a:latin typeface="Segoe UI" panose="020B0502040204020203" pitchFamily="34" charset="0"/>
            </a:endParaRPr>
          </a:p>
        </p:txBody>
      </p:sp>
      <mc:AlternateContent xmlns:mc="http://schemas.openxmlformats.org/markup-compatibility/2006" xmlns:a14="http://schemas.microsoft.com/office/drawing/2010/main">
        <mc:Choice Requires="a14">
          <p:sp>
            <p:nvSpPr>
              <p:cNvPr id="33" name="TextBox 32"/>
              <p:cNvSpPr txBox="1"/>
              <p:nvPr/>
            </p:nvSpPr>
            <p:spPr>
              <a:xfrm>
                <a:off x="2552259" y="3239399"/>
                <a:ext cx="582877" cy="51434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677" i="1">
                              <a:latin typeface="Cambria Math" panose="02040503050406030204" pitchFamily="18" charset="0"/>
                            </a:rPr>
                          </m:ctrlPr>
                        </m:sSubPr>
                        <m:e>
                          <m:r>
                            <a:rPr lang="en-US" sz="2677" i="1">
                              <a:latin typeface="Cambria Math" panose="02040503050406030204" pitchFamily="18" charset="0"/>
                              <a:ea typeface="Cambria Math" panose="02040503050406030204" pitchFamily="18" charset="0"/>
                            </a:rPr>
                            <m:t>𝒳</m:t>
                          </m:r>
                        </m:e>
                        <m:sub>
                          <m:r>
                            <a:rPr lang="en-US" sz="2677" i="1">
                              <a:latin typeface="Cambria Math" panose="02040503050406030204" pitchFamily="18" charset="0"/>
                            </a:rPr>
                            <m:t>𝑘</m:t>
                          </m:r>
                        </m:sub>
                      </m:sSub>
                    </m:oMath>
                  </m:oMathPara>
                </a14:m>
                <a:endParaRPr lang="en-US" sz="2677" dirty="0">
                  <a:latin typeface="Segoe UI" panose="020B0502040204020203" pitchFamily="34" charset="0"/>
                </a:endParaRPr>
              </a:p>
            </p:txBody>
          </p:sp>
        </mc:Choice>
        <mc:Fallback xmlns="">
          <p:sp>
            <p:nvSpPr>
              <p:cNvPr id="33" name="TextBox 32"/>
              <p:cNvSpPr txBox="1">
                <a:spLocks noRot="1" noChangeAspect="1" noMove="1" noResize="1" noEditPoints="1" noAdjustHandles="1" noChangeArrowheads="1" noChangeShapeType="1" noTextEdit="1"/>
              </p:cNvSpPr>
              <p:nvPr/>
            </p:nvSpPr>
            <p:spPr>
              <a:xfrm>
                <a:off x="2552259" y="3239399"/>
                <a:ext cx="582877" cy="514344"/>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p:cNvSpPr txBox="1"/>
              <p:nvPr/>
            </p:nvSpPr>
            <p:spPr>
              <a:xfrm>
                <a:off x="4883768" y="3312258"/>
                <a:ext cx="582877" cy="51434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677" b="1">
                          <a:latin typeface="Cambria Math" panose="02040503050406030204" pitchFamily="18" charset="0"/>
                        </a:rPr>
                        <m:t>𝐀</m:t>
                      </m:r>
                    </m:oMath>
                  </m:oMathPara>
                </a14:m>
                <a:endParaRPr lang="en-US" sz="2677" dirty="0">
                  <a:latin typeface="Segoe UI" panose="020B0502040204020203" pitchFamily="34" charset="0"/>
                </a:endParaRPr>
              </a:p>
            </p:txBody>
          </p:sp>
        </mc:Choice>
        <mc:Fallback xmlns="">
          <p:sp>
            <p:nvSpPr>
              <p:cNvPr id="34" name="TextBox 33"/>
              <p:cNvSpPr txBox="1">
                <a:spLocks noRot="1" noChangeAspect="1" noMove="1" noResize="1" noEditPoints="1" noAdjustHandles="1" noChangeArrowheads="1" noChangeShapeType="1" noTextEdit="1"/>
              </p:cNvSpPr>
              <p:nvPr/>
            </p:nvSpPr>
            <p:spPr>
              <a:xfrm>
                <a:off x="4883768" y="3312258"/>
                <a:ext cx="582877" cy="514344"/>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p:cNvSpPr txBox="1"/>
              <p:nvPr/>
            </p:nvSpPr>
            <p:spPr>
              <a:xfrm>
                <a:off x="8381030" y="3669198"/>
                <a:ext cx="582877" cy="51434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2677" b="1" i="1">
                              <a:latin typeface="Cambria Math" panose="02040503050406030204" pitchFamily="18" charset="0"/>
                            </a:rPr>
                          </m:ctrlPr>
                        </m:sSupPr>
                        <m:e>
                          <m:r>
                            <a:rPr lang="en-US" sz="2677" b="1">
                              <a:latin typeface="Cambria Math" panose="02040503050406030204" pitchFamily="18" charset="0"/>
                            </a:rPr>
                            <m:t>𝐀</m:t>
                          </m:r>
                        </m:e>
                        <m:sup>
                          <m:r>
                            <a:rPr lang="en-US" sz="2677" i="1">
                              <a:latin typeface="Cambria Math" panose="02040503050406030204" pitchFamily="18" charset="0"/>
                            </a:rPr>
                            <m:t>𝑇</m:t>
                          </m:r>
                        </m:sup>
                      </m:sSup>
                    </m:oMath>
                  </m:oMathPara>
                </a14:m>
                <a:endParaRPr lang="en-US" sz="2677" dirty="0">
                  <a:solidFill>
                    <a:schemeClr val="bg2"/>
                  </a:solidFill>
                  <a:latin typeface="Segoe UI" panose="020B0502040204020203" pitchFamily="34" charset="0"/>
                </a:endParaRPr>
              </a:p>
            </p:txBody>
          </p:sp>
        </mc:Choice>
        <mc:Fallback xmlns="">
          <p:sp>
            <p:nvSpPr>
              <p:cNvPr id="35" name="TextBox 34"/>
              <p:cNvSpPr txBox="1">
                <a:spLocks noRot="1" noChangeAspect="1" noMove="1" noResize="1" noEditPoints="1" noAdjustHandles="1" noChangeArrowheads="1" noChangeShapeType="1" noTextEdit="1"/>
              </p:cNvSpPr>
              <p:nvPr/>
            </p:nvSpPr>
            <p:spPr>
              <a:xfrm>
                <a:off x="8381030" y="3669198"/>
                <a:ext cx="582877" cy="514344"/>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p:cNvSpPr txBox="1"/>
              <p:nvPr/>
            </p:nvSpPr>
            <p:spPr>
              <a:xfrm>
                <a:off x="6582127" y="3544839"/>
                <a:ext cx="582877" cy="57444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060" i="1">
                              <a:latin typeface="Cambria Math" panose="02040503050406030204" pitchFamily="18" charset="0"/>
                            </a:rPr>
                          </m:ctrlPr>
                        </m:sSubPr>
                        <m:e>
                          <m:r>
                            <a:rPr lang="en-US" sz="2677" i="1">
                              <a:latin typeface="Cambria Math" panose="02040503050406030204" pitchFamily="18" charset="0"/>
                              <a:ea typeface="Cambria Math" panose="02040503050406030204" pitchFamily="18" charset="0"/>
                            </a:rPr>
                            <m:t>ℛ</m:t>
                          </m:r>
                        </m:e>
                        <m:sub>
                          <m:r>
                            <a:rPr lang="en-US" sz="3060" i="1">
                              <a:latin typeface="Cambria Math" panose="02040503050406030204" pitchFamily="18" charset="0"/>
                            </a:rPr>
                            <m:t>𝑘</m:t>
                          </m:r>
                        </m:sub>
                      </m:sSub>
                    </m:oMath>
                  </m:oMathPara>
                </a14:m>
                <a:endParaRPr lang="en-US" sz="2677" dirty="0">
                  <a:latin typeface="Segoe UI" panose="020B0502040204020203" pitchFamily="34" charset="0"/>
                </a:endParaRPr>
              </a:p>
            </p:txBody>
          </p:sp>
        </mc:Choice>
        <mc:Fallback xmlns="">
          <p:sp>
            <p:nvSpPr>
              <p:cNvPr id="36" name="TextBox 35"/>
              <p:cNvSpPr txBox="1">
                <a:spLocks noRot="1" noChangeAspect="1" noMove="1" noResize="1" noEditPoints="1" noAdjustHandles="1" noChangeArrowheads="1" noChangeShapeType="1" noTextEdit="1"/>
              </p:cNvSpPr>
              <p:nvPr/>
            </p:nvSpPr>
            <p:spPr>
              <a:xfrm>
                <a:off x="6582127" y="3544839"/>
                <a:ext cx="582877" cy="574443"/>
              </a:xfrm>
              <a:prstGeom prst="rect">
                <a:avLst/>
              </a:prstGeom>
              <a:blipFill>
                <a:blip r:embed="rId6"/>
                <a:stretch>
                  <a:fillRect/>
                </a:stretch>
              </a:blipFill>
            </p:spPr>
            <p:txBody>
              <a:bodyPr/>
              <a:lstStyle/>
              <a:p>
                <a:r>
                  <a:rPr lang="en-US">
                    <a:noFill/>
                  </a:rPr>
                  <a:t> </a:t>
                </a:r>
              </a:p>
            </p:txBody>
          </p:sp>
        </mc:Fallback>
      </mc:AlternateContent>
      <p:sp>
        <p:nvSpPr>
          <p:cNvPr id="37" name="Rectangle 36"/>
          <p:cNvSpPr/>
          <p:nvPr/>
        </p:nvSpPr>
        <p:spPr bwMode="auto">
          <a:xfrm>
            <a:off x="2608844" y="4212283"/>
            <a:ext cx="1310770" cy="291439"/>
          </a:xfrm>
          <a:prstGeom prst="rect">
            <a:avLst/>
          </a:prstGeom>
          <a:noFill/>
          <a:ln w="12700">
            <a:solidFill>
              <a:srgbClr val="1555A4"/>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04918" tIns="52459" rIns="104918" bIns="52459" numCol="1" rtlCol="0" anchor="ctr" anchorCtr="0" compatLnSpc="1">
            <a:prstTxWarp prst="textNoShape">
              <a:avLst/>
            </a:prstTxWarp>
          </a:bodyPr>
          <a:lstStyle/>
          <a:p>
            <a:pPr algn="ctr" defTabSz="1048868" fontAlgn="base">
              <a:spcBef>
                <a:spcPct val="0"/>
              </a:spcBef>
              <a:spcAft>
                <a:spcPct val="0"/>
              </a:spcAft>
            </a:pPr>
            <a:endParaRPr lang="en-US" sz="2773" dirty="0">
              <a:solidFill>
                <a:schemeClr val="tx1"/>
              </a:solidFill>
              <a:latin typeface="Segoe UI" panose="020B0502040204020203" pitchFamily="34" charset="0"/>
            </a:endParaRPr>
          </a:p>
        </p:txBody>
      </p:sp>
      <p:sp>
        <p:nvSpPr>
          <p:cNvPr id="38" name="Rectangle 37"/>
          <p:cNvSpPr/>
          <p:nvPr/>
        </p:nvSpPr>
        <p:spPr bwMode="auto">
          <a:xfrm>
            <a:off x="3375921" y="3833019"/>
            <a:ext cx="341239" cy="1310770"/>
          </a:xfrm>
          <a:prstGeom prst="rect">
            <a:avLst/>
          </a:prstGeom>
          <a:noFill/>
          <a:ln w="12700">
            <a:solidFill>
              <a:srgbClr val="1555A4"/>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04918" tIns="52459" rIns="104918" bIns="52459" numCol="1" rtlCol="0" anchor="ctr" anchorCtr="0" compatLnSpc="1">
            <a:prstTxWarp prst="textNoShape">
              <a:avLst/>
            </a:prstTxWarp>
          </a:bodyPr>
          <a:lstStyle/>
          <a:p>
            <a:pPr algn="ctr" defTabSz="1048868" fontAlgn="base">
              <a:spcBef>
                <a:spcPct val="0"/>
              </a:spcBef>
              <a:spcAft>
                <a:spcPct val="0"/>
              </a:spcAft>
            </a:pPr>
            <a:endParaRPr lang="en-US" sz="2773" dirty="0">
              <a:solidFill>
                <a:schemeClr val="tx1"/>
              </a:solidFill>
              <a:latin typeface="Segoe UI" panose="020B0502040204020203" pitchFamily="34" charset="0"/>
            </a:endParaRPr>
          </a:p>
        </p:txBody>
      </p:sp>
      <p:sp>
        <p:nvSpPr>
          <p:cNvPr id="39" name="Rectangle 38"/>
          <p:cNvSpPr/>
          <p:nvPr/>
        </p:nvSpPr>
        <p:spPr bwMode="auto">
          <a:xfrm>
            <a:off x="3375921" y="4212283"/>
            <a:ext cx="341239" cy="291439"/>
          </a:xfrm>
          <a:prstGeom prst="rect">
            <a:avLst/>
          </a:prstGeom>
          <a:solidFill>
            <a:srgbClr val="1555A4"/>
          </a:solidFill>
          <a:ln>
            <a:solidFill>
              <a:srgbClr val="1555A4"/>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4918" tIns="52459" rIns="104918" bIns="52459" numCol="1" rtlCol="0" anchor="ctr" anchorCtr="0" compatLnSpc="1">
            <a:prstTxWarp prst="textNoShape">
              <a:avLst/>
            </a:prstTxWarp>
          </a:bodyPr>
          <a:lstStyle/>
          <a:p>
            <a:pPr algn="ctr" defTabSz="1048868" fontAlgn="base">
              <a:spcBef>
                <a:spcPct val="0"/>
              </a:spcBef>
              <a:spcAft>
                <a:spcPct val="0"/>
              </a:spcAft>
            </a:pPr>
            <a:endParaRPr lang="en-US" sz="2773" dirty="0">
              <a:solidFill>
                <a:schemeClr val="tx1"/>
              </a:solidFill>
              <a:latin typeface="Segoe UI" panose="020B0502040204020203" pitchFamily="34" charset="0"/>
            </a:endParaRPr>
          </a:p>
        </p:txBody>
      </p:sp>
      <p:sp>
        <p:nvSpPr>
          <p:cNvPr id="40" name="Rectangle 39"/>
          <p:cNvSpPr/>
          <p:nvPr/>
        </p:nvSpPr>
        <p:spPr bwMode="auto">
          <a:xfrm>
            <a:off x="4911000" y="3813245"/>
            <a:ext cx="557972" cy="1310770"/>
          </a:xfrm>
          <a:prstGeom prst="rect">
            <a:avLst/>
          </a:prstGeom>
          <a:noFill/>
          <a:ln>
            <a:solidFill>
              <a:schemeClr val="accent2">
                <a:lumMod val="75000"/>
              </a:schemeClr>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4918" tIns="52459" rIns="104918" bIns="52459" numCol="1" rtlCol="0" anchor="ctr" anchorCtr="0" compatLnSpc="1">
            <a:prstTxWarp prst="textNoShape">
              <a:avLst/>
            </a:prstTxWarp>
          </a:bodyPr>
          <a:lstStyle/>
          <a:p>
            <a:pPr algn="ctr" defTabSz="1048868" fontAlgn="base">
              <a:spcBef>
                <a:spcPct val="0"/>
              </a:spcBef>
              <a:spcAft>
                <a:spcPct val="0"/>
              </a:spcAft>
            </a:pPr>
            <a:endParaRPr lang="en-US" sz="1530" dirty="0">
              <a:solidFill>
                <a:schemeClr val="tx1"/>
              </a:solidFill>
              <a:latin typeface="Segoe UI" panose="020B0502040204020203" pitchFamily="34" charset="0"/>
            </a:endParaRPr>
          </a:p>
        </p:txBody>
      </p:sp>
      <p:sp>
        <p:nvSpPr>
          <p:cNvPr id="41" name="Rectangle 40"/>
          <p:cNvSpPr/>
          <p:nvPr/>
        </p:nvSpPr>
        <p:spPr bwMode="auto">
          <a:xfrm>
            <a:off x="9036767" y="4164585"/>
            <a:ext cx="341239" cy="559207"/>
          </a:xfrm>
          <a:prstGeom prst="rect">
            <a:avLst/>
          </a:prstGeom>
          <a:solidFill>
            <a:schemeClr val="accent2">
              <a:lumMod val="75000"/>
            </a:schemeClr>
          </a:solidFill>
          <a:ln w="12700">
            <a:solidFill>
              <a:schemeClr val="accent2">
                <a:lumMod val="7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04918" tIns="52459" rIns="104918" bIns="52459" numCol="1" rtlCol="0" anchor="ctr" anchorCtr="0" compatLnSpc="1">
            <a:prstTxWarp prst="textNoShape">
              <a:avLst/>
            </a:prstTxWarp>
          </a:bodyPr>
          <a:lstStyle/>
          <a:p>
            <a:pPr algn="ctr" defTabSz="1048868" fontAlgn="base">
              <a:spcBef>
                <a:spcPct val="0"/>
              </a:spcBef>
              <a:spcAft>
                <a:spcPct val="0"/>
              </a:spcAft>
            </a:pPr>
            <a:endParaRPr lang="en-US" sz="2773" dirty="0">
              <a:solidFill>
                <a:schemeClr val="tx1"/>
              </a:solidFill>
              <a:latin typeface="Segoe UI" panose="020B0502040204020203" pitchFamily="34" charset="0"/>
            </a:endParaRPr>
          </a:p>
        </p:txBody>
      </p:sp>
      <p:sp>
        <p:nvSpPr>
          <p:cNvPr id="42" name="TextBox 41"/>
          <p:cNvSpPr txBox="1"/>
          <p:nvPr/>
        </p:nvSpPr>
        <p:spPr>
          <a:xfrm>
            <a:off x="6210995" y="2827951"/>
            <a:ext cx="1587158" cy="514344"/>
          </a:xfrm>
          <a:prstGeom prst="rect">
            <a:avLst/>
          </a:prstGeom>
          <a:noFill/>
          <a:ln>
            <a:solidFill>
              <a:schemeClr val="accent2">
                <a:lumMod val="75000"/>
              </a:schemeClr>
            </a:solidFill>
          </a:ln>
        </p:spPr>
        <p:txBody>
          <a:bodyPr wrap="square" rtlCol="0">
            <a:spAutoFit/>
          </a:bodyPr>
          <a:lstStyle/>
          <a:p>
            <a:pPr algn="ctr"/>
            <a:r>
              <a:rPr lang="en-US" sz="2677" dirty="0">
                <a:latin typeface="Times New Roman" panose="02020603050405020304" pitchFamily="18" charset="0"/>
                <a:cs typeface="Times New Roman" panose="02020603050405020304" pitchFamily="18" charset="0"/>
              </a:rPr>
              <a:t>locations</a:t>
            </a:r>
          </a:p>
        </p:txBody>
      </p:sp>
      <p:sp>
        <p:nvSpPr>
          <p:cNvPr id="43" name="TextBox 42"/>
          <p:cNvSpPr txBox="1"/>
          <p:nvPr/>
        </p:nvSpPr>
        <p:spPr>
          <a:xfrm>
            <a:off x="2408202" y="5501310"/>
            <a:ext cx="1453871" cy="514344"/>
          </a:xfrm>
          <a:prstGeom prst="rect">
            <a:avLst/>
          </a:prstGeom>
          <a:noFill/>
          <a:ln>
            <a:solidFill>
              <a:schemeClr val="accent1">
                <a:lumMod val="75000"/>
              </a:schemeClr>
            </a:solidFill>
          </a:ln>
        </p:spPr>
        <p:txBody>
          <a:bodyPr wrap="square" rtlCol="0">
            <a:spAutoFit/>
          </a:bodyPr>
          <a:lstStyle/>
          <a:p>
            <a:pPr algn="ctr"/>
            <a:r>
              <a:rPr lang="en-US" sz="2677" dirty="0">
                <a:latin typeface="Times New Roman" panose="02020603050405020304" pitchFamily="18" charset="0"/>
                <a:cs typeface="Times New Roman" panose="02020603050405020304" pitchFamily="18" charset="0"/>
              </a:rPr>
              <a:t>people</a:t>
            </a:r>
          </a:p>
        </p:txBody>
      </p:sp>
      <p:sp>
        <p:nvSpPr>
          <p:cNvPr id="44" name="Freeform 43"/>
          <p:cNvSpPr/>
          <p:nvPr/>
        </p:nvSpPr>
        <p:spPr bwMode="auto">
          <a:xfrm>
            <a:off x="1922848" y="4358003"/>
            <a:ext cx="629412" cy="1214985"/>
          </a:xfrm>
          <a:custGeom>
            <a:avLst/>
            <a:gdLst>
              <a:gd name="connsiteX0" fmla="*/ 509367 w 707076"/>
              <a:gd name="connsiteY0" fmla="*/ 963827 h 963827"/>
              <a:gd name="connsiteX1" fmla="*/ 2740 w 707076"/>
              <a:gd name="connsiteY1" fmla="*/ 395416 h 963827"/>
              <a:gd name="connsiteX2" fmla="*/ 707076 w 707076"/>
              <a:gd name="connsiteY2" fmla="*/ 0 h 963827"/>
            </a:gdLst>
            <a:ahLst/>
            <a:cxnLst>
              <a:cxn ang="0">
                <a:pos x="connsiteX0" y="connsiteY0"/>
              </a:cxn>
              <a:cxn ang="0">
                <a:pos x="connsiteX1" y="connsiteY1"/>
              </a:cxn>
              <a:cxn ang="0">
                <a:pos x="connsiteX2" y="connsiteY2"/>
              </a:cxn>
            </a:cxnLst>
            <a:rect l="l" t="t" r="r" b="b"/>
            <a:pathLst>
              <a:path w="707076" h="963827">
                <a:moveTo>
                  <a:pt x="509367" y="963827"/>
                </a:moveTo>
                <a:cubicBezTo>
                  <a:pt x="239577" y="759940"/>
                  <a:pt x="-30212" y="556054"/>
                  <a:pt x="2740" y="395416"/>
                </a:cubicBezTo>
                <a:cubicBezTo>
                  <a:pt x="35691" y="234778"/>
                  <a:pt x="556735" y="76200"/>
                  <a:pt x="707076" y="0"/>
                </a:cubicBezTo>
              </a:path>
            </a:pathLst>
          </a:custGeom>
          <a:noFill/>
          <a:ln>
            <a:solidFill>
              <a:schemeClr val="tx1"/>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txBody>
          <a:bodyPr vert="horz" wrap="square" lIns="104918" tIns="52459" rIns="104918" bIns="52459" numCol="1" rtlCol="0" anchor="ctr" anchorCtr="0" compatLnSpc="1">
            <a:prstTxWarp prst="textNoShape">
              <a:avLst/>
            </a:prstTxWarp>
          </a:bodyPr>
          <a:lstStyle/>
          <a:p>
            <a:pPr defTabSz="1048868" fontAlgn="base">
              <a:spcBef>
                <a:spcPct val="0"/>
              </a:spcBef>
              <a:spcAft>
                <a:spcPct val="0"/>
              </a:spcAft>
            </a:pPr>
            <a:endParaRPr lang="en-US" sz="2773">
              <a:solidFill>
                <a:schemeClr val="bg2"/>
              </a:solidFill>
              <a:latin typeface="+mj-lt"/>
            </a:endParaRPr>
          </a:p>
        </p:txBody>
      </p:sp>
      <p:sp>
        <p:nvSpPr>
          <p:cNvPr id="45" name="Freeform 44"/>
          <p:cNvSpPr/>
          <p:nvPr/>
        </p:nvSpPr>
        <p:spPr bwMode="auto">
          <a:xfrm>
            <a:off x="3572294" y="3056378"/>
            <a:ext cx="2638700" cy="683304"/>
          </a:xfrm>
          <a:custGeom>
            <a:avLst/>
            <a:gdLst>
              <a:gd name="connsiteX0" fmla="*/ 2730844 w 2730844"/>
              <a:gd name="connsiteY0" fmla="*/ 0 h 794331"/>
              <a:gd name="connsiteX1" fmla="*/ 605482 w 2730844"/>
              <a:gd name="connsiteY1" fmla="*/ 135924 h 794331"/>
              <a:gd name="connsiteX2" fmla="*/ 0 w 2730844"/>
              <a:gd name="connsiteY2" fmla="*/ 790832 h 794331"/>
            </a:gdLst>
            <a:ahLst/>
            <a:cxnLst>
              <a:cxn ang="0">
                <a:pos x="connsiteX0" y="connsiteY0"/>
              </a:cxn>
              <a:cxn ang="0">
                <a:pos x="connsiteX1" y="connsiteY1"/>
              </a:cxn>
              <a:cxn ang="0">
                <a:pos x="connsiteX2" y="connsiteY2"/>
              </a:cxn>
            </a:cxnLst>
            <a:rect l="l" t="t" r="r" b="b"/>
            <a:pathLst>
              <a:path w="2730844" h="794331">
                <a:moveTo>
                  <a:pt x="2730844" y="0"/>
                </a:moveTo>
                <a:cubicBezTo>
                  <a:pt x="1895733" y="2059"/>
                  <a:pt x="1060623" y="4119"/>
                  <a:pt x="605482" y="135924"/>
                </a:cubicBezTo>
                <a:cubicBezTo>
                  <a:pt x="150341" y="267729"/>
                  <a:pt x="88557" y="844378"/>
                  <a:pt x="0" y="790832"/>
                </a:cubicBezTo>
              </a:path>
            </a:pathLst>
          </a:custGeom>
          <a:noFill/>
          <a:ln>
            <a:solidFill>
              <a:schemeClr val="tx1"/>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txBody>
          <a:bodyPr vert="horz" wrap="square" lIns="104918" tIns="52459" rIns="104918" bIns="52459" numCol="1" rtlCol="0" anchor="ctr" anchorCtr="0" compatLnSpc="1">
            <a:prstTxWarp prst="textNoShape">
              <a:avLst/>
            </a:prstTxWarp>
          </a:bodyPr>
          <a:lstStyle/>
          <a:p>
            <a:pPr defTabSz="1048868" fontAlgn="base">
              <a:spcBef>
                <a:spcPct val="0"/>
              </a:spcBef>
              <a:spcAft>
                <a:spcPct val="0"/>
              </a:spcAft>
            </a:pPr>
            <a:endParaRPr lang="en-US" sz="2773">
              <a:solidFill>
                <a:schemeClr val="bg2"/>
              </a:solidFill>
              <a:latin typeface="+mj-lt"/>
            </a:endParaRPr>
          </a:p>
        </p:txBody>
      </p:sp>
      <p:sp>
        <p:nvSpPr>
          <p:cNvPr id="46" name="Freeform 45"/>
          <p:cNvSpPr/>
          <p:nvPr/>
        </p:nvSpPr>
        <p:spPr bwMode="auto">
          <a:xfrm>
            <a:off x="7817846" y="2977289"/>
            <a:ext cx="1700301" cy="1166073"/>
          </a:xfrm>
          <a:custGeom>
            <a:avLst/>
            <a:gdLst>
              <a:gd name="connsiteX0" fmla="*/ 0 w 1778254"/>
              <a:gd name="connsiteY0" fmla="*/ 57999 h 1219534"/>
              <a:gd name="connsiteX1" fmla="*/ 1668162 w 1778254"/>
              <a:gd name="connsiteY1" fmla="*/ 132140 h 1219534"/>
              <a:gd name="connsiteX2" fmla="*/ 1482810 w 1778254"/>
              <a:gd name="connsiteY2" fmla="*/ 1219534 h 1219534"/>
            </a:gdLst>
            <a:ahLst/>
            <a:cxnLst>
              <a:cxn ang="0">
                <a:pos x="connsiteX0" y="connsiteY0"/>
              </a:cxn>
              <a:cxn ang="0">
                <a:pos x="connsiteX1" y="connsiteY1"/>
              </a:cxn>
              <a:cxn ang="0">
                <a:pos x="connsiteX2" y="connsiteY2"/>
              </a:cxn>
            </a:cxnLst>
            <a:rect l="l" t="t" r="r" b="b"/>
            <a:pathLst>
              <a:path w="1778254" h="1219534">
                <a:moveTo>
                  <a:pt x="0" y="57999"/>
                </a:moveTo>
                <a:cubicBezTo>
                  <a:pt x="710513" y="-1725"/>
                  <a:pt x="1421027" y="-61449"/>
                  <a:pt x="1668162" y="132140"/>
                </a:cubicBezTo>
                <a:cubicBezTo>
                  <a:pt x="1915297" y="325729"/>
                  <a:pt x="1699053" y="772631"/>
                  <a:pt x="1482810" y="1219534"/>
                </a:cubicBezTo>
              </a:path>
            </a:pathLst>
          </a:custGeom>
          <a:noFill/>
          <a:ln>
            <a:solidFill>
              <a:schemeClr val="tx1"/>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txBody>
          <a:bodyPr vert="horz" wrap="square" lIns="104918" tIns="52459" rIns="104918" bIns="52459" numCol="1" rtlCol="0" anchor="ctr" anchorCtr="0" compatLnSpc="1">
            <a:prstTxWarp prst="textNoShape">
              <a:avLst/>
            </a:prstTxWarp>
          </a:bodyPr>
          <a:lstStyle/>
          <a:p>
            <a:pPr defTabSz="1048868" fontAlgn="base">
              <a:spcBef>
                <a:spcPct val="0"/>
              </a:spcBef>
              <a:spcAft>
                <a:spcPct val="0"/>
              </a:spcAft>
            </a:pPr>
            <a:endParaRPr lang="en-US" sz="2773">
              <a:solidFill>
                <a:schemeClr val="bg2"/>
              </a:solidFill>
              <a:latin typeface="+mj-lt"/>
            </a:endParaRPr>
          </a:p>
        </p:txBody>
      </p:sp>
      <p:sp>
        <p:nvSpPr>
          <p:cNvPr id="47" name="TextBox 46"/>
          <p:cNvSpPr txBox="1"/>
          <p:nvPr/>
        </p:nvSpPr>
        <p:spPr>
          <a:xfrm>
            <a:off x="6817893" y="5497076"/>
            <a:ext cx="2757996" cy="514344"/>
          </a:xfrm>
          <a:prstGeom prst="rect">
            <a:avLst/>
          </a:prstGeom>
          <a:noFill/>
          <a:ln>
            <a:solidFill>
              <a:srgbClr val="1555A4"/>
            </a:solidFill>
          </a:ln>
        </p:spPr>
        <p:txBody>
          <a:bodyPr wrap="square" rtlCol="0">
            <a:spAutoFit/>
          </a:bodyPr>
          <a:lstStyle/>
          <a:p>
            <a:pPr algn="ctr"/>
            <a:r>
              <a:rPr lang="en-US" sz="2677" dirty="0">
                <a:latin typeface="Times New Roman" panose="02020603050405020304" pitchFamily="18" charset="0"/>
                <a:cs typeface="Times New Roman" panose="02020603050405020304" pitchFamily="18" charset="0"/>
              </a:rPr>
              <a:t>Relation: </a:t>
            </a:r>
            <a:r>
              <a:rPr lang="en-US" sz="2677" i="1" dirty="0">
                <a:latin typeface="Times New Roman" panose="02020603050405020304" pitchFamily="18" charset="0"/>
                <a:cs typeface="Times New Roman" panose="02020603050405020304" pitchFamily="18" charset="0"/>
              </a:rPr>
              <a:t>born-in</a:t>
            </a:r>
          </a:p>
        </p:txBody>
      </p:sp>
      <p:sp>
        <p:nvSpPr>
          <p:cNvPr id="48" name="Freeform 47"/>
          <p:cNvSpPr/>
          <p:nvPr/>
        </p:nvSpPr>
        <p:spPr bwMode="auto">
          <a:xfrm>
            <a:off x="3900163" y="4306097"/>
            <a:ext cx="976320" cy="1520062"/>
          </a:xfrm>
          <a:custGeom>
            <a:avLst/>
            <a:gdLst>
              <a:gd name="connsiteX0" fmla="*/ 0 w 1021080"/>
              <a:gd name="connsiteY0" fmla="*/ 1486845 h 1589751"/>
              <a:gd name="connsiteX1" fmla="*/ 594360 w 1021080"/>
              <a:gd name="connsiteY1" fmla="*/ 1463985 h 1589751"/>
              <a:gd name="connsiteX2" fmla="*/ 708660 w 1021080"/>
              <a:gd name="connsiteY2" fmla="*/ 237165 h 1589751"/>
              <a:gd name="connsiteX3" fmla="*/ 1021080 w 1021080"/>
              <a:gd name="connsiteY3" fmla="*/ 945 h 1589751"/>
            </a:gdLst>
            <a:ahLst/>
            <a:cxnLst>
              <a:cxn ang="0">
                <a:pos x="connsiteX0" y="connsiteY0"/>
              </a:cxn>
              <a:cxn ang="0">
                <a:pos x="connsiteX1" y="connsiteY1"/>
              </a:cxn>
              <a:cxn ang="0">
                <a:pos x="connsiteX2" y="connsiteY2"/>
              </a:cxn>
              <a:cxn ang="0">
                <a:pos x="connsiteX3" y="connsiteY3"/>
              </a:cxn>
            </a:cxnLst>
            <a:rect l="l" t="t" r="r" b="b"/>
            <a:pathLst>
              <a:path w="1021080" h="1589751">
                <a:moveTo>
                  <a:pt x="0" y="1486845"/>
                </a:moveTo>
                <a:cubicBezTo>
                  <a:pt x="238125" y="1579555"/>
                  <a:pt x="476250" y="1672265"/>
                  <a:pt x="594360" y="1463985"/>
                </a:cubicBezTo>
                <a:cubicBezTo>
                  <a:pt x="712470" y="1255705"/>
                  <a:pt x="637540" y="481005"/>
                  <a:pt x="708660" y="237165"/>
                </a:cubicBezTo>
                <a:cubicBezTo>
                  <a:pt x="779780" y="-6675"/>
                  <a:pt x="900430" y="-2865"/>
                  <a:pt x="1021080" y="945"/>
                </a:cubicBezTo>
              </a:path>
            </a:pathLst>
          </a:custGeom>
          <a:noFill/>
          <a:ln>
            <a:solidFill>
              <a:schemeClr val="tx1"/>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txBody>
          <a:bodyPr vert="horz" wrap="square" lIns="104918" tIns="52459" rIns="104918" bIns="52459" numCol="1" rtlCol="0" anchor="ctr" anchorCtr="0" compatLnSpc="1">
            <a:prstTxWarp prst="textNoShape">
              <a:avLst/>
            </a:prstTxWarp>
          </a:bodyPr>
          <a:lstStyle/>
          <a:p>
            <a:pPr defTabSz="1048868" fontAlgn="base">
              <a:spcBef>
                <a:spcPct val="0"/>
              </a:spcBef>
              <a:spcAft>
                <a:spcPct val="0"/>
              </a:spcAft>
            </a:pPr>
            <a:endParaRPr lang="en-US" sz="2773">
              <a:solidFill>
                <a:schemeClr val="bg2"/>
              </a:solidFill>
              <a:latin typeface="+mj-lt"/>
            </a:endParaRPr>
          </a:p>
        </p:txBody>
      </p:sp>
    </p:spTree>
    <p:extLst>
      <p:ext uri="{BB962C8B-B14F-4D97-AF65-F5344CB8AC3E}">
        <p14:creationId xmlns:p14="http://schemas.microsoft.com/office/powerpoint/2010/main" val="142648010"/>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b="1" dirty="0"/>
              <a:t>Typed</a:t>
            </a:r>
            <a:r>
              <a:rPr lang="en-US" sz="4400" dirty="0"/>
              <a:t> Tensor Decomposition Objective</a:t>
            </a:r>
          </a:p>
        </p:txBody>
      </p:sp>
      <p:sp>
        <p:nvSpPr>
          <p:cNvPr id="4" name="Text Placeholder 1"/>
          <p:cNvSpPr txBox="1">
            <a:spLocks/>
          </p:cNvSpPr>
          <p:nvPr/>
        </p:nvSpPr>
        <p:spPr>
          <a:xfrm>
            <a:off x="1170743" y="1454977"/>
            <a:ext cx="8523853" cy="610714"/>
          </a:xfrm>
          <a:prstGeom prst="rect">
            <a:avLst/>
          </a:prstGeom>
        </p:spPr>
        <p:txBody>
          <a:bodyPr vert="horz" wrap="square" lIns="120026" tIns="75017" rIns="120026" bIns="75017" rtlCol="0">
            <a:spAutoFit/>
          </a:bodyPr>
          <a:lstStyle>
            <a:lvl1pPr marL="294208" marR="0" indent="-294208" algn="l" defTabSz="800293" rtl="0" eaLnBrk="1" fontAlgn="auto" latinLnBrk="0" hangingPunct="1">
              <a:lnSpc>
                <a:spcPct val="90000"/>
              </a:lnSpc>
              <a:spcBef>
                <a:spcPct val="20000"/>
              </a:spcBef>
              <a:spcAft>
                <a:spcPts val="0"/>
              </a:spcAft>
              <a:buClrTx/>
              <a:buSzPct val="90000"/>
              <a:buFont typeface="Arial" pitchFamily="34" charset="0"/>
              <a:buChar char="•"/>
              <a:tabLst/>
              <a:defRPr sz="3400" kern="1200" spc="0" baseline="0">
                <a:gradFill>
                  <a:gsLst>
                    <a:gs pos="1250">
                      <a:schemeClr val="tx1"/>
                    </a:gs>
                    <a:gs pos="100000">
                      <a:schemeClr val="tx1"/>
                    </a:gs>
                  </a:gsLst>
                  <a:lin ang="5400000" scaled="0"/>
                </a:gradFill>
                <a:latin typeface="+mj-lt"/>
                <a:ea typeface="+mn-ea"/>
                <a:cs typeface="+mn-cs"/>
              </a:defRPr>
            </a:lvl1pPr>
            <a:lvl2pPr marL="501244" marR="0" indent="-207035" algn="l" defTabSz="800293" rtl="0" eaLnBrk="1" fontAlgn="auto" latinLnBrk="0" hangingPunct="1">
              <a:lnSpc>
                <a:spcPct val="90000"/>
              </a:lnSpc>
              <a:spcBef>
                <a:spcPct val="20000"/>
              </a:spcBef>
              <a:spcAft>
                <a:spcPts val="0"/>
              </a:spcAft>
              <a:buClrTx/>
              <a:buSzPct val="90000"/>
              <a:buFont typeface="Arial" pitchFamily="34" charset="0"/>
              <a:buChar char="•"/>
              <a:tabLst/>
              <a:defRPr sz="2100" kern="1200" spc="0" baseline="0">
                <a:gradFill>
                  <a:gsLst>
                    <a:gs pos="1250">
                      <a:schemeClr val="tx1"/>
                    </a:gs>
                    <a:gs pos="100000">
                      <a:schemeClr val="tx1"/>
                    </a:gs>
                  </a:gsLst>
                  <a:lin ang="5400000" scaled="0"/>
                </a:gradFill>
                <a:latin typeface="+mn-lt"/>
                <a:ea typeface="+mn-ea"/>
                <a:cs typeface="+mn-cs"/>
              </a:defRPr>
            </a:lvl2pPr>
            <a:lvl3pPr marL="686486" marR="0" indent="-196139" algn="l" defTabSz="800293" rtl="0" eaLnBrk="1" fontAlgn="auto" latinLnBrk="0" hangingPunct="1">
              <a:lnSpc>
                <a:spcPct val="90000"/>
              </a:lnSpc>
              <a:spcBef>
                <a:spcPct val="20000"/>
              </a:spcBef>
              <a:spcAft>
                <a:spcPts val="0"/>
              </a:spcAft>
              <a:buClrTx/>
              <a:buSzPct val="90000"/>
              <a:buFont typeface="Arial" pitchFamily="34" charset="0"/>
              <a:buChar char="•"/>
              <a:tabLst/>
              <a:defRPr sz="2100" kern="1200" spc="0" baseline="0">
                <a:gradFill>
                  <a:gsLst>
                    <a:gs pos="1250">
                      <a:schemeClr val="tx1"/>
                    </a:gs>
                    <a:gs pos="100000">
                      <a:schemeClr val="tx1"/>
                    </a:gs>
                  </a:gsLst>
                  <a:lin ang="5400000" scaled="0"/>
                </a:gradFill>
                <a:latin typeface="+mn-lt"/>
                <a:ea typeface="+mn-ea"/>
                <a:cs typeface="+mn-cs"/>
              </a:defRPr>
            </a:lvl3pPr>
            <a:lvl4pPr marL="882625" marR="0" indent="-196139" algn="l" defTabSz="800293" rtl="0" eaLnBrk="1" fontAlgn="auto" latinLnBrk="0" hangingPunct="1">
              <a:lnSpc>
                <a:spcPct val="90000"/>
              </a:lnSpc>
              <a:spcBef>
                <a:spcPct val="20000"/>
              </a:spcBef>
              <a:spcAft>
                <a:spcPts val="0"/>
              </a:spcAft>
              <a:buClrTx/>
              <a:buSzPct val="90000"/>
              <a:buFont typeface="Arial" pitchFamily="34" charset="0"/>
              <a:buChar char="•"/>
              <a:tabLst/>
              <a:defRPr sz="1700" kern="1200" spc="0" baseline="0">
                <a:gradFill>
                  <a:gsLst>
                    <a:gs pos="1250">
                      <a:schemeClr val="tx1"/>
                    </a:gs>
                    <a:gs pos="100000">
                      <a:schemeClr val="tx1"/>
                    </a:gs>
                  </a:gsLst>
                  <a:lin ang="5400000" scaled="0"/>
                </a:gradFill>
                <a:latin typeface="+mn-lt"/>
                <a:ea typeface="+mn-ea"/>
                <a:cs typeface="+mn-cs"/>
              </a:defRPr>
            </a:lvl4pPr>
            <a:lvl5pPr marL="1078763" marR="0" indent="-196139" algn="l" defTabSz="800293" rtl="0" eaLnBrk="1" fontAlgn="auto" latinLnBrk="0" hangingPunct="1">
              <a:lnSpc>
                <a:spcPct val="90000"/>
              </a:lnSpc>
              <a:spcBef>
                <a:spcPct val="20000"/>
              </a:spcBef>
              <a:spcAft>
                <a:spcPts val="0"/>
              </a:spcAft>
              <a:buClrTx/>
              <a:buSzPct val="90000"/>
              <a:buFont typeface="Arial" pitchFamily="34" charset="0"/>
              <a:buChar char="•"/>
              <a:tabLst/>
              <a:defRPr sz="1700" kern="1200" spc="0" baseline="0">
                <a:gradFill>
                  <a:gsLst>
                    <a:gs pos="1250">
                      <a:schemeClr val="tx1"/>
                    </a:gs>
                    <a:gs pos="100000">
                      <a:schemeClr val="tx1"/>
                    </a:gs>
                  </a:gsLst>
                  <a:lin ang="5400000" scaled="0"/>
                </a:gradFill>
                <a:latin typeface="+mn-lt"/>
                <a:ea typeface="+mn-ea"/>
                <a:cs typeface="+mn-cs"/>
              </a:defRPr>
            </a:lvl5pPr>
            <a:lvl6pPr marL="2200804" indent="-200074" algn="l" defTabSz="800293" rtl="0" eaLnBrk="1" latinLnBrk="0" hangingPunct="1">
              <a:spcBef>
                <a:spcPct val="20000"/>
              </a:spcBef>
              <a:buFont typeface="Arial" pitchFamily="34" charset="0"/>
              <a:buChar char="•"/>
              <a:defRPr sz="1700" kern="1200">
                <a:solidFill>
                  <a:schemeClr val="tx1"/>
                </a:solidFill>
                <a:latin typeface="+mn-lt"/>
                <a:ea typeface="+mn-ea"/>
                <a:cs typeface="+mn-cs"/>
              </a:defRPr>
            </a:lvl6pPr>
            <a:lvl7pPr marL="2600951" indent="-200074" algn="l" defTabSz="800293" rtl="0" eaLnBrk="1" latinLnBrk="0" hangingPunct="1">
              <a:spcBef>
                <a:spcPct val="20000"/>
              </a:spcBef>
              <a:buFont typeface="Arial" pitchFamily="34" charset="0"/>
              <a:buChar char="•"/>
              <a:defRPr sz="1700" kern="1200">
                <a:solidFill>
                  <a:schemeClr val="tx1"/>
                </a:solidFill>
                <a:latin typeface="+mn-lt"/>
                <a:ea typeface="+mn-ea"/>
                <a:cs typeface="+mn-cs"/>
              </a:defRPr>
            </a:lvl7pPr>
            <a:lvl8pPr marL="3001098" indent="-200074" algn="l" defTabSz="800293" rtl="0" eaLnBrk="1" latinLnBrk="0" hangingPunct="1">
              <a:spcBef>
                <a:spcPct val="20000"/>
              </a:spcBef>
              <a:buFont typeface="Arial" pitchFamily="34" charset="0"/>
              <a:buChar char="•"/>
              <a:defRPr sz="1700" kern="1200">
                <a:solidFill>
                  <a:schemeClr val="tx1"/>
                </a:solidFill>
                <a:latin typeface="+mn-lt"/>
                <a:ea typeface="+mn-ea"/>
                <a:cs typeface="+mn-cs"/>
              </a:defRPr>
            </a:lvl8pPr>
            <a:lvl9pPr marL="3401245" indent="-200074" algn="l" defTabSz="800293" rtl="0" eaLnBrk="1" latinLnBrk="0" hangingPunct="1">
              <a:spcBef>
                <a:spcPct val="20000"/>
              </a:spcBef>
              <a:buFont typeface="Arial" pitchFamily="34" charset="0"/>
              <a:buChar char="•"/>
              <a:defRPr sz="1700" kern="1200">
                <a:solidFill>
                  <a:schemeClr val="tx1"/>
                </a:solidFill>
                <a:latin typeface="+mn-lt"/>
                <a:ea typeface="+mn-ea"/>
                <a:cs typeface="+mn-cs"/>
              </a:defRPr>
            </a:lvl9pPr>
          </a:lstStyle>
          <a:p>
            <a:r>
              <a:rPr lang="en-US" sz="3251" dirty="0"/>
              <a:t>Reconstruction error:</a:t>
            </a:r>
          </a:p>
        </p:txBody>
      </p:sp>
      <mc:AlternateContent xmlns:mc="http://schemas.openxmlformats.org/markup-compatibility/2006" xmlns:a14="http://schemas.microsoft.com/office/drawing/2010/main">
        <mc:Choice Requires="a14">
          <p:sp>
            <p:nvSpPr>
              <p:cNvPr id="5" name="Rectangle 4"/>
              <p:cNvSpPr/>
              <p:nvPr/>
            </p:nvSpPr>
            <p:spPr>
              <a:xfrm>
                <a:off x="5199573" y="1326067"/>
                <a:ext cx="3351543" cy="968261"/>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295" i="1">
                              <a:latin typeface="Cambria Math" panose="02040503050406030204" pitchFamily="18" charset="0"/>
                            </a:rPr>
                          </m:ctrlPr>
                        </m:fPr>
                        <m:num>
                          <m:r>
                            <a:rPr lang="en-US" sz="2295" i="1">
                              <a:latin typeface="Cambria Math" panose="02040503050406030204" pitchFamily="18" charset="0"/>
                            </a:rPr>
                            <m:t>1</m:t>
                          </m:r>
                        </m:num>
                        <m:den>
                          <m:r>
                            <a:rPr lang="en-US" sz="2295" i="1">
                              <a:latin typeface="Cambria Math" panose="02040503050406030204" pitchFamily="18" charset="0"/>
                            </a:rPr>
                            <m:t>2</m:t>
                          </m:r>
                        </m:den>
                      </m:f>
                      <m:nary>
                        <m:naryPr>
                          <m:chr m:val="∑"/>
                          <m:supHide m:val="on"/>
                          <m:ctrlPr>
                            <a:rPr lang="en-US" sz="2295" i="1">
                              <a:latin typeface="Cambria Math" panose="02040503050406030204" pitchFamily="18" charset="0"/>
                            </a:rPr>
                          </m:ctrlPr>
                        </m:naryPr>
                        <m:sub>
                          <m:r>
                            <a:rPr lang="en-US" sz="2295" i="1">
                              <a:latin typeface="Cambria Math" panose="02040503050406030204" pitchFamily="18" charset="0"/>
                            </a:rPr>
                            <m:t>𝑘</m:t>
                          </m:r>
                        </m:sub>
                        <m:sup/>
                        <m:e>
                          <m:sSubSup>
                            <m:sSubSupPr>
                              <m:ctrlPr>
                                <a:rPr lang="en-US" sz="2295" i="1">
                                  <a:latin typeface="Cambria Math" panose="02040503050406030204" pitchFamily="18" charset="0"/>
                                </a:rPr>
                              </m:ctrlPr>
                            </m:sSubSupPr>
                            <m:e>
                              <m:d>
                                <m:dPr>
                                  <m:begChr m:val="‖"/>
                                  <m:endChr m:val="‖"/>
                                  <m:ctrlPr>
                                    <a:rPr lang="en-US" sz="2295" i="1">
                                      <a:latin typeface="Cambria Math" panose="02040503050406030204" pitchFamily="18" charset="0"/>
                                    </a:rPr>
                                  </m:ctrlPr>
                                </m:dPr>
                                <m:e>
                                  <m:sSubSup>
                                    <m:sSubSupPr>
                                      <m:ctrlPr>
                                        <a:rPr lang="en-US" sz="2295" i="1">
                                          <a:solidFill>
                                            <a:srgbClr val="FF0000"/>
                                          </a:solidFill>
                                          <a:latin typeface="Cambria Math" panose="02040503050406030204" pitchFamily="18" charset="0"/>
                                          <a:ea typeface="Cambria Math" panose="02040503050406030204" pitchFamily="18" charset="0"/>
                                        </a:rPr>
                                      </m:ctrlPr>
                                    </m:sSubSupPr>
                                    <m:e>
                                      <m:r>
                                        <a:rPr lang="en-US" sz="2295" i="1">
                                          <a:solidFill>
                                            <a:srgbClr val="FF0000"/>
                                          </a:solidFill>
                                          <a:latin typeface="Cambria Math" panose="02040503050406030204" pitchFamily="18" charset="0"/>
                                          <a:ea typeface="Cambria Math" panose="02040503050406030204" pitchFamily="18" charset="0"/>
                                        </a:rPr>
                                        <m:t>𝒳</m:t>
                                      </m:r>
                                    </m:e>
                                    <m:sub>
                                      <m:r>
                                        <a:rPr lang="en-US" sz="2295" i="1">
                                          <a:solidFill>
                                            <a:srgbClr val="FF0000"/>
                                          </a:solidFill>
                                          <a:latin typeface="Cambria Math" panose="02040503050406030204" pitchFamily="18" charset="0"/>
                                        </a:rPr>
                                        <m:t>𝑘</m:t>
                                      </m:r>
                                    </m:sub>
                                    <m:sup>
                                      <m:r>
                                        <a:rPr lang="en-US" sz="2295" i="1">
                                          <a:solidFill>
                                            <a:srgbClr val="FF0000"/>
                                          </a:solidFill>
                                          <a:latin typeface="Cambria Math" panose="02040503050406030204" pitchFamily="18" charset="0"/>
                                          <a:ea typeface="Cambria Math" panose="02040503050406030204" pitchFamily="18" charset="0"/>
                                        </a:rPr>
                                        <m:t>′</m:t>
                                      </m:r>
                                    </m:sup>
                                  </m:sSubSup>
                                  <m:r>
                                    <a:rPr lang="en-US" sz="2295" i="1">
                                      <a:latin typeface="Cambria Math" panose="02040503050406030204" pitchFamily="18" charset="0"/>
                                    </a:rPr>
                                    <m:t>−</m:t>
                                  </m:r>
                                  <m:sSub>
                                    <m:sSubPr>
                                      <m:ctrlPr>
                                        <a:rPr lang="en-US" sz="2295" i="1">
                                          <a:solidFill>
                                            <a:srgbClr val="FF0000"/>
                                          </a:solidFill>
                                          <a:latin typeface="Cambria Math" panose="02040503050406030204" pitchFamily="18" charset="0"/>
                                        </a:rPr>
                                      </m:ctrlPr>
                                    </m:sSubPr>
                                    <m:e>
                                      <m:r>
                                        <a:rPr lang="en-US" sz="2295" b="1">
                                          <a:solidFill>
                                            <a:srgbClr val="FF0000"/>
                                          </a:solidFill>
                                          <a:latin typeface="Cambria Math" panose="02040503050406030204" pitchFamily="18" charset="0"/>
                                        </a:rPr>
                                        <m:t>𝐀</m:t>
                                      </m:r>
                                    </m:e>
                                    <m:sub>
                                      <m:sSub>
                                        <m:sSubPr>
                                          <m:ctrlPr>
                                            <a:rPr lang="en-US" sz="2295" i="1">
                                              <a:solidFill>
                                                <a:srgbClr val="FF0000"/>
                                              </a:solidFill>
                                              <a:latin typeface="Cambria Math" panose="02040503050406030204" pitchFamily="18" charset="0"/>
                                            </a:rPr>
                                          </m:ctrlPr>
                                        </m:sSubPr>
                                        <m:e>
                                          <m:r>
                                            <a:rPr lang="en-US" sz="2295" i="1">
                                              <a:solidFill>
                                                <a:srgbClr val="FF0000"/>
                                              </a:solidFill>
                                              <a:latin typeface="Cambria Math" panose="02040503050406030204" pitchFamily="18" charset="0"/>
                                            </a:rPr>
                                            <m:t>𝑘</m:t>
                                          </m:r>
                                        </m:e>
                                        <m:sub>
                                          <m:r>
                                            <a:rPr lang="en-US" sz="2295" i="1">
                                              <a:solidFill>
                                                <a:srgbClr val="FF0000"/>
                                              </a:solidFill>
                                              <a:latin typeface="Cambria Math" panose="02040503050406030204" pitchFamily="18" charset="0"/>
                                            </a:rPr>
                                            <m:t>𝑙</m:t>
                                          </m:r>
                                        </m:sub>
                                      </m:sSub>
                                    </m:sub>
                                  </m:sSub>
                                  <m:sSub>
                                    <m:sSubPr>
                                      <m:ctrlPr>
                                        <a:rPr lang="en-US" sz="2295" i="1">
                                          <a:latin typeface="Cambria Math" panose="02040503050406030204" pitchFamily="18" charset="0"/>
                                        </a:rPr>
                                      </m:ctrlPr>
                                    </m:sSubPr>
                                    <m:e>
                                      <m:r>
                                        <a:rPr lang="en-US" sz="2295" i="1">
                                          <a:latin typeface="Cambria Math" panose="02040503050406030204" pitchFamily="18" charset="0"/>
                                          <a:ea typeface="Cambria Math" panose="02040503050406030204" pitchFamily="18" charset="0"/>
                                        </a:rPr>
                                        <m:t>ℛ</m:t>
                                      </m:r>
                                    </m:e>
                                    <m:sub>
                                      <m:r>
                                        <a:rPr lang="en-US" sz="2295" i="1">
                                          <a:latin typeface="Cambria Math" panose="02040503050406030204" pitchFamily="18" charset="0"/>
                                        </a:rPr>
                                        <m:t>𝑘</m:t>
                                      </m:r>
                                    </m:sub>
                                  </m:sSub>
                                  <m:sSubSup>
                                    <m:sSubSupPr>
                                      <m:ctrlPr>
                                        <a:rPr lang="en-US" sz="2295" b="1" i="1">
                                          <a:solidFill>
                                            <a:srgbClr val="FF0000"/>
                                          </a:solidFill>
                                          <a:latin typeface="Cambria Math" panose="02040503050406030204" pitchFamily="18" charset="0"/>
                                        </a:rPr>
                                      </m:ctrlPr>
                                    </m:sSubSupPr>
                                    <m:e>
                                      <m:r>
                                        <a:rPr lang="en-US" sz="2295" b="1">
                                          <a:solidFill>
                                            <a:srgbClr val="FF0000"/>
                                          </a:solidFill>
                                          <a:latin typeface="Cambria Math" panose="02040503050406030204" pitchFamily="18" charset="0"/>
                                        </a:rPr>
                                        <m:t>𝐀</m:t>
                                      </m:r>
                                    </m:e>
                                    <m:sub>
                                      <m:sSub>
                                        <m:sSubPr>
                                          <m:ctrlPr>
                                            <a:rPr lang="en-US" sz="2295" i="1">
                                              <a:solidFill>
                                                <a:srgbClr val="FF0000"/>
                                              </a:solidFill>
                                              <a:latin typeface="Cambria Math" panose="02040503050406030204" pitchFamily="18" charset="0"/>
                                            </a:rPr>
                                          </m:ctrlPr>
                                        </m:sSubPr>
                                        <m:e>
                                          <m:r>
                                            <a:rPr lang="en-US" sz="2295" i="1">
                                              <a:solidFill>
                                                <a:srgbClr val="FF0000"/>
                                              </a:solidFill>
                                              <a:latin typeface="Cambria Math" panose="02040503050406030204" pitchFamily="18" charset="0"/>
                                            </a:rPr>
                                            <m:t>𝑘</m:t>
                                          </m:r>
                                        </m:e>
                                        <m:sub>
                                          <m:r>
                                            <a:rPr lang="en-US" sz="2295" i="1">
                                              <a:solidFill>
                                                <a:srgbClr val="FF0000"/>
                                              </a:solidFill>
                                              <a:latin typeface="Cambria Math" panose="02040503050406030204" pitchFamily="18" charset="0"/>
                                            </a:rPr>
                                            <m:t>𝑟</m:t>
                                          </m:r>
                                        </m:sub>
                                      </m:sSub>
                                    </m:sub>
                                    <m:sup>
                                      <m:r>
                                        <a:rPr lang="en-US" sz="2295" i="1">
                                          <a:solidFill>
                                            <a:srgbClr val="FF0000"/>
                                          </a:solidFill>
                                          <a:latin typeface="Cambria Math" panose="02040503050406030204" pitchFamily="18" charset="0"/>
                                        </a:rPr>
                                        <m:t>𝑇</m:t>
                                      </m:r>
                                    </m:sup>
                                  </m:sSubSup>
                                </m:e>
                              </m:d>
                            </m:e>
                            <m:sub>
                              <m:r>
                                <a:rPr lang="en-US" sz="2295" i="1">
                                  <a:latin typeface="Cambria Math" panose="02040503050406030204" pitchFamily="18" charset="0"/>
                                </a:rPr>
                                <m:t>𝐹</m:t>
                              </m:r>
                            </m:sub>
                            <m:sup>
                              <m:r>
                                <a:rPr lang="en-US" sz="2295" i="1">
                                  <a:latin typeface="Cambria Math" panose="02040503050406030204" pitchFamily="18" charset="0"/>
                                </a:rPr>
                                <m:t>2</m:t>
                              </m:r>
                            </m:sup>
                          </m:sSubSup>
                        </m:e>
                      </m:nary>
                    </m:oMath>
                  </m:oMathPara>
                </a14:m>
                <a:endParaRPr lang="en-US" sz="2295" dirty="0"/>
              </a:p>
            </p:txBody>
          </p:sp>
        </mc:Choice>
        <mc:Fallback xmlns="">
          <p:sp>
            <p:nvSpPr>
              <p:cNvPr id="5" name="Rectangle 4"/>
              <p:cNvSpPr>
                <a:spLocks noRot="1" noChangeAspect="1" noMove="1" noResize="1" noEditPoints="1" noAdjustHandles="1" noChangeArrowheads="1" noChangeShapeType="1" noTextEdit="1"/>
              </p:cNvSpPr>
              <p:nvPr/>
            </p:nvSpPr>
            <p:spPr>
              <a:xfrm>
                <a:off x="5199573" y="1326067"/>
                <a:ext cx="3351543" cy="968261"/>
              </a:xfrm>
              <a:prstGeom prst="rect">
                <a:avLst/>
              </a:prstGeom>
              <a:blipFill>
                <a:blip r:embed="rId2"/>
                <a:stretch>
                  <a:fillRect/>
                </a:stretch>
              </a:blipFill>
            </p:spPr>
            <p:txBody>
              <a:bodyPr/>
              <a:lstStyle/>
              <a:p>
                <a:r>
                  <a:rPr lang="en-US">
                    <a:noFill/>
                  </a:rPr>
                  <a:t> </a:t>
                </a:r>
              </a:p>
            </p:txBody>
          </p:sp>
        </mc:Fallback>
      </mc:AlternateContent>
      <p:sp>
        <p:nvSpPr>
          <p:cNvPr id="6" name="Rectangle 5"/>
          <p:cNvSpPr/>
          <p:nvPr/>
        </p:nvSpPr>
        <p:spPr bwMode="auto">
          <a:xfrm>
            <a:off x="4358655" y="4264593"/>
            <a:ext cx="547404" cy="291439"/>
          </a:xfrm>
          <a:prstGeom prst="rect">
            <a:avLst/>
          </a:prstGeom>
          <a:solidFill>
            <a:schemeClr val="accent2">
              <a:lumMod val="75000"/>
            </a:schemeClr>
          </a:solidFill>
          <a:ln w="12700">
            <a:solidFill>
              <a:schemeClr val="accent2">
                <a:lumMod val="7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04918" tIns="52459" rIns="104918" bIns="52459" numCol="1" rtlCol="0" anchor="ctr" anchorCtr="0" compatLnSpc="1">
            <a:prstTxWarp prst="textNoShape">
              <a:avLst/>
            </a:prstTxWarp>
          </a:bodyPr>
          <a:lstStyle/>
          <a:p>
            <a:pPr algn="ctr" defTabSz="1048868" fontAlgn="base">
              <a:spcBef>
                <a:spcPct val="0"/>
              </a:spcBef>
              <a:spcAft>
                <a:spcPct val="0"/>
              </a:spcAft>
            </a:pPr>
            <a:endParaRPr lang="en-US" sz="2773" dirty="0">
              <a:solidFill>
                <a:schemeClr val="tx1"/>
              </a:solidFill>
              <a:latin typeface="Segoe UI" panose="020B0502040204020203" pitchFamily="34" charset="0"/>
            </a:endParaRPr>
          </a:p>
        </p:txBody>
      </p:sp>
      <p:grpSp>
        <p:nvGrpSpPr>
          <p:cNvPr id="7" name="Group 6"/>
          <p:cNvGrpSpPr/>
          <p:nvPr/>
        </p:nvGrpSpPr>
        <p:grpSpPr>
          <a:xfrm>
            <a:off x="3749884" y="4181453"/>
            <a:ext cx="249241" cy="565893"/>
            <a:chOff x="3733800" y="3836313"/>
            <a:chExt cx="260668" cy="591836"/>
          </a:xfrm>
        </p:grpSpPr>
        <p:sp>
          <p:nvSpPr>
            <p:cNvPr id="8" name="TextBox 7"/>
            <p:cNvSpPr txBox="1"/>
            <p:nvPr/>
          </p:nvSpPr>
          <p:spPr>
            <a:xfrm>
              <a:off x="3743117" y="3836313"/>
              <a:ext cx="251351" cy="439436"/>
            </a:xfrm>
            <a:prstGeom prst="rect">
              <a:avLst/>
            </a:prstGeom>
            <a:noFill/>
          </p:spPr>
          <p:txBody>
            <a:bodyPr wrap="none" lIns="0" tIns="0" rIns="0" bIns="0" rtlCol="0">
              <a:spAutoFit/>
            </a:bodyPr>
            <a:lstStyle/>
            <a:p>
              <a:r>
                <a:rPr lang="en-US" sz="2677" dirty="0"/>
                <a:t>~</a:t>
              </a:r>
            </a:p>
          </p:txBody>
        </p:sp>
        <p:sp>
          <p:nvSpPr>
            <p:cNvPr id="9" name="TextBox 8"/>
            <p:cNvSpPr txBox="1"/>
            <p:nvPr/>
          </p:nvSpPr>
          <p:spPr>
            <a:xfrm>
              <a:off x="3733800" y="3988713"/>
              <a:ext cx="251352" cy="439436"/>
            </a:xfrm>
            <a:prstGeom prst="rect">
              <a:avLst/>
            </a:prstGeom>
            <a:noFill/>
          </p:spPr>
          <p:txBody>
            <a:bodyPr wrap="none" lIns="0" tIns="0" rIns="0" bIns="0" rtlCol="0">
              <a:spAutoFit/>
            </a:bodyPr>
            <a:lstStyle/>
            <a:p>
              <a:r>
                <a:rPr lang="en-US" sz="2677" dirty="0"/>
                <a:t>~</a:t>
              </a:r>
            </a:p>
          </p:txBody>
        </p:sp>
      </p:grpSp>
      <p:sp>
        <p:nvSpPr>
          <p:cNvPr id="10" name="TextBox 9"/>
          <p:cNvSpPr txBox="1"/>
          <p:nvPr/>
        </p:nvSpPr>
        <p:spPr>
          <a:xfrm>
            <a:off x="5215992" y="4241991"/>
            <a:ext cx="240333" cy="420173"/>
          </a:xfrm>
          <a:prstGeom prst="rect">
            <a:avLst/>
          </a:prstGeom>
          <a:noFill/>
        </p:spPr>
        <p:txBody>
          <a:bodyPr wrap="none" lIns="0" tIns="0" rIns="0" bIns="0" rtlCol="0">
            <a:spAutoFit/>
          </a:bodyPr>
          <a:lstStyle/>
          <a:p>
            <a:r>
              <a:rPr lang="en-US" altLang="zh-TW" sz="2677" dirty="0"/>
              <a:t>×</a:t>
            </a:r>
            <a:endParaRPr lang="en-US" sz="2677" dirty="0">
              <a:latin typeface="Segoe UI" panose="020B0502040204020203" pitchFamily="34" charset="0"/>
            </a:endParaRPr>
          </a:p>
        </p:txBody>
      </p:sp>
      <p:sp>
        <p:nvSpPr>
          <p:cNvPr id="11" name="TextBox 10"/>
          <p:cNvSpPr txBox="1"/>
          <p:nvPr/>
        </p:nvSpPr>
        <p:spPr>
          <a:xfrm>
            <a:off x="6891764" y="4262734"/>
            <a:ext cx="240333" cy="420173"/>
          </a:xfrm>
          <a:prstGeom prst="rect">
            <a:avLst/>
          </a:prstGeom>
          <a:noFill/>
        </p:spPr>
        <p:txBody>
          <a:bodyPr wrap="none" lIns="0" tIns="0" rIns="0" bIns="0" rtlCol="0">
            <a:spAutoFit/>
          </a:bodyPr>
          <a:lstStyle/>
          <a:p>
            <a:r>
              <a:rPr lang="en-US" altLang="zh-TW" sz="2677" dirty="0"/>
              <a:t>×</a:t>
            </a:r>
            <a:endParaRPr lang="en-US" sz="2677" dirty="0">
              <a:latin typeface="Segoe UI" panose="020B0502040204020203" pitchFamily="34" charset="0"/>
            </a:endParaRPr>
          </a:p>
        </p:txBody>
      </p:sp>
      <p:sp>
        <p:nvSpPr>
          <p:cNvPr id="12" name="Rectangle 11"/>
          <p:cNvSpPr/>
          <p:nvPr/>
        </p:nvSpPr>
        <p:spPr bwMode="auto">
          <a:xfrm>
            <a:off x="6018304" y="4216896"/>
            <a:ext cx="559206" cy="559206"/>
          </a:xfrm>
          <a:prstGeom prst="rect">
            <a:avLst/>
          </a:prstGeom>
          <a:solidFill>
            <a:srgbClr val="FFC000"/>
          </a:solidFill>
          <a:ln>
            <a:solidFill>
              <a:schemeClr val="tx1"/>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4918" tIns="52459" rIns="104918" bIns="52459" numCol="1" rtlCol="0" anchor="ctr" anchorCtr="0" compatLnSpc="1">
            <a:prstTxWarp prst="textNoShape">
              <a:avLst/>
            </a:prstTxWarp>
          </a:bodyPr>
          <a:lstStyle/>
          <a:p>
            <a:pPr algn="ctr" defTabSz="1048868" fontAlgn="base">
              <a:spcBef>
                <a:spcPct val="0"/>
              </a:spcBef>
              <a:spcAft>
                <a:spcPct val="0"/>
              </a:spcAft>
            </a:pPr>
            <a:endParaRPr lang="en-US" sz="1530" dirty="0">
              <a:solidFill>
                <a:schemeClr val="tx1"/>
              </a:solidFill>
              <a:latin typeface="Segoe UI" panose="020B0502040204020203" pitchFamily="34" charset="0"/>
            </a:endParaRPr>
          </a:p>
        </p:txBody>
      </p:sp>
      <mc:AlternateContent xmlns:mc="http://schemas.openxmlformats.org/markup-compatibility/2006" xmlns:a14="http://schemas.microsoft.com/office/drawing/2010/main">
        <mc:Choice Requires="a14">
          <p:sp>
            <p:nvSpPr>
              <p:cNvPr id="13" name="TextBox 12"/>
              <p:cNvSpPr txBox="1"/>
              <p:nvPr/>
            </p:nvSpPr>
            <p:spPr>
              <a:xfrm>
                <a:off x="2625528" y="3641061"/>
                <a:ext cx="582877" cy="51434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sz="2677" i="1">
                              <a:solidFill>
                                <a:srgbClr val="FF0000"/>
                              </a:solidFill>
                              <a:latin typeface="Cambria Math" panose="02040503050406030204" pitchFamily="18" charset="0"/>
                              <a:ea typeface="Cambria Math" panose="02040503050406030204" pitchFamily="18" charset="0"/>
                            </a:rPr>
                          </m:ctrlPr>
                        </m:sSubSupPr>
                        <m:e>
                          <m:r>
                            <a:rPr lang="en-US" sz="2677" i="1">
                              <a:solidFill>
                                <a:srgbClr val="FF0000"/>
                              </a:solidFill>
                              <a:latin typeface="Cambria Math" panose="02040503050406030204" pitchFamily="18" charset="0"/>
                              <a:ea typeface="Cambria Math" panose="02040503050406030204" pitchFamily="18" charset="0"/>
                            </a:rPr>
                            <m:t>𝒳</m:t>
                          </m:r>
                        </m:e>
                        <m:sub>
                          <m:r>
                            <a:rPr lang="en-US" sz="2677" i="1">
                              <a:solidFill>
                                <a:srgbClr val="FF0000"/>
                              </a:solidFill>
                              <a:latin typeface="Cambria Math" panose="02040503050406030204" pitchFamily="18" charset="0"/>
                            </a:rPr>
                            <m:t>𝑘</m:t>
                          </m:r>
                        </m:sub>
                        <m:sup>
                          <m:r>
                            <a:rPr lang="en-US" sz="2677" i="1">
                              <a:solidFill>
                                <a:srgbClr val="FF0000"/>
                              </a:solidFill>
                              <a:latin typeface="Cambria Math" panose="02040503050406030204" pitchFamily="18" charset="0"/>
                              <a:ea typeface="Cambria Math" panose="02040503050406030204" pitchFamily="18" charset="0"/>
                            </a:rPr>
                            <m:t>′</m:t>
                          </m:r>
                        </m:sup>
                      </m:sSubSup>
                    </m:oMath>
                  </m:oMathPara>
                </a14:m>
                <a:endParaRPr lang="en-US" sz="2677" dirty="0">
                  <a:latin typeface="Segoe UI" panose="020B0502040204020203" pitchFamily="34" charset="0"/>
                </a:endParaRPr>
              </a:p>
            </p:txBody>
          </p:sp>
        </mc:Choice>
        <mc:Fallback xmlns="">
          <p:sp>
            <p:nvSpPr>
              <p:cNvPr id="13" name="TextBox 12"/>
              <p:cNvSpPr txBox="1">
                <a:spLocks noRot="1" noChangeAspect="1" noMove="1" noResize="1" noEditPoints="1" noAdjustHandles="1" noChangeArrowheads="1" noChangeShapeType="1" noTextEdit="1"/>
              </p:cNvSpPr>
              <p:nvPr/>
            </p:nvSpPr>
            <p:spPr>
              <a:xfrm>
                <a:off x="2625528" y="3641061"/>
                <a:ext cx="582877" cy="514344"/>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p:cNvSpPr txBox="1"/>
              <p:nvPr/>
            </p:nvSpPr>
            <p:spPr>
              <a:xfrm>
                <a:off x="4323887" y="3641062"/>
                <a:ext cx="582877" cy="55345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677" i="1">
                              <a:solidFill>
                                <a:srgbClr val="FF0000"/>
                              </a:solidFill>
                              <a:latin typeface="Cambria Math" panose="02040503050406030204" pitchFamily="18" charset="0"/>
                            </a:rPr>
                          </m:ctrlPr>
                        </m:sSubPr>
                        <m:e>
                          <m:r>
                            <a:rPr lang="en-US" sz="2677" b="1">
                              <a:solidFill>
                                <a:srgbClr val="FF0000"/>
                              </a:solidFill>
                              <a:latin typeface="Cambria Math" panose="02040503050406030204" pitchFamily="18" charset="0"/>
                            </a:rPr>
                            <m:t>𝐀</m:t>
                          </m:r>
                        </m:e>
                        <m:sub>
                          <m:sSub>
                            <m:sSubPr>
                              <m:ctrlPr>
                                <a:rPr lang="en-US" sz="2677" i="1">
                                  <a:solidFill>
                                    <a:srgbClr val="FF0000"/>
                                  </a:solidFill>
                                  <a:latin typeface="Cambria Math" panose="02040503050406030204" pitchFamily="18" charset="0"/>
                                </a:rPr>
                              </m:ctrlPr>
                            </m:sSubPr>
                            <m:e>
                              <m:r>
                                <a:rPr lang="en-US" sz="2677" i="1">
                                  <a:solidFill>
                                    <a:srgbClr val="FF0000"/>
                                  </a:solidFill>
                                  <a:latin typeface="Cambria Math" panose="02040503050406030204" pitchFamily="18" charset="0"/>
                                </a:rPr>
                                <m:t>𝑘</m:t>
                              </m:r>
                            </m:e>
                            <m:sub>
                              <m:r>
                                <a:rPr lang="en-US" sz="2677" i="1">
                                  <a:solidFill>
                                    <a:srgbClr val="FF0000"/>
                                  </a:solidFill>
                                  <a:latin typeface="Cambria Math" panose="02040503050406030204" pitchFamily="18" charset="0"/>
                                </a:rPr>
                                <m:t>𝑙</m:t>
                              </m:r>
                            </m:sub>
                          </m:sSub>
                        </m:sub>
                      </m:sSub>
                    </m:oMath>
                  </m:oMathPara>
                </a14:m>
                <a:endParaRPr lang="en-US" sz="2677" dirty="0">
                  <a:solidFill>
                    <a:srgbClr val="FF0000"/>
                  </a:solidFill>
                  <a:latin typeface="Segoe UI" panose="020B0502040204020203" pitchFamily="34" charset="0"/>
                </a:endParaRPr>
              </a:p>
            </p:txBody>
          </p:sp>
        </mc:Choice>
        <mc:Fallback xmlns="">
          <p:sp>
            <p:nvSpPr>
              <p:cNvPr id="14" name="TextBox 13"/>
              <p:cNvSpPr txBox="1">
                <a:spLocks noRot="1" noChangeAspect="1" noMove="1" noResize="1" noEditPoints="1" noAdjustHandles="1" noChangeArrowheads="1" noChangeShapeType="1" noTextEdit="1"/>
              </p:cNvSpPr>
              <p:nvPr/>
            </p:nvSpPr>
            <p:spPr>
              <a:xfrm>
                <a:off x="4323887" y="3641062"/>
                <a:ext cx="582877" cy="55345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p:cNvSpPr txBox="1"/>
              <p:nvPr/>
            </p:nvSpPr>
            <p:spPr>
              <a:xfrm>
                <a:off x="8356066" y="3641061"/>
                <a:ext cx="582877" cy="58098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sz="2677" b="1" i="1">
                              <a:solidFill>
                                <a:srgbClr val="FF0000"/>
                              </a:solidFill>
                              <a:latin typeface="Cambria Math" panose="02040503050406030204" pitchFamily="18" charset="0"/>
                            </a:rPr>
                          </m:ctrlPr>
                        </m:sSubSupPr>
                        <m:e>
                          <m:r>
                            <a:rPr lang="en-US" sz="2677" b="1">
                              <a:solidFill>
                                <a:srgbClr val="FF0000"/>
                              </a:solidFill>
                              <a:latin typeface="Cambria Math" panose="02040503050406030204" pitchFamily="18" charset="0"/>
                            </a:rPr>
                            <m:t>𝐀</m:t>
                          </m:r>
                        </m:e>
                        <m:sub>
                          <m:sSub>
                            <m:sSubPr>
                              <m:ctrlPr>
                                <a:rPr lang="en-US" sz="2677" i="1">
                                  <a:solidFill>
                                    <a:srgbClr val="FF0000"/>
                                  </a:solidFill>
                                  <a:latin typeface="Cambria Math" panose="02040503050406030204" pitchFamily="18" charset="0"/>
                                </a:rPr>
                              </m:ctrlPr>
                            </m:sSubPr>
                            <m:e>
                              <m:r>
                                <a:rPr lang="en-US" sz="2677" i="1">
                                  <a:solidFill>
                                    <a:srgbClr val="FF0000"/>
                                  </a:solidFill>
                                  <a:latin typeface="Cambria Math" panose="02040503050406030204" pitchFamily="18" charset="0"/>
                                </a:rPr>
                                <m:t>𝑘</m:t>
                              </m:r>
                            </m:e>
                            <m:sub>
                              <m:r>
                                <a:rPr lang="en-US" sz="2677" i="1">
                                  <a:solidFill>
                                    <a:srgbClr val="FF0000"/>
                                  </a:solidFill>
                                  <a:latin typeface="Cambria Math" panose="02040503050406030204" pitchFamily="18" charset="0"/>
                                </a:rPr>
                                <m:t>𝑟</m:t>
                              </m:r>
                            </m:sub>
                          </m:sSub>
                        </m:sub>
                        <m:sup>
                          <m:r>
                            <a:rPr lang="en-US" sz="2677" i="1">
                              <a:solidFill>
                                <a:srgbClr val="FF0000"/>
                              </a:solidFill>
                              <a:latin typeface="Cambria Math" panose="02040503050406030204" pitchFamily="18" charset="0"/>
                            </a:rPr>
                            <m:t>𝑇</m:t>
                          </m:r>
                        </m:sup>
                      </m:sSubSup>
                    </m:oMath>
                  </m:oMathPara>
                </a14:m>
                <a:endParaRPr lang="en-US" sz="2677" dirty="0">
                  <a:solidFill>
                    <a:srgbClr val="FF0000"/>
                  </a:solidFill>
                  <a:latin typeface="Segoe UI" panose="020B0502040204020203" pitchFamily="34" charset="0"/>
                </a:endParaRPr>
              </a:p>
            </p:txBody>
          </p:sp>
        </mc:Choice>
        <mc:Fallback xmlns="">
          <p:sp>
            <p:nvSpPr>
              <p:cNvPr id="15" name="TextBox 14"/>
              <p:cNvSpPr txBox="1">
                <a:spLocks noRot="1" noChangeAspect="1" noMove="1" noResize="1" noEditPoints="1" noAdjustHandles="1" noChangeArrowheads="1" noChangeShapeType="1" noTextEdit="1"/>
              </p:cNvSpPr>
              <p:nvPr/>
            </p:nvSpPr>
            <p:spPr>
              <a:xfrm>
                <a:off x="8356066" y="3641061"/>
                <a:ext cx="582877" cy="580983"/>
              </a:xfrm>
              <a:prstGeom prst="rect">
                <a:avLst/>
              </a:prstGeom>
              <a:blipFill>
                <a:blip r:embed="rId5"/>
                <a:stretch>
                  <a:fillRect r="-42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p:cNvSpPr txBox="1"/>
              <p:nvPr/>
            </p:nvSpPr>
            <p:spPr>
              <a:xfrm>
                <a:off x="6022246" y="3582205"/>
                <a:ext cx="582877" cy="57444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060" i="1">
                              <a:latin typeface="Cambria Math" panose="02040503050406030204" pitchFamily="18" charset="0"/>
                            </a:rPr>
                          </m:ctrlPr>
                        </m:sSubPr>
                        <m:e>
                          <m:r>
                            <a:rPr lang="en-US" sz="2677" i="1">
                              <a:latin typeface="Cambria Math" panose="02040503050406030204" pitchFamily="18" charset="0"/>
                              <a:ea typeface="Cambria Math" panose="02040503050406030204" pitchFamily="18" charset="0"/>
                            </a:rPr>
                            <m:t>ℛ</m:t>
                          </m:r>
                        </m:e>
                        <m:sub>
                          <m:r>
                            <a:rPr lang="en-US" sz="3060" i="1">
                              <a:latin typeface="Cambria Math" panose="02040503050406030204" pitchFamily="18" charset="0"/>
                            </a:rPr>
                            <m:t>𝑘</m:t>
                          </m:r>
                        </m:sub>
                      </m:sSub>
                    </m:oMath>
                  </m:oMathPara>
                </a14:m>
                <a:endParaRPr lang="en-US" sz="2677" dirty="0">
                  <a:latin typeface="Segoe UI" panose="020B0502040204020203" pitchFamily="34" charset="0"/>
                </a:endParaRPr>
              </a:p>
            </p:txBody>
          </p:sp>
        </mc:Choice>
        <mc:Fallback xmlns="">
          <p:sp>
            <p:nvSpPr>
              <p:cNvPr id="16" name="TextBox 15"/>
              <p:cNvSpPr txBox="1">
                <a:spLocks noRot="1" noChangeAspect="1" noMove="1" noResize="1" noEditPoints="1" noAdjustHandles="1" noChangeArrowheads="1" noChangeShapeType="1" noTextEdit="1"/>
              </p:cNvSpPr>
              <p:nvPr/>
            </p:nvSpPr>
            <p:spPr>
              <a:xfrm>
                <a:off x="6022246" y="3582205"/>
                <a:ext cx="582877" cy="574443"/>
              </a:xfrm>
              <a:prstGeom prst="rect">
                <a:avLst/>
              </a:prstGeom>
              <a:blipFill>
                <a:blip r:embed="rId6"/>
                <a:stretch>
                  <a:fillRect/>
                </a:stretch>
              </a:blipFill>
            </p:spPr>
            <p:txBody>
              <a:bodyPr/>
              <a:lstStyle/>
              <a:p>
                <a:r>
                  <a:rPr lang="en-US">
                    <a:noFill/>
                  </a:rPr>
                  <a:t> </a:t>
                </a:r>
              </a:p>
            </p:txBody>
          </p:sp>
        </mc:Fallback>
      </mc:AlternateContent>
      <p:sp>
        <p:nvSpPr>
          <p:cNvPr id="17" name="Rectangle 16"/>
          <p:cNvSpPr/>
          <p:nvPr/>
        </p:nvSpPr>
        <p:spPr bwMode="auto">
          <a:xfrm>
            <a:off x="2816039" y="4264593"/>
            <a:ext cx="341239" cy="291439"/>
          </a:xfrm>
          <a:prstGeom prst="rect">
            <a:avLst/>
          </a:prstGeom>
          <a:solidFill>
            <a:srgbClr val="1555A4"/>
          </a:solidFill>
          <a:ln w="12700">
            <a:solidFill>
              <a:srgbClr val="1555A4"/>
            </a:solidFill>
            <a:prstDash val="dash"/>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4918" tIns="52459" rIns="104918" bIns="52459" numCol="1" rtlCol="0" anchor="ctr" anchorCtr="0" compatLnSpc="1">
            <a:prstTxWarp prst="textNoShape">
              <a:avLst/>
            </a:prstTxWarp>
          </a:bodyPr>
          <a:lstStyle/>
          <a:p>
            <a:pPr algn="ctr" defTabSz="1048868" fontAlgn="base">
              <a:spcBef>
                <a:spcPct val="0"/>
              </a:spcBef>
              <a:spcAft>
                <a:spcPct val="0"/>
              </a:spcAft>
            </a:pPr>
            <a:endParaRPr lang="en-US" sz="2773" dirty="0">
              <a:solidFill>
                <a:schemeClr val="tx1"/>
              </a:solidFill>
              <a:latin typeface="Segoe UI" panose="020B0502040204020203" pitchFamily="34" charset="0"/>
            </a:endParaRPr>
          </a:p>
        </p:txBody>
      </p:sp>
      <p:sp>
        <p:nvSpPr>
          <p:cNvPr id="18" name="Rectangle 17"/>
          <p:cNvSpPr/>
          <p:nvPr/>
        </p:nvSpPr>
        <p:spPr bwMode="auto">
          <a:xfrm>
            <a:off x="8476886" y="4216895"/>
            <a:ext cx="341239" cy="559207"/>
          </a:xfrm>
          <a:prstGeom prst="rect">
            <a:avLst/>
          </a:prstGeom>
          <a:solidFill>
            <a:schemeClr val="accent2">
              <a:lumMod val="75000"/>
            </a:schemeClr>
          </a:solidFill>
          <a:ln w="12700">
            <a:solidFill>
              <a:schemeClr val="accent2">
                <a:lumMod val="7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04918" tIns="52459" rIns="104918" bIns="52459" numCol="1" rtlCol="0" anchor="ctr" anchorCtr="0" compatLnSpc="1">
            <a:prstTxWarp prst="textNoShape">
              <a:avLst/>
            </a:prstTxWarp>
          </a:bodyPr>
          <a:lstStyle/>
          <a:p>
            <a:pPr algn="ctr" defTabSz="1048868" fontAlgn="base">
              <a:spcBef>
                <a:spcPct val="0"/>
              </a:spcBef>
              <a:spcAft>
                <a:spcPct val="0"/>
              </a:spcAft>
            </a:pPr>
            <a:endParaRPr lang="en-US" sz="2773" dirty="0">
              <a:solidFill>
                <a:schemeClr val="tx1"/>
              </a:solidFill>
              <a:latin typeface="Segoe UI" panose="020B0502040204020203" pitchFamily="34" charset="0"/>
            </a:endParaRPr>
          </a:p>
        </p:txBody>
      </p:sp>
    </p:spTree>
    <p:extLst>
      <p:ext uri="{BB962C8B-B14F-4D97-AF65-F5344CB8AC3E}">
        <p14:creationId xmlns:p14="http://schemas.microsoft.com/office/powerpoint/2010/main" val="2654015263"/>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t>Training Procedure – </a:t>
            </a:r>
            <a:br>
              <a:rPr lang="en-US" sz="4400" dirty="0"/>
            </a:br>
            <a:r>
              <a:rPr lang="en-US" sz="4400" dirty="0"/>
              <a:t>Alternating Least-Squares (ALS) Method</a:t>
            </a:r>
          </a:p>
        </p:txBody>
      </p:sp>
      <p:grpSp>
        <p:nvGrpSpPr>
          <p:cNvPr id="4" name="Group 3"/>
          <p:cNvGrpSpPr/>
          <p:nvPr/>
        </p:nvGrpSpPr>
        <p:grpSpPr>
          <a:xfrm>
            <a:off x="2356676" y="1894350"/>
            <a:ext cx="7470915" cy="1958251"/>
            <a:chOff x="627185" y="1867479"/>
            <a:chExt cx="7813430" cy="2048030"/>
          </a:xfrm>
        </p:grpSpPr>
        <mc:AlternateContent xmlns:mc="http://schemas.openxmlformats.org/markup-compatibility/2006" xmlns:a14="http://schemas.microsoft.com/office/drawing/2010/main">
          <mc:Choice Requires="a14">
            <p:sp>
              <p:nvSpPr>
                <p:cNvPr id="5" name="Content Placeholder 2"/>
                <p:cNvSpPr txBox="1">
                  <a:spLocks/>
                </p:cNvSpPr>
                <p:nvPr/>
              </p:nvSpPr>
              <p:spPr>
                <a:xfrm>
                  <a:off x="704973" y="2020071"/>
                  <a:ext cx="7735642" cy="1108573"/>
                </a:xfrm>
                <a:prstGeom prst="rect">
                  <a:avLst/>
                </a:prstGeom>
              </p:spPr>
              <p:txBody>
                <a:bodyPr/>
                <a:lstStyle>
                  <a:lvl1pPr marL="257141" marR="0" indent="-257141" algn="l" defTabSz="699463"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1"/>
                          </a:gs>
                          <a:gs pos="100000">
                            <a:schemeClr val="tx1"/>
                          </a:gs>
                        </a:gsLst>
                        <a:lin ang="5400000" scaled="0"/>
                      </a:gradFill>
                      <a:latin typeface="+mj-lt"/>
                      <a:ea typeface="+mn-ea"/>
                      <a:cs typeface="+mn-cs"/>
                    </a:defRPr>
                  </a:lvl1pPr>
                  <a:lvl2pPr marL="438092" marR="0" indent="-180951" algn="l" defTabSz="6994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599995" marR="0" indent="-171427" algn="l" defTabSz="6994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771422" marR="0" indent="-171427" algn="l" defTabSz="6994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942849" marR="0" indent="-171427" algn="l" defTabSz="6994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1923523"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73256"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622987"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72720"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r>
                          <a:rPr lang="en-US" sz="2677" b="1">
                            <a:latin typeface="Cambria Math" panose="02040503050406030204" pitchFamily="18" charset="0"/>
                          </a:rPr>
                          <m:t>𝐀</m:t>
                        </m:r>
                        <m:r>
                          <a:rPr lang="en-US" sz="2677" i="1">
                            <a:latin typeface="Cambria Math" panose="02040503050406030204" pitchFamily="18" charset="0"/>
                          </a:rPr>
                          <m:t>←</m:t>
                        </m:r>
                        <m:d>
                          <m:dPr>
                            <m:begChr m:val="["/>
                            <m:endChr m:val="]"/>
                            <m:ctrlPr>
                              <a:rPr lang="en-US" sz="2677" i="1">
                                <a:latin typeface="Cambria Math" panose="02040503050406030204" pitchFamily="18" charset="0"/>
                              </a:rPr>
                            </m:ctrlPr>
                          </m:dPr>
                          <m:e>
                            <m:nary>
                              <m:naryPr>
                                <m:chr m:val="∑"/>
                                <m:supHide m:val="on"/>
                                <m:ctrlPr>
                                  <a:rPr lang="en-US" sz="2677" i="1">
                                    <a:latin typeface="Cambria Math" panose="02040503050406030204" pitchFamily="18" charset="0"/>
                                  </a:rPr>
                                </m:ctrlPr>
                              </m:naryPr>
                              <m:sub>
                                <m:r>
                                  <m:rPr>
                                    <m:brk m:alnAt="7"/>
                                  </m:rPr>
                                  <a:rPr lang="en-US" sz="2677" i="1">
                                    <a:latin typeface="Cambria Math" panose="02040503050406030204" pitchFamily="18" charset="0"/>
                                  </a:rPr>
                                  <m:t>𝑘</m:t>
                                </m:r>
                              </m:sub>
                              <m:sup/>
                              <m:e>
                                <m:sSub>
                                  <m:sSubPr>
                                    <m:ctrlPr>
                                      <a:rPr lang="en-US" sz="2677" i="1">
                                        <a:latin typeface="Cambria Math" panose="02040503050406030204" pitchFamily="18" charset="0"/>
                                      </a:rPr>
                                    </m:ctrlPr>
                                  </m:sSubPr>
                                  <m:e>
                                    <m:r>
                                      <a:rPr lang="en-US" sz="2677" i="1">
                                        <a:latin typeface="Cambria Math" panose="02040503050406030204" pitchFamily="18" charset="0"/>
                                        <a:ea typeface="Cambria Math" panose="02040503050406030204" pitchFamily="18" charset="0"/>
                                      </a:rPr>
                                      <m:t>𝒳</m:t>
                                    </m:r>
                                  </m:e>
                                  <m:sub>
                                    <m:r>
                                      <a:rPr lang="en-US" sz="2677" i="1">
                                        <a:latin typeface="Cambria Math" panose="02040503050406030204" pitchFamily="18" charset="0"/>
                                      </a:rPr>
                                      <m:t>𝑘</m:t>
                                    </m:r>
                                  </m:sub>
                                </m:sSub>
                                <m:r>
                                  <a:rPr lang="en-US" sz="2677" b="1">
                                    <a:latin typeface="Cambria Math" panose="02040503050406030204" pitchFamily="18" charset="0"/>
                                  </a:rPr>
                                  <m:t>𝐀</m:t>
                                </m:r>
                                <m:sSubSup>
                                  <m:sSubSupPr>
                                    <m:ctrlPr>
                                      <a:rPr lang="en-US" sz="2677" i="1">
                                        <a:latin typeface="Cambria Math" panose="02040503050406030204" pitchFamily="18" charset="0"/>
                                        <a:ea typeface="Cambria Math" panose="02040503050406030204" pitchFamily="18" charset="0"/>
                                      </a:rPr>
                                    </m:ctrlPr>
                                  </m:sSubSupPr>
                                  <m:e>
                                    <m:r>
                                      <a:rPr lang="en-US" sz="2677" i="1">
                                        <a:latin typeface="Cambria Math" panose="02040503050406030204" pitchFamily="18" charset="0"/>
                                        <a:ea typeface="Cambria Math" panose="02040503050406030204" pitchFamily="18" charset="0"/>
                                      </a:rPr>
                                      <m:t>ℛ</m:t>
                                    </m:r>
                                  </m:e>
                                  <m:sub>
                                    <m:r>
                                      <a:rPr lang="en-US" sz="2677" i="1">
                                        <a:latin typeface="Cambria Math" panose="02040503050406030204" pitchFamily="18" charset="0"/>
                                      </a:rPr>
                                      <m:t>𝑘</m:t>
                                    </m:r>
                                  </m:sub>
                                  <m:sup>
                                    <m:r>
                                      <a:rPr lang="en-US" sz="2677" i="1">
                                        <a:latin typeface="Cambria Math" panose="02040503050406030204" pitchFamily="18" charset="0"/>
                                        <a:ea typeface="Cambria Math" panose="02040503050406030204" pitchFamily="18" charset="0"/>
                                      </a:rPr>
                                      <m:t>𝑇</m:t>
                                    </m:r>
                                  </m:sup>
                                </m:sSubSup>
                                <m:r>
                                  <a:rPr lang="en-US" sz="2677" i="1">
                                    <a:latin typeface="Cambria Math" panose="02040503050406030204" pitchFamily="18" charset="0"/>
                                    <a:ea typeface="Cambria Math" panose="02040503050406030204" pitchFamily="18" charset="0"/>
                                  </a:rPr>
                                  <m:t>+</m:t>
                                </m:r>
                                <m:sSubSup>
                                  <m:sSubSupPr>
                                    <m:ctrlPr>
                                      <a:rPr lang="en-US" sz="2677" i="1">
                                        <a:latin typeface="Cambria Math" panose="02040503050406030204" pitchFamily="18" charset="0"/>
                                        <a:ea typeface="Cambria Math" panose="02040503050406030204" pitchFamily="18" charset="0"/>
                                      </a:rPr>
                                    </m:ctrlPr>
                                  </m:sSubSupPr>
                                  <m:e>
                                    <m:r>
                                      <a:rPr lang="en-US" sz="2677" i="1">
                                        <a:latin typeface="Cambria Math" panose="02040503050406030204" pitchFamily="18" charset="0"/>
                                        <a:ea typeface="Cambria Math" panose="02040503050406030204" pitchFamily="18" charset="0"/>
                                      </a:rPr>
                                      <m:t>𝒳</m:t>
                                    </m:r>
                                  </m:e>
                                  <m:sub>
                                    <m:r>
                                      <a:rPr lang="en-US" sz="2677" i="1">
                                        <a:latin typeface="Cambria Math" panose="02040503050406030204" pitchFamily="18" charset="0"/>
                                      </a:rPr>
                                      <m:t>𝑘</m:t>
                                    </m:r>
                                  </m:sub>
                                  <m:sup>
                                    <m:r>
                                      <a:rPr lang="en-US" sz="2677" i="1">
                                        <a:latin typeface="Cambria Math" panose="02040503050406030204" pitchFamily="18" charset="0"/>
                                        <a:ea typeface="Cambria Math" panose="02040503050406030204" pitchFamily="18" charset="0"/>
                                      </a:rPr>
                                      <m:t>𝑇</m:t>
                                    </m:r>
                                  </m:sup>
                                </m:sSubSup>
                                <m:r>
                                  <a:rPr lang="en-US" sz="2677" b="1">
                                    <a:latin typeface="Cambria Math" panose="02040503050406030204" pitchFamily="18" charset="0"/>
                                  </a:rPr>
                                  <m:t>𝐀</m:t>
                                </m:r>
                                <m:sSub>
                                  <m:sSubPr>
                                    <m:ctrlPr>
                                      <a:rPr lang="en-US" sz="2677" i="1">
                                        <a:latin typeface="Cambria Math" panose="02040503050406030204" pitchFamily="18" charset="0"/>
                                      </a:rPr>
                                    </m:ctrlPr>
                                  </m:sSubPr>
                                  <m:e>
                                    <m:r>
                                      <a:rPr lang="en-US" sz="2677" i="1">
                                        <a:latin typeface="Cambria Math" panose="02040503050406030204" pitchFamily="18" charset="0"/>
                                        <a:ea typeface="Cambria Math" panose="02040503050406030204" pitchFamily="18" charset="0"/>
                                      </a:rPr>
                                      <m:t>ℛ</m:t>
                                    </m:r>
                                  </m:e>
                                  <m:sub>
                                    <m:r>
                                      <a:rPr lang="en-US" sz="2677" i="1">
                                        <a:latin typeface="Cambria Math" panose="02040503050406030204" pitchFamily="18" charset="0"/>
                                      </a:rPr>
                                      <m:t>𝑘</m:t>
                                    </m:r>
                                  </m:sub>
                                </m:sSub>
                              </m:e>
                            </m:nary>
                          </m:e>
                        </m:d>
                        <m:sSup>
                          <m:sSupPr>
                            <m:ctrlPr>
                              <a:rPr lang="en-US" sz="2677" i="1">
                                <a:latin typeface="Cambria Math" panose="02040503050406030204" pitchFamily="18" charset="0"/>
                              </a:rPr>
                            </m:ctrlPr>
                          </m:sSupPr>
                          <m:e>
                            <m:d>
                              <m:dPr>
                                <m:begChr m:val="["/>
                                <m:endChr m:val="]"/>
                                <m:ctrlPr>
                                  <a:rPr lang="en-US" sz="2677" i="1">
                                    <a:latin typeface="Cambria Math" panose="02040503050406030204" pitchFamily="18" charset="0"/>
                                  </a:rPr>
                                </m:ctrlPr>
                              </m:dPr>
                              <m:e>
                                <m:nary>
                                  <m:naryPr>
                                    <m:chr m:val="∑"/>
                                    <m:supHide m:val="on"/>
                                    <m:ctrlPr>
                                      <a:rPr lang="en-US" sz="2677" i="1">
                                        <a:latin typeface="Cambria Math" panose="02040503050406030204" pitchFamily="18" charset="0"/>
                                      </a:rPr>
                                    </m:ctrlPr>
                                  </m:naryPr>
                                  <m:sub>
                                    <m:r>
                                      <m:rPr>
                                        <m:brk m:alnAt="7"/>
                                      </m:rPr>
                                      <a:rPr lang="en-US" sz="2677" i="1">
                                        <a:latin typeface="Cambria Math" panose="02040503050406030204" pitchFamily="18" charset="0"/>
                                      </a:rPr>
                                      <m:t>𝑘</m:t>
                                    </m:r>
                                  </m:sub>
                                  <m:sup/>
                                  <m:e>
                                    <m:sSub>
                                      <m:sSubPr>
                                        <m:ctrlPr>
                                          <a:rPr lang="en-US" sz="2677" i="1">
                                            <a:latin typeface="Cambria Math" panose="02040503050406030204" pitchFamily="18" charset="0"/>
                                            <a:ea typeface="Cambria Math" panose="02040503050406030204" pitchFamily="18" charset="0"/>
                                          </a:rPr>
                                        </m:ctrlPr>
                                      </m:sSubPr>
                                      <m:e>
                                        <m:r>
                                          <a:rPr lang="en-US" sz="2677" i="1">
                                            <a:latin typeface="Cambria Math" panose="02040503050406030204" pitchFamily="18" charset="0"/>
                                            <a:ea typeface="Cambria Math" panose="02040503050406030204" pitchFamily="18" charset="0"/>
                                          </a:rPr>
                                          <m:t>𝐵</m:t>
                                        </m:r>
                                      </m:e>
                                      <m:sub>
                                        <m:r>
                                          <a:rPr lang="en-US" sz="2677" i="1">
                                            <a:latin typeface="Cambria Math" panose="02040503050406030204" pitchFamily="18" charset="0"/>
                                            <a:ea typeface="Cambria Math" panose="02040503050406030204" pitchFamily="18" charset="0"/>
                                          </a:rPr>
                                          <m:t>𝑘</m:t>
                                        </m:r>
                                      </m:sub>
                                    </m:sSub>
                                    <m:r>
                                      <a:rPr lang="en-US" sz="2677" i="1">
                                        <a:latin typeface="Cambria Math" panose="02040503050406030204" pitchFamily="18" charset="0"/>
                                        <a:ea typeface="Cambria Math" panose="02040503050406030204" pitchFamily="18" charset="0"/>
                                      </a:rPr>
                                      <m:t>+</m:t>
                                    </m:r>
                                    <m:sSub>
                                      <m:sSubPr>
                                        <m:ctrlPr>
                                          <a:rPr lang="en-US" sz="2677" i="1">
                                            <a:latin typeface="Cambria Math" panose="02040503050406030204" pitchFamily="18" charset="0"/>
                                            <a:ea typeface="Cambria Math" panose="02040503050406030204" pitchFamily="18" charset="0"/>
                                          </a:rPr>
                                        </m:ctrlPr>
                                      </m:sSubPr>
                                      <m:e>
                                        <m:r>
                                          <a:rPr lang="en-US" sz="2677" i="1">
                                            <a:latin typeface="Cambria Math" panose="02040503050406030204" pitchFamily="18" charset="0"/>
                                            <a:ea typeface="Cambria Math" panose="02040503050406030204" pitchFamily="18" charset="0"/>
                                          </a:rPr>
                                          <m:t>𝐶</m:t>
                                        </m:r>
                                      </m:e>
                                      <m:sub>
                                        <m:r>
                                          <a:rPr lang="en-US" sz="2677" i="1">
                                            <a:latin typeface="Cambria Math" panose="02040503050406030204" pitchFamily="18" charset="0"/>
                                            <a:ea typeface="Cambria Math" panose="02040503050406030204" pitchFamily="18" charset="0"/>
                                          </a:rPr>
                                          <m:t>𝑘</m:t>
                                        </m:r>
                                      </m:sub>
                                    </m:sSub>
                                    <m:r>
                                      <a:rPr lang="en-US" sz="2677" i="1">
                                        <a:latin typeface="Cambria Math" panose="02040503050406030204" pitchFamily="18" charset="0"/>
                                        <a:ea typeface="Cambria Math" panose="02040503050406030204" pitchFamily="18" charset="0"/>
                                      </a:rPr>
                                      <m:t>+</m:t>
                                    </m:r>
                                    <m:r>
                                      <a:rPr lang="en-US" sz="2677" i="1">
                                        <a:latin typeface="Cambria Math" panose="02040503050406030204" pitchFamily="18" charset="0"/>
                                        <a:ea typeface="Cambria Math" panose="02040503050406030204" pitchFamily="18" charset="0"/>
                                      </a:rPr>
                                      <m:t>𝜆</m:t>
                                    </m:r>
                                    <m:r>
                                      <a:rPr lang="en-US" sz="2677" b="1">
                                        <a:latin typeface="Cambria Math" panose="02040503050406030204" pitchFamily="18" charset="0"/>
                                        <a:ea typeface="Cambria Math" panose="02040503050406030204" pitchFamily="18" charset="0"/>
                                      </a:rPr>
                                      <m:t>𝐈</m:t>
                                    </m:r>
                                  </m:e>
                                </m:nary>
                              </m:e>
                            </m:d>
                          </m:e>
                          <m:sup>
                            <m:r>
                              <a:rPr lang="en-US" sz="2677" i="1">
                                <a:latin typeface="Cambria Math" panose="02040503050406030204" pitchFamily="18" charset="0"/>
                              </a:rPr>
                              <m:t>−1</m:t>
                            </m:r>
                          </m:sup>
                        </m:sSup>
                      </m:oMath>
                    </m:oMathPara>
                  </a14:m>
                  <a:endParaRPr lang="en-US" sz="3442" dirty="0"/>
                </a:p>
              </p:txBody>
            </p:sp>
          </mc:Choice>
          <mc:Fallback xmlns="">
            <p:sp>
              <p:nvSpPr>
                <p:cNvPr id="5" name="Content Placeholder 2"/>
                <p:cNvSpPr txBox="1">
                  <a:spLocks noRot="1" noChangeAspect="1" noMove="1" noResize="1" noEditPoints="1" noAdjustHandles="1" noChangeArrowheads="1" noChangeShapeType="1" noTextEdit="1"/>
                </p:cNvSpPr>
                <p:nvPr/>
              </p:nvSpPr>
              <p:spPr>
                <a:xfrm>
                  <a:off x="704973" y="2020071"/>
                  <a:ext cx="7735642" cy="1108573"/>
                </a:xfrm>
                <a:prstGeom prst="rect">
                  <a:avLst/>
                </a:prstGeom>
                <a:blipFill rotWithShape="0">
                  <a:blip r:embed="rId3"/>
                  <a:stretch>
                    <a:fillRect b="-549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1524000" y="3291734"/>
                  <a:ext cx="6060831" cy="497914"/>
                </a:xfrm>
                <a:prstGeom prst="rect">
                  <a:avLst/>
                </a:prstGeom>
                <a:noFill/>
              </p:spPr>
              <p:txBody>
                <a:bodyPr wrap="square" rtlCol="0">
                  <a:spAutoFit/>
                </a:bodyPr>
                <a:lstStyle/>
                <a:p>
                  <a:r>
                    <a:rPr lang="en-US" sz="2295" dirty="0"/>
                    <a:t>where </a:t>
                  </a:r>
                  <a14:m>
                    <m:oMath xmlns:m="http://schemas.openxmlformats.org/officeDocument/2006/math">
                      <m:sSub>
                        <m:sSubPr>
                          <m:ctrlPr>
                            <a:rPr lang="en-US" sz="2295" i="1">
                              <a:latin typeface="Cambria Math" panose="02040503050406030204" pitchFamily="18" charset="0"/>
                            </a:rPr>
                          </m:ctrlPr>
                        </m:sSubPr>
                        <m:e>
                          <m:r>
                            <a:rPr lang="en-US" sz="2295" i="1">
                              <a:latin typeface="Cambria Math" panose="02040503050406030204" pitchFamily="18" charset="0"/>
                            </a:rPr>
                            <m:t>𝐵</m:t>
                          </m:r>
                        </m:e>
                        <m:sub>
                          <m:r>
                            <a:rPr lang="en-US" sz="2295" i="1">
                              <a:latin typeface="Cambria Math" panose="02040503050406030204" pitchFamily="18" charset="0"/>
                            </a:rPr>
                            <m:t>𝑘</m:t>
                          </m:r>
                        </m:sub>
                      </m:sSub>
                      <m:r>
                        <a:rPr lang="en-US" sz="2295" i="1">
                          <a:latin typeface="Cambria Math" panose="02040503050406030204" pitchFamily="18" charset="0"/>
                        </a:rPr>
                        <m:t>=</m:t>
                      </m:r>
                      <m:sSub>
                        <m:sSubPr>
                          <m:ctrlPr>
                            <a:rPr lang="en-US" sz="2295" i="1">
                              <a:latin typeface="Cambria Math" panose="02040503050406030204" pitchFamily="18" charset="0"/>
                            </a:rPr>
                          </m:ctrlPr>
                        </m:sSubPr>
                        <m:e>
                          <m:r>
                            <a:rPr lang="en-US" sz="2295" i="1">
                              <a:latin typeface="Cambria Math" panose="02040503050406030204" pitchFamily="18" charset="0"/>
                              <a:ea typeface="Cambria Math" panose="02040503050406030204" pitchFamily="18" charset="0"/>
                            </a:rPr>
                            <m:t>ℛ</m:t>
                          </m:r>
                        </m:e>
                        <m:sub>
                          <m:r>
                            <a:rPr lang="en-US" sz="2295" i="1">
                              <a:latin typeface="Cambria Math" panose="02040503050406030204" pitchFamily="18" charset="0"/>
                            </a:rPr>
                            <m:t>𝑘</m:t>
                          </m:r>
                        </m:sub>
                      </m:sSub>
                      <m:sSup>
                        <m:sSupPr>
                          <m:ctrlPr>
                            <a:rPr lang="en-US" sz="2295" b="1" i="1">
                              <a:latin typeface="Cambria Math" panose="02040503050406030204" pitchFamily="18" charset="0"/>
                            </a:rPr>
                          </m:ctrlPr>
                        </m:sSupPr>
                        <m:e>
                          <m:r>
                            <a:rPr lang="en-US" sz="2295" b="1">
                              <a:latin typeface="Cambria Math" panose="02040503050406030204" pitchFamily="18" charset="0"/>
                            </a:rPr>
                            <m:t>𝐀</m:t>
                          </m:r>
                        </m:e>
                        <m:sup>
                          <m:r>
                            <m:rPr>
                              <m:sty m:val="p"/>
                            </m:rPr>
                            <a:rPr lang="en-US" sz="2295">
                              <a:latin typeface="Cambria Math" panose="02040503050406030204" pitchFamily="18" charset="0"/>
                            </a:rPr>
                            <m:t>T</m:t>
                          </m:r>
                        </m:sup>
                      </m:sSup>
                      <m:r>
                        <a:rPr lang="en-US" sz="2295" b="1">
                          <a:latin typeface="Cambria Math" panose="02040503050406030204" pitchFamily="18" charset="0"/>
                        </a:rPr>
                        <m:t>𝐀</m:t>
                      </m:r>
                      <m:sSubSup>
                        <m:sSubSupPr>
                          <m:ctrlPr>
                            <a:rPr lang="en-US" sz="2295" i="1">
                              <a:latin typeface="Cambria Math" panose="02040503050406030204" pitchFamily="18" charset="0"/>
                              <a:ea typeface="Cambria Math" panose="02040503050406030204" pitchFamily="18" charset="0"/>
                            </a:rPr>
                          </m:ctrlPr>
                        </m:sSubSupPr>
                        <m:e>
                          <m:r>
                            <a:rPr lang="en-US" sz="2295" i="1">
                              <a:latin typeface="Cambria Math" panose="02040503050406030204" pitchFamily="18" charset="0"/>
                              <a:ea typeface="Cambria Math" panose="02040503050406030204" pitchFamily="18" charset="0"/>
                            </a:rPr>
                            <m:t>ℛ</m:t>
                          </m:r>
                        </m:e>
                        <m:sub>
                          <m:r>
                            <a:rPr lang="en-US" sz="2295" i="1">
                              <a:latin typeface="Cambria Math" panose="02040503050406030204" pitchFamily="18" charset="0"/>
                            </a:rPr>
                            <m:t>𝑘</m:t>
                          </m:r>
                        </m:sub>
                        <m:sup>
                          <m:r>
                            <m:rPr>
                              <m:sty m:val="p"/>
                            </m:rPr>
                            <a:rPr lang="en-US" sz="2295">
                              <a:latin typeface="Cambria Math" panose="02040503050406030204" pitchFamily="18" charset="0"/>
                              <a:ea typeface="Cambria Math" panose="02040503050406030204" pitchFamily="18" charset="0"/>
                            </a:rPr>
                            <m:t>T</m:t>
                          </m:r>
                        </m:sup>
                      </m:sSubSup>
                      <m:r>
                        <m:rPr>
                          <m:nor/>
                        </m:rPr>
                        <a:rPr lang="en-US" sz="2295">
                          <a:latin typeface="Cambria Math" panose="02040503050406030204" pitchFamily="18" charset="0"/>
                          <a:ea typeface="Cambria Math" panose="02040503050406030204" pitchFamily="18" charset="0"/>
                        </a:rPr>
                        <m:t>, </m:t>
                      </m:r>
                      <m:sSub>
                        <m:sSubPr>
                          <m:ctrlPr>
                            <a:rPr lang="en-US" sz="2295" i="1">
                              <a:latin typeface="Cambria Math" panose="02040503050406030204" pitchFamily="18" charset="0"/>
                              <a:ea typeface="Cambria Math" panose="02040503050406030204" pitchFamily="18" charset="0"/>
                            </a:rPr>
                          </m:ctrlPr>
                        </m:sSubPr>
                        <m:e>
                          <m:r>
                            <a:rPr lang="en-US" sz="2295" i="1">
                              <a:latin typeface="Cambria Math" panose="02040503050406030204" pitchFamily="18" charset="0"/>
                              <a:ea typeface="Cambria Math" panose="02040503050406030204" pitchFamily="18" charset="0"/>
                            </a:rPr>
                            <m:t>𝐶</m:t>
                          </m:r>
                        </m:e>
                        <m:sub>
                          <m:r>
                            <a:rPr lang="en-US" sz="2295" i="1">
                              <a:latin typeface="Cambria Math" panose="02040503050406030204" pitchFamily="18" charset="0"/>
                              <a:ea typeface="Cambria Math" panose="02040503050406030204" pitchFamily="18" charset="0"/>
                            </a:rPr>
                            <m:t>𝑘</m:t>
                          </m:r>
                        </m:sub>
                      </m:sSub>
                      <m:r>
                        <a:rPr lang="en-US" sz="2295" i="1">
                          <a:latin typeface="Cambria Math" panose="02040503050406030204" pitchFamily="18" charset="0"/>
                          <a:ea typeface="Cambria Math" panose="02040503050406030204" pitchFamily="18" charset="0"/>
                        </a:rPr>
                        <m:t>=</m:t>
                      </m:r>
                      <m:sSubSup>
                        <m:sSubSupPr>
                          <m:ctrlPr>
                            <a:rPr lang="en-US" sz="2295" i="1">
                              <a:latin typeface="Cambria Math" panose="02040503050406030204" pitchFamily="18" charset="0"/>
                              <a:ea typeface="Cambria Math" panose="02040503050406030204" pitchFamily="18" charset="0"/>
                            </a:rPr>
                          </m:ctrlPr>
                        </m:sSubSupPr>
                        <m:e>
                          <m:r>
                            <a:rPr lang="en-US" sz="2295" i="1">
                              <a:latin typeface="Cambria Math" panose="02040503050406030204" pitchFamily="18" charset="0"/>
                              <a:ea typeface="Cambria Math" panose="02040503050406030204" pitchFamily="18" charset="0"/>
                            </a:rPr>
                            <m:t>ℛ</m:t>
                          </m:r>
                        </m:e>
                        <m:sub>
                          <m:r>
                            <a:rPr lang="en-US" sz="2295" i="1">
                              <a:latin typeface="Cambria Math" panose="02040503050406030204" pitchFamily="18" charset="0"/>
                            </a:rPr>
                            <m:t>𝑘</m:t>
                          </m:r>
                        </m:sub>
                        <m:sup>
                          <m:r>
                            <m:rPr>
                              <m:sty m:val="p"/>
                            </m:rPr>
                            <a:rPr lang="en-US" sz="2295">
                              <a:latin typeface="Cambria Math" panose="02040503050406030204" pitchFamily="18" charset="0"/>
                              <a:ea typeface="Cambria Math" panose="02040503050406030204" pitchFamily="18" charset="0"/>
                            </a:rPr>
                            <m:t>T</m:t>
                          </m:r>
                        </m:sup>
                      </m:sSubSup>
                      <m:sSup>
                        <m:sSupPr>
                          <m:ctrlPr>
                            <a:rPr lang="en-US" sz="2295" b="1" i="1">
                              <a:latin typeface="Cambria Math" panose="02040503050406030204" pitchFamily="18" charset="0"/>
                            </a:rPr>
                          </m:ctrlPr>
                        </m:sSupPr>
                        <m:e>
                          <m:r>
                            <a:rPr lang="en-US" sz="2295" b="1">
                              <a:latin typeface="Cambria Math" panose="02040503050406030204" pitchFamily="18" charset="0"/>
                            </a:rPr>
                            <m:t>𝐀</m:t>
                          </m:r>
                        </m:e>
                        <m:sup>
                          <m:r>
                            <m:rPr>
                              <m:sty m:val="p"/>
                            </m:rPr>
                            <a:rPr lang="en-US" sz="2295" i="1">
                              <a:latin typeface="Cambria Math" panose="02040503050406030204" pitchFamily="18" charset="0"/>
                            </a:rPr>
                            <m:t>T</m:t>
                          </m:r>
                        </m:sup>
                      </m:sSup>
                      <m:r>
                        <a:rPr lang="en-US" sz="2295" b="1">
                          <a:latin typeface="Cambria Math" panose="02040503050406030204" pitchFamily="18" charset="0"/>
                        </a:rPr>
                        <m:t>𝐀</m:t>
                      </m:r>
                      <m:sSub>
                        <m:sSubPr>
                          <m:ctrlPr>
                            <a:rPr lang="en-US" sz="2295" i="1">
                              <a:latin typeface="Cambria Math" panose="02040503050406030204" pitchFamily="18" charset="0"/>
                            </a:rPr>
                          </m:ctrlPr>
                        </m:sSubPr>
                        <m:e>
                          <m:r>
                            <a:rPr lang="en-US" sz="2295" i="1">
                              <a:latin typeface="Cambria Math" panose="02040503050406030204" pitchFamily="18" charset="0"/>
                              <a:ea typeface="Cambria Math" panose="02040503050406030204" pitchFamily="18" charset="0"/>
                            </a:rPr>
                            <m:t>ℛ</m:t>
                          </m:r>
                        </m:e>
                        <m:sub>
                          <m:r>
                            <a:rPr lang="en-US" sz="2295" i="1">
                              <a:latin typeface="Cambria Math" panose="02040503050406030204" pitchFamily="18" charset="0"/>
                            </a:rPr>
                            <m:t>𝑘</m:t>
                          </m:r>
                        </m:sub>
                      </m:sSub>
                    </m:oMath>
                  </a14:m>
                  <a:r>
                    <a:rPr lang="en-US" sz="2295" dirty="0">
                      <a:latin typeface="Segoe UI" panose="020B0502040204020203" pitchFamily="34" charset="0"/>
                    </a:rPr>
                    <a:t>.</a:t>
                  </a:r>
                  <a:endParaRPr lang="en-US" sz="2295" dirty="0" err="1">
                    <a:latin typeface="Segoe UI" panose="020B0502040204020203" pitchFamily="34" charset="0"/>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1524000" y="3291734"/>
                  <a:ext cx="6060831" cy="497914"/>
                </a:xfrm>
                <a:prstGeom prst="rect">
                  <a:avLst/>
                </a:prstGeom>
                <a:blipFill>
                  <a:blip r:embed="rId4"/>
                  <a:stretch>
                    <a:fillRect l="-1472" t="-6410" b="-24359"/>
                  </a:stretch>
                </a:blipFill>
              </p:spPr>
              <p:txBody>
                <a:bodyPr/>
                <a:lstStyle/>
                <a:p>
                  <a:r>
                    <a:rPr lang="en-US">
                      <a:noFill/>
                    </a:rPr>
                    <a:t> </a:t>
                  </a:r>
                </a:p>
              </p:txBody>
            </p:sp>
          </mc:Fallback>
        </mc:AlternateContent>
        <p:sp>
          <p:nvSpPr>
            <p:cNvPr id="7" name="Rectangle 6"/>
            <p:cNvSpPr/>
            <p:nvPr/>
          </p:nvSpPr>
          <p:spPr bwMode="auto">
            <a:xfrm>
              <a:off x="627185" y="1867479"/>
              <a:ext cx="7813430" cy="2048030"/>
            </a:xfrm>
            <a:prstGeom prst="rect">
              <a:avLst/>
            </a:prstGeom>
            <a:noFill/>
            <a:ln>
              <a:solidFill>
                <a:srgbClr val="1555A4"/>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104918" tIns="52459" rIns="104918" bIns="52459" numCol="1" rtlCol="0" anchor="ctr" anchorCtr="0" compatLnSpc="1">
              <a:prstTxWarp prst="textNoShape">
                <a:avLst/>
              </a:prstTxWarp>
            </a:bodyPr>
            <a:lstStyle/>
            <a:p>
              <a:pPr algn="ctr" defTabSz="1048868" fontAlgn="base">
                <a:spcBef>
                  <a:spcPct val="0"/>
                </a:spcBef>
                <a:spcAft>
                  <a:spcPct val="0"/>
                </a:spcAft>
              </a:pPr>
              <a:endParaRPr lang="en-US" sz="2773" dirty="0">
                <a:solidFill>
                  <a:schemeClr val="tx1"/>
                </a:solidFill>
                <a:latin typeface="Segoe UI" panose="020B0502040204020203" pitchFamily="34" charset="0"/>
              </a:endParaRPr>
            </a:p>
          </p:txBody>
        </p:sp>
      </p:grpSp>
      <p:grpSp>
        <p:nvGrpSpPr>
          <p:cNvPr id="8" name="Group 7"/>
          <p:cNvGrpSpPr/>
          <p:nvPr/>
        </p:nvGrpSpPr>
        <p:grpSpPr>
          <a:xfrm>
            <a:off x="2194142" y="4070134"/>
            <a:ext cx="7941701" cy="1958251"/>
            <a:chOff x="457200" y="4716187"/>
            <a:chExt cx="8305800" cy="2048030"/>
          </a:xfrm>
        </p:grpSpPr>
        <mc:AlternateContent xmlns:mc="http://schemas.openxmlformats.org/markup-compatibility/2006" xmlns:a14="http://schemas.microsoft.com/office/drawing/2010/main">
          <mc:Choice Requires="a14">
            <p:sp>
              <p:nvSpPr>
                <p:cNvPr id="9" name="TextBox 8"/>
                <p:cNvSpPr txBox="1"/>
                <p:nvPr/>
              </p:nvSpPr>
              <p:spPr>
                <a:xfrm>
                  <a:off x="457200" y="4956525"/>
                  <a:ext cx="6248400" cy="68039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677" b="1">
                            <a:latin typeface="Cambria Math" panose="02040503050406030204" pitchFamily="18" charset="0"/>
                          </a:rPr>
                          <m:t>𝐯𝐞𝐜</m:t>
                        </m:r>
                        <m:d>
                          <m:dPr>
                            <m:ctrlPr>
                              <a:rPr lang="en-US" sz="2677" b="1" i="1">
                                <a:latin typeface="Cambria Math" panose="02040503050406030204" pitchFamily="18" charset="0"/>
                              </a:rPr>
                            </m:ctrlPr>
                          </m:dPr>
                          <m:e>
                            <m:sSub>
                              <m:sSubPr>
                                <m:ctrlPr>
                                  <a:rPr lang="en-US" sz="2677" i="1">
                                    <a:latin typeface="Cambria Math" panose="02040503050406030204" pitchFamily="18" charset="0"/>
                                  </a:rPr>
                                </m:ctrlPr>
                              </m:sSubPr>
                              <m:e>
                                <m:r>
                                  <a:rPr lang="en-US" sz="2677" i="1">
                                    <a:latin typeface="Cambria Math" panose="02040503050406030204" pitchFamily="18" charset="0"/>
                                    <a:ea typeface="Cambria Math" panose="02040503050406030204" pitchFamily="18" charset="0"/>
                                  </a:rPr>
                                  <m:t>ℛ</m:t>
                                </m:r>
                              </m:e>
                              <m:sub>
                                <m:r>
                                  <a:rPr lang="en-US" sz="2677" i="1">
                                    <a:latin typeface="Cambria Math" panose="02040503050406030204" pitchFamily="18" charset="0"/>
                                  </a:rPr>
                                  <m:t>𝑘</m:t>
                                </m:r>
                              </m:sub>
                            </m:sSub>
                          </m:e>
                        </m:d>
                        <m:r>
                          <a:rPr lang="en-US" sz="2677" b="1" i="1">
                            <a:latin typeface="Cambria Math" panose="02040503050406030204" pitchFamily="18" charset="0"/>
                          </a:rPr>
                          <m:t>←</m:t>
                        </m:r>
                        <m:sSup>
                          <m:sSupPr>
                            <m:ctrlPr>
                              <a:rPr lang="en-US" sz="2677" b="1" i="1">
                                <a:latin typeface="Cambria Math" panose="02040503050406030204" pitchFamily="18" charset="0"/>
                              </a:rPr>
                            </m:ctrlPr>
                          </m:sSupPr>
                          <m:e>
                            <m:d>
                              <m:dPr>
                                <m:ctrlPr>
                                  <a:rPr lang="en-US" sz="2677" b="1" i="1">
                                    <a:latin typeface="Cambria Math" panose="02040503050406030204" pitchFamily="18" charset="0"/>
                                  </a:rPr>
                                </m:ctrlPr>
                              </m:dPr>
                              <m:e>
                                <m:sSup>
                                  <m:sSupPr>
                                    <m:ctrlPr>
                                      <a:rPr lang="en-US" sz="2677" b="1" i="1">
                                        <a:latin typeface="Cambria Math" panose="02040503050406030204" pitchFamily="18" charset="0"/>
                                      </a:rPr>
                                    </m:ctrlPr>
                                  </m:sSupPr>
                                  <m:e>
                                    <m:r>
                                      <a:rPr lang="en-US" sz="2677" b="1">
                                        <a:latin typeface="Cambria Math" panose="02040503050406030204" pitchFamily="18" charset="0"/>
                                      </a:rPr>
                                      <m:t>𝐙</m:t>
                                    </m:r>
                                  </m:e>
                                  <m:sup>
                                    <m:r>
                                      <m:rPr>
                                        <m:sty m:val="p"/>
                                      </m:rPr>
                                      <a:rPr lang="en-US" sz="2677">
                                        <a:latin typeface="Cambria Math" panose="02040503050406030204" pitchFamily="18" charset="0"/>
                                      </a:rPr>
                                      <m:t>T</m:t>
                                    </m:r>
                                  </m:sup>
                                </m:sSup>
                                <m:r>
                                  <a:rPr lang="en-US" sz="2677" b="1">
                                    <a:latin typeface="Cambria Math" panose="02040503050406030204" pitchFamily="18" charset="0"/>
                                  </a:rPr>
                                  <m:t>𝐙</m:t>
                                </m:r>
                                <m:r>
                                  <a:rPr lang="en-US" sz="2677" b="1" i="1">
                                    <a:latin typeface="Cambria Math" panose="02040503050406030204" pitchFamily="18" charset="0"/>
                                  </a:rPr>
                                  <m:t>+</m:t>
                                </m:r>
                                <m:r>
                                  <a:rPr lang="en-US" sz="2677" i="1">
                                    <a:latin typeface="Cambria Math" panose="02040503050406030204" pitchFamily="18" charset="0"/>
                                  </a:rPr>
                                  <m:t>𝜆</m:t>
                                </m:r>
                                <m:r>
                                  <a:rPr lang="en-US" sz="2677" b="1">
                                    <a:latin typeface="Cambria Math" panose="02040503050406030204" pitchFamily="18" charset="0"/>
                                  </a:rPr>
                                  <m:t>𝐈</m:t>
                                </m:r>
                              </m:e>
                            </m:d>
                          </m:e>
                          <m:sup>
                            <m:r>
                              <a:rPr lang="en-US" sz="2677" i="1">
                                <a:latin typeface="Cambria Math" panose="02040503050406030204" pitchFamily="18" charset="0"/>
                              </a:rPr>
                              <m:t>−1</m:t>
                            </m:r>
                          </m:sup>
                        </m:sSup>
                        <m:sSup>
                          <m:sSupPr>
                            <m:ctrlPr>
                              <a:rPr lang="en-US" sz="2677" b="1" i="1">
                                <a:latin typeface="Cambria Math" panose="02040503050406030204" pitchFamily="18" charset="0"/>
                              </a:rPr>
                            </m:ctrlPr>
                          </m:sSupPr>
                          <m:e>
                            <m:r>
                              <a:rPr lang="en-US" sz="2677" b="1">
                                <a:latin typeface="Cambria Math" panose="02040503050406030204" pitchFamily="18" charset="0"/>
                              </a:rPr>
                              <m:t>𝐙</m:t>
                            </m:r>
                          </m:e>
                          <m:sup>
                            <m:r>
                              <m:rPr>
                                <m:sty m:val="p"/>
                              </m:rPr>
                              <a:rPr lang="en-US" sz="2677">
                                <a:latin typeface="Cambria Math" panose="02040503050406030204" pitchFamily="18" charset="0"/>
                              </a:rPr>
                              <m:t>T</m:t>
                            </m:r>
                          </m:sup>
                        </m:sSup>
                        <m:r>
                          <a:rPr lang="en-US" sz="2677" b="1">
                            <a:latin typeface="Cambria Math" panose="02040503050406030204" pitchFamily="18" charset="0"/>
                          </a:rPr>
                          <m:t>𝐯𝐞𝐜</m:t>
                        </m:r>
                        <m:d>
                          <m:dPr>
                            <m:ctrlPr>
                              <a:rPr lang="en-US" sz="2677" b="1" i="1">
                                <a:latin typeface="Cambria Math" panose="02040503050406030204" pitchFamily="18" charset="0"/>
                              </a:rPr>
                            </m:ctrlPr>
                          </m:dPr>
                          <m:e>
                            <m:sSub>
                              <m:sSubPr>
                                <m:ctrlPr>
                                  <a:rPr lang="en-US" sz="2677" i="1">
                                    <a:latin typeface="Cambria Math" panose="02040503050406030204" pitchFamily="18" charset="0"/>
                                  </a:rPr>
                                </m:ctrlPr>
                              </m:sSubPr>
                              <m:e>
                                <m:r>
                                  <a:rPr lang="en-US" sz="2677" i="1">
                                    <a:latin typeface="Cambria Math" panose="02040503050406030204" pitchFamily="18" charset="0"/>
                                    <a:ea typeface="Cambria Math" panose="02040503050406030204" pitchFamily="18" charset="0"/>
                                  </a:rPr>
                                  <m:t>𝒳</m:t>
                                </m:r>
                              </m:e>
                              <m:sub>
                                <m:r>
                                  <a:rPr lang="en-US" sz="2677" i="1">
                                    <a:latin typeface="Cambria Math" panose="02040503050406030204" pitchFamily="18" charset="0"/>
                                  </a:rPr>
                                  <m:t>𝑘</m:t>
                                </m:r>
                              </m:sub>
                            </m:sSub>
                          </m:e>
                        </m:d>
                      </m:oMath>
                    </m:oMathPara>
                  </a14:m>
                  <a:endParaRPr lang="en-US" sz="2677" i="1" dirty="0" err="1">
                    <a:latin typeface="Segoe UI" panose="020B0502040204020203" pitchFamily="34" charset="0"/>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457200" y="4956525"/>
                  <a:ext cx="6248400" cy="68039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1524000" y="5613784"/>
                  <a:ext cx="7239000" cy="851925"/>
                </a:xfrm>
                <a:prstGeom prst="rect">
                  <a:avLst/>
                </a:prstGeom>
                <a:noFill/>
              </p:spPr>
              <p:txBody>
                <a:bodyPr wrap="square" rtlCol="0">
                  <a:spAutoFit/>
                </a:bodyPr>
                <a:lstStyle/>
                <a:p>
                  <a:r>
                    <a:rPr lang="en-US" sz="2295" dirty="0"/>
                    <a:t>where </a:t>
                  </a:r>
                  <a14:m>
                    <m:oMath xmlns:m="http://schemas.openxmlformats.org/officeDocument/2006/math">
                      <m:r>
                        <a:rPr lang="en-US" sz="2295" b="1">
                          <a:latin typeface="Cambria Math" panose="02040503050406030204" pitchFamily="18" charset="0"/>
                        </a:rPr>
                        <m:t>𝐯𝐞𝐜</m:t>
                      </m:r>
                      <m:d>
                        <m:dPr>
                          <m:ctrlPr>
                            <a:rPr lang="en-US" sz="2295" b="1" i="1">
                              <a:latin typeface="Cambria Math" panose="02040503050406030204" pitchFamily="18" charset="0"/>
                            </a:rPr>
                          </m:ctrlPr>
                        </m:dPr>
                        <m:e>
                          <m:r>
                            <a:rPr lang="en-US" sz="2295" i="1">
                              <a:latin typeface="Cambria Math" panose="02040503050406030204" pitchFamily="18" charset="0"/>
                            </a:rPr>
                            <m:t>⋅</m:t>
                          </m:r>
                        </m:e>
                      </m:d>
                    </m:oMath>
                  </a14:m>
                  <a:r>
                    <a:rPr lang="en-US" sz="2295" dirty="0">
                      <a:latin typeface="Segoe UI" panose="020B0502040204020203" pitchFamily="34" charset="0"/>
                    </a:rPr>
                    <a:t> is </a:t>
                  </a:r>
                  <a:r>
                    <a:rPr lang="en-US" sz="2295" dirty="0" err="1">
                      <a:latin typeface="Segoe UI" panose="020B0502040204020203" pitchFamily="34" charset="0"/>
                    </a:rPr>
                    <a:t>vectorization</a:t>
                  </a:r>
                  <a:r>
                    <a:rPr lang="en-US" sz="2295" dirty="0">
                      <a:latin typeface="Segoe UI" panose="020B0502040204020203" pitchFamily="34" charset="0"/>
                    </a:rPr>
                    <a:t>, </a:t>
                  </a:r>
                  <a:br>
                    <a:rPr lang="en-US" sz="2295" dirty="0">
                      <a:latin typeface="Segoe UI" panose="020B0502040204020203" pitchFamily="34" charset="0"/>
                    </a:rPr>
                  </a:br>
                  <a14:m>
                    <m:oMath xmlns:m="http://schemas.openxmlformats.org/officeDocument/2006/math">
                      <m:r>
                        <a:rPr lang="en-US" sz="2295" b="1">
                          <a:latin typeface="Cambria Math" panose="02040503050406030204" pitchFamily="18" charset="0"/>
                        </a:rPr>
                        <m:t>𝐙</m:t>
                      </m:r>
                      <m:r>
                        <a:rPr lang="en-US" sz="2295" i="1">
                          <a:latin typeface="Cambria Math" panose="02040503050406030204" pitchFamily="18" charset="0"/>
                        </a:rPr>
                        <m:t>=</m:t>
                      </m:r>
                      <m:r>
                        <a:rPr lang="en-US" sz="2295" b="1">
                          <a:latin typeface="Cambria Math" panose="02040503050406030204" pitchFamily="18" charset="0"/>
                        </a:rPr>
                        <m:t>𝐀</m:t>
                      </m:r>
                      <m:r>
                        <a:rPr lang="en-US" sz="2295" i="1">
                          <a:latin typeface="Cambria Math" panose="02040503050406030204" pitchFamily="18" charset="0"/>
                          <a:ea typeface="Cambria Math" panose="02040503050406030204" pitchFamily="18" charset="0"/>
                        </a:rPr>
                        <m:t>⨂</m:t>
                      </m:r>
                      <m:r>
                        <a:rPr lang="en-US" sz="2295" b="1">
                          <a:latin typeface="Cambria Math" panose="02040503050406030204" pitchFamily="18" charset="0"/>
                        </a:rPr>
                        <m:t>𝐀</m:t>
                      </m:r>
                    </m:oMath>
                  </a14:m>
                  <a:r>
                    <a:rPr lang="en-US" sz="2295" dirty="0">
                      <a:latin typeface="Segoe UI" panose="020B0502040204020203" pitchFamily="34" charset="0"/>
                    </a:rPr>
                    <a:t> and </a:t>
                  </a:r>
                  <a14:m>
                    <m:oMath xmlns:m="http://schemas.openxmlformats.org/officeDocument/2006/math">
                      <m:r>
                        <a:rPr lang="en-US" sz="2295" i="1">
                          <a:latin typeface="Cambria Math" panose="02040503050406030204" pitchFamily="18" charset="0"/>
                          <a:ea typeface="Cambria Math" panose="02040503050406030204" pitchFamily="18" charset="0"/>
                        </a:rPr>
                        <m:t>⨂</m:t>
                      </m:r>
                    </m:oMath>
                  </a14:m>
                  <a:r>
                    <a:rPr lang="en-US" sz="2295" dirty="0">
                      <a:latin typeface="Segoe UI" panose="020B0502040204020203" pitchFamily="34" charset="0"/>
                    </a:rPr>
                    <a:t> is the </a:t>
                  </a:r>
                  <a:r>
                    <a:rPr lang="en-US" sz="2295" dirty="0" err="1">
                      <a:latin typeface="Segoe UI" panose="020B0502040204020203" pitchFamily="34" charset="0"/>
                    </a:rPr>
                    <a:t>Kronecker</a:t>
                  </a:r>
                  <a:r>
                    <a:rPr lang="en-US" sz="2295" dirty="0">
                      <a:latin typeface="Segoe UI" panose="020B0502040204020203" pitchFamily="34" charset="0"/>
                    </a:rPr>
                    <a:t> product.</a:t>
                  </a:r>
                </a:p>
              </p:txBody>
            </p:sp>
          </mc:Choice>
          <mc:Fallback xmlns="">
            <p:sp>
              <p:nvSpPr>
                <p:cNvPr id="10" name="TextBox 9"/>
                <p:cNvSpPr txBox="1">
                  <a:spLocks noRot="1" noChangeAspect="1" noMove="1" noResize="1" noEditPoints="1" noAdjustHandles="1" noChangeArrowheads="1" noChangeShapeType="1" noTextEdit="1"/>
                </p:cNvSpPr>
                <p:nvPr/>
              </p:nvSpPr>
              <p:spPr>
                <a:xfrm>
                  <a:off x="1524000" y="5613784"/>
                  <a:ext cx="7239000" cy="851925"/>
                </a:xfrm>
                <a:prstGeom prst="rect">
                  <a:avLst/>
                </a:prstGeom>
                <a:blipFill>
                  <a:blip r:embed="rId6"/>
                  <a:stretch>
                    <a:fillRect l="-1232" t="-5224" b="-13433"/>
                  </a:stretch>
                </a:blipFill>
              </p:spPr>
              <p:txBody>
                <a:bodyPr/>
                <a:lstStyle/>
                <a:p>
                  <a:r>
                    <a:rPr lang="en-US">
                      <a:noFill/>
                    </a:rPr>
                    <a:t> </a:t>
                  </a:r>
                </a:p>
              </p:txBody>
            </p:sp>
          </mc:Fallback>
        </mc:AlternateContent>
        <p:sp>
          <p:nvSpPr>
            <p:cNvPr id="11" name="Rectangle 10"/>
            <p:cNvSpPr/>
            <p:nvPr/>
          </p:nvSpPr>
          <p:spPr bwMode="auto">
            <a:xfrm>
              <a:off x="627185" y="4716187"/>
              <a:ext cx="7813430" cy="2048030"/>
            </a:xfrm>
            <a:prstGeom prst="rect">
              <a:avLst/>
            </a:prstGeom>
            <a:noFill/>
            <a:ln>
              <a:solidFill>
                <a:srgbClr val="1555A4"/>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104918" tIns="52459" rIns="104918" bIns="52459" numCol="1" rtlCol="0" anchor="ctr" anchorCtr="0" compatLnSpc="1">
              <a:prstTxWarp prst="textNoShape">
                <a:avLst/>
              </a:prstTxWarp>
            </a:bodyPr>
            <a:lstStyle/>
            <a:p>
              <a:pPr algn="ctr" defTabSz="1048868" fontAlgn="base">
                <a:spcBef>
                  <a:spcPct val="0"/>
                </a:spcBef>
                <a:spcAft>
                  <a:spcPct val="0"/>
                </a:spcAft>
              </a:pPr>
              <a:endParaRPr lang="en-US" sz="2773" dirty="0">
                <a:solidFill>
                  <a:schemeClr val="tx1"/>
                </a:solidFill>
                <a:latin typeface="Segoe UI" panose="020B0502040204020203" pitchFamily="34" charset="0"/>
              </a:endParaRPr>
            </a:p>
          </p:txBody>
        </p:sp>
      </p:grpSp>
      <mc:AlternateContent xmlns:mc="http://schemas.openxmlformats.org/markup-compatibility/2006" xmlns:a14="http://schemas.microsoft.com/office/drawing/2010/main">
        <mc:Choice Requires="a14">
          <p:sp>
            <p:nvSpPr>
              <p:cNvPr id="12" name="Rectangle 11"/>
              <p:cNvSpPr/>
              <p:nvPr/>
            </p:nvSpPr>
            <p:spPr bwMode="auto">
              <a:xfrm>
                <a:off x="2356676" y="1894350"/>
                <a:ext cx="7470915" cy="1958251"/>
              </a:xfrm>
              <a:prstGeom prst="rect">
                <a:avLst/>
              </a:prstGeom>
              <a:solidFill>
                <a:srgbClr val="1555A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3442" rIns="0" bIns="33442" numCol="1" rtlCol="0" anchor="ctr" anchorCtr="0" compatLnSpc="1">
                <a:prstTxWarp prst="textNoShape">
                  <a:avLst/>
                </a:prstTxWarp>
              </a:bodyPr>
              <a:lstStyle/>
              <a:p>
                <a:pPr algn="ctr" defTabSz="1048868" fontAlgn="base">
                  <a:spcBef>
                    <a:spcPct val="0"/>
                  </a:spcBef>
                  <a:spcAft>
                    <a:spcPct val="0"/>
                  </a:spcAft>
                </a:pPr>
                <a:r>
                  <a:rPr lang="en-US" sz="4590" dirty="0">
                    <a:solidFill>
                      <a:srgbClr val="FFFF00"/>
                    </a:solidFill>
                    <a:latin typeface="Segoe UI" panose="020B0502040204020203" pitchFamily="34" charset="0"/>
                  </a:rPr>
                  <a:t>Fix </a:t>
                </a:r>
                <a14:m>
                  <m:oMath xmlns:m="http://schemas.openxmlformats.org/officeDocument/2006/math">
                    <m:sSub>
                      <m:sSubPr>
                        <m:ctrlPr>
                          <a:rPr lang="en-US" sz="4590" i="1">
                            <a:solidFill>
                              <a:srgbClr val="FFFF00"/>
                            </a:solidFill>
                            <a:latin typeface="Cambria Math" panose="02040503050406030204" pitchFamily="18" charset="0"/>
                          </a:rPr>
                        </m:ctrlPr>
                      </m:sSubPr>
                      <m:e>
                        <m:r>
                          <a:rPr lang="en-US" sz="4590" i="1">
                            <a:solidFill>
                              <a:srgbClr val="FFFF00"/>
                            </a:solidFill>
                            <a:latin typeface="Cambria Math" panose="02040503050406030204" pitchFamily="18" charset="0"/>
                            <a:ea typeface="Cambria Math" panose="02040503050406030204" pitchFamily="18" charset="0"/>
                          </a:rPr>
                          <m:t>ℛ</m:t>
                        </m:r>
                      </m:e>
                      <m:sub>
                        <m:r>
                          <a:rPr lang="en-US" sz="4590" i="1">
                            <a:solidFill>
                              <a:srgbClr val="FFFF00"/>
                            </a:solidFill>
                            <a:latin typeface="Cambria Math" panose="02040503050406030204" pitchFamily="18" charset="0"/>
                          </a:rPr>
                          <m:t>𝑘</m:t>
                        </m:r>
                      </m:sub>
                    </m:sSub>
                  </m:oMath>
                </a14:m>
                <a:r>
                  <a:rPr lang="en-US" sz="4590" dirty="0">
                    <a:solidFill>
                      <a:srgbClr val="FFFF00"/>
                    </a:solidFill>
                    <a:latin typeface="Segoe UI" panose="020B0502040204020203" pitchFamily="34" charset="0"/>
                  </a:rPr>
                  <a:t>, update </a:t>
                </a:r>
                <a14:m>
                  <m:oMath xmlns:m="http://schemas.openxmlformats.org/officeDocument/2006/math">
                    <m:r>
                      <a:rPr lang="en-US" sz="4590" b="1" dirty="0">
                        <a:solidFill>
                          <a:srgbClr val="FFFF00"/>
                        </a:solidFill>
                        <a:latin typeface="Cambria Math" panose="02040503050406030204" pitchFamily="18" charset="0"/>
                      </a:rPr>
                      <m:t>𝐀</m:t>
                    </m:r>
                  </m:oMath>
                </a14:m>
                <a:endParaRPr lang="en-US" sz="4590" b="1" dirty="0">
                  <a:solidFill>
                    <a:srgbClr val="FFFF00"/>
                  </a:solidFill>
                  <a:latin typeface="Segoe UI" panose="020B0502040204020203" pitchFamily="34" charset="0"/>
                </a:endParaRPr>
              </a:p>
            </p:txBody>
          </p:sp>
        </mc:Choice>
        <mc:Fallback xmlns="">
          <p:sp>
            <p:nvSpPr>
              <p:cNvPr id="12" name="Rectangle 11"/>
              <p:cNvSpPr>
                <a:spLocks noRot="1" noChangeAspect="1" noMove="1" noResize="1" noEditPoints="1" noAdjustHandles="1" noChangeArrowheads="1" noChangeShapeType="1" noTextEdit="1"/>
              </p:cNvSpPr>
              <p:nvPr/>
            </p:nvSpPr>
            <p:spPr bwMode="auto">
              <a:xfrm>
                <a:off x="2356676" y="1894350"/>
                <a:ext cx="7470915" cy="1958251"/>
              </a:xfrm>
              <a:prstGeom prst="rect">
                <a:avLst/>
              </a:prstGeom>
              <a:blipFill>
                <a:blip r:embed="rId7"/>
                <a:stretch>
                  <a:fillRect/>
                </a:stretch>
              </a:blipFill>
              <a:ln>
                <a:noFill/>
                <a:headEnd type="none" w="med" len="med"/>
                <a:tailEnd type="none" w="med" len="med"/>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12"/>
              <p:cNvSpPr/>
              <p:nvPr/>
            </p:nvSpPr>
            <p:spPr bwMode="auto">
              <a:xfrm>
                <a:off x="2356676" y="4070134"/>
                <a:ext cx="7470915" cy="1958251"/>
              </a:xfrm>
              <a:prstGeom prst="rect">
                <a:avLst/>
              </a:prstGeom>
              <a:solidFill>
                <a:srgbClr val="1555A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3442" rIns="0" bIns="33442" numCol="1" rtlCol="0" anchor="ctr" anchorCtr="0" compatLnSpc="1">
                <a:prstTxWarp prst="textNoShape">
                  <a:avLst/>
                </a:prstTxWarp>
              </a:bodyPr>
              <a:lstStyle/>
              <a:p>
                <a:pPr algn="ctr" defTabSz="1048868" fontAlgn="base">
                  <a:spcBef>
                    <a:spcPct val="0"/>
                  </a:spcBef>
                  <a:spcAft>
                    <a:spcPct val="0"/>
                  </a:spcAft>
                </a:pPr>
                <a:r>
                  <a:rPr lang="en-US" sz="4590" dirty="0">
                    <a:solidFill>
                      <a:srgbClr val="FFFF00"/>
                    </a:solidFill>
                    <a:latin typeface="Segoe UI" panose="020B0502040204020203" pitchFamily="34" charset="0"/>
                  </a:rPr>
                  <a:t>Fix</a:t>
                </a:r>
                <a:r>
                  <a:rPr lang="en-US" sz="4590" b="1" dirty="0">
                    <a:solidFill>
                      <a:srgbClr val="FFFF00"/>
                    </a:solidFill>
                  </a:rPr>
                  <a:t> </a:t>
                </a:r>
                <a14:m>
                  <m:oMath xmlns:m="http://schemas.openxmlformats.org/officeDocument/2006/math">
                    <m:r>
                      <a:rPr lang="en-US" sz="4590" b="1" dirty="0">
                        <a:solidFill>
                          <a:srgbClr val="FFFF00"/>
                        </a:solidFill>
                        <a:latin typeface="Cambria Math" panose="02040503050406030204" pitchFamily="18" charset="0"/>
                      </a:rPr>
                      <m:t>𝐀</m:t>
                    </m:r>
                  </m:oMath>
                </a14:m>
                <a:r>
                  <a:rPr lang="en-US" sz="4590" dirty="0">
                    <a:solidFill>
                      <a:srgbClr val="FFFF00"/>
                    </a:solidFill>
                    <a:latin typeface="Segoe UI" panose="020B0502040204020203" pitchFamily="34" charset="0"/>
                  </a:rPr>
                  <a:t>, update </a:t>
                </a:r>
                <a14:m>
                  <m:oMath xmlns:m="http://schemas.openxmlformats.org/officeDocument/2006/math">
                    <m:sSub>
                      <m:sSubPr>
                        <m:ctrlPr>
                          <a:rPr lang="en-US" sz="4590" i="1">
                            <a:solidFill>
                              <a:srgbClr val="FFFF00"/>
                            </a:solidFill>
                            <a:latin typeface="Cambria Math" panose="02040503050406030204" pitchFamily="18" charset="0"/>
                          </a:rPr>
                        </m:ctrlPr>
                      </m:sSubPr>
                      <m:e>
                        <m:r>
                          <a:rPr lang="en-US" sz="4590" i="1">
                            <a:solidFill>
                              <a:srgbClr val="FFFF00"/>
                            </a:solidFill>
                            <a:latin typeface="Cambria Math" panose="02040503050406030204" pitchFamily="18" charset="0"/>
                            <a:ea typeface="Cambria Math" panose="02040503050406030204" pitchFamily="18" charset="0"/>
                          </a:rPr>
                          <m:t>ℛ</m:t>
                        </m:r>
                      </m:e>
                      <m:sub>
                        <m:r>
                          <a:rPr lang="en-US" sz="4590" i="1">
                            <a:solidFill>
                              <a:srgbClr val="FFFF00"/>
                            </a:solidFill>
                            <a:latin typeface="Cambria Math" panose="02040503050406030204" pitchFamily="18" charset="0"/>
                          </a:rPr>
                          <m:t>𝑘</m:t>
                        </m:r>
                      </m:sub>
                    </m:sSub>
                  </m:oMath>
                </a14:m>
                <a:endParaRPr lang="en-US" sz="4590" b="1" dirty="0">
                  <a:solidFill>
                    <a:srgbClr val="FFFF00"/>
                  </a:solidFill>
                  <a:latin typeface="Segoe UI" panose="020B0502040204020203" pitchFamily="34" charset="0"/>
                </a:endParaRPr>
              </a:p>
            </p:txBody>
          </p:sp>
        </mc:Choice>
        <mc:Fallback xmlns="">
          <p:sp>
            <p:nvSpPr>
              <p:cNvPr id="13" name="Rectangle 12"/>
              <p:cNvSpPr>
                <a:spLocks noRot="1" noChangeAspect="1" noMove="1" noResize="1" noEditPoints="1" noAdjustHandles="1" noChangeArrowheads="1" noChangeShapeType="1" noTextEdit="1"/>
              </p:cNvSpPr>
              <p:nvPr/>
            </p:nvSpPr>
            <p:spPr bwMode="auto">
              <a:xfrm>
                <a:off x="2356676" y="4070134"/>
                <a:ext cx="7470915" cy="1958251"/>
              </a:xfrm>
              <a:prstGeom prst="rect">
                <a:avLst/>
              </a:prstGeom>
              <a:blipFill>
                <a:blip r:embed="rId8"/>
                <a:stretch>
                  <a:fillRect/>
                </a:stretch>
              </a:blipFill>
              <a:ln>
                <a:noFill/>
                <a:headEnd type="none" w="med" len="med"/>
                <a:tailEnd type="none" w="med" len="med"/>
              </a:ln>
            </p:spPr>
            <p:txBody>
              <a:bodyPr/>
              <a:lstStyle/>
              <a:p>
                <a:r>
                  <a:rPr lang="en-US">
                    <a:noFill/>
                  </a:rPr>
                  <a:t> </a:t>
                </a:r>
              </a:p>
            </p:txBody>
          </p:sp>
        </mc:Fallback>
      </mc:AlternateContent>
    </p:spTree>
    <p:extLst>
      <p:ext uri="{BB962C8B-B14F-4D97-AF65-F5344CB8AC3E}">
        <p14:creationId xmlns:p14="http://schemas.microsoft.com/office/powerpoint/2010/main" val="23526740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t>Training Procedure – </a:t>
            </a:r>
            <a:br>
              <a:rPr lang="en-US" sz="4400" dirty="0"/>
            </a:br>
            <a:r>
              <a:rPr lang="en-US" sz="4400" dirty="0"/>
              <a:t>Alternating Least-Squares (ALS) Method</a:t>
            </a:r>
          </a:p>
        </p:txBody>
      </p:sp>
      <mc:AlternateContent xmlns:mc="http://schemas.openxmlformats.org/markup-compatibility/2006" xmlns:a14="http://schemas.microsoft.com/office/drawing/2010/main">
        <mc:Choice Requires="a14">
          <p:sp>
            <p:nvSpPr>
              <p:cNvPr id="4" name="Content Placeholder 2"/>
              <p:cNvSpPr txBox="1">
                <a:spLocks/>
              </p:cNvSpPr>
              <p:nvPr/>
            </p:nvSpPr>
            <p:spPr>
              <a:xfrm>
                <a:off x="1911930" y="1967394"/>
                <a:ext cx="8340911" cy="1059977"/>
              </a:xfrm>
              <a:prstGeom prst="rect">
                <a:avLst/>
              </a:prstGeom>
            </p:spPr>
            <p:txBody>
              <a:bodyPr/>
              <a:lstStyle>
                <a:lvl1pPr marL="257141" marR="0" indent="-257141" algn="l" defTabSz="699463"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1"/>
                        </a:gs>
                        <a:gs pos="100000">
                          <a:schemeClr val="tx1"/>
                        </a:gs>
                      </a:gsLst>
                      <a:lin ang="5400000" scaled="0"/>
                    </a:gradFill>
                    <a:latin typeface="+mj-lt"/>
                    <a:ea typeface="+mn-ea"/>
                    <a:cs typeface="+mn-cs"/>
                  </a:defRPr>
                </a:lvl1pPr>
                <a:lvl2pPr marL="438092" marR="0" indent="-180951" algn="l" defTabSz="6994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599995" marR="0" indent="-171427" algn="l" defTabSz="6994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771422" marR="0" indent="-171427" algn="l" defTabSz="6994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942849" marR="0" indent="-171427" algn="l" defTabSz="6994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1923523"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73256"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622987"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72720"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r>
                        <a:rPr lang="en-US" sz="2677" b="1">
                          <a:latin typeface="Cambria Math" panose="02040503050406030204" pitchFamily="18" charset="0"/>
                        </a:rPr>
                        <m:t>𝐀</m:t>
                      </m:r>
                      <m:r>
                        <a:rPr lang="en-US" sz="2677" i="1">
                          <a:latin typeface="Cambria Math" panose="02040503050406030204" pitchFamily="18" charset="0"/>
                        </a:rPr>
                        <m:t>←</m:t>
                      </m:r>
                      <m:d>
                        <m:dPr>
                          <m:begChr m:val="["/>
                          <m:endChr m:val="]"/>
                          <m:ctrlPr>
                            <a:rPr lang="en-US" sz="2677" i="1">
                              <a:latin typeface="Cambria Math" panose="02040503050406030204" pitchFamily="18" charset="0"/>
                            </a:rPr>
                          </m:ctrlPr>
                        </m:dPr>
                        <m:e>
                          <m:nary>
                            <m:naryPr>
                              <m:chr m:val="∑"/>
                              <m:supHide m:val="on"/>
                              <m:ctrlPr>
                                <a:rPr lang="en-US" sz="2677" i="1">
                                  <a:latin typeface="Cambria Math" panose="02040503050406030204" pitchFamily="18" charset="0"/>
                                </a:rPr>
                              </m:ctrlPr>
                            </m:naryPr>
                            <m:sub>
                              <m:r>
                                <m:rPr>
                                  <m:brk m:alnAt="7"/>
                                </m:rPr>
                                <a:rPr lang="en-US" sz="2677" i="1">
                                  <a:latin typeface="Cambria Math" panose="02040503050406030204" pitchFamily="18" charset="0"/>
                                </a:rPr>
                                <m:t>𝑘</m:t>
                              </m:r>
                            </m:sub>
                            <m:sup/>
                            <m:e>
                              <m:sSubSup>
                                <m:sSubSupPr>
                                  <m:ctrlPr>
                                    <a:rPr lang="en-US" sz="2677" i="1">
                                      <a:solidFill>
                                        <a:srgbClr val="FF0000"/>
                                      </a:solidFill>
                                      <a:latin typeface="Cambria Math" panose="02040503050406030204" pitchFamily="18" charset="0"/>
                                      <a:ea typeface="Cambria Math" panose="02040503050406030204" pitchFamily="18" charset="0"/>
                                    </a:rPr>
                                  </m:ctrlPr>
                                </m:sSubSupPr>
                                <m:e>
                                  <m:r>
                                    <a:rPr lang="en-US" sz="2677" i="1">
                                      <a:solidFill>
                                        <a:srgbClr val="FF0000"/>
                                      </a:solidFill>
                                      <a:latin typeface="Cambria Math" panose="02040503050406030204" pitchFamily="18" charset="0"/>
                                      <a:ea typeface="Cambria Math" panose="02040503050406030204" pitchFamily="18" charset="0"/>
                                    </a:rPr>
                                    <m:t>𝒳</m:t>
                                  </m:r>
                                </m:e>
                                <m:sub>
                                  <m:r>
                                    <a:rPr lang="en-US" sz="2677" i="1">
                                      <a:solidFill>
                                        <a:srgbClr val="FF0000"/>
                                      </a:solidFill>
                                      <a:latin typeface="Cambria Math" panose="02040503050406030204" pitchFamily="18" charset="0"/>
                                    </a:rPr>
                                    <m:t>𝑘</m:t>
                                  </m:r>
                                </m:sub>
                                <m:sup>
                                  <m:r>
                                    <a:rPr lang="en-US" sz="2677" i="1">
                                      <a:solidFill>
                                        <a:srgbClr val="FF0000"/>
                                      </a:solidFill>
                                      <a:latin typeface="Cambria Math" panose="02040503050406030204" pitchFamily="18" charset="0"/>
                                      <a:ea typeface="Cambria Math" panose="02040503050406030204" pitchFamily="18" charset="0"/>
                                    </a:rPr>
                                    <m:t>′</m:t>
                                  </m:r>
                                </m:sup>
                              </m:sSubSup>
                              <m:sSub>
                                <m:sSubPr>
                                  <m:ctrlPr>
                                    <a:rPr lang="en-US" sz="2677" i="1">
                                      <a:solidFill>
                                        <a:srgbClr val="FF0000"/>
                                      </a:solidFill>
                                      <a:latin typeface="Cambria Math" panose="02040503050406030204" pitchFamily="18" charset="0"/>
                                    </a:rPr>
                                  </m:ctrlPr>
                                </m:sSubPr>
                                <m:e>
                                  <m:r>
                                    <a:rPr lang="en-US" sz="2677" b="1">
                                      <a:solidFill>
                                        <a:srgbClr val="FF0000"/>
                                      </a:solidFill>
                                      <a:latin typeface="Cambria Math" panose="02040503050406030204" pitchFamily="18" charset="0"/>
                                    </a:rPr>
                                    <m:t>𝐀</m:t>
                                  </m:r>
                                </m:e>
                                <m:sub>
                                  <m:sSub>
                                    <m:sSubPr>
                                      <m:ctrlPr>
                                        <a:rPr lang="en-US" sz="2677" i="1">
                                          <a:solidFill>
                                            <a:srgbClr val="FF0000"/>
                                          </a:solidFill>
                                          <a:latin typeface="Cambria Math" panose="02040503050406030204" pitchFamily="18" charset="0"/>
                                        </a:rPr>
                                      </m:ctrlPr>
                                    </m:sSubPr>
                                    <m:e>
                                      <m:r>
                                        <a:rPr lang="en-US" sz="2677" i="1">
                                          <a:solidFill>
                                            <a:srgbClr val="FF0000"/>
                                          </a:solidFill>
                                          <a:latin typeface="Cambria Math" panose="02040503050406030204" pitchFamily="18" charset="0"/>
                                        </a:rPr>
                                        <m:t>𝑘</m:t>
                                      </m:r>
                                    </m:e>
                                    <m:sub>
                                      <m:r>
                                        <a:rPr lang="en-US" sz="2677" i="1">
                                          <a:solidFill>
                                            <a:srgbClr val="FF0000"/>
                                          </a:solidFill>
                                          <a:latin typeface="Cambria Math" panose="02040503050406030204" pitchFamily="18" charset="0"/>
                                        </a:rPr>
                                        <m:t>𝑟</m:t>
                                      </m:r>
                                    </m:sub>
                                  </m:sSub>
                                </m:sub>
                              </m:sSub>
                              <m:sSubSup>
                                <m:sSubSupPr>
                                  <m:ctrlPr>
                                    <a:rPr lang="en-US" sz="2677" i="1">
                                      <a:latin typeface="Cambria Math" panose="02040503050406030204" pitchFamily="18" charset="0"/>
                                      <a:ea typeface="Cambria Math" panose="02040503050406030204" pitchFamily="18" charset="0"/>
                                    </a:rPr>
                                  </m:ctrlPr>
                                </m:sSubSupPr>
                                <m:e>
                                  <m:r>
                                    <a:rPr lang="en-US" sz="2677" i="1">
                                      <a:latin typeface="Cambria Math" panose="02040503050406030204" pitchFamily="18" charset="0"/>
                                      <a:ea typeface="Cambria Math" panose="02040503050406030204" pitchFamily="18" charset="0"/>
                                    </a:rPr>
                                    <m:t>ℛ</m:t>
                                  </m:r>
                                </m:e>
                                <m:sub>
                                  <m:r>
                                    <a:rPr lang="en-US" sz="2677" i="1">
                                      <a:latin typeface="Cambria Math" panose="02040503050406030204" pitchFamily="18" charset="0"/>
                                    </a:rPr>
                                    <m:t>𝑘</m:t>
                                  </m:r>
                                </m:sub>
                                <m:sup>
                                  <m:r>
                                    <m:rPr>
                                      <m:sty m:val="p"/>
                                    </m:rPr>
                                    <a:rPr lang="en-US" sz="2677">
                                      <a:latin typeface="Cambria Math" panose="02040503050406030204" pitchFamily="18" charset="0"/>
                                      <a:ea typeface="Cambria Math" panose="02040503050406030204" pitchFamily="18" charset="0"/>
                                    </a:rPr>
                                    <m:t>T</m:t>
                                  </m:r>
                                </m:sup>
                              </m:sSubSup>
                              <m:r>
                                <a:rPr lang="en-US" sz="2677" i="1">
                                  <a:latin typeface="Cambria Math" panose="02040503050406030204" pitchFamily="18" charset="0"/>
                                  <a:ea typeface="Cambria Math" panose="02040503050406030204" pitchFamily="18" charset="0"/>
                                </a:rPr>
                                <m:t>+</m:t>
                              </m:r>
                              <m:sSup>
                                <m:sSupPr>
                                  <m:ctrlPr>
                                    <a:rPr lang="en-US" sz="2677" b="1" i="1">
                                      <a:solidFill>
                                        <a:srgbClr val="FF0000"/>
                                      </a:solidFill>
                                      <a:latin typeface="Cambria Math" panose="02040503050406030204" pitchFamily="18" charset="0"/>
                                      <a:ea typeface="Cambria Math" panose="02040503050406030204" pitchFamily="18" charset="0"/>
                                    </a:rPr>
                                  </m:ctrlPr>
                                </m:sSupPr>
                                <m:e>
                                  <m:sSubSup>
                                    <m:sSubSupPr>
                                      <m:ctrlPr>
                                        <a:rPr lang="en-US" sz="2677" i="1">
                                          <a:solidFill>
                                            <a:srgbClr val="FF0000"/>
                                          </a:solidFill>
                                          <a:latin typeface="Cambria Math" panose="02040503050406030204" pitchFamily="18" charset="0"/>
                                          <a:ea typeface="Cambria Math" panose="02040503050406030204" pitchFamily="18" charset="0"/>
                                        </a:rPr>
                                      </m:ctrlPr>
                                    </m:sSubSupPr>
                                    <m:e>
                                      <m:r>
                                        <a:rPr lang="en-US" sz="2677" i="1">
                                          <a:solidFill>
                                            <a:srgbClr val="FF0000"/>
                                          </a:solidFill>
                                          <a:latin typeface="Cambria Math" panose="02040503050406030204" pitchFamily="18" charset="0"/>
                                          <a:ea typeface="Cambria Math" panose="02040503050406030204" pitchFamily="18" charset="0"/>
                                        </a:rPr>
                                        <m:t>𝒳</m:t>
                                      </m:r>
                                    </m:e>
                                    <m:sub>
                                      <m:r>
                                        <a:rPr lang="en-US" sz="2677" i="1">
                                          <a:solidFill>
                                            <a:srgbClr val="FF0000"/>
                                          </a:solidFill>
                                          <a:latin typeface="Cambria Math" panose="02040503050406030204" pitchFamily="18" charset="0"/>
                                        </a:rPr>
                                        <m:t>𝑘</m:t>
                                      </m:r>
                                    </m:sub>
                                    <m:sup>
                                      <m:r>
                                        <a:rPr lang="en-US" sz="2677" i="1">
                                          <a:solidFill>
                                            <a:srgbClr val="FF0000"/>
                                          </a:solidFill>
                                          <a:latin typeface="Cambria Math" panose="02040503050406030204" pitchFamily="18" charset="0"/>
                                          <a:ea typeface="Cambria Math" panose="02040503050406030204" pitchFamily="18" charset="0"/>
                                        </a:rPr>
                                        <m:t>′</m:t>
                                      </m:r>
                                    </m:sup>
                                  </m:sSubSup>
                                </m:e>
                                <m:sup>
                                  <m:r>
                                    <m:rPr>
                                      <m:sty m:val="p"/>
                                    </m:rPr>
                                    <a:rPr lang="en-US" sz="2677">
                                      <a:solidFill>
                                        <a:srgbClr val="FF0000"/>
                                      </a:solidFill>
                                      <a:latin typeface="Cambria Math" panose="02040503050406030204" pitchFamily="18" charset="0"/>
                                      <a:ea typeface="Cambria Math" panose="02040503050406030204" pitchFamily="18" charset="0"/>
                                    </a:rPr>
                                    <m:t>T</m:t>
                                  </m:r>
                                </m:sup>
                              </m:sSup>
                              <m:sSub>
                                <m:sSubPr>
                                  <m:ctrlPr>
                                    <a:rPr lang="en-US" sz="2677" i="1">
                                      <a:solidFill>
                                        <a:srgbClr val="FF0000"/>
                                      </a:solidFill>
                                      <a:latin typeface="Cambria Math" panose="02040503050406030204" pitchFamily="18" charset="0"/>
                                    </a:rPr>
                                  </m:ctrlPr>
                                </m:sSubPr>
                                <m:e>
                                  <m:r>
                                    <a:rPr lang="en-US" sz="2677" b="1">
                                      <a:solidFill>
                                        <a:srgbClr val="FF0000"/>
                                      </a:solidFill>
                                      <a:latin typeface="Cambria Math" panose="02040503050406030204" pitchFamily="18" charset="0"/>
                                    </a:rPr>
                                    <m:t>𝐀</m:t>
                                  </m:r>
                                </m:e>
                                <m:sub>
                                  <m:sSub>
                                    <m:sSubPr>
                                      <m:ctrlPr>
                                        <a:rPr lang="en-US" sz="2677" i="1">
                                          <a:solidFill>
                                            <a:srgbClr val="FF0000"/>
                                          </a:solidFill>
                                          <a:latin typeface="Cambria Math" panose="02040503050406030204" pitchFamily="18" charset="0"/>
                                        </a:rPr>
                                      </m:ctrlPr>
                                    </m:sSubPr>
                                    <m:e>
                                      <m:r>
                                        <a:rPr lang="en-US" sz="2677" i="1">
                                          <a:solidFill>
                                            <a:srgbClr val="FF0000"/>
                                          </a:solidFill>
                                          <a:latin typeface="Cambria Math" panose="02040503050406030204" pitchFamily="18" charset="0"/>
                                        </a:rPr>
                                        <m:t>𝑘</m:t>
                                      </m:r>
                                    </m:e>
                                    <m:sub>
                                      <m:r>
                                        <a:rPr lang="en-US" sz="2677" i="1">
                                          <a:solidFill>
                                            <a:srgbClr val="FF0000"/>
                                          </a:solidFill>
                                          <a:latin typeface="Cambria Math" panose="02040503050406030204" pitchFamily="18" charset="0"/>
                                        </a:rPr>
                                        <m:t>𝑙</m:t>
                                      </m:r>
                                    </m:sub>
                                  </m:sSub>
                                </m:sub>
                              </m:sSub>
                              <m:sSub>
                                <m:sSubPr>
                                  <m:ctrlPr>
                                    <a:rPr lang="en-US" sz="2677" i="1">
                                      <a:latin typeface="Cambria Math" panose="02040503050406030204" pitchFamily="18" charset="0"/>
                                    </a:rPr>
                                  </m:ctrlPr>
                                </m:sSubPr>
                                <m:e>
                                  <m:r>
                                    <a:rPr lang="en-US" sz="2677" i="1">
                                      <a:latin typeface="Cambria Math" panose="02040503050406030204" pitchFamily="18" charset="0"/>
                                      <a:ea typeface="Cambria Math" panose="02040503050406030204" pitchFamily="18" charset="0"/>
                                    </a:rPr>
                                    <m:t>ℛ</m:t>
                                  </m:r>
                                </m:e>
                                <m:sub>
                                  <m:r>
                                    <a:rPr lang="en-US" sz="2677" i="1">
                                      <a:latin typeface="Cambria Math" panose="02040503050406030204" pitchFamily="18" charset="0"/>
                                    </a:rPr>
                                    <m:t>𝑘</m:t>
                                  </m:r>
                                </m:sub>
                              </m:sSub>
                            </m:e>
                          </m:nary>
                        </m:e>
                      </m:d>
                      <m:sSup>
                        <m:sSupPr>
                          <m:ctrlPr>
                            <a:rPr lang="en-US" sz="2677" i="1">
                              <a:latin typeface="Cambria Math" panose="02040503050406030204" pitchFamily="18" charset="0"/>
                            </a:rPr>
                          </m:ctrlPr>
                        </m:sSupPr>
                        <m:e>
                          <m:d>
                            <m:dPr>
                              <m:begChr m:val="["/>
                              <m:endChr m:val="]"/>
                              <m:ctrlPr>
                                <a:rPr lang="en-US" sz="2677" i="1">
                                  <a:latin typeface="Cambria Math" panose="02040503050406030204" pitchFamily="18" charset="0"/>
                                </a:rPr>
                              </m:ctrlPr>
                            </m:dPr>
                            <m:e>
                              <m:nary>
                                <m:naryPr>
                                  <m:chr m:val="∑"/>
                                  <m:supHide m:val="on"/>
                                  <m:ctrlPr>
                                    <a:rPr lang="en-US" sz="2677" i="1">
                                      <a:latin typeface="Cambria Math" panose="02040503050406030204" pitchFamily="18" charset="0"/>
                                    </a:rPr>
                                  </m:ctrlPr>
                                </m:naryPr>
                                <m:sub>
                                  <m:r>
                                    <m:rPr>
                                      <m:brk m:alnAt="7"/>
                                    </m:rPr>
                                    <a:rPr lang="en-US" sz="2677" i="1">
                                      <a:latin typeface="Cambria Math" panose="02040503050406030204" pitchFamily="18" charset="0"/>
                                    </a:rPr>
                                    <m:t>𝑘</m:t>
                                  </m:r>
                                </m:sub>
                                <m:sup/>
                                <m:e>
                                  <m:sSub>
                                    <m:sSubPr>
                                      <m:ctrlPr>
                                        <a:rPr lang="en-US" sz="2677" i="1">
                                          <a:solidFill>
                                            <a:srgbClr val="FF0000"/>
                                          </a:solidFill>
                                          <a:latin typeface="Cambria Math" panose="02040503050406030204" pitchFamily="18" charset="0"/>
                                          <a:ea typeface="Cambria Math" panose="02040503050406030204" pitchFamily="18" charset="0"/>
                                        </a:rPr>
                                      </m:ctrlPr>
                                    </m:sSubPr>
                                    <m:e>
                                      <m:r>
                                        <a:rPr lang="en-US" sz="2677" i="1">
                                          <a:solidFill>
                                            <a:srgbClr val="FF0000"/>
                                          </a:solidFill>
                                          <a:latin typeface="Cambria Math" panose="02040503050406030204" pitchFamily="18" charset="0"/>
                                          <a:ea typeface="Cambria Math" panose="02040503050406030204" pitchFamily="18" charset="0"/>
                                        </a:rPr>
                                        <m:t>𝐵</m:t>
                                      </m:r>
                                    </m:e>
                                    <m:sub>
                                      <m:sSub>
                                        <m:sSubPr>
                                          <m:ctrlPr>
                                            <a:rPr lang="en-US" sz="2677" i="1">
                                              <a:solidFill>
                                                <a:srgbClr val="FF0000"/>
                                              </a:solidFill>
                                              <a:latin typeface="Cambria Math" panose="02040503050406030204" pitchFamily="18" charset="0"/>
                                              <a:ea typeface="Cambria Math" panose="02040503050406030204" pitchFamily="18" charset="0"/>
                                            </a:rPr>
                                          </m:ctrlPr>
                                        </m:sSubPr>
                                        <m:e>
                                          <m:r>
                                            <a:rPr lang="en-US" sz="2677" i="1">
                                              <a:solidFill>
                                                <a:srgbClr val="FF0000"/>
                                              </a:solidFill>
                                              <a:latin typeface="Cambria Math" panose="02040503050406030204" pitchFamily="18" charset="0"/>
                                              <a:ea typeface="Cambria Math" panose="02040503050406030204" pitchFamily="18" charset="0"/>
                                            </a:rPr>
                                            <m:t>𝑘</m:t>
                                          </m:r>
                                        </m:e>
                                        <m:sub>
                                          <m:r>
                                            <a:rPr lang="en-US" sz="2677" i="1">
                                              <a:solidFill>
                                                <a:srgbClr val="FF0000"/>
                                              </a:solidFill>
                                              <a:latin typeface="Cambria Math" panose="02040503050406030204" pitchFamily="18" charset="0"/>
                                              <a:ea typeface="Cambria Math" panose="02040503050406030204" pitchFamily="18" charset="0"/>
                                            </a:rPr>
                                            <m:t>𝑟</m:t>
                                          </m:r>
                                        </m:sub>
                                      </m:sSub>
                                    </m:sub>
                                  </m:sSub>
                                  <m:r>
                                    <a:rPr lang="en-US" sz="2677" i="1">
                                      <a:latin typeface="Cambria Math" panose="02040503050406030204" pitchFamily="18" charset="0"/>
                                      <a:ea typeface="Cambria Math" panose="02040503050406030204" pitchFamily="18" charset="0"/>
                                    </a:rPr>
                                    <m:t>+</m:t>
                                  </m:r>
                                  <m:sSub>
                                    <m:sSubPr>
                                      <m:ctrlPr>
                                        <a:rPr lang="en-US" sz="2677" i="1">
                                          <a:solidFill>
                                            <a:srgbClr val="FF0000"/>
                                          </a:solidFill>
                                          <a:latin typeface="Cambria Math" panose="02040503050406030204" pitchFamily="18" charset="0"/>
                                          <a:ea typeface="Cambria Math" panose="02040503050406030204" pitchFamily="18" charset="0"/>
                                        </a:rPr>
                                      </m:ctrlPr>
                                    </m:sSubPr>
                                    <m:e>
                                      <m:r>
                                        <a:rPr lang="en-US" sz="2677" i="1">
                                          <a:solidFill>
                                            <a:srgbClr val="FF0000"/>
                                          </a:solidFill>
                                          <a:latin typeface="Cambria Math" panose="02040503050406030204" pitchFamily="18" charset="0"/>
                                          <a:ea typeface="Cambria Math" panose="02040503050406030204" pitchFamily="18" charset="0"/>
                                        </a:rPr>
                                        <m:t>𝐶</m:t>
                                      </m:r>
                                    </m:e>
                                    <m:sub>
                                      <m:sSub>
                                        <m:sSubPr>
                                          <m:ctrlPr>
                                            <a:rPr lang="en-US" sz="2677" i="1">
                                              <a:solidFill>
                                                <a:srgbClr val="FF0000"/>
                                              </a:solidFill>
                                              <a:latin typeface="Cambria Math" panose="02040503050406030204" pitchFamily="18" charset="0"/>
                                              <a:ea typeface="Cambria Math" panose="02040503050406030204" pitchFamily="18" charset="0"/>
                                            </a:rPr>
                                          </m:ctrlPr>
                                        </m:sSubPr>
                                        <m:e>
                                          <m:r>
                                            <a:rPr lang="en-US" sz="2677" i="1">
                                              <a:solidFill>
                                                <a:srgbClr val="FF0000"/>
                                              </a:solidFill>
                                              <a:latin typeface="Cambria Math" panose="02040503050406030204" pitchFamily="18" charset="0"/>
                                              <a:ea typeface="Cambria Math" panose="02040503050406030204" pitchFamily="18" charset="0"/>
                                            </a:rPr>
                                            <m:t>𝑘</m:t>
                                          </m:r>
                                        </m:e>
                                        <m:sub>
                                          <m:r>
                                            <a:rPr lang="en-US" sz="2677" i="1">
                                              <a:solidFill>
                                                <a:srgbClr val="FF0000"/>
                                              </a:solidFill>
                                              <a:latin typeface="Cambria Math" panose="02040503050406030204" pitchFamily="18" charset="0"/>
                                              <a:ea typeface="Cambria Math" panose="02040503050406030204" pitchFamily="18" charset="0"/>
                                            </a:rPr>
                                            <m:t>𝑙</m:t>
                                          </m:r>
                                        </m:sub>
                                      </m:sSub>
                                    </m:sub>
                                  </m:sSub>
                                  <m:r>
                                    <a:rPr lang="en-US" sz="2677" i="1">
                                      <a:latin typeface="Cambria Math" panose="02040503050406030204" pitchFamily="18" charset="0"/>
                                      <a:ea typeface="Cambria Math" panose="02040503050406030204" pitchFamily="18" charset="0"/>
                                    </a:rPr>
                                    <m:t>+</m:t>
                                  </m:r>
                                  <m:r>
                                    <a:rPr lang="en-US" sz="2677" i="1">
                                      <a:latin typeface="Cambria Math" panose="02040503050406030204" pitchFamily="18" charset="0"/>
                                      <a:ea typeface="Cambria Math" panose="02040503050406030204" pitchFamily="18" charset="0"/>
                                    </a:rPr>
                                    <m:t>𝜆</m:t>
                                  </m:r>
                                  <m:r>
                                    <a:rPr lang="en-US" sz="2677" b="1">
                                      <a:latin typeface="Cambria Math" panose="02040503050406030204" pitchFamily="18" charset="0"/>
                                      <a:ea typeface="Cambria Math" panose="02040503050406030204" pitchFamily="18" charset="0"/>
                                    </a:rPr>
                                    <m:t>𝐈</m:t>
                                  </m:r>
                                </m:e>
                              </m:nary>
                            </m:e>
                          </m:d>
                        </m:e>
                        <m:sup>
                          <m:r>
                            <a:rPr lang="en-US" sz="2677" i="1">
                              <a:latin typeface="Cambria Math" panose="02040503050406030204" pitchFamily="18" charset="0"/>
                            </a:rPr>
                            <m:t>−1</m:t>
                          </m:r>
                        </m:sup>
                      </m:sSup>
                    </m:oMath>
                  </m:oMathPara>
                </a14:m>
                <a:endParaRPr lang="en-US" sz="3442" dirty="0"/>
              </a:p>
            </p:txBody>
          </p:sp>
        </mc:Choice>
        <mc:Fallback xmlns="">
          <p:sp>
            <p:nvSpPr>
              <p:cNvPr id="4" name="Content Placeholder 2"/>
              <p:cNvSpPr txBox="1">
                <a:spLocks noRot="1" noChangeAspect="1" noMove="1" noResize="1" noEditPoints="1" noAdjustHandles="1" noChangeArrowheads="1" noChangeShapeType="1" noTextEdit="1"/>
              </p:cNvSpPr>
              <p:nvPr/>
            </p:nvSpPr>
            <p:spPr>
              <a:xfrm>
                <a:off x="1911930" y="1967394"/>
                <a:ext cx="8340911" cy="1059977"/>
              </a:xfrm>
              <a:prstGeom prst="rect">
                <a:avLst/>
              </a:prstGeom>
              <a:blipFill>
                <a:blip r:embed="rId2"/>
                <a:stretch>
                  <a:fillRect b="-63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3491315" y="3183311"/>
                <a:ext cx="6613413" cy="521473"/>
              </a:xfrm>
              <a:prstGeom prst="rect">
                <a:avLst/>
              </a:prstGeom>
              <a:noFill/>
            </p:spPr>
            <p:txBody>
              <a:bodyPr wrap="square" rtlCol="0">
                <a:spAutoFit/>
              </a:bodyPr>
              <a:lstStyle/>
              <a:p>
                <a:r>
                  <a:rPr lang="en-US" sz="2295" dirty="0"/>
                  <a:t>where </a:t>
                </a:r>
                <a14:m>
                  <m:oMath xmlns:m="http://schemas.openxmlformats.org/officeDocument/2006/math">
                    <m:sSub>
                      <m:sSubPr>
                        <m:ctrlPr>
                          <a:rPr lang="en-US" sz="2295" i="1">
                            <a:latin typeface="Cambria Math" panose="02040503050406030204" pitchFamily="18" charset="0"/>
                          </a:rPr>
                        </m:ctrlPr>
                      </m:sSubPr>
                      <m:e>
                        <m:r>
                          <a:rPr lang="en-US" sz="2295" i="1">
                            <a:latin typeface="Cambria Math" panose="02040503050406030204" pitchFamily="18" charset="0"/>
                          </a:rPr>
                          <m:t>𝐵</m:t>
                        </m:r>
                      </m:e>
                      <m:sub>
                        <m:sSub>
                          <m:sSubPr>
                            <m:ctrlPr>
                              <a:rPr lang="en-US" sz="2295" i="1">
                                <a:latin typeface="Cambria Math" panose="02040503050406030204" pitchFamily="18" charset="0"/>
                              </a:rPr>
                            </m:ctrlPr>
                          </m:sSubPr>
                          <m:e>
                            <m:r>
                              <a:rPr lang="en-US" sz="2295" i="1">
                                <a:latin typeface="Cambria Math" panose="02040503050406030204" pitchFamily="18" charset="0"/>
                              </a:rPr>
                              <m:t>𝑘</m:t>
                            </m:r>
                          </m:e>
                          <m:sub>
                            <m:r>
                              <a:rPr lang="en-US" sz="2295" i="1">
                                <a:latin typeface="Cambria Math" panose="02040503050406030204" pitchFamily="18" charset="0"/>
                              </a:rPr>
                              <m:t>𝑟</m:t>
                            </m:r>
                          </m:sub>
                        </m:sSub>
                      </m:sub>
                    </m:sSub>
                    <m:r>
                      <a:rPr lang="en-US" sz="2295" i="1">
                        <a:latin typeface="Cambria Math" panose="02040503050406030204" pitchFamily="18" charset="0"/>
                      </a:rPr>
                      <m:t>=</m:t>
                    </m:r>
                    <m:sSub>
                      <m:sSubPr>
                        <m:ctrlPr>
                          <a:rPr lang="en-US" sz="2295" i="1">
                            <a:latin typeface="Cambria Math" panose="02040503050406030204" pitchFamily="18" charset="0"/>
                          </a:rPr>
                        </m:ctrlPr>
                      </m:sSubPr>
                      <m:e>
                        <m:r>
                          <a:rPr lang="en-US" sz="2295" i="1">
                            <a:latin typeface="Cambria Math" panose="02040503050406030204" pitchFamily="18" charset="0"/>
                            <a:ea typeface="Cambria Math" panose="02040503050406030204" pitchFamily="18" charset="0"/>
                          </a:rPr>
                          <m:t>ℛ</m:t>
                        </m:r>
                      </m:e>
                      <m:sub>
                        <m:r>
                          <a:rPr lang="en-US" sz="2295" i="1">
                            <a:latin typeface="Cambria Math" panose="02040503050406030204" pitchFamily="18" charset="0"/>
                          </a:rPr>
                          <m:t>𝑘</m:t>
                        </m:r>
                      </m:sub>
                    </m:sSub>
                    <m:sSubSup>
                      <m:sSubSupPr>
                        <m:ctrlPr>
                          <a:rPr lang="en-US" sz="2295" b="1" i="1">
                            <a:latin typeface="Cambria Math" panose="02040503050406030204" pitchFamily="18" charset="0"/>
                          </a:rPr>
                        </m:ctrlPr>
                      </m:sSubSupPr>
                      <m:e>
                        <m:r>
                          <a:rPr lang="en-US" sz="2295" b="1">
                            <a:latin typeface="Cambria Math" panose="02040503050406030204" pitchFamily="18" charset="0"/>
                          </a:rPr>
                          <m:t>𝐀</m:t>
                        </m:r>
                      </m:e>
                      <m:sub>
                        <m:sSub>
                          <m:sSubPr>
                            <m:ctrlPr>
                              <a:rPr lang="en-US" sz="2295" i="1">
                                <a:latin typeface="Cambria Math" panose="02040503050406030204" pitchFamily="18" charset="0"/>
                              </a:rPr>
                            </m:ctrlPr>
                          </m:sSubPr>
                          <m:e>
                            <m:r>
                              <a:rPr lang="en-US" sz="2295" i="1">
                                <a:latin typeface="Cambria Math" panose="02040503050406030204" pitchFamily="18" charset="0"/>
                              </a:rPr>
                              <m:t>𝑘</m:t>
                            </m:r>
                          </m:e>
                          <m:sub>
                            <m:r>
                              <a:rPr lang="en-US" sz="2295" i="1">
                                <a:latin typeface="Cambria Math" panose="02040503050406030204" pitchFamily="18" charset="0"/>
                              </a:rPr>
                              <m:t>𝑟</m:t>
                            </m:r>
                          </m:sub>
                        </m:sSub>
                      </m:sub>
                      <m:sup>
                        <m:r>
                          <m:rPr>
                            <m:sty m:val="p"/>
                          </m:rPr>
                          <a:rPr lang="en-US" sz="2295">
                            <a:latin typeface="Cambria Math" panose="02040503050406030204" pitchFamily="18" charset="0"/>
                          </a:rPr>
                          <m:t>T</m:t>
                        </m:r>
                      </m:sup>
                    </m:sSubSup>
                    <m:sSub>
                      <m:sSubPr>
                        <m:ctrlPr>
                          <a:rPr lang="en-US" sz="2295" b="1" i="1">
                            <a:latin typeface="Cambria Math" panose="02040503050406030204" pitchFamily="18" charset="0"/>
                          </a:rPr>
                        </m:ctrlPr>
                      </m:sSubPr>
                      <m:e>
                        <m:r>
                          <a:rPr lang="en-US" sz="2295" b="1">
                            <a:latin typeface="Cambria Math" panose="02040503050406030204" pitchFamily="18" charset="0"/>
                          </a:rPr>
                          <m:t>𝐀</m:t>
                        </m:r>
                      </m:e>
                      <m:sub>
                        <m:sSub>
                          <m:sSubPr>
                            <m:ctrlPr>
                              <a:rPr lang="en-US" sz="2295" i="1">
                                <a:latin typeface="Cambria Math" panose="02040503050406030204" pitchFamily="18" charset="0"/>
                              </a:rPr>
                            </m:ctrlPr>
                          </m:sSubPr>
                          <m:e>
                            <m:r>
                              <a:rPr lang="en-US" sz="2295" i="1">
                                <a:latin typeface="Cambria Math" panose="02040503050406030204" pitchFamily="18" charset="0"/>
                              </a:rPr>
                              <m:t>𝑘</m:t>
                            </m:r>
                          </m:e>
                          <m:sub>
                            <m:r>
                              <a:rPr lang="en-US" sz="2295" i="1">
                                <a:latin typeface="Cambria Math" panose="02040503050406030204" pitchFamily="18" charset="0"/>
                              </a:rPr>
                              <m:t>𝑟</m:t>
                            </m:r>
                          </m:sub>
                        </m:sSub>
                      </m:sub>
                    </m:sSub>
                    <m:sSubSup>
                      <m:sSubSupPr>
                        <m:ctrlPr>
                          <a:rPr lang="en-US" sz="2295" i="1">
                            <a:latin typeface="Cambria Math" panose="02040503050406030204" pitchFamily="18" charset="0"/>
                            <a:ea typeface="Cambria Math" panose="02040503050406030204" pitchFamily="18" charset="0"/>
                          </a:rPr>
                        </m:ctrlPr>
                      </m:sSubSupPr>
                      <m:e>
                        <m:r>
                          <a:rPr lang="en-US" sz="2295" i="1">
                            <a:latin typeface="Cambria Math" panose="02040503050406030204" pitchFamily="18" charset="0"/>
                            <a:ea typeface="Cambria Math" panose="02040503050406030204" pitchFamily="18" charset="0"/>
                          </a:rPr>
                          <m:t>ℛ</m:t>
                        </m:r>
                      </m:e>
                      <m:sub>
                        <m:r>
                          <a:rPr lang="en-US" sz="2295" i="1">
                            <a:latin typeface="Cambria Math" panose="02040503050406030204" pitchFamily="18" charset="0"/>
                          </a:rPr>
                          <m:t>𝑘</m:t>
                        </m:r>
                      </m:sub>
                      <m:sup>
                        <m:r>
                          <m:rPr>
                            <m:sty m:val="p"/>
                          </m:rPr>
                          <a:rPr lang="en-US" sz="2295">
                            <a:latin typeface="Cambria Math" panose="02040503050406030204" pitchFamily="18" charset="0"/>
                            <a:ea typeface="Cambria Math" panose="02040503050406030204" pitchFamily="18" charset="0"/>
                          </a:rPr>
                          <m:t>T</m:t>
                        </m:r>
                      </m:sup>
                    </m:sSubSup>
                    <m:r>
                      <m:rPr>
                        <m:nor/>
                      </m:rPr>
                      <a:rPr lang="en-US" sz="2295">
                        <a:latin typeface="Cambria Math" panose="02040503050406030204" pitchFamily="18" charset="0"/>
                        <a:ea typeface="Cambria Math" panose="02040503050406030204" pitchFamily="18" charset="0"/>
                      </a:rPr>
                      <m:t>, </m:t>
                    </m:r>
                    <m:sSub>
                      <m:sSubPr>
                        <m:ctrlPr>
                          <a:rPr lang="en-US" sz="2295" i="1">
                            <a:latin typeface="Cambria Math" panose="02040503050406030204" pitchFamily="18" charset="0"/>
                            <a:ea typeface="Cambria Math" panose="02040503050406030204" pitchFamily="18" charset="0"/>
                          </a:rPr>
                        </m:ctrlPr>
                      </m:sSubPr>
                      <m:e>
                        <m:r>
                          <a:rPr lang="en-US" sz="2295" i="1">
                            <a:latin typeface="Cambria Math" panose="02040503050406030204" pitchFamily="18" charset="0"/>
                            <a:ea typeface="Cambria Math" panose="02040503050406030204" pitchFamily="18" charset="0"/>
                          </a:rPr>
                          <m:t>𝐶</m:t>
                        </m:r>
                      </m:e>
                      <m:sub>
                        <m:sSub>
                          <m:sSubPr>
                            <m:ctrlPr>
                              <a:rPr lang="en-US" sz="2295" i="1">
                                <a:latin typeface="Cambria Math" panose="02040503050406030204" pitchFamily="18" charset="0"/>
                                <a:ea typeface="Cambria Math" panose="02040503050406030204" pitchFamily="18" charset="0"/>
                              </a:rPr>
                            </m:ctrlPr>
                          </m:sSubPr>
                          <m:e>
                            <m:r>
                              <a:rPr lang="en-US" sz="2295" i="1">
                                <a:latin typeface="Cambria Math" panose="02040503050406030204" pitchFamily="18" charset="0"/>
                                <a:ea typeface="Cambria Math" panose="02040503050406030204" pitchFamily="18" charset="0"/>
                              </a:rPr>
                              <m:t>𝑘</m:t>
                            </m:r>
                          </m:e>
                          <m:sub>
                            <m:r>
                              <a:rPr lang="en-US" sz="2295" i="1">
                                <a:latin typeface="Cambria Math" panose="02040503050406030204" pitchFamily="18" charset="0"/>
                                <a:ea typeface="Cambria Math" panose="02040503050406030204" pitchFamily="18" charset="0"/>
                              </a:rPr>
                              <m:t>𝑙</m:t>
                            </m:r>
                          </m:sub>
                        </m:sSub>
                      </m:sub>
                    </m:sSub>
                    <m:r>
                      <a:rPr lang="en-US" sz="2295" i="1">
                        <a:latin typeface="Cambria Math" panose="02040503050406030204" pitchFamily="18" charset="0"/>
                        <a:ea typeface="Cambria Math" panose="02040503050406030204" pitchFamily="18" charset="0"/>
                      </a:rPr>
                      <m:t>=</m:t>
                    </m:r>
                    <m:sSubSup>
                      <m:sSubSupPr>
                        <m:ctrlPr>
                          <a:rPr lang="en-US" sz="2295" i="1">
                            <a:latin typeface="Cambria Math" panose="02040503050406030204" pitchFamily="18" charset="0"/>
                            <a:ea typeface="Cambria Math" panose="02040503050406030204" pitchFamily="18" charset="0"/>
                          </a:rPr>
                        </m:ctrlPr>
                      </m:sSubSupPr>
                      <m:e>
                        <m:r>
                          <a:rPr lang="en-US" sz="2295" i="1">
                            <a:latin typeface="Cambria Math" panose="02040503050406030204" pitchFamily="18" charset="0"/>
                            <a:ea typeface="Cambria Math" panose="02040503050406030204" pitchFamily="18" charset="0"/>
                          </a:rPr>
                          <m:t>ℛ</m:t>
                        </m:r>
                      </m:e>
                      <m:sub>
                        <m:r>
                          <a:rPr lang="en-US" sz="2295" i="1">
                            <a:latin typeface="Cambria Math" panose="02040503050406030204" pitchFamily="18" charset="0"/>
                          </a:rPr>
                          <m:t>𝑘</m:t>
                        </m:r>
                      </m:sub>
                      <m:sup>
                        <m:r>
                          <m:rPr>
                            <m:sty m:val="p"/>
                          </m:rPr>
                          <a:rPr lang="en-US" sz="2295">
                            <a:latin typeface="Cambria Math" panose="02040503050406030204" pitchFamily="18" charset="0"/>
                            <a:ea typeface="Cambria Math" panose="02040503050406030204" pitchFamily="18" charset="0"/>
                          </a:rPr>
                          <m:t>T</m:t>
                        </m:r>
                      </m:sup>
                    </m:sSubSup>
                    <m:sSubSup>
                      <m:sSubSupPr>
                        <m:ctrlPr>
                          <a:rPr lang="en-US" sz="2295" b="1" i="1">
                            <a:latin typeface="Cambria Math" panose="02040503050406030204" pitchFamily="18" charset="0"/>
                          </a:rPr>
                        </m:ctrlPr>
                      </m:sSubSupPr>
                      <m:e>
                        <m:r>
                          <a:rPr lang="en-US" sz="2295" b="1">
                            <a:latin typeface="Cambria Math" panose="02040503050406030204" pitchFamily="18" charset="0"/>
                          </a:rPr>
                          <m:t>𝐀</m:t>
                        </m:r>
                      </m:e>
                      <m:sub>
                        <m:sSub>
                          <m:sSubPr>
                            <m:ctrlPr>
                              <a:rPr lang="en-US" sz="2295" i="1">
                                <a:latin typeface="Cambria Math" panose="02040503050406030204" pitchFamily="18" charset="0"/>
                              </a:rPr>
                            </m:ctrlPr>
                          </m:sSubPr>
                          <m:e>
                            <m:r>
                              <a:rPr lang="en-US" sz="2295" i="1">
                                <a:latin typeface="Cambria Math" panose="02040503050406030204" pitchFamily="18" charset="0"/>
                              </a:rPr>
                              <m:t>𝑘</m:t>
                            </m:r>
                          </m:e>
                          <m:sub>
                            <m:r>
                              <a:rPr lang="en-US" sz="2295" i="1">
                                <a:latin typeface="Cambria Math" panose="02040503050406030204" pitchFamily="18" charset="0"/>
                              </a:rPr>
                              <m:t>𝑙</m:t>
                            </m:r>
                          </m:sub>
                        </m:sSub>
                      </m:sub>
                      <m:sup>
                        <m:r>
                          <m:rPr>
                            <m:sty m:val="p"/>
                          </m:rPr>
                          <a:rPr lang="en-US" sz="2295" i="1">
                            <a:latin typeface="Cambria Math" panose="02040503050406030204" pitchFamily="18" charset="0"/>
                          </a:rPr>
                          <m:t>T</m:t>
                        </m:r>
                      </m:sup>
                    </m:sSubSup>
                    <m:sSub>
                      <m:sSubPr>
                        <m:ctrlPr>
                          <a:rPr lang="en-US" sz="2295" b="1" i="1">
                            <a:latin typeface="Cambria Math" panose="02040503050406030204" pitchFamily="18" charset="0"/>
                          </a:rPr>
                        </m:ctrlPr>
                      </m:sSubPr>
                      <m:e>
                        <m:r>
                          <a:rPr lang="en-US" sz="2295" b="1">
                            <a:latin typeface="Cambria Math" panose="02040503050406030204" pitchFamily="18" charset="0"/>
                          </a:rPr>
                          <m:t>𝐀</m:t>
                        </m:r>
                      </m:e>
                      <m:sub>
                        <m:sSub>
                          <m:sSubPr>
                            <m:ctrlPr>
                              <a:rPr lang="en-US" sz="2295" i="1">
                                <a:latin typeface="Cambria Math" panose="02040503050406030204" pitchFamily="18" charset="0"/>
                              </a:rPr>
                            </m:ctrlPr>
                          </m:sSubPr>
                          <m:e>
                            <m:r>
                              <a:rPr lang="en-US" sz="2295" i="1">
                                <a:latin typeface="Cambria Math" panose="02040503050406030204" pitchFamily="18" charset="0"/>
                              </a:rPr>
                              <m:t>𝑘</m:t>
                            </m:r>
                          </m:e>
                          <m:sub>
                            <m:r>
                              <a:rPr lang="en-US" sz="2295" i="1">
                                <a:latin typeface="Cambria Math" panose="02040503050406030204" pitchFamily="18" charset="0"/>
                              </a:rPr>
                              <m:t>𝑙</m:t>
                            </m:r>
                          </m:sub>
                        </m:sSub>
                      </m:sub>
                    </m:sSub>
                    <m:sSub>
                      <m:sSubPr>
                        <m:ctrlPr>
                          <a:rPr lang="en-US" sz="2295" i="1">
                            <a:latin typeface="Cambria Math" panose="02040503050406030204" pitchFamily="18" charset="0"/>
                          </a:rPr>
                        </m:ctrlPr>
                      </m:sSubPr>
                      <m:e>
                        <m:r>
                          <a:rPr lang="en-US" sz="2295" i="1">
                            <a:latin typeface="Cambria Math" panose="02040503050406030204" pitchFamily="18" charset="0"/>
                            <a:ea typeface="Cambria Math" panose="02040503050406030204" pitchFamily="18" charset="0"/>
                          </a:rPr>
                          <m:t>ℛ</m:t>
                        </m:r>
                      </m:e>
                      <m:sub>
                        <m:r>
                          <a:rPr lang="en-US" sz="2295" i="1">
                            <a:latin typeface="Cambria Math" panose="02040503050406030204" pitchFamily="18" charset="0"/>
                          </a:rPr>
                          <m:t>𝑘</m:t>
                        </m:r>
                      </m:sub>
                    </m:sSub>
                  </m:oMath>
                </a14:m>
                <a:r>
                  <a:rPr lang="en-US" sz="2295" dirty="0">
                    <a:latin typeface="Segoe UI" panose="020B0502040204020203" pitchFamily="34" charset="0"/>
                  </a:rPr>
                  <a:t>.</a:t>
                </a:r>
                <a:endParaRPr lang="en-US" sz="2295" dirty="0" err="1">
                  <a:latin typeface="Segoe UI" panose="020B0502040204020203" pitchFamily="34" charset="0"/>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3491315" y="3183311"/>
                <a:ext cx="6613413" cy="521473"/>
              </a:xfrm>
              <a:prstGeom prst="rect">
                <a:avLst/>
              </a:prstGeom>
              <a:blipFill>
                <a:blip r:embed="rId3"/>
                <a:stretch>
                  <a:fillRect l="-1382" t="-5814" b="-12791"/>
                </a:stretch>
              </a:blipFill>
            </p:spPr>
            <p:txBody>
              <a:bodyPr/>
              <a:lstStyle/>
              <a:p>
                <a:r>
                  <a:rPr lang="en-US">
                    <a:noFill/>
                  </a:rPr>
                  <a:t> </a:t>
                </a:r>
              </a:p>
            </p:txBody>
          </p:sp>
        </mc:Fallback>
      </mc:AlternateContent>
      <p:sp>
        <p:nvSpPr>
          <p:cNvPr id="6" name="Rectangle 5"/>
          <p:cNvSpPr/>
          <p:nvPr/>
        </p:nvSpPr>
        <p:spPr bwMode="auto">
          <a:xfrm>
            <a:off x="1992379" y="1821491"/>
            <a:ext cx="8205816" cy="1958251"/>
          </a:xfrm>
          <a:prstGeom prst="rect">
            <a:avLst/>
          </a:prstGeom>
          <a:noFill/>
          <a:ln>
            <a:solidFill>
              <a:srgbClr val="1555A4"/>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104918" tIns="52459" rIns="104918" bIns="52459" numCol="1" rtlCol="0" anchor="ctr" anchorCtr="0" compatLnSpc="1">
            <a:prstTxWarp prst="textNoShape">
              <a:avLst/>
            </a:prstTxWarp>
          </a:bodyPr>
          <a:lstStyle/>
          <a:p>
            <a:pPr algn="ctr" defTabSz="1048868" fontAlgn="base">
              <a:spcBef>
                <a:spcPct val="0"/>
              </a:spcBef>
              <a:spcAft>
                <a:spcPct val="0"/>
              </a:spcAft>
            </a:pPr>
            <a:endParaRPr lang="en-US" sz="2773" dirty="0">
              <a:solidFill>
                <a:schemeClr val="tx1"/>
              </a:solidFill>
              <a:latin typeface="Segoe UI" panose="020B0502040204020203" pitchFamily="34" charset="0"/>
            </a:endParaRPr>
          </a:p>
        </p:txBody>
      </p:sp>
      <p:grpSp>
        <p:nvGrpSpPr>
          <p:cNvPr id="7" name="Group 6"/>
          <p:cNvGrpSpPr/>
          <p:nvPr/>
        </p:nvGrpSpPr>
        <p:grpSpPr>
          <a:xfrm>
            <a:off x="1992379" y="4068905"/>
            <a:ext cx="8205816" cy="1958251"/>
            <a:chOff x="305594" y="4716187"/>
            <a:chExt cx="8582025" cy="2048030"/>
          </a:xfrm>
        </p:grpSpPr>
        <mc:AlternateContent xmlns:mc="http://schemas.openxmlformats.org/markup-compatibility/2006" xmlns:a14="http://schemas.microsoft.com/office/drawing/2010/main">
          <mc:Choice Requires="a14">
            <p:sp>
              <p:nvSpPr>
                <p:cNvPr id="8" name="TextBox 7"/>
                <p:cNvSpPr txBox="1"/>
                <p:nvPr/>
              </p:nvSpPr>
              <p:spPr>
                <a:xfrm>
                  <a:off x="423069" y="5098845"/>
                  <a:ext cx="8362950" cy="127427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3060" b="1">
                            <a:latin typeface="Cambria Math" panose="02040503050406030204" pitchFamily="18" charset="0"/>
                          </a:rPr>
                          <m:t>𝐯𝐞𝐜</m:t>
                        </m:r>
                        <m:d>
                          <m:dPr>
                            <m:ctrlPr>
                              <a:rPr lang="en-US" sz="3060" b="1" i="1">
                                <a:latin typeface="Cambria Math" panose="02040503050406030204" pitchFamily="18" charset="0"/>
                              </a:rPr>
                            </m:ctrlPr>
                          </m:dPr>
                          <m:e>
                            <m:sSub>
                              <m:sSubPr>
                                <m:ctrlPr>
                                  <a:rPr lang="en-US" sz="3060" i="1">
                                    <a:latin typeface="Cambria Math" panose="02040503050406030204" pitchFamily="18" charset="0"/>
                                  </a:rPr>
                                </m:ctrlPr>
                              </m:sSubPr>
                              <m:e>
                                <m:r>
                                  <a:rPr lang="en-US" sz="3060" i="1">
                                    <a:latin typeface="Cambria Math" panose="02040503050406030204" pitchFamily="18" charset="0"/>
                                    <a:ea typeface="Cambria Math" panose="02040503050406030204" pitchFamily="18" charset="0"/>
                                  </a:rPr>
                                  <m:t>ℛ</m:t>
                                </m:r>
                              </m:e>
                              <m:sub>
                                <m:r>
                                  <a:rPr lang="en-US" sz="3060" i="1">
                                    <a:latin typeface="Cambria Math" panose="02040503050406030204" pitchFamily="18" charset="0"/>
                                  </a:rPr>
                                  <m:t>𝑘</m:t>
                                </m:r>
                              </m:sub>
                            </m:sSub>
                          </m:e>
                        </m:d>
                        <m:r>
                          <a:rPr lang="en-US" sz="3060" b="1" i="1">
                            <a:latin typeface="Cambria Math" panose="02040503050406030204" pitchFamily="18" charset="0"/>
                          </a:rPr>
                          <m:t>←</m:t>
                        </m:r>
                        <m:sSup>
                          <m:sSupPr>
                            <m:ctrlPr>
                              <a:rPr lang="en-US" sz="3060" b="1" i="1">
                                <a:latin typeface="Cambria Math" panose="02040503050406030204" pitchFamily="18" charset="0"/>
                              </a:rPr>
                            </m:ctrlPr>
                          </m:sSupPr>
                          <m:e>
                            <m:d>
                              <m:dPr>
                                <m:ctrlPr>
                                  <a:rPr lang="en-US" sz="3060" b="1" i="1">
                                    <a:latin typeface="Cambria Math" panose="02040503050406030204" pitchFamily="18" charset="0"/>
                                  </a:rPr>
                                </m:ctrlPr>
                              </m:dPr>
                              <m:e>
                                <m:sSubSup>
                                  <m:sSubSupPr>
                                    <m:ctrlPr>
                                      <a:rPr lang="en-US" sz="3060" b="1" i="1">
                                        <a:solidFill>
                                          <a:srgbClr val="FF0000"/>
                                        </a:solidFill>
                                        <a:latin typeface="Cambria Math" panose="02040503050406030204" pitchFamily="18" charset="0"/>
                                      </a:rPr>
                                    </m:ctrlPr>
                                  </m:sSubSupPr>
                                  <m:e>
                                    <m:r>
                                      <a:rPr lang="en-US" sz="3060" b="1">
                                        <a:solidFill>
                                          <a:srgbClr val="FF0000"/>
                                        </a:solidFill>
                                        <a:latin typeface="Cambria Math" panose="02040503050406030204" pitchFamily="18" charset="0"/>
                                      </a:rPr>
                                      <m:t>𝐀</m:t>
                                    </m:r>
                                  </m:e>
                                  <m:sub>
                                    <m:sSub>
                                      <m:sSubPr>
                                        <m:ctrlPr>
                                          <a:rPr lang="en-US" sz="3060" i="1">
                                            <a:solidFill>
                                              <a:srgbClr val="FF0000"/>
                                            </a:solidFill>
                                            <a:latin typeface="Cambria Math" panose="02040503050406030204" pitchFamily="18" charset="0"/>
                                          </a:rPr>
                                        </m:ctrlPr>
                                      </m:sSubPr>
                                      <m:e>
                                        <m:r>
                                          <a:rPr lang="en-US" sz="3060" i="1">
                                            <a:solidFill>
                                              <a:srgbClr val="FF0000"/>
                                            </a:solidFill>
                                            <a:latin typeface="Cambria Math" panose="02040503050406030204" pitchFamily="18" charset="0"/>
                                          </a:rPr>
                                          <m:t>𝑘</m:t>
                                        </m:r>
                                      </m:e>
                                      <m:sub>
                                        <m:r>
                                          <a:rPr lang="en-US" sz="3060" i="1">
                                            <a:solidFill>
                                              <a:srgbClr val="FF0000"/>
                                            </a:solidFill>
                                            <a:latin typeface="Cambria Math" panose="02040503050406030204" pitchFamily="18" charset="0"/>
                                          </a:rPr>
                                          <m:t>𝑟</m:t>
                                        </m:r>
                                      </m:sub>
                                    </m:sSub>
                                  </m:sub>
                                  <m:sup>
                                    <m:r>
                                      <m:rPr>
                                        <m:sty m:val="p"/>
                                      </m:rPr>
                                      <a:rPr lang="en-US" sz="3060">
                                        <a:solidFill>
                                          <a:srgbClr val="FF0000"/>
                                        </a:solidFill>
                                        <a:latin typeface="Cambria Math" panose="02040503050406030204" pitchFamily="18" charset="0"/>
                                      </a:rPr>
                                      <m:t>T</m:t>
                                    </m:r>
                                  </m:sup>
                                </m:sSubSup>
                                <m:sSub>
                                  <m:sSubPr>
                                    <m:ctrlPr>
                                      <a:rPr lang="en-US" sz="3060" b="1" i="1">
                                        <a:solidFill>
                                          <a:srgbClr val="FF0000"/>
                                        </a:solidFill>
                                        <a:latin typeface="Cambria Math" panose="02040503050406030204" pitchFamily="18" charset="0"/>
                                      </a:rPr>
                                    </m:ctrlPr>
                                  </m:sSubPr>
                                  <m:e>
                                    <m:r>
                                      <a:rPr lang="en-US" sz="3060" b="1">
                                        <a:solidFill>
                                          <a:srgbClr val="FF0000"/>
                                        </a:solidFill>
                                        <a:latin typeface="Cambria Math" panose="02040503050406030204" pitchFamily="18" charset="0"/>
                                      </a:rPr>
                                      <m:t>𝐀</m:t>
                                    </m:r>
                                  </m:e>
                                  <m:sub>
                                    <m:sSub>
                                      <m:sSubPr>
                                        <m:ctrlPr>
                                          <a:rPr lang="en-US" sz="3060" b="1" i="1">
                                            <a:solidFill>
                                              <a:srgbClr val="FF0000"/>
                                            </a:solidFill>
                                            <a:latin typeface="Cambria Math" panose="02040503050406030204" pitchFamily="18" charset="0"/>
                                          </a:rPr>
                                        </m:ctrlPr>
                                      </m:sSubPr>
                                      <m:e>
                                        <m:r>
                                          <a:rPr lang="en-US" sz="3060" i="1">
                                            <a:solidFill>
                                              <a:srgbClr val="FF0000"/>
                                            </a:solidFill>
                                            <a:latin typeface="Cambria Math" panose="02040503050406030204" pitchFamily="18" charset="0"/>
                                          </a:rPr>
                                          <m:t>𝑘</m:t>
                                        </m:r>
                                      </m:e>
                                      <m:sub>
                                        <m:r>
                                          <a:rPr lang="en-US" sz="3060" i="1">
                                            <a:solidFill>
                                              <a:srgbClr val="FF0000"/>
                                            </a:solidFill>
                                            <a:latin typeface="Cambria Math" panose="02040503050406030204" pitchFamily="18" charset="0"/>
                                          </a:rPr>
                                          <m:t>𝑟</m:t>
                                        </m:r>
                                      </m:sub>
                                    </m:sSub>
                                  </m:sub>
                                </m:sSub>
                                <m:r>
                                  <a:rPr lang="en-US" sz="2677" i="1">
                                    <a:latin typeface="Cambria Math" panose="02040503050406030204" pitchFamily="18" charset="0"/>
                                    <a:ea typeface="Cambria Math" panose="02040503050406030204" pitchFamily="18" charset="0"/>
                                  </a:rPr>
                                  <m:t>⨂</m:t>
                                </m:r>
                                <m:sSubSup>
                                  <m:sSubSupPr>
                                    <m:ctrlPr>
                                      <a:rPr lang="en-US" sz="3060" b="1" i="1">
                                        <a:solidFill>
                                          <a:srgbClr val="FF0000"/>
                                        </a:solidFill>
                                        <a:latin typeface="Cambria Math" panose="02040503050406030204" pitchFamily="18" charset="0"/>
                                      </a:rPr>
                                    </m:ctrlPr>
                                  </m:sSubSupPr>
                                  <m:e>
                                    <m:r>
                                      <a:rPr lang="en-US" sz="3060" b="1">
                                        <a:solidFill>
                                          <a:srgbClr val="FF0000"/>
                                        </a:solidFill>
                                        <a:latin typeface="Cambria Math" panose="02040503050406030204" pitchFamily="18" charset="0"/>
                                      </a:rPr>
                                      <m:t>𝐀</m:t>
                                    </m:r>
                                  </m:e>
                                  <m:sub>
                                    <m:sSub>
                                      <m:sSubPr>
                                        <m:ctrlPr>
                                          <a:rPr lang="en-US" sz="3060" i="1">
                                            <a:solidFill>
                                              <a:srgbClr val="FF0000"/>
                                            </a:solidFill>
                                            <a:latin typeface="Cambria Math" panose="02040503050406030204" pitchFamily="18" charset="0"/>
                                          </a:rPr>
                                        </m:ctrlPr>
                                      </m:sSubPr>
                                      <m:e>
                                        <m:r>
                                          <a:rPr lang="en-US" sz="3060" i="1">
                                            <a:solidFill>
                                              <a:srgbClr val="FF0000"/>
                                            </a:solidFill>
                                            <a:latin typeface="Cambria Math" panose="02040503050406030204" pitchFamily="18" charset="0"/>
                                          </a:rPr>
                                          <m:t>𝑘</m:t>
                                        </m:r>
                                      </m:e>
                                      <m:sub>
                                        <m:r>
                                          <a:rPr lang="en-US" sz="3060" i="1">
                                            <a:solidFill>
                                              <a:srgbClr val="FF0000"/>
                                            </a:solidFill>
                                            <a:latin typeface="Cambria Math" panose="02040503050406030204" pitchFamily="18" charset="0"/>
                                          </a:rPr>
                                          <m:t>𝑙</m:t>
                                        </m:r>
                                      </m:sub>
                                    </m:sSub>
                                  </m:sub>
                                  <m:sup>
                                    <m:r>
                                      <m:rPr>
                                        <m:sty m:val="p"/>
                                      </m:rPr>
                                      <a:rPr lang="en-US" sz="3060">
                                        <a:solidFill>
                                          <a:srgbClr val="FF0000"/>
                                        </a:solidFill>
                                        <a:latin typeface="Cambria Math" panose="02040503050406030204" pitchFamily="18" charset="0"/>
                                      </a:rPr>
                                      <m:t>T</m:t>
                                    </m:r>
                                  </m:sup>
                                </m:sSubSup>
                                <m:sSub>
                                  <m:sSubPr>
                                    <m:ctrlPr>
                                      <a:rPr lang="en-US" sz="3060" b="1" i="1">
                                        <a:solidFill>
                                          <a:srgbClr val="FF0000"/>
                                        </a:solidFill>
                                        <a:latin typeface="Cambria Math" panose="02040503050406030204" pitchFamily="18" charset="0"/>
                                      </a:rPr>
                                    </m:ctrlPr>
                                  </m:sSubPr>
                                  <m:e>
                                    <m:r>
                                      <a:rPr lang="en-US" sz="3060" b="1">
                                        <a:solidFill>
                                          <a:srgbClr val="FF0000"/>
                                        </a:solidFill>
                                        <a:latin typeface="Cambria Math" panose="02040503050406030204" pitchFamily="18" charset="0"/>
                                      </a:rPr>
                                      <m:t>𝐀</m:t>
                                    </m:r>
                                  </m:e>
                                  <m:sub>
                                    <m:sSub>
                                      <m:sSubPr>
                                        <m:ctrlPr>
                                          <a:rPr lang="en-US" sz="3060" b="1" i="1">
                                            <a:solidFill>
                                              <a:srgbClr val="FF0000"/>
                                            </a:solidFill>
                                            <a:latin typeface="Cambria Math" panose="02040503050406030204" pitchFamily="18" charset="0"/>
                                          </a:rPr>
                                        </m:ctrlPr>
                                      </m:sSubPr>
                                      <m:e>
                                        <m:r>
                                          <a:rPr lang="en-US" sz="3060" i="1">
                                            <a:solidFill>
                                              <a:srgbClr val="FF0000"/>
                                            </a:solidFill>
                                            <a:latin typeface="Cambria Math" panose="02040503050406030204" pitchFamily="18" charset="0"/>
                                          </a:rPr>
                                          <m:t>𝑘</m:t>
                                        </m:r>
                                      </m:e>
                                      <m:sub>
                                        <m:r>
                                          <a:rPr lang="en-US" sz="3060" i="1">
                                            <a:solidFill>
                                              <a:srgbClr val="FF0000"/>
                                            </a:solidFill>
                                            <a:latin typeface="Cambria Math" panose="02040503050406030204" pitchFamily="18" charset="0"/>
                                          </a:rPr>
                                          <m:t>𝑙</m:t>
                                        </m:r>
                                      </m:sub>
                                    </m:sSub>
                                  </m:sub>
                                </m:sSub>
                                <m:r>
                                  <a:rPr lang="en-US" sz="3060" b="1" i="1">
                                    <a:latin typeface="Cambria Math" panose="02040503050406030204" pitchFamily="18" charset="0"/>
                                  </a:rPr>
                                  <m:t>+</m:t>
                                </m:r>
                                <m:r>
                                  <a:rPr lang="en-US" sz="3060" i="1">
                                    <a:latin typeface="Cambria Math" panose="02040503050406030204" pitchFamily="18" charset="0"/>
                                  </a:rPr>
                                  <m:t>𝜆</m:t>
                                </m:r>
                                <m:r>
                                  <a:rPr lang="en-US" sz="3060" b="1">
                                    <a:latin typeface="Cambria Math" panose="02040503050406030204" pitchFamily="18" charset="0"/>
                                  </a:rPr>
                                  <m:t>𝐈</m:t>
                                </m:r>
                              </m:e>
                            </m:d>
                          </m:e>
                          <m:sup>
                            <m:r>
                              <a:rPr lang="en-US" sz="3060" b="1" i="1">
                                <a:latin typeface="Cambria Math" panose="02040503050406030204" pitchFamily="18" charset="0"/>
                              </a:rPr>
                              <m:t>−</m:t>
                            </m:r>
                            <m:r>
                              <a:rPr lang="en-US" sz="3060" b="1" i="1">
                                <a:latin typeface="Cambria Math" panose="02040503050406030204" pitchFamily="18" charset="0"/>
                              </a:rPr>
                              <m:t>𝟏</m:t>
                            </m:r>
                          </m:sup>
                        </m:sSup>
                        <m:r>
                          <a:rPr lang="en-US" sz="3060" b="1" i="1">
                            <a:latin typeface="Cambria Math" panose="02040503050406030204" pitchFamily="18" charset="0"/>
                          </a:rPr>
                          <m:t>×</m:t>
                        </m:r>
                        <m:r>
                          <a:rPr lang="en-US" sz="3060" b="1">
                            <a:latin typeface="Cambria Math" panose="02040503050406030204" pitchFamily="18" charset="0"/>
                          </a:rPr>
                          <m:t>𝐯𝐞𝐜</m:t>
                        </m:r>
                        <m:d>
                          <m:dPr>
                            <m:ctrlPr>
                              <a:rPr lang="en-US" sz="3060" b="1" i="1">
                                <a:latin typeface="Cambria Math" panose="02040503050406030204" pitchFamily="18" charset="0"/>
                              </a:rPr>
                            </m:ctrlPr>
                          </m:dPr>
                          <m:e>
                            <m:sSubSup>
                              <m:sSubSupPr>
                                <m:ctrlPr>
                                  <a:rPr lang="en-US" sz="3060" i="1">
                                    <a:solidFill>
                                      <a:srgbClr val="FF0000"/>
                                    </a:solidFill>
                                    <a:latin typeface="Cambria Math" panose="02040503050406030204" pitchFamily="18" charset="0"/>
                                    <a:ea typeface="Cambria Math" panose="02040503050406030204" pitchFamily="18" charset="0"/>
                                  </a:rPr>
                                </m:ctrlPr>
                              </m:sSubSupPr>
                              <m:e>
                                <m:sSubSup>
                                  <m:sSubSupPr>
                                    <m:ctrlPr>
                                      <a:rPr lang="en-US" sz="3060" b="1" i="1">
                                        <a:solidFill>
                                          <a:srgbClr val="FF0000"/>
                                        </a:solidFill>
                                        <a:latin typeface="Cambria Math" panose="02040503050406030204" pitchFamily="18" charset="0"/>
                                      </a:rPr>
                                    </m:ctrlPr>
                                  </m:sSubSupPr>
                                  <m:e>
                                    <m:r>
                                      <a:rPr lang="en-US" sz="3060" b="1">
                                        <a:solidFill>
                                          <a:srgbClr val="FF0000"/>
                                        </a:solidFill>
                                        <a:latin typeface="Cambria Math" panose="02040503050406030204" pitchFamily="18" charset="0"/>
                                      </a:rPr>
                                      <m:t>𝐀</m:t>
                                    </m:r>
                                  </m:e>
                                  <m:sub>
                                    <m:sSub>
                                      <m:sSubPr>
                                        <m:ctrlPr>
                                          <a:rPr lang="en-US" sz="3060" i="1">
                                            <a:solidFill>
                                              <a:srgbClr val="FF0000"/>
                                            </a:solidFill>
                                            <a:latin typeface="Cambria Math" panose="02040503050406030204" pitchFamily="18" charset="0"/>
                                          </a:rPr>
                                        </m:ctrlPr>
                                      </m:sSubPr>
                                      <m:e>
                                        <m:r>
                                          <a:rPr lang="en-US" sz="3060" i="1">
                                            <a:solidFill>
                                              <a:srgbClr val="FF0000"/>
                                            </a:solidFill>
                                            <a:latin typeface="Cambria Math" panose="02040503050406030204" pitchFamily="18" charset="0"/>
                                          </a:rPr>
                                          <m:t>𝑘</m:t>
                                        </m:r>
                                      </m:e>
                                      <m:sub>
                                        <m:r>
                                          <a:rPr lang="en-US" sz="3060" i="1">
                                            <a:solidFill>
                                              <a:srgbClr val="FF0000"/>
                                            </a:solidFill>
                                            <a:latin typeface="Cambria Math" panose="02040503050406030204" pitchFamily="18" charset="0"/>
                                          </a:rPr>
                                          <m:t>𝑙</m:t>
                                        </m:r>
                                      </m:sub>
                                    </m:sSub>
                                  </m:sub>
                                  <m:sup>
                                    <m:r>
                                      <m:rPr>
                                        <m:sty m:val="p"/>
                                      </m:rPr>
                                      <a:rPr lang="en-US" sz="3060">
                                        <a:solidFill>
                                          <a:srgbClr val="FF0000"/>
                                        </a:solidFill>
                                        <a:latin typeface="Cambria Math" panose="02040503050406030204" pitchFamily="18" charset="0"/>
                                      </a:rPr>
                                      <m:t>T</m:t>
                                    </m:r>
                                  </m:sup>
                                </m:sSubSup>
                                <m:r>
                                  <a:rPr lang="en-US" sz="3060" i="1">
                                    <a:solidFill>
                                      <a:srgbClr val="FF0000"/>
                                    </a:solidFill>
                                    <a:latin typeface="Cambria Math" panose="02040503050406030204" pitchFamily="18" charset="0"/>
                                    <a:ea typeface="Cambria Math" panose="02040503050406030204" pitchFamily="18" charset="0"/>
                                  </a:rPr>
                                  <m:t>𝒳</m:t>
                                </m:r>
                              </m:e>
                              <m:sub>
                                <m:r>
                                  <a:rPr lang="en-US" sz="3060" i="1">
                                    <a:solidFill>
                                      <a:srgbClr val="FF0000"/>
                                    </a:solidFill>
                                    <a:latin typeface="Cambria Math" panose="02040503050406030204" pitchFamily="18" charset="0"/>
                                  </a:rPr>
                                  <m:t>𝑘</m:t>
                                </m:r>
                              </m:sub>
                              <m:sup>
                                <m:r>
                                  <a:rPr lang="en-US" sz="3060" i="1">
                                    <a:solidFill>
                                      <a:srgbClr val="FF0000"/>
                                    </a:solidFill>
                                    <a:latin typeface="Cambria Math" panose="02040503050406030204" pitchFamily="18" charset="0"/>
                                  </a:rPr>
                                  <m:t>′</m:t>
                                </m:r>
                              </m:sup>
                            </m:sSubSup>
                            <m:sSub>
                              <m:sSubPr>
                                <m:ctrlPr>
                                  <a:rPr lang="en-US" sz="3060" b="1" i="1">
                                    <a:solidFill>
                                      <a:srgbClr val="FF0000"/>
                                    </a:solidFill>
                                    <a:latin typeface="Cambria Math" panose="02040503050406030204" pitchFamily="18" charset="0"/>
                                  </a:rPr>
                                </m:ctrlPr>
                              </m:sSubPr>
                              <m:e>
                                <m:r>
                                  <a:rPr lang="en-US" sz="3060" b="1">
                                    <a:solidFill>
                                      <a:srgbClr val="FF0000"/>
                                    </a:solidFill>
                                    <a:latin typeface="Cambria Math" panose="02040503050406030204" pitchFamily="18" charset="0"/>
                                  </a:rPr>
                                  <m:t>𝐀</m:t>
                                </m:r>
                              </m:e>
                              <m:sub>
                                <m:sSub>
                                  <m:sSubPr>
                                    <m:ctrlPr>
                                      <a:rPr lang="en-US" sz="3060" b="1" i="1">
                                        <a:solidFill>
                                          <a:srgbClr val="FF0000"/>
                                        </a:solidFill>
                                        <a:latin typeface="Cambria Math" panose="02040503050406030204" pitchFamily="18" charset="0"/>
                                      </a:rPr>
                                    </m:ctrlPr>
                                  </m:sSubPr>
                                  <m:e>
                                    <m:r>
                                      <a:rPr lang="en-US" sz="3060" i="1">
                                        <a:solidFill>
                                          <a:srgbClr val="FF0000"/>
                                        </a:solidFill>
                                        <a:latin typeface="Cambria Math" panose="02040503050406030204" pitchFamily="18" charset="0"/>
                                      </a:rPr>
                                      <m:t>𝑘</m:t>
                                    </m:r>
                                  </m:e>
                                  <m:sub>
                                    <m:r>
                                      <a:rPr lang="en-US" sz="3060" i="1">
                                        <a:solidFill>
                                          <a:srgbClr val="FF0000"/>
                                        </a:solidFill>
                                        <a:latin typeface="Cambria Math" panose="02040503050406030204" pitchFamily="18" charset="0"/>
                                      </a:rPr>
                                      <m:t>𝑟</m:t>
                                    </m:r>
                                  </m:sub>
                                </m:sSub>
                              </m:sub>
                            </m:sSub>
                          </m:e>
                        </m:d>
                      </m:oMath>
                    </m:oMathPara>
                  </a14:m>
                  <a:endParaRPr lang="en-US" sz="2677" i="1" dirty="0" err="1">
                    <a:latin typeface="Segoe UI" panose="020B0502040204020203" pitchFamily="34" charset="0"/>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423069" y="5098845"/>
                  <a:ext cx="8362950" cy="1274270"/>
                </a:xfrm>
                <a:prstGeom prst="rect">
                  <a:avLst/>
                </a:prstGeom>
                <a:blipFill>
                  <a:blip r:embed="rId4"/>
                  <a:stretch>
                    <a:fillRect/>
                  </a:stretch>
                </a:blipFill>
              </p:spPr>
              <p:txBody>
                <a:bodyPr/>
                <a:lstStyle/>
                <a:p>
                  <a:r>
                    <a:rPr lang="en-US">
                      <a:noFill/>
                    </a:rPr>
                    <a:t> </a:t>
                  </a:r>
                </a:p>
              </p:txBody>
            </p:sp>
          </mc:Fallback>
        </mc:AlternateContent>
        <p:sp>
          <p:nvSpPr>
            <p:cNvPr id="9" name="Rectangle 8"/>
            <p:cNvSpPr/>
            <p:nvPr/>
          </p:nvSpPr>
          <p:spPr bwMode="auto">
            <a:xfrm>
              <a:off x="305594" y="4716187"/>
              <a:ext cx="8582025" cy="2048030"/>
            </a:xfrm>
            <a:prstGeom prst="rect">
              <a:avLst/>
            </a:prstGeom>
            <a:noFill/>
            <a:ln>
              <a:solidFill>
                <a:srgbClr val="1555A4"/>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104918" tIns="52459" rIns="104918" bIns="52459" numCol="1" rtlCol="0" anchor="ctr" anchorCtr="0" compatLnSpc="1">
              <a:prstTxWarp prst="textNoShape">
                <a:avLst/>
              </a:prstTxWarp>
            </a:bodyPr>
            <a:lstStyle/>
            <a:p>
              <a:pPr algn="ctr" defTabSz="1048868" fontAlgn="base">
                <a:spcBef>
                  <a:spcPct val="0"/>
                </a:spcBef>
                <a:spcAft>
                  <a:spcPct val="0"/>
                </a:spcAft>
              </a:pPr>
              <a:endParaRPr lang="en-US" sz="2773" dirty="0">
                <a:solidFill>
                  <a:schemeClr val="tx1"/>
                </a:solidFill>
                <a:latin typeface="Segoe UI" panose="020B0502040204020203" pitchFamily="34" charset="0"/>
              </a:endParaRPr>
            </a:p>
          </p:txBody>
        </p:sp>
      </p:grpSp>
    </p:spTree>
    <p:extLst>
      <p:ext uri="{BB962C8B-B14F-4D97-AF65-F5344CB8AC3E}">
        <p14:creationId xmlns:p14="http://schemas.microsoft.com/office/powerpoint/2010/main" val="3164280679"/>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Experiments – KB Completion</a:t>
            </a:r>
          </a:p>
        </p:txBody>
      </p:sp>
      <p:sp>
        <p:nvSpPr>
          <p:cNvPr id="3" name="Content Placeholder 2"/>
          <p:cNvSpPr>
            <a:spLocks noGrp="1"/>
          </p:cNvSpPr>
          <p:nvPr>
            <p:ph sz="quarter" idx="10"/>
          </p:nvPr>
        </p:nvSpPr>
        <p:spPr>
          <a:xfrm>
            <a:off x="446794" y="1294149"/>
            <a:ext cx="10028403" cy="3597075"/>
          </a:xfrm>
        </p:spPr>
        <p:txBody>
          <a:bodyPr/>
          <a:lstStyle/>
          <a:p>
            <a:r>
              <a:rPr lang="en-US" sz="3060" dirty="0"/>
              <a:t>KB – Never Ending Language Learning (NELL)</a:t>
            </a:r>
          </a:p>
          <a:p>
            <a:pPr lvl="1"/>
            <a:r>
              <a:rPr lang="en-US" sz="2677" dirty="0"/>
              <a:t>Training: version 165</a:t>
            </a:r>
          </a:p>
          <a:p>
            <a:pPr lvl="1"/>
            <a:r>
              <a:rPr lang="en-US" sz="2677" dirty="0"/>
              <a:t>Development: new facts between v.166 and v.533 </a:t>
            </a:r>
            <a:br>
              <a:rPr lang="en-US" sz="2677" dirty="0"/>
            </a:br>
            <a:r>
              <a:rPr lang="en-US" sz="2677" dirty="0"/>
              <a:t>(new facts after training set has been created)</a:t>
            </a:r>
          </a:p>
          <a:p>
            <a:pPr lvl="1"/>
            <a:r>
              <a:rPr lang="en-US" sz="2677" dirty="0"/>
              <a:t>Testing: new facts between v.534 and v.745</a:t>
            </a:r>
            <a:br>
              <a:rPr lang="en-US" sz="2677" dirty="0"/>
            </a:br>
            <a:r>
              <a:rPr lang="en-US" sz="2677" dirty="0"/>
              <a:t>(new facts after training &amp; dev sets has been created)</a:t>
            </a:r>
          </a:p>
          <a:p>
            <a:pPr lvl="8"/>
            <a:endParaRPr lang="en-US" dirty="0"/>
          </a:p>
          <a:p>
            <a:r>
              <a:rPr lang="en-US" sz="3060" dirty="0"/>
              <a:t>Data statistics of the training set</a:t>
            </a:r>
            <a:endParaRPr lang="en-US" dirty="0"/>
          </a:p>
        </p:txBody>
      </p:sp>
      <p:graphicFrame>
        <p:nvGraphicFramePr>
          <p:cNvPr id="4" name="Table 3"/>
          <p:cNvGraphicFramePr>
            <a:graphicFrameLocks noGrp="1"/>
          </p:cNvGraphicFramePr>
          <p:nvPr>
            <p:extLst/>
          </p:nvPr>
        </p:nvGraphicFramePr>
        <p:xfrm>
          <a:off x="1234015" y="4921933"/>
          <a:ext cx="5318754" cy="1779724"/>
        </p:xfrm>
        <a:graphic>
          <a:graphicData uri="http://schemas.openxmlformats.org/drawingml/2006/table">
            <a:tbl>
              <a:tblPr bandRow="1">
                <a:tableStyleId>{5DA37D80-6434-44D0-A028-1B22A696006F}</a:tableStyleId>
              </a:tblPr>
              <a:tblGrid>
                <a:gridCol w="3570123">
                  <a:extLst>
                    <a:ext uri="{9D8B030D-6E8A-4147-A177-3AD203B41FA5}">
                      <a16:colId xmlns:a16="http://schemas.microsoft.com/office/drawing/2014/main" val="20000"/>
                    </a:ext>
                  </a:extLst>
                </a:gridCol>
                <a:gridCol w="1748631">
                  <a:extLst>
                    <a:ext uri="{9D8B030D-6E8A-4147-A177-3AD203B41FA5}">
                      <a16:colId xmlns:a16="http://schemas.microsoft.com/office/drawing/2014/main" val="20001"/>
                    </a:ext>
                  </a:extLst>
                </a:gridCol>
              </a:tblGrid>
              <a:tr h="444931">
                <a:tc>
                  <a:txBody>
                    <a:bodyPr/>
                    <a:lstStyle/>
                    <a:p>
                      <a:r>
                        <a:rPr lang="en-US" sz="2300" dirty="0">
                          <a:latin typeface="Times New Roman" panose="02020603050405020304" pitchFamily="18" charset="0"/>
                          <a:cs typeface="Times New Roman" panose="02020603050405020304" pitchFamily="18" charset="0"/>
                        </a:rPr>
                        <a:t># Entities</a:t>
                      </a:r>
                    </a:p>
                  </a:txBody>
                  <a:tcPr marL="87432" marR="87432" marT="43716" marB="43716"/>
                </a:tc>
                <a:tc>
                  <a:txBody>
                    <a:bodyPr/>
                    <a:lstStyle/>
                    <a:p>
                      <a:r>
                        <a:rPr lang="en-US" sz="2300" dirty="0">
                          <a:latin typeface="Times New Roman" panose="02020603050405020304" pitchFamily="18" charset="0"/>
                          <a:cs typeface="Times New Roman" panose="02020603050405020304" pitchFamily="18" charset="0"/>
                        </a:rPr>
                        <a:t>753k</a:t>
                      </a:r>
                    </a:p>
                  </a:txBody>
                  <a:tcPr marL="87432" marR="87432" marT="43716" marB="43716"/>
                </a:tc>
                <a:extLst>
                  <a:ext uri="{0D108BD9-81ED-4DB2-BD59-A6C34878D82A}">
                    <a16:rowId xmlns:a16="http://schemas.microsoft.com/office/drawing/2014/main" val="10000"/>
                  </a:ext>
                </a:extLst>
              </a:tr>
              <a:tr h="444931">
                <a:tc>
                  <a:txBody>
                    <a:bodyPr/>
                    <a:lstStyle/>
                    <a:p>
                      <a:r>
                        <a:rPr lang="en-US" sz="2300" dirty="0">
                          <a:latin typeface="Times New Roman" panose="02020603050405020304" pitchFamily="18" charset="0"/>
                          <a:cs typeface="Times New Roman" panose="02020603050405020304" pitchFamily="18" charset="0"/>
                        </a:rPr>
                        <a:t># Relation Types</a:t>
                      </a:r>
                    </a:p>
                  </a:txBody>
                  <a:tcPr marL="87432" marR="87432" marT="43716" marB="43716"/>
                </a:tc>
                <a:tc>
                  <a:txBody>
                    <a:bodyPr/>
                    <a:lstStyle/>
                    <a:p>
                      <a:r>
                        <a:rPr lang="en-US" sz="2300" dirty="0">
                          <a:latin typeface="Times New Roman" panose="02020603050405020304" pitchFamily="18" charset="0"/>
                          <a:cs typeface="Times New Roman" panose="02020603050405020304" pitchFamily="18" charset="0"/>
                        </a:rPr>
                        <a:t>229</a:t>
                      </a:r>
                    </a:p>
                  </a:txBody>
                  <a:tcPr marL="87432" marR="87432" marT="43716" marB="43716"/>
                </a:tc>
                <a:extLst>
                  <a:ext uri="{0D108BD9-81ED-4DB2-BD59-A6C34878D82A}">
                    <a16:rowId xmlns:a16="http://schemas.microsoft.com/office/drawing/2014/main" val="10001"/>
                  </a:ext>
                </a:extLst>
              </a:tr>
              <a:tr h="444931">
                <a:tc>
                  <a:txBody>
                    <a:bodyPr/>
                    <a:lstStyle/>
                    <a:p>
                      <a:r>
                        <a:rPr lang="en-US" sz="2300" dirty="0">
                          <a:latin typeface="Times New Roman" panose="02020603050405020304" pitchFamily="18" charset="0"/>
                          <a:cs typeface="Times New Roman" panose="02020603050405020304" pitchFamily="18" charset="0"/>
                        </a:rPr>
                        <a:t># Entity Types</a:t>
                      </a:r>
                    </a:p>
                  </a:txBody>
                  <a:tcPr marL="87432" marR="87432" marT="43716" marB="43716"/>
                </a:tc>
                <a:tc>
                  <a:txBody>
                    <a:bodyPr/>
                    <a:lstStyle/>
                    <a:p>
                      <a:r>
                        <a:rPr lang="en-US" sz="2300" dirty="0">
                          <a:latin typeface="Times New Roman" panose="02020603050405020304" pitchFamily="18" charset="0"/>
                          <a:cs typeface="Times New Roman" panose="02020603050405020304" pitchFamily="18" charset="0"/>
                        </a:rPr>
                        <a:t>300</a:t>
                      </a:r>
                    </a:p>
                  </a:txBody>
                  <a:tcPr marL="87432" marR="87432" marT="43716" marB="43716"/>
                </a:tc>
                <a:extLst>
                  <a:ext uri="{0D108BD9-81ED-4DB2-BD59-A6C34878D82A}">
                    <a16:rowId xmlns:a16="http://schemas.microsoft.com/office/drawing/2014/main" val="10002"/>
                  </a:ext>
                </a:extLst>
              </a:tr>
              <a:tr h="444931">
                <a:tc>
                  <a:txBody>
                    <a:bodyPr/>
                    <a:lstStyle/>
                    <a:p>
                      <a:r>
                        <a:rPr lang="en-US" sz="2300" dirty="0">
                          <a:latin typeface="Times New Roman" panose="02020603050405020304" pitchFamily="18" charset="0"/>
                          <a:cs typeface="Times New Roman" panose="02020603050405020304" pitchFamily="18" charset="0"/>
                        </a:rPr>
                        <a:t># Entity-Relation Triples</a:t>
                      </a:r>
                    </a:p>
                  </a:txBody>
                  <a:tcPr marL="87432" marR="87432" marT="43716" marB="43716"/>
                </a:tc>
                <a:tc>
                  <a:txBody>
                    <a:bodyPr/>
                    <a:lstStyle/>
                    <a:p>
                      <a:r>
                        <a:rPr lang="en-US" sz="2300" dirty="0">
                          <a:solidFill>
                            <a:srgbClr val="FF0000"/>
                          </a:solidFill>
                          <a:latin typeface="Times New Roman" panose="02020603050405020304" pitchFamily="18" charset="0"/>
                          <a:cs typeface="Times New Roman" panose="02020603050405020304" pitchFamily="18" charset="0"/>
                        </a:rPr>
                        <a:t>1.8M</a:t>
                      </a:r>
                    </a:p>
                  </a:txBody>
                  <a:tcPr marL="87432" marR="87432" marT="43716" marB="43716"/>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378521423"/>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p:cNvSpPr>
                <a:spLocks noGrp="1"/>
              </p:cNvSpPr>
              <p:nvPr>
                <p:ph type="body" sz="quarter" idx="10"/>
              </p:nvPr>
            </p:nvSpPr>
            <p:spPr>
              <a:xfrm>
                <a:off x="274638" y="1373109"/>
                <a:ext cx="11887200" cy="4302716"/>
              </a:xfrm>
            </p:spPr>
            <p:txBody>
              <a:bodyPr/>
              <a:lstStyle/>
              <a:p>
                <a:r>
                  <a:rPr lang="en-US" i="1" dirty="0">
                    <a:solidFill>
                      <a:srgbClr val="1458A8"/>
                    </a:solidFill>
                    <a:latin typeface="Times New Roman" panose="02020603050405020304" pitchFamily="18" charset="0"/>
                    <a:cs typeface="Times New Roman" panose="02020603050405020304" pitchFamily="18" charset="0"/>
                  </a:rPr>
                  <a:t>How many games did the Yankees play in July?</a:t>
                </a:r>
              </a:p>
              <a:p>
                <a:pPr lvl="8"/>
                <a:endParaRPr lang="en-US" dirty="0"/>
              </a:p>
              <a:p>
                <a:r>
                  <a:rPr lang="en-US" dirty="0"/>
                  <a:t>Step 1: Simple dictionary-based syntactic analysis</a:t>
                </a:r>
              </a:p>
              <a:p>
                <a:pPr lvl="1"/>
                <a:r>
                  <a:rPr lang="en-US" dirty="0"/>
                  <a:t>(How many games) did (the Yankees) play (in (July))?</a:t>
                </a:r>
              </a:p>
              <a:p>
                <a:r>
                  <a:rPr lang="en-US" dirty="0"/>
                  <a:t>Step 2: Semantic analysis that builds “spec”</a:t>
                </a:r>
              </a:p>
              <a:p>
                <a:pPr lvl="1"/>
                <a:r>
                  <a:rPr lang="en-US" dirty="0"/>
                  <a:t>“Who” </a:t>
                </a:r>
                <a14:m>
                  <m:oMath xmlns:m="http://schemas.openxmlformats.org/officeDocument/2006/math">
                    <m:r>
                      <a:rPr lang="en-US" b="0" i="1" smtClean="0">
                        <a:latin typeface="Cambria Math" panose="02040503050406030204" pitchFamily="18" charset="0"/>
                      </a:rPr>
                      <m:t>→</m:t>
                    </m:r>
                  </m:oMath>
                </a14:m>
                <a:r>
                  <a:rPr lang="en-US" dirty="0"/>
                  <a:t> (“team” = ?)</a:t>
                </a:r>
              </a:p>
              <a:p>
                <a:pPr lvl="1"/>
                <a:r>
                  <a:rPr lang="en-US" dirty="0"/>
                  <a:t>Conditions (e.g., “winning”, “how many”) </a:t>
                </a:r>
                <a14:m>
                  <m:oMath xmlns:m="http://schemas.openxmlformats.org/officeDocument/2006/math">
                    <m:r>
                      <a:rPr lang="en-US" b="0" i="1" smtClean="0">
                        <a:latin typeface="Cambria Math" panose="02040503050406030204" pitchFamily="18" charset="0"/>
                      </a:rPr>
                      <m:t>→</m:t>
                    </m:r>
                  </m:oMath>
                </a14:m>
                <a:r>
                  <a:rPr lang="en-US" dirty="0"/>
                  <a:t> routines</a:t>
                </a:r>
              </a:p>
              <a:p>
                <a:r>
                  <a:rPr lang="en-US" dirty="0"/>
                  <a:t>Step 3: Execution</a:t>
                </a:r>
              </a:p>
            </p:txBody>
          </p:sp>
        </mc:Choice>
        <mc:Fallback xmlns="">
          <p:sp>
            <p:nvSpPr>
              <p:cNvPr id="2" name="Text Placeholder 1"/>
              <p:cNvSpPr>
                <a:spLocks noGrp="1" noRot="1" noChangeAspect="1" noMove="1" noResize="1" noEditPoints="1" noAdjustHandles="1" noChangeArrowheads="1" noChangeShapeType="1" noTextEdit="1"/>
              </p:cNvSpPr>
              <p:nvPr>
                <p:ph type="body" sz="quarter" idx="10"/>
              </p:nvPr>
            </p:nvSpPr>
            <p:spPr>
              <a:xfrm>
                <a:off x="274638" y="1373109"/>
                <a:ext cx="11887200" cy="4302716"/>
              </a:xfrm>
              <a:blipFill>
                <a:blip r:embed="rId3"/>
                <a:stretch>
                  <a:fillRect l="-718" t="-2550"/>
                </a:stretch>
              </a:blipFill>
            </p:spPr>
            <p:txBody>
              <a:bodyPr/>
              <a:lstStyle/>
              <a:p>
                <a:r>
                  <a:rPr lang="en-US">
                    <a:noFill/>
                  </a:rPr>
                  <a:t> </a:t>
                </a:r>
              </a:p>
            </p:txBody>
          </p:sp>
        </mc:Fallback>
      </mc:AlternateContent>
      <p:sp>
        <p:nvSpPr>
          <p:cNvPr id="3" name="Title 2"/>
          <p:cNvSpPr>
            <a:spLocks noGrp="1"/>
          </p:cNvSpPr>
          <p:nvPr>
            <p:ph type="title"/>
          </p:nvPr>
        </p:nvSpPr>
        <p:spPr/>
        <p:txBody>
          <a:bodyPr/>
          <a:lstStyle/>
          <a:p>
            <a:r>
              <a:rPr lang="en-US" dirty="0"/>
              <a:t>Baseball </a:t>
            </a:r>
            <a:r>
              <a:rPr lang="en-US" sz="3600" dirty="0"/>
              <a:t>[Green, Wolf, Chomsky &amp; </a:t>
            </a:r>
            <a:r>
              <a:rPr lang="en-US" sz="3600" dirty="0" err="1"/>
              <a:t>Laughery</a:t>
            </a:r>
            <a:r>
              <a:rPr lang="en-US" sz="3600" dirty="0"/>
              <a:t>, 1961]</a:t>
            </a:r>
            <a:endParaRPr lang="en-US" dirty="0"/>
          </a:p>
        </p:txBody>
      </p:sp>
      <p:sp>
        <p:nvSpPr>
          <p:cNvPr id="4" name="Flowchart: Magnetic Disk 3"/>
          <p:cNvSpPr/>
          <p:nvPr/>
        </p:nvSpPr>
        <p:spPr>
          <a:xfrm>
            <a:off x="9378176" y="3401121"/>
            <a:ext cx="2978438" cy="3020939"/>
          </a:xfrm>
          <a:prstGeom prst="flowChartMagneticDisk">
            <a:avLst/>
          </a:prstGeom>
          <a:noFill/>
          <a:ln w="28575">
            <a:solidFill>
              <a:srgbClr val="00339A"/>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ln w="0"/>
                <a:solidFill>
                  <a:schemeClr val="tx1"/>
                </a:solidFill>
                <a:effectLst>
                  <a:outerShdw blurRad="38100" dist="19050" dir="2700000" algn="tl" rotWithShape="0">
                    <a:schemeClr val="dk1">
                      <a:alpha val="40000"/>
                    </a:schemeClr>
                  </a:outerShdw>
                </a:effectLst>
              </a:rPr>
              <a:t>Month = July</a:t>
            </a:r>
          </a:p>
          <a:p>
            <a:pPr algn="ctr"/>
            <a:r>
              <a:rPr lang="en-US" dirty="0">
                <a:ln w="0"/>
                <a:solidFill>
                  <a:schemeClr val="tx1"/>
                </a:solidFill>
                <a:effectLst>
                  <a:outerShdw blurRad="38100" dist="19050" dir="2700000" algn="tl" rotWithShape="0">
                    <a:schemeClr val="dk1">
                      <a:alpha val="40000"/>
                    </a:schemeClr>
                  </a:outerShdw>
                </a:effectLst>
              </a:rPr>
              <a:t>Place1 = Boston</a:t>
            </a:r>
          </a:p>
          <a:p>
            <a:pPr algn="ctr"/>
            <a:r>
              <a:rPr lang="en-US" dirty="0">
                <a:ln w="0"/>
                <a:solidFill>
                  <a:schemeClr val="tx1"/>
                </a:solidFill>
                <a:effectLst>
                  <a:outerShdw blurRad="38100" dist="19050" dir="2700000" algn="tl" rotWithShape="0">
                    <a:schemeClr val="dk1">
                      <a:alpha val="40000"/>
                    </a:schemeClr>
                  </a:outerShdw>
                </a:effectLst>
              </a:rPr>
              <a:t>Day1 = 7</a:t>
            </a:r>
          </a:p>
          <a:p>
            <a:pPr algn="ctr"/>
            <a:r>
              <a:rPr lang="en-US" dirty="0">
                <a:ln w="0"/>
                <a:solidFill>
                  <a:schemeClr val="tx1"/>
                </a:solidFill>
                <a:effectLst>
                  <a:outerShdw blurRad="38100" dist="19050" dir="2700000" algn="tl" rotWithShape="0">
                    <a:schemeClr val="dk1">
                      <a:alpha val="40000"/>
                    </a:schemeClr>
                  </a:outerShdw>
                </a:effectLst>
              </a:rPr>
              <a:t>Game Serial Number = 96</a:t>
            </a:r>
          </a:p>
          <a:p>
            <a:pPr algn="ctr"/>
            <a:r>
              <a:rPr lang="en-US" dirty="0">
                <a:ln w="0"/>
                <a:solidFill>
                  <a:schemeClr val="tx1"/>
                </a:solidFill>
                <a:effectLst>
                  <a:outerShdw blurRad="38100" dist="19050" dir="2700000" algn="tl" rotWithShape="0">
                    <a:schemeClr val="dk1">
                      <a:alpha val="40000"/>
                    </a:schemeClr>
                  </a:outerShdw>
                </a:effectLst>
              </a:rPr>
              <a:t>Team = Red Sox, Score = 5</a:t>
            </a:r>
          </a:p>
          <a:p>
            <a:pPr algn="ctr"/>
            <a:r>
              <a:rPr lang="en-US" dirty="0">
                <a:ln w="0"/>
                <a:solidFill>
                  <a:schemeClr val="tx1"/>
                </a:solidFill>
                <a:effectLst>
                  <a:outerShdw blurRad="38100" dist="19050" dir="2700000" algn="tl" rotWithShape="0">
                    <a:schemeClr val="dk1">
                      <a:alpha val="40000"/>
                    </a:schemeClr>
                  </a:outerShdw>
                </a:effectLst>
              </a:rPr>
              <a:t>Team = Yankees, Score = 3</a:t>
            </a:r>
          </a:p>
        </p:txBody>
      </p:sp>
      <p:sp>
        <p:nvSpPr>
          <p:cNvPr id="5" name="TextBox 4"/>
          <p:cNvSpPr txBox="1"/>
          <p:nvPr/>
        </p:nvSpPr>
        <p:spPr>
          <a:xfrm>
            <a:off x="6950075" y="6422061"/>
            <a:ext cx="5486400"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gradFill>
                  <a:gsLst>
                    <a:gs pos="2917">
                      <a:schemeClr val="tx1"/>
                    </a:gs>
                    <a:gs pos="30000">
                      <a:schemeClr val="tx1"/>
                    </a:gs>
                  </a:gsLst>
                  <a:lin ang="5400000" scaled="0"/>
                </a:gradFill>
              </a:rPr>
              <a:t>Example taken from [Simmons, 1965]</a:t>
            </a:r>
          </a:p>
        </p:txBody>
      </p:sp>
    </p:spTree>
    <p:extLst>
      <p:ext uri="{BB962C8B-B14F-4D97-AF65-F5344CB8AC3E}">
        <p14:creationId xmlns:p14="http://schemas.microsoft.com/office/powerpoint/2010/main" val="422276931"/>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Training Time Reduction</a:t>
            </a:r>
          </a:p>
        </p:txBody>
      </p:sp>
      <p:graphicFrame>
        <p:nvGraphicFramePr>
          <p:cNvPr id="4" name="Chart 3"/>
          <p:cNvGraphicFramePr/>
          <p:nvPr>
            <p:extLst/>
          </p:nvPr>
        </p:nvGraphicFramePr>
        <p:xfrm>
          <a:off x="1717878" y="1214471"/>
          <a:ext cx="7573296" cy="3963430"/>
        </p:xfrm>
        <a:graphic>
          <a:graphicData uri="http://schemas.openxmlformats.org/drawingml/2006/chart">
            <c:chart xmlns:c="http://schemas.openxmlformats.org/drawingml/2006/chart" xmlns:r="http://schemas.openxmlformats.org/officeDocument/2006/relationships" r:id="rId2"/>
          </a:graphicData>
        </a:graphic>
      </p:graphicFrame>
      <p:cxnSp>
        <p:nvCxnSpPr>
          <p:cNvPr id="5" name="Straight Arrow Connector 4"/>
          <p:cNvCxnSpPr/>
          <p:nvPr/>
        </p:nvCxnSpPr>
        <p:spPr>
          <a:xfrm flipH="1">
            <a:off x="5018112" y="3087092"/>
            <a:ext cx="2475175" cy="935886"/>
          </a:xfrm>
          <a:prstGeom prst="straightConnector1">
            <a:avLst/>
          </a:prstGeom>
          <a:ln w="381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6255699" y="3555034"/>
            <a:ext cx="2278147" cy="606685"/>
          </a:xfrm>
          <a:prstGeom prst="rect">
            <a:avLst/>
          </a:prstGeom>
          <a:noFill/>
        </p:spPr>
        <p:txBody>
          <a:bodyPr wrap="square" lIns="174863" tIns="139891" rIns="174863" bIns="139891" rtlCol="0">
            <a:spAutoFit/>
          </a:bodyPr>
          <a:lstStyle/>
          <a:p>
            <a:pPr>
              <a:lnSpc>
                <a:spcPct val="90000"/>
              </a:lnSpc>
              <a:spcAft>
                <a:spcPts val="574"/>
              </a:spcAft>
            </a:pPr>
            <a:r>
              <a:rPr lang="en-US" sz="2295" dirty="0">
                <a:solidFill>
                  <a:srgbClr val="FF0000"/>
                </a:solidFill>
              </a:rPr>
              <a:t>4.6x speed-up</a:t>
            </a:r>
          </a:p>
        </p:txBody>
      </p:sp>
      <p:sp>
        <p:nvSpPr>
          <p:cNvPr id="7" name="Text Placeholder 3"/>
          <p:cNvSpPr txBox="1">
            <a:spLocks/>
          </p:cNvSpPr>
          <p:nvPr/>
        </p:nvSpPr>
        <p:spPr>
          <a:xfrm>
            <a:off x="599826" y="5580261"/>
            <a:ext cx="9471753" cy="1048022"/>
          </a:xfrm>
          <a:prstGeom prst="rect">
            <a:avLst/>
          </a:prstGeom>
        </p:spPr>
        <p:txBody>
          <a:bodyPr vert="horz" wrap="square" lIns="120026" tIns="75017" rIns="120026" bIns="75017" rtlCol="0">
            <a:spAutoFit/>
          </a:bodyPr>
          <a:lstStyle>
            <a:lvl1pPr marL="294208" marR="0" indent="-294208" algn="l" defTabSz="800293" rtl="0" eaLnBrk="1" fontAlgn="auto" latinLnBrk="0" hangingPunct="1">
              <a:lnSpc>
                <a:spcPct val="90000"/>
              </a:lnSpc>
              <a:spcBef>
                <a:spcPct val="20000"/>
              </a:spcBef>
              <a:spcAft>
                <a:spcPts val="0"/>
              </a:spcAft>
              <a:buClrTx/>
              <a:buSzPct val="90000"/>
              <a:buFont typeface="Arial" pitchFamily="34" charset="0"/>
              <a:buChar char="•"/>
              <a:tabLst/>
              <a:defRPr sz="3400" kern="1200" spc="0" baseline="0">
                <a:gradFill>
                  <a:gsLst>
                    <a:gs pos="1250">
                      <a:schemeClr val="tx1"/>
                    </a:gs>
                    <a:gs pos="100000">
                      <a:schemeClr val="tx1"/>
                    </a:gs>
                  </a:gsLst>
                  <a:lin ang="5400000" scaled="0"/>
                </a:gradFill>
                <a:latin typeface="+mj-lt"/>
                <a:ea typeface="+mn-ea"/>
                <a:cs typeface="+mn-cs"/>
              </a:defRPr>
            </a:lvl1pPr>
            <a:lvl2pPr marL="501244" marR="0" indent="-207035" algn="l" defTabSz="800293" rtl="0" eaLnBrk="1" fontAlgn="auto" latinLnBrk="0" hangingPunct="1">
              <a:lnSpc>
                <a:spcPct val="90000"/>
              </a:lnSpc>
              <a:spcBef>
                <a:spcPct val="20000"/>
              </a:spcBef>
              <a:spcAft>
                <a:spcPts val="0"/>
              </a:spcAft>
              <a:buClrTx/>
              <a:buSzPct val="90000"/>
              <a:buFont typeface="Arial" pitchFamily="34" charset="0"/>
              <a:buChar char="•"/>
              <a:tabLst/>
              <a:defRPr sz="2100" kern="1200" spc="0" baseline="0">
                <a:gradFill>
                  <a:gsLst>
                    <a:gs pos="1250">
                      <a:schemeClr val="tx1"/>
                    </a:gs>
                    <a:gs pos="100000">
                      <a:schemeClr val="tx1"/>
                    </a:gs>
                  </a:gsLst>
                  <a:lin ang="5400000" scaled="0"/>
                </a:gradFill>
                <a:latin typeface="+mn-lt"/>
                <a:ea typeface="+mn-ea"/>
                <a:cs typeface="+mn-cs"/>
              </a:defRPr>
            </a:lvl2pPr>
            <a:lvl3pPr marL="686486" marR="0" indent="-196139" algn="l" defTabSz="800293" rtl="0" eaLnBrk="1" fontAlgn="auto" latinLnBrk="0" hangingPunct="1">
              <a:lnSpc>
                <a:spcPct val="90000"/>
              </a:lnSpc>
              <a:spcBef>
                <a:spcPct val="20000"/>
              </a:spcBef>
              <a:spcAft>
                <a:spcPts val="0"/>
              </a:spcAft>
              <a:buClrTx/>
              <a:buSzPct val="90000"/>
              <a:buFont typeface="Arial" pitchFamily="34" charset="0"/>
              <a:buChar char="•"/>
              <a:tabLst/>
              <a:defRPr sz="2100" kern="1200" spc="0" baseline="0">
                <a:gradFill>
                  <a:gsLst>
                    <a:gs pos="1250">
                      <a:schemeClr val="tx1"/>
                    </a:gs>
                    <a:gs pos="100000">
                      <a:schemeClr val="tx1"/>
                    </a:gs>
                  </a:gsLst>
                  <a:lin ang="5400000" scaled="0"/>
                </a:gradFill>
                <a:latin typeface="+mn-lt"/>
                <a:ea typeface="+mn-ea"/>
                <a:cs typeface="+mn-cs"/>
              </a:defRPr>
            </a:lvl3pPr>
            <a:lvl4pPr marL="882625" marR="0" indent="-196139" algn="l" defTabSz="800293" rtl="0" eaLnBrk="1" fontAlgn="auto" latinLnBrk="0" hangingPunct="1">
              <a:lnSpc>
                <a:spcPct val="90000"/>
              </a:lnSpc>
              <a:spcBef>
                <a:spcPct val="20000"/>
              </a:spcBef>
              <a:spcAft>
                <a:spcPts val="0"/>
              </a:spcAft>
              <a:buClrTx/>
              <a:buSzPct val="90000"/>
              <a:buFont typeface="Arial" pitchFamily="34" charset="0"/>
              <a:buChar char="•"/>
              <a:tabLst/>
              <a:defRPr sz="1700" kern="1200" spc="0" baseline="0">
                <a:gradFill>
                  <a:gsLst>
                    <a:gs pos="1250">
                      <a:schemeClr val="tx1"/>
                    </a:gs>
                    <a:gs pos="100000">
                      <a:schemeClr val="tx1"/>
                    </a:gs>
                  </a:gsLst>
                  <a:lin ang="5400000" scaled="0"/>
                </a:gradFill>
                <a:latin typeface="+mn-lt"/>
                <a:ea typeface="+mn-ea"/>
                <a:cs typeface="+mn-cs"/>
              </a:defRPr>
            </a:lvl4pPr>
            <a:lvl5pPr marL="1078763" marR="0" indent="-196139" algn="l" defTabSz="800293" rtl="0" eaLnBrk="1" fontAlgn="auto" latinLnBrk="0" hangingPunct="1">
              <a:lnSpc>
                <a:spcPct val="90000"/>
              </a:lnSpc>
              <a:spcBef>
                <a:spcPct val="20000"/>
              </a:spcBef>
              <a:spcAft>
                <a:spcPts val="0"/>
              </a:spcAft>
              <a:buClrTx/>
              <a:buSzPct val="90000"/>
              <a:buFont typeface="Arial" pitchFamily="34" charset="0"/>
              <a:buChar char="•"/>
              <a:tabLst/>
              <a:defRPr sz="1700" kern="1200" spc="0" baseline="0">
                <a:gradFill>
                  <a:gsLst>
                    <a:gs pos="1250">
                      <a:schemeClr val="tx1"/>
                    </a:gs>
                    <a:gs pos="100000">
                      <a:schemeClr val="tx1"/>
                    </a:gs>
                  </a:gsLst>
                  <a:lin ang="5400000" scaled="0"/>
                </a:gradFill>
                <a:latin typeface="+mn-lt"/>
                <a:ea typeface="+mn-ea"/>
                <a:cs typeface="+mn-cs"/>
              </a:defRPr>
            </a:lvl5pPr>
            <a:lvl6pPr marL="2200804" indent="-200074" algn="l" defTabSz="800293" rtl="0" eaLnBrk="1" latinLnBrk="0" hangingPunct="1">
              <a:spcBef>
                <a:spcPct val="20000"/>
              </a:spcBef>
              <a:buFont typeface="Arial" pitchFamily="34" charset="0"/>
              <a:buChar char="•"/>
              <a:defRPr sz="1700" kern="1200">
                <a:solidFill>
                  <a:schemeClr val="tx1"/>
                </a:solidFill>
                <a:latin typeface="+mn-lt"/>
                <a:ea typeface="+mn-ea"/>
                <a:cs typeface="+mn-cs"/>
              </a:defRPr>
            </a:lvl6pPr>
            <a:lvl7pPr marL="2600951" indent="-200074" algn="l" defTabSz="800293" rtl="0" eaLnBrk="1" latinLnBrk="0" hangingPunct="1">
              <a:spcBef>
                <a:spcPct val="20000"/>
              </a:spcBef>
              <a:buFont typeface="Arial" pitchFamily="34" charset="0"/>
              <a:buChar char="•"/>
              <a:defRPr sz="1700" kern="1200">
                <a:solidFill>
                  <a:schemeClr val="tx1"/>
                </a:solidFill>
                <a:latin typeface="+mn-lt"/>
                <a:ea typeface="+mn-ea"/>
                <a:cs typeface="+mn-cs"/>
              </a:defRPr>
            </a:lvl7pPr>
            <a:lvl8pPr marL="3001098" indent="-200074" algn="l" defTabSz="800293" rtl="0" eaLnBrk="1" latinLnBrk="0" hangingPunct="1">
              <a:spcBef>
                <a:spcPct val="20000"/>
              </a:spcBef>
              <a:buFont typeface="Arial" pitchFamily="34" charset="0"/>
              <a:buChar char="•"/>
              <a:defRPr sz="1700" kern="1200">
                <a:solidFill>
                  <a:schemeClr val="tx1"/>
                </a:solidFill>
                <a:latin typeface="+mn-lt"/>
                <a:ea typeface="+mn-ea"/>
                <a:cs typeface="+mn-cs"/>
              </a:defRPr>
            </a:lvl8pPr>
            <a:lvl9pPr marL="3401245" indent="-200074" algn="l" defTabSz="800293" rtl="0" eaLnBrk="1" latinLnBrk="0" hangingPunct="1">
              <a:spcBef>
                <a:spcPct val="20000"/>
              </a:spcBef>
              <a:buFont typeface="Arial" pitchFamily="34" charset="0"/>
              <a:buChar char="•"/>
              <a:defRPr sz="1700" kern="1200">
                <a:solidFill>
                  <a:schemeClr val="tx1"/>
                </a:solidFill>
                <a:latin typeface="+mn-lt"/>
                <a:ea typeface="+mn-ea"/>
                <a:cs typeface="+mn-cs"/>
              </a:defRPr>
            </a:lvl9pPr>
          </a:lstStyle>
          <a:p>
            <a:r>
              <a:rPr lang="en-US" sz="2856" dirty="0"/>
              <a:t>Both models finish training in 10 iterations.</a:t>
            </a:r>
          </a:p>
          <a:p>
            <a:r>
              <a:rPr lang="en-US" sz="2856" dirty="0"/>
              <a:t>TRESCAL filters 96% entity triples with incompatible types.</a:t>
            </a:r>
          </a:p>
        </p:txBody>
      </p:sp>
    </p:spTree>
    <p:extLst>
      <p:ext uri="{BB962C8B-B14F-4D97-AF65-F5344CB8AC3E}">
        <p14:creationId xmlns:p14="http://schemas.microsoft.com/office/powerpoint/2010/main" val="3434171140"/>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r>
                  <a:rPr lang="en-US" dirty="0"/>
                  <a:t>Entity Retrieval  </a:t>
                </a:r>
                <a14:m>
                  <m:oMath xmlns:m="http://schemas.openxmlformats.org/officeDocument/2006/math">
                    <m:d>
                      <m:dPr>
                        <m:ctrlPr>
                          <a:rPr lang="en-US" i="1" dirty="0">
                            <a:solidFill>
                              <a:srgbClr val="1555A4"/>
                            </a:solidFill>
                            <a:latin typeface="Cambria Math" panose="02040503050406030204" pitchFamily="18" charset="0"/>
                          </a:rPr>
                        </m:ctrlPr>
                      </m:dPr>
                      <m:e>
                        <m:sSub>
                          <m:sSubPr>
                            <m:ctrlPr>
                              <a:rPr lang="en-US" i="1" dirty="0">
                                <a:solidFill>
                                  <a:srgbClr val="1555A4"/>
                                </a:solidFill>
                                <a:latin typeface="Cambria Math" panose="02040503050406030204" pitchFamily="18" charset="0"/>
                              </a:rPr>
                            </m:ctrlPr>
                          </m:sSubPr>
                          <m:e>
                            <m:r>
                              <a:rPr lang="en-US" i="1" dirty="0">
                                <a:solidFill>
                                  <a:srgbClr val="1555A4"/>
                                </a:solidFill>
                                <a:latin typeface="Cambria Math" panose="02040503050406030204" pitchFamily="18" charset="0"/>
                              </a:rPr>
                              <m:t>𝑒</m:t>
                            </m:r>
                          </m:e>
                          <m:sub>
                            <m:r>
                              <a:rPr lang="en-US" i="1" dirty="0">
                                <a:solidFill>
                                  <a:srgbClr val="1555A4"/>
                                </a:solidFill>
                                <a:latin typeface="Cambria Math" panose="02040503050406030204" pitchFamily="18" charset="0"/>
                              </a:rPr>
                              <m:t>𝑖</m:t>
                            </m:r>
                          </m:sub>
                        </m:sSub>
                        <m:r>
                          <a:rPr lang="en-US" i="1" dirty="0">
                            <a:solidFill>
                              <a:srgbClr val="1555A4"/>
                            </a:solidFill>
                            <a:latin typeface="Cambria Math" panose="02040503050406030204" pitchFamily="18" charset="0"/>
                          </a:rPr>
                          <m:t>, </m:t>
                        </m:r>
                        <m:sSub>
                          <m:sSubPr>
                            <m:ctrlPr>
                              <a:rPr lang="en-US" i="1" dirty="0">
                                <a:solidFill>
                                  <a:srgbClr val="1555A4"/>
                                </a:solidFill>
                                <a:latin typeface="Cambria Math" panose="02040503050406030204" pitchFamily="18" charset="0"/>
                              </a:rPr>
                            </m:ctrlPr>
                          </m:sSubPr>
                          <m:e>
                            <m:r>
                              <a:rPr lang="en-US" i="1" dirty="0">
                                <a:solidFill>
                                  <a:srgbClr val="1555A4"/>
                                </a:solidFill>
                                <a:latin typeface="Cambria Math" panose="02040503050406030204" pitchFamily="18" charset="0"/>
                              </a:rPr>
                              <m:t>𝑟</m:t>
                            </m:r>
                          </m:e>
                          <m:sub>
                            <m:r>
                              <a:rPr lang="en-US" i="1" dirty="0">
                                <a:solidFill>
                                  <a:srgbClr val="1555A4"/>
                                </a:solidFill>
                                <a:latin typeface="Cambria Math" panose="02040503050406030204" pitchFamily="18" charset="0"/>
                              </a:rPr>
                              <m:t>𝑘</m:t>
                            </m:r>
                          </m:sub>
                        </m:sSub>
                        <m:r>
                          <a:rPr lang="en-US" i="1" dirty="0">
                            <a:solidFill>
                              <a:srgbClr val="1555A4"/>
                            </a:solidFill>
                            <a:latin typeface="Cambria Math" panose="02040503050406030204" pitchFamily="18" charset="0"/>
                          </a:rPr>
                          <m:t>, ?</m:t>
                        </m:r>
                      </m:e>
                    </m:d>
                  </m:oMath>
                </a14:m>
                <a:endParaRPr lang="en-US"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a:blip r:embed="rId2"/>
                <a:stretch>
                  <a:fillRect/>
                </a:stretch>
              </a:blipFill>
            </p:spPr>
            <p:txBody>
              <a:bodyPr/>
              <a:lstStyle/>
              <a:p>
                <a:r>
                  <a:rPr lang="en-US">
                    <a:noFill/>
                  </a:rPr>
                  <a:t> </a:t>
                </a:r>
              </a:p>
            </p:txBody>
          </p:sp>
        </mc:Fallback>
      </mc:AlternateContent>
      <p:graphicFrame>
        <p:nvGraphicFramePr>
          <p:cNvPr id="4" name="Content Placeholder 5"/>
          <p:cNvGraphicFramePr>
            <a:graphicFrameLocks/>
          </p:cNvGraphicFramePr>
          <p:nvPr>
            <p:extLst/>
          </p:nvPr>
        </p:nvGraphicFramePr>
        <p:xfrm>
          <a:off x="1992378" y="2040070"/>
          <a:ext cx="8160279" cy="3991011"/>
        </p:xfrm>
        <a:graphic>
          <a:graphicData uri="http://schemas.openxmlformats.org/drawingml/2006/chart">
            <c:chart xmlns:c="http://schemas.openxmlformats.org/drawingml/2006/chart" xmlns:r="http://schemas.openxmlformats.org/officeDocument/2006/relationships" r:id="rId3"/>
          </a:graphicData>
        </a:graphic>
      </p:graphicFrame>
      <p:sp>
        <p:nvSpPr>
          <p:cNvPr id="5" name="Content Placeholder 2"/>
          <p:cNvSpPr>
            <a:spLocks noGrp="1"/>
          </p:cNvSpPr>
          <p:nvPr>
            <p:ph sz="quarter" idx="10"/>
          </p:nvPr>
        </p:nvSpPr>
        <p:spPr>
          <a:xfrm>
            <a:off x="837372" y="1347700"/>
            <a:ext cx="10028403" cy="591774"/>
          </a:xfrm>
        </p:spPr>
        <p:txBody>
          <a:bodyPr/>
          <a:lstStyle/>
          <a:p>
            <a:pPr lvl="1"/>
            <a:r>
              <a:rPr lang="en-US" sz="2856" dirty="0"/>
              <a:t>One positive entity with 100 negative entities</a:t>
            </a:r>
          </a:p>
        </p:txBody>
      </p:sp>
    </p:spTree>
    <p:extLst>
      <p:ext uri="{BB962C8B-B14F-4D97-AF65-F5344CB8AC3E}">
        <p14:creationId xmlns:p14="http://schemas.microsoft.com/office/powerpoint/2010/main" val="586158650"/>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r>
                  <a:rPr lang="en-US" dirty="0"/>
                  <a:t>Relation Retrieval  </a:t>
                </a:r>
                <a14:m>
                  <m:oMath xmlns:m="http://schemas.openxmlformats.org/officeDocument/2006/math">
                    <m:d>
                      <m:dPr>
                        <m:ctrlPr>
                          <a:rPr lang="en-US" i="1" dirty="0">
                            <a:solidFill>
                              <a:srgbClr val="1555A4"/>
                            </a:solidFill>
                            <a:latin typeface="Cambria Math" panose="02040503050406030204" pitchFamily="18" charset="0"/>
                          </a:rPr>
                        </m:ctrlPr>
                      </m:dPr>
                      <m:e>
                        <m:sSub>
                          <m:sSubPr>
                            <m:ctrlPr>
                              <a:rPr lang="en-US" i="1" dirty="0">
                                <a:solidFill>
                                  <a:srgbClr val="1555A4"/>
                                </a:solidFill>
                                <a:latin typeface="Cambria Math" panose="02040503050406030204" pitchFamily="18" charset="0"/>
                              </a:rPr>
                            </m:ctrlPr>
                          </m:sSubPr>
                          <m:e>
                            <m:r>
                              <a:rPr lang="en-US" i="1" dirty="0">
                                <a:solidFill>
                                  <a:srgbClr val="1555A4"/>
                                </a:solidFill>
                                <a:latin typeface="Cambria Math" panose="02040503050406030204" pitchFamily="18" charset="0"/>
                              </a:rPr>
                              <m:t>𝑒</m:t>
                            </m:r>
                          </m:e>
                          <m:sub>
                            <m:r>
                              <a:rPr lang="en-US" i="1" dirty="0">
                                <a:solidFill>
                                  <a:srgbClr val="1555A4"/>
                                </a:solidFill>
                                <a:latin typeface="Cambria Math" panose="02040503050406030204" pitchFamily="18" charset="0"/>
                              </a:rPr>
                              <m:t>𝑖</m:t>
                            </m:r>
                          </m:sub>
                        </m:sSub>
                        <m:r>
                          <a:rPr lang="en-US" i="1" dirty="0">
                            <a:solidFill>
                              <a:srgbClr val="1555A4"/>
                            </a:solidFill>
                            <a:latin typeface="Cambria Math" panose="02040503050406030204" pitchFamily="18" charset="0"/>
                          </a:rPr>
                          <m:t>, ?, </m:t>
                        </m:r>
                        <m:sSub>
                          <m:sSubPr>
                            <m:ctrlPr>
                              <a:rPr lang="en-US" i="1" dirty="0">
                                <a:solidFill>
                                  <a:srgbClr val="1555A4"/>
                                </a:solidFill>
                                <a:latin typeface="Cambria Math" panose="02040503050406030204" pitchFamily="18" charset="0"/>
                              </a:rPr>
                            </m:ctrlPr>
                          </m:sSubPr>
                          <m:e>
                            <m:r>
                              <a:rPr lang="en-US" i="1" dirty="0">
                                <a:solidFill>
                                  <a:srgbClr val="1555A4"/>
                                </a:solidFill>
                                <a:latin typeface="Cambria Math" panose="02040503050406030204" pitchFamily="18" charset="0"/>
                              </a:rPr>
                              <m:t>𝑒</m:t>
                            </m:r>
                          </m:e>
                          <m:sub>
                            <m:r>
                              <a:rPr lang="en-US" i="1" dirty="0">
                                <a:solidFill>
                                  <a:srgbClr val="1555A4"/>
                                </a:solidFill>
                                <a:latin typeface="Cambria Math" panose="02040503050406030204" pitchFamily="18" charset="0"/>
                              </a:rPr>
                              <m:t>𝑗</m:t>
                            </m:r>
                          </m:sub>
                        </m:sSub>
                      </m:e>
                    </m:d>
                  </m:oMath>
                </a14:m>
                <a:endParaRPr lang="en-US"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a:blip r:embed="rId2"/>
                <a:stretch>
                  <a:fillRect/>
                </a:stretch>
              </a:blipFill>
            </p:spPr>
            <p:txBody>
              <a:bodyPr/>
              <a:lstStyle/>
              <a:p>
                <a:r>
                  <a:rPr lang="en-US">
                    <a:noFill/>
                  </a:rPr>
                  <a:t> </a:t>
                </a:r>
              </a:p>
            </p:txBody>
          </p:sp>
        </mc:Fallback>
      </mc:AlternateContent>
      <p:graphicFrame>
        <p:nvGraphicFramePr>
          <p:cNvPr id="4" name="Content Placeholder 5"/>
          <p:cNvGraphicFramePr>
            <a:graphicFrameLocks/>
          </p:cNvGraphicFramePr>
          <p:nvPr>
            <p:extLst/>
          </p:nvPr>
        </p:nvGraphicFramePr>
        <p:xfrm>
          <a:off x="2138098" y="2040070"/>
          <a:ext cx="8160279" cy="3939461"/>
        </p:xfrm>
        <a:graphic>
          <a:graphicData uri="http://schemas.openxmlformats.org/drawingml/2006/chart">
            <c:chart xmlns:c="http://schemas.openxmlformats.org/drawingml/2006/chart" xmlns:r="http://schemas.openxmlformats.org/officeDocument/2006/relationships" r:id="rId3"/>
          </a:graphicData>
        </a:graphic>
      </p:graphicFrame>
      <p:sp>
        <p:nvSpPr>
          <p:cNvPr id="5" name="Content Placeholder 2"/>
          <p:cNvSpPr>
            <a:spLocks noGrp="1"/>
          </p:cNvSpPr>
          <p:nvPr>
            <p:ph sz="quarter" idx="10"/>
          </p:nvPr>
        </p:nvSpPr>
        <p:spPr>
          <a:xfrm>
            <a:off x="877228" y="1347700"/>
            <a:ext cx="10028403" cy="591774"/>
          </a:xfrm>
        </p:spPr>
        <p:txBody>
          <a:bodyPr/>
          <a:lstStyle/>
          <a:p>
            <a:pPr lvl="1"/>
            <a:r>
              <a:rPr lang="en-US" sz="2856" dirty="0"/>
              <a:t>Positive entity pairs with equal number of negative pairs</a:t>
            </a:r>
          </a:p>
        </p:txBody>
      </p:sp>
    </p:spTree>
    <p:extLst>
      <p:ext uri="{BB962C8B-B14F-4D97-AF65-F5344CB8AC3E}">
        <p14:creationId xmlns:p14="http://schemas.microsoft.com/office/powerpoint/2010/main" val="1391676742"/>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Neural Knowledge Base Embedding</a:t>
            </a:r>
          </a:p>
        </p:txBody>
      </p:sp>
      <p:pic>
        <p:nvPicPr>
          <p:cNvPr id="4" name="Content Placeholder 4"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14184" y="1750997"/>
            <a:ext cx="8424025" cy="4567245"/>
          </a:xfrm>
          <a:prstGeom prst="rect">
            <a:avLst/>
          </a:prstGeom>
        </p:spPr>
      </p:pic>
      <p:sp>
        <p:nvSpPr>
          <p:cNvPr id="5" name="Rectangle 4"/>
          <p:cNvSpPr/>
          <p:nvPr/>
        </p:nvSpPr>
        <p:spPr>
          <a:xfrm>
            <a:off x="2697061" y="5832677"/>
            <a:ext cx="2198789" cy="485540"/>
          </a:xfrm>
          <a:prstGeom prst="rect">
            <a:avLst/>
          </a:prstGeom>
          <a:solidFill>
            <a:schemeClr val="bg1"/>
          </a:solidFill>
        </p:spPr>
        <p:txBody>
          <a:bodyPr wrap="square" lIns="72857" tIns="36428" rIns="72857" bIns="36428">
            <a:spAutoFit/>
          </a:bodyPr>
          <a:lstStyle/>
          <a:p>
            <a:pPr algn="ctr"/>
            <a:r>
              <a:rPr lang="en-US" sz="2677" i="1" dirty="0">
                <a:solidFill>
                  <a:schemeClr val="tx1">
                    <a:lumMod val="95000"/>
                    <a:lumOff val="5000"/>
                  </a:schemeClr>
                </a:solidFill>
              </a:rPr>
              <a:t>Obama</a:t>
            </a:r>
          </a:p>
        </p:txBody>
      </p:sp>
      <p:sp>
        <p:nvSpPr>
          <p:cNvPr id="6" name="Rectangle 5"/>
          <p:cNvSpPr/>
          <p:nvPr/>
        </p:nvSpPr>
        <p:spPr>
          <a:xfrm>
            <a:off x="5057996" y="5832677"/>
            <a:ext cx="2498504" cy="485540"/>
          </a:xfrm>
          <a:prstGeom prst="rect">
            <a:avLst/>
          </a:prstGeom>
          <a:solidFill>
            <a:schemeClr val="bg1"/>
          </a:solidFill>
        </p:spPr>
        <p:txBody>
          <a:bodyPr wrap="square" lIns="72857" tIns="36428" rIns="72857" bIns="36428">
            <a:spAutoFit/>
          </a:bodyPr>
          <a:lstStyle/>
          <a:p>
            <a:pPr algn="ctr"/>
            <a:r>
              <a:rPr lang="en-US" sz="2677" i="1" dirty="0" err="1">
                <a:solidFill>
                  <a:schemeClr val="tx1">
                    <a:lumMod val="95000"/>
                    <a:lumOff val="5000"/>
                  </a:schemeClr>
                </a:solidFill>
              </a:rPr>
              <a:t>BornIn</a:t>
            </a:r>
            <a:endParaRPr lang="en-US" sz="2677" i="1" dirty="0">
              <a:solidFill>
                <a:schemeClr val="tx1">
                  <a:lumMod val="95000"/>
                  <a:lumOff val="5000"/>
                </a:schemeClr>
              </a:solidFill>
            </a:endParaRPr>
          </a:p>
        </p:txBody>
      </p:sp>
      <p:sp>
        <p:nvSpPr>
          <p:cNvPr id="7" name="Rectangle 6"/>
          <p:cNvSpPr/>
          <p:nvPr/>
        </p:nvSpPr>
        <p:spPr>
          <a:xfrm>
            <a:off x="7847085" y="5832677"/>
            <a:ext cx="1366765" cy="485540"/>
          </a:xfrm>
          <a:prstGeom prst="rect">
            <a:avLst/>
          </a:prstGeom>
          <a:solidFill>
            <a:schemeClr val="bg1"/>
          </a:solidFill>
        </p:spPr>
        <p:txBody>
          <a:bodyPr wrap="square" lIns="72857" tIns="36428" rIns="72857" bIns="36428">
            <a:spAutoFit/>
          </a:bodyPr>
          <a:lstStyle/>
          <a:p>
            <a:pPr algn="ctr"/>
            <a:r>
              <a:rPr lang="en-US" sz="2677" i="1" dirty="0">
                <a:solidFill>
                  <a:schemeClr val="tx1">
                    <a:lumMod val="95000"/>
                    <a:lumOff val="5000"/>
                  </a:schemeClr>
                </a:solidFill>
              </a:rPr>
              <a:t>Hawaii</a:t>
            </a:r>
          </a:p>
        </p:txBody>
      </p:sp>
    </p:spTree>
    <p:extLst>
      <p:ext uri="{BB962C8B-B14F-4D97-AF65-F5344CB8AC3E}">
        <p14:creationId xmlns:p14="http://schemas.microsoft.com/office/powerpoint/2010/main" val="105526462"/>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t>NN Embedding vs. Tensor Decomposition Methods</a:t>
            </a:r>
            <a:endParaRPr lang="en-US" dirty="0"/>
          </a:p>
        </p:txBody>
      </p:sp>
      <p:grpSp>
        <p:nvGrpSpPr>
          <p:cNvPr id="25" name="Group 24"/>
          <p:cNvGrpSpPr/>
          <p:nvPr/>
        </p:nvGrpSpPr>
        <p:grpSpPr>
          <a:xfrm>
            <a:off x="5646728" y="2012059"/>
            <a:ext cx="6789747" cy="4278755"/>
            <a:chOff x="5497669" y="1529921"/>
            <a:chExt cx="6789747" cy="4278755"/>
          </a:xfrm>
        </p:grpSpPr>
        <mc:AlternateContent xmlns:mc="http://schemas.openxmlformats.org/markup-compatibility/2006" xmlns:a14="http://schemas.microsoft.com/office/drawing/2010/main">
          <mc:Choice Requires="a14">
            <p:sp>
              <p:nvSpPr>
                <p:cNvPr id="4" name="Text Placeholder 1"/>
                <p:cNvSpPr txBox="1">
                  <a:spLocks/>
                </p:cNvSpPr>
                <p:nvPr/>
              </p:nvSpPr>
              <p:spPr>
                <a:xfrm>
                  <a:off x="5497669" y="1529921"/>
                  <a:ext cx="6755461" cy="1308496"/>
                </a:xfrm>
                <a:prstGeom prst="rect">
                  <a:avLst/>
                </a:prstGeom>
              </p:spPr>
              <p:txBody>
                <a:bodyPr vert="horz" wrap="square" lIns="120026" tIns="75017" rIns="120026" bIns="75017" rtlCol="0">
                  <a:spAutoFit/>
                </a:bodyPr>
                <a:lstStyle>
                  <a:lvl1pPr marL="294208" marR="0" indent="-294208" algn="l" defTabSz="800293" rtl="0" eaLnBrk="1" fontAlgn="auto" latinLnBrk="0" hangingPunct="1">
                    <a:lnSpc>
                      <a:spcPct val="90000"/>
                    </a:lnSpc>
                    <a:spcBef>
                      <a:spcPct val="20000"/>
                    </a:spcBef>
                    <a:spcAft>
                      <a:spcPts val="0"/>
                    </a:spcAft>
                    <a:buClrTx/>
                    <a:buSzPct val="90000"/>
                    <a:buFont typeface="Arial" pitchFamily="34" charset="0"/>
                    <a:buChar char="•"/>
                    <a:tabLst/>
                    <a:defRPr sz="3400" kern="1200" spc="0" baseline="0">
                      <a:gradFill>
                        <a:gsLst>
                          <a:gs pos="1250">
                            <a:schemeClr val="tx1"/>
                          </a:gs>
                          <a:gs pos="100000">
                            <a:schemeClr val="tx1"/>
                          </a:gs>
                        </a:gsLst>
                        <a:lin ang="5400000" scaled="0"/>
                      </a:gradFill>
                      <a:latin typeface="+mj-lt"/>
                      <a:ea typeface="+mn-ea"/>
                      <a:cs typeface="+mn-cs"/>
                    </a:defRPr>
                  </a:lvl1pPr>
                  <a:lvl2pPr marL="501244" marR="0" indent="-207035" algn="l" defTabSz="800293" rtl="0" eaLnBrk="1" fontAlgn="auto" latinLnBrk="0" hangingPunct="1">
                    <a:lnSpc>
                      <a:spcPct val="90000"/>
                    </a:lnSpc>
                    <a:spcBef>
                      <a:spcPct val="20000"/>
                    </a:spcBef>
                    <a:spcAft>
                      <a:spcPts val="0"/>
                    </a:spcAft>
                    <a:buClrTx/>
                    <a:buSzPct val="90000"/>
                    <a:buFont typeface="Arial" pitchFamily="34" charset="0"/>
                    <a:buChar char="•"/>
                    <a:tabLst/>
                    <a:defRPr sz="2100" kern="1200" spc="0" baseline="0">
                      <a:gradFill>
                        <a:gsLst>
                          <a:gs pos="1250">
                            <a:schemeClr val="tx1"/>
                          </a:gs>
                          <a:gs pos="100000">
                            <a:schemeClr val="tx1"/>
                          </a:gs>
                        </a:gsLst>
                        <a:lin ang="5400000" scaled="0"/>
                      </a:gradFill>
                      <a:latin typeface="+mn-lt"/>
                      <a:ea typeface="+mn-ea"/>
                      <a:cs typeface="+mn-cs"/>
                    </a:defRPr>
                  </a:lvl2pPr>
                  <a:lvl3pPr marL="686486" marR="0" indent="-196139" algn="l" defTabSz="800293" rtl="0" eaLnBrk="1" fontAlgn="auto" latinLnBrk="0" hangingPunct="1">
                    <a:lnSpc>
                      <a:spcPct val="90000"/>
                    </a:lnSpc>
                    <a:spcBef>
                      <a:spcPct val="20000"/>
                    </a:spcBef>
                    <a:spcAft>
                      <a:spcPts val="0"/>
                    </a:spcAft>
                    <a:buClrTx/>
                    <a:buSzPct val="90000"/>
                    <a:buFont typeface="Arial" pitchFamily="34" charset="0"/>
                    <a:buChar char="•"/>
                    <a:tabLst/>
                    <a:defRPr sz="2100" kern="1200" spc="0" baseline="0">
                      <a:gradFill>
                        <a:gsLst>
                          <a:gs pos="1250">
                            <a:schemeClr val="tx1"/>
                          </a:gs>
                          <a:gs pos="100000">
                            <a:schemeClr val="tx1"/>
                          </a:gs>
                        </a:gsLst>
                        <a:lin ang="5400000" scaled="0"/>
                      </a:gradFill>
                      <a:latin typeface="+mn-lt"/>
                      <a:ea typeface="+mn-ea"/>
                      <a:cs typeface="+mn-cs"/>
                    </a:defRPr>
                  </a:lvl3pPr>
                  <a:lvl4pPr marL="882625" marR="0" indent="-196139" algn="l" defTabSz="800293" rtl="0" eaLnBrk="1" fontAlgn="auto" latinLnBrk="0" hangingPunct="1">
                    <a:lnSpc>
                      <a:spcPct val="90000"/>
                    </a:lnSpc>
                    <a:spcBef>
                      <a:spcPct val="20000"/>
                    </a:spcBef>
                    <a:spcAft>
                      <a:spcPts val="0"/>
                    </a:spcAft>
                    <a:buClrTx/>
                    <a:buSzPct val="90000"/>
                    <a:buFont typeface="Arial" pitchFamily="34" charset="0"/>
                    <a:buChar char="•"/>
                    <a:tabLst/>
                    <a:defRPr sz="1700" kern="1200" spc="0" baseline="0">
                      <a:gradFill>
                        <a:gsLst>
                          <a:gs pos="1250">
                            <a:schemeClr val="tx1"/>
                          </a:gs>
                          <a:gs pos="100000">
                            <a:schemeClr val="tx1"/>
                          </a:gs>
                        </a:gsLst>
                        <a:lin ang="5400000" scaled="0"/>
                      </a:gradFill>
                      <a:latin typeface="+mn-lt"/>
                      <a:ea typeface="+mn-ea"/>
                      <a:cs typeface="+mn-cs"/>
                    </a:defRPr>
                  </a:lvl4pPr>
                  <a:lvl5pPr marL="1078763" marR="0" indent="-196139" algn="l" defTabSz="800293" rtl="0" eaLnBrk="1" fontAlgn="auto" latinLnBrk="0" hangingPunct="1">
                    <a:lnSpc>
                      <a:spcPct val="90000"/>
                    </a:lnSpc>
                    <a:spcBef>
                      <a:spcPct val="20000"/>
                    </a:spcBef>
                    <a:spcAft>
                      <a:spcPts val="0"/>
                    </a:spcAft>
                    <a:buClrTx/>
                    <a:buSzPct val="90000"/>
                    <a:buFont typeface="Arial" pitchFamily="34" charset="0"/>
                    <a:buChar char="•"/>
                    <a:tabLst/>
                    <a:defRPr sz="1700" kern="1200" spc="0" baseline="0">
                      <a:gradFill>
                        <a:gsLst>
                          <a:gs pos="1250">
                            <a:schemeClr val="tx1"/>
                          </a:gs>
                          <a:gs pos="100000">
                            <a:schemeClr val="tx1"/>
                          </a:gs>
                        </a:gsLst>
                        <a:lin ang="5400000" scaled="0"/>
                      </a:gradFill>
                      <a:latin typeface="+mn-lt"/>
                      <a:ea typeface="+mn-ea"/>
                      <a:cs typeface="+mn-cs"/>
                    </a:defRPr>
                  </a:lvl5pPr>
                  <a:lvl6pPr marL="2200804" indent="-200074" algn="l" defTabSz="800293" rtl="0" eaLnBrk="1" latinLnBrk="0" hangingPunct="1">
                    <a:spcBef>
                      <a:spcPct val="20000"/>
                    </a:spcBef>
                    <a:buFont typeface="Arial" pitchFamily="34" charset="0"/>
                    <a:buChar char="•"/>
                    <a:defRPr sz="1700" kern="1200">
                      <a:solidFill>
                        <a:schemeClr val="tx1"/>
                      </a:solidFill>
                      <a:latin typeface="+mn-lt"/>
                      <a:ea typeface="+mn-ea"/>
                      <a:cs typeface="+mn-cs"/>
                    </a:defRPr>
                  </a:lvl6pPr>
                  <a:lvl7pPr marL="2600951" indent="-200074" algn="l" defTabSz="800293" rtl="0" eaLnBrk="1" latinLnBrk="0" hangingPunct="1">
                    <a:spcBef>
                      <a:spcPct val="20000"/>
                    </a:spcBef>
                    <a:buFont typeface="Arial" pitchFamily="34" charset="0"/>
                    <a:buChar char="•"/>
                    <a:defRPr sz="1700" kern="1200">
                      <a:solidFill>
                        <a:schemeClr val="tx1"/>
                      </a:solidFill>
                      <a:latin typeface="+mn-lt"/>
                      <a:ea typeface="+mn-ea"/>
                      <a:cs typeface="+mn-cs"/>
                    </a:defRPr>
                  </a:lvl7pPr>
                  <a:lvl8pPr marL="3001098" indent="-200074" algn="l" defTabSz="800293" rtl="0" eaLnBrk="1" latinLnBrk="0" hangingPunct="1">
                    <a:spcBef>
                      <a:spcPct val="20000"/>
                    </a:spcBef>
                    <a:buFont typeface="Arial" pitchFamily="34" charset="0"/>
                    <a:buChar char="•"/>
                    <a:defRPr sz="1700" kern="1200">
                      <a:solidFill>
                        <a:schemeClr val="tx1"/>
                      </a:solidFill>
                      <a:latin typeface="+mn-lt"/>
                      <a:ea typeface="+mn-ea"/>
                      <a:cs typeface="+mn-cs"/>
                    </a:defRPr>
                  </a:lvl8pPr>
                  <a:lvl9pPr marL="3401245" indent="-200074" algn="l" defTabSz="800293" rtl="0" eaLnBrk="1" latinLnBrk="0" hangingPunct="1">
                    <a:spcBef>
                      <a:spcPct val="20000"/>
                    </a:spcBef>
                    <a:buFont typeface="Arial" pitchFamily="34" charset="0"/>
                    <a:buChar char="•"/>
                    <a:defRPr sz="1700" kern="1200">
                      <a:solidFill>
                        <a:schemeClr val="tx1"/>
                      </a:solidFill>
                      <a:latin typeface="+mn-lt"/>
                      <a:ea typeface="+mn-ea"/>
                      <a:cs typeface="+mn-cs"/>
                    </a:defRPr>
                  </a:lvl9pPr>
                </a:lstStyle>
                <a:p>
                  <a:pPr marL="0" indent="0">
                    <a:buNone/>
                  </a:pPr>
                  <a:r>
                    <a:rPr lang="en-US" sz="2677" dirty="0"/>
                    <a:t>	</a:t>
                  </a:r>
                  <a14:m>
                    <m:oMath xmlns:m="http://schemas.openxmlformats.org/officeDocument/2006/math">
                      <m:r>
                        <a:rPr lang="en-US" sz="2677" i="1">
                          <a:latin typeface="Cambria Math" panose="02040503050406030204" pitchFamily="18" charset="0"/>
                        </a:rPr>
                        <m:t> </m:t>
                      </m:r>
                      <m:sSub>
                        <m:sSubPr>
                          <m:ctrlPr>
                            <a:rPr lang="en-US" sz="2677" i="1">
                              <a:latin typeface="Cambria Math" panose="02040503050406030204" pitchFamily="18" charset="0"/>
                            </a:rPr>
                          </m:ctrlPr>
                        </m:sSubPr>
                        <m:e>
                          <m:r>
                            <a:rPr lang="en-US" sz="2677" i="1">
                              <a:latin typeface="Cambria Math" panose="02040503050406030204" pitchFamily="18" charset="0"/>
                            </a:rPr>
                            <m:t>𝑓</m:t>
                          </m:r>
                        </m:e>
                        <m:sub>
                          <m:r>
                            <m:rPr>
                              <m:nor/>
                            </m:rPr>
                            <a:rPr lang="en-US" sz="2677">
                              <a:latin typeface="Cambria Math" panose="02040503050406030204" pitchFamily="18" charset="0"/>
                            </a:rPr>
                            <m:t>BornIn</m:t>
                          </m:r>
                        </m:sub>
                      </m:sSub>
                      <m:r>
                        <a:rPr lang="en-US" sz="2677">
                          <a:latin typeface="Cambria Math" panose="02040503050406030204" pitchFamily="18" charset="0"/>
                        </a:rPr>
                        <m:t>(</m:t>
                      </m:r>
                      <m:r>
                        <m:rPr>
                          <m:nor/>
                        </m:rPr>
                        <a:rPr lang="en-US" sz="2677">
                          <a:latin typeface="Cambria Math" panose="02040503050406030204" pitchFamily="18" charset="0"/>
                        </a:rPr>
                        <m:t>Obama</m:t>
                      </m:r>
                      <m:r>
                        <a:rPr lang="en-US" sz="2677">
                          <a:latin typeface="Cambria Math" panose="02040503050406030204" pitchFamily="18" charset="0"/>
                        </a:rPr>
                        <m:t>,</m:t>
                      </m:r>
                      <m:r>
                        <m:rPr>
                          <m:nor/>
                        </m:rPr>
                        <a:rPr lang="en-US" sz="2677">
                          <a:latin typeface="Cambria Math" panose="02040503050406030204" pitchFamily="18" charset="0"/>
                        </a:rPr>
                        <m:t>Hawaii</m:t>
                      </m:r>
                      <m:r>
                        <a:rPr lang="en-US" sz="2677">
                          <a:latin typeface="Cambria Math" panose="02040503050406030204" pitchFamily="18" charset="0"/>
                        </a:rPr>
                        <m:t>)</m:t>
                      </m:r>
                    </m:oMath>
                  </a14:m>
                  <a:endParaRPr lang="en-US" sz="2677" dirty="0">
                    <a:latin typeface="Cambria Math" panose="02040503050406030204" pitchFamily="18" charset="0"/>
                  </a:endParaRPr>
                </a:p>
                <a:p>
                  <a:pPr marL="0" indent="0">
                    <a:buNone/>
                  </a:pPr>
                  <a:br>
                    <a:rPr lang="en-US" sz="1530" dirty="0"/>
                  </a:br>
                  <a:r>
                    <a:rPr lang="en-US" sz="2677" dirty="0"/>
                    <a:t>		</a:t>
                  </a:r>
                  <a14:m>
                    <m:oMath xmlns:m="http://schemas.openxmlformats.org/officeDocument/2006/math">
                      <m:r>
                        <a:rPr lang="en-US" sz="2677">
                          <a:latin typeface="Cambria Math" panose="02040503050406030204" pitchFamily="18" charset="0"/>
                        </a:rPr>
                        <m:t>= </m:t>
                      </m:r>
                      <m:sSub>
                        <m:sSubPr>
                          <m:ctrlPr>
                            <a:rPr lang="en-US" sz="2677" b="1" i="1">
                              <a:latin typeface="Cambria Math" panose="02040503050406030204" pitchFamily="18" charset="0"/>
                            </a:rPr>
                          </m:ctrlPr>
                        </m:sSubPr>
                        <m:e>
                          <m:r>
                            <a:rPr lang="en-US" sz="2677" b="1">
                              <a:latin typeface="Cambria Math" panose="02040503050406030204" pitchFamily="18" charset="0"/>
                            </a:rPr>
                            <m:t>𝐀</m:t>
                          </m:r>
                        </m:e>
                        <m:sub>
                          <m:r>
                            <m:rPr>
                              <m:nor/>
                            </m:rPr>
                            <a:rPr lang="en-US" sz="2677">
                              <a:latin typeface="Cambria Math" panose="02040503050406030204" pitchFamily="18" charset="0"/>
                            </a:rPr>
                            <m:t>Obama</m:t>
                          </m:r>
                          <m:r>
                            <m:rPr>
                              <m:nor/>
                            </m:rPr>
                            <a:rPr lang="en-US" sz="2677">
                              <a:latin typeface="Cambria Math" panose="02040503050406030204" pitchFamily="18" charset="0"/>
                            </a:rPr>
                            <m:t>,</m:t>
                          </m:r>
                          <m:r>
                            <a:rPr lang="en-US" sz="2677" b="1" i="1">
                              <a:latin typeface="Cambria Math" panose="02040503050406030204" pitchFamily="18" charset="0"/>
                            </a:rPr>
                            <m:t> :</m:t>
                          </m:r>
                        </m:sub>
                      </m:sSub>
                      <m:r>
                        <a:rPr lang="en-US" sz="2677" b="1" i="1">
                          <a:latin typeface="Cambria Math" panose="02040503050406030204" pitchFamily="18" charset="0"/>
                        </a:rPr>
                        <m:t> </m:t>
                      </m:r>
                      <m:sSub>
                        <m:sSubPr>
                          <m:ctrlPr>
                            <a:rPr lang="en-US" sz="2677" b="1" i="1">
                              <a:latin typeface="Cambria Math" panose="02040503050406030204" pitchFamily="18" charset="0"/>
                            </a:rPr>
                          </m:ctrlPr>
                        </m:sSubPr>
                        <m:e>
                          <m:r>
                            <a:rPr lang="en-US" sz="2677" b="1" i="1">
                              <a:latin typeface="Cambria Math" panose="02040503050406030204" pitchFamily="18" charset="0"/>
                              <a:ea typeface="Cambria Math" panose="02040503050406030204" pitchFamily="18" charset="0"/>
                            </a:rPr>
                            <m:t>ℛ</m:t>
                          </m:r>
                        </m:e>
                        <m:sub>
                          <m:r>
                            <m:rPr>
                              <m:nor/>
                            </m:rPr>
                            <a:rPr lang="en-US" sz="2677">
                              <a:latin typeface="Cambria Math" panose="02040503050406030204" pitchFamily="18" charset="0"/>
                            </a:rPr>
                            <m:t>BornIn</m:t>
                          </m:r>
                        </m:sub>
                      </m:sSub>
                      <m:r>
                        <a:rPr lang="en-US" sz="2677" b="1" i="1">
                          <a:latin typeface="Cambria Math" panose="02040503050406030204" pitchFamily="18" charset="0"/>
                        </a:rPr>
                        <m:t> </m:t>
                      </m:r>
                      <m:sSubSup>
                        <m:sSubSupPr>
                          <m:ctrlPr>
                            <a:rPr lang="en-US" sz="2677" b="1" i="1">
                              <a:latin typeface="Cambria Math" panose="02040503050406030204" pitchFamily="18" charset="0"/>
                            </a:rPr>
                          </m:ctrlPr>
                        </m:sSubSupPr>
                        <m:e>
                          <m:r>
                            <a:rPr lang="en-US" sz="2677" b="1">
                              <a:latin typeface="Cambria Math" panose="02040503050406030204" pitchFamily="18" charset="0"/>
                            </a:rPr>
                            <m:t>𝐀</m:t>
                          </m:r>
                        </m:e>
                        <m:sub>
                          <m:r>
                            <m:rPr>
                              <m:nor/>
                            </m:rPr>
                            <a:rPr lang="en-US" sz="2677">
                              <a:latin typeface="Cambria Math" panose="02040503050406030204" pitchFamily="18" charset="0"/>
                            </a:rPr>
                            <m:t>Hawaii</m:t>
                          </m:r>
                          <m:r>
                            <m:rPr>
                              <m:nor/>
                            </m:rPr>
                            <a:rPr lang="en-US" sz="2677">
                              <a:latin typeface="Cambria Math" panose="02040503050406030204" pitchFamily="18" charset="0"/>
                            </a:rPr>
                            <m:t>,</m:t>
                          </m:r>
                          <m:r>
                            <a:rPr lang="en-US" sz="2677" b="1" i="1">
                              <a:latin typeface="Cambria Math" panose="02040503050406030204" pitchFamily="18" charset="0"/>
                            </a:rPr>
                            <m:t> :</m:t>
                          </m:r>
                        </m:sub>
                        <m:sup>
                          <m:r>
                            <m:rPr>
                              <m:sty m:val="p"/>
                            </m:rPr>
                            <a:rPr lang="en-US" sz="2677">
                              <a:latin typeface="Cambria Math" panose="02040503050406030204" pitchFamily="18" charset="0"/>
                            </a:rPr>
                            <m:t>T</m:t>
                          </m:r>
                        </m:sup>
                      </m:sSubSup>
                    </m:oMath>
                  </a14:m>
                  <a:endParaRPr lang="en-US" sz="3251" dirty="0"/>
                </a:p>
              </p:txBody>
            </p:sp>
          </mc:Choice>
          <mc:Fallback xmlns="">
            <p:sp>
              <p:nvSpPr>
                <p:cNvPr id="4" name="Text Placeholder 1"/>
                <p:cNvSpPr txBox="1">
                  <a:spLocks noRot="1" noChangeAspect="1" noMove="1" noResize="1" noEditPoints="1" noAdjustHandles="1" noChangeArrowheads="1" noChangeShapeType="1" noTextEdit="1"/>
                </p:cNvSpPr>
                <p:nvPr/>
              </p:nvSpPr>
              <p:spPr>
                <a:xfrm>
                  <a:off x="5497669" y="1529921"/>
                  <a:ext cx="6755461" cy="1308496"/>
                </a:xfrm>
                <a:prstGeom prst="rect">
                  <a:avLst/>
                </a:prstGeom>
                <a:blipFill>
                  <a:blip r:embed="rId3"/>
                  <a:stretch>
                    <a:fillRect/>
                  </a:stretch>
                </a:blipFill>
              </p:spPr>
              <p:txBody>
                <a:bodyPr/>
                <a:lstStyle/>
                <a:p>
                  <a:r>
                    <a:rPr lang="en-US">
                      <a:noFill/>
                    </a:rPr>
                    <a:t> </a:t>
                  </a:r>
                </a:p>
              </p:txBody>
            </p:sp>
          </mc:Fallback>
        </mc:AlternateContent>
        <p:sp>
          <p:nvSpPr>
            <p:cNvPr id="5" name="TextBox 4"/>
            <p:cNvSpPr txBox="1"/>
            <p:nvPr/>
          </p:nvSpPr>
          <p:spPr>
            <a:xfrm>
              <a:off x="7277930" y="4243722"/>
              <a:ext cx="240333" cy="420173"/>
            </a:xfrm>
            <a:prstGeom prst="rect">
              <a:avLst/>
            </a:prstGeom>
            <a:noFill/>
          </p:spPr>
          <p:txBody>
            <a:bodyPr wrap="none" lIns="0" tIns="0" rIns="0" bIns="0" rtlCol="0">
              <a:spAutoFit/>
            </a:bodyPr>
            <a:lstStyle/>
            <a:p>
              <a:r>
                <a:rPr lang="en-US" altLang="zh-TW" sz="2677" dirty="0"/>
                <a:t>×</a:t>
              </a:r>
              <a:endParaRPr lang="en-US" sz="2677" dirty="0">
                <a:latin typeface="Segoe UI" panose="020B0502040204020203" pitchFamily="34" charset="0"/>
              </a:endParaRPr>
            </a:p>
          </p:txBody>
        </p:sp>
        <p:sp>
          <p:nvSpPr>
            <p:cNvPr id="6" name="TextBox 5"/>
            <p:cNvSpPr txBox="1"/>
            <p:nvPr/>
          </p:nvSpPr>
          <p:spPr>
            <a:xfrm>
              <a:off x="8953702" y="4264465"/>
              <a:ext cx="240333" cy="420173"/>
            </a:xfrm>
            <a:prstGeom prst="rect">
              <a:avLst/>
            </a:prstGeom>
            <a:noFill/>
          </p:spPr>
          <p:txBody>
            <a:bodyPr wrap="none" lIns="0" tIns="0" rIns="0" bIns="0" rtlCol="0">
              <a:spAutoFit/>
            </a:bodyPr>
            <a:lstStyle/>
            <a:p>
              <a:r>
                <a:rPr lang="en-US" altLang="zh-TW" sz="2677" dirty="0"/>
                <a:t>×</a:t>
              </a:r>
              <a:endParaRPr lang="en-US" sz="2677" dirty="0">
                <a:latin typeface="Segoe UI" panose="020B0502040204020203" pitchFamily="34" charset="0"/>
              </a:endParaRPr>
            </a:p>
          </p:txBody>
        </p:sp>
        <p:sp>
          <p:nvSpPr>
            <p:cNvPr id="7" name="Rectangle 6"/>
            <p:cNvSpPr/>
            <p:nvPr/>
          </p:nvSpPr>
          <p:spPr bwMode="auto">
            <a:xfrm>
              <a:off x="8080242" y="4218626"/>
              <a:ext cx="559206" cy="559206"/>
            </a:xfrm>
            <a:prstGeom prst="rect">
              <a:avLst/>
            </a:prstGeom>
            <a:solidFill>
              <a:schemeClr val="accent5"/>
            </a:solidFill>
            <a:ln>
              <a:solidFill>
                <a:schemeClr val="tx1"/>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4918" tIns="52459" rIns="104918" bIns="52459" numCol="1" rtlCol="0" anchor="ctr" anchorCtr="0" compatLnSpc="1">
              <a:prstTxWarp prst="textNoShape">
                <a:avLst/>
              </a:prstTxWarp>
            </a:bodyPr>
            <a:lstStyle/>
            <a:p>
              <a:pPr algn="ctr" defTabSz="1048868" fontAlgn="base">
                <a:spcBef>
                  <a:spcPct val="0"/>
                </a:spcBef>
                <a:spcAft>
                  <a:spcPct val="0"/>
                </a:spcAft>
              </a:pPr>
              <a:endParaRPr lang="en-US" sz="1530" dirty="0">
                <a:solidFill>
                  <a:schemeClr val="tx1"/>
                </a:solidFill>
                <a:latin typeface="Segoe UI" panose="020B0502040204020203" pitchFamily="34" charset="0"/>
              </a:endParaRPr>
            </a:p>
          </p:txBody>
        </p:sp>
        <mc:AlternateContent xmlns:mc="http://schemas.openxmlformats.org/markup-compatibility/2006" xmlns:a14="http://schemas.microsoft.com/office/drawing/2010/main">
          <mc:Choice Requires="a14">
            <p:sp>
              <p:nvSpPr>
                <p:cNvPr id="8" name="TextBox 7"/>
                <p:cNvSpPr txBox="1"/>
                <p:nvPr/>
              </p:nvSpPr>
              <p:spPr>
                <a:xfrm>
                  <a:off x="6385824" y="3366297"/>
                  <a:ext cx="582877" cy="51434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677" b="1">
                            <a:latin typeface="Cambria Math" panose="02040503050406030204" pitchFamily="18" charset="0"/>
                          </a:rPr>
                          <m:t>𝐀</m:t>
                        </m:r>
                      </m:oMath>
                    </m:oMathPara>
                  </a14:m>
                  <a:endParaRPr lang="en-US" sz="2677" dirty="0">
                    <a:latin typeface="Segoe UI" panose="020B0502040204020203" pitchFamily="34" charset="0"/>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6385824" y="3366297"/>
                  <a:ext cx="582877" cy="514344"/>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9883087" y="3723238"/>
                  <a:ext cx="582877" cy="51434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2677" b="1" i="1">
                                <a:latin typeface="Cambria Math" panose="02040503050406030204" pitchFamily="18" charset="0"/>
                              </a:rPr>
                            </m:ctrlPr>
                          </m:sSupPr>
                          <m:e>
                            <m:r>
                              <a:rPr lang="en-US" sz="2677" b="1">
                                <a:latin typeface="Cambria Math" panose="02040503050406030204" pitchFamily="18" charset="0"/>
                              </a:rPr>
                              <m:t>𝐀</m:t>
                            </m:r>
                          </m:e>
                          <m:sup>
                            <m:r>
                              <a:rPr lang="en-US" sz="2677" i="1">
                                <a:latin typeface="Cambria Math" panose="02040503050406030204" pitchFamily="18" charset="0"/>
                              </a:rPr>
                              <m:t>𝑇</m:t>
                            </m:r>
                          </m:sup>
                        </m:sSup>
                      </m:oMath>
                    </m:oMathPara>
                  </a14:m>
                  <a:endParaRPr lang="en-US" sz="2677" dirty="0">
                    <a:solidFill>
                      <a:schemeClr val="bg2"/>
                    </a:solidFill>
                    <a:latin typeface="Segoe UI" panose="020B0502040204020203" pitchFamily="34" charset="0"/>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9883087" y="3723238"/>
                  <a:ext cx="582877" cy="514344"/>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7635640" y="3514567"/>
                  <a:ext cx="1635466" cy="59576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060" b="1" i="1">
                                <a:latin typeface="Cambria Math" panose="02040503050406030204" pitchFamily="18" charset="0"/>
                              </a:rPr>
                            </m:ctrlPr>
                          </m:sSubPr>
                          <m:e>
                            <m:r>
                              <a:rPr lang="en-US" sz="3060" b="1" i="1">
                                <a:latin typeface="Cambria Math" panose="02040503050406030204" pitchFamily="18" charset="0"/>
                                <a:ea typeface="Cambria Math" panose="02040503050406030204" pitchFamily="18" charset="0"/>
                              </a:rPr>
                              <m:t>ℛ</m:t>
                            </m:r>
                          </m:e>
                          <m:sub>
                            <m:r>
                              <m:rPr>
                                <m:nor/>
                              </m:rPr>
                              <a:rPr lang="en-US" sz="3060">
                                <a:latin typeface="Cambria Math" panose="02040503050406030204" pitchFamily="18" charset="0"/>
                              </a:rPr>
                              <m:t>BornIn</m:t>
                            </m:r>
                          </m:sub>
                        </m:sSub>
                      </m:oMath>
                    </m:oMathPara>
                  </a14:m>
                  <a:endParaRPr lang="en-US" sz="2677" dirty="0">
                    <a:latin typeface="Segoe UI" panose="020B0502040204020203" pitchFamily="34" charset="0"/>
                  </a:endParaRPr>
                </a:p>
              </p:txBody>
            </p:sp>
          </mc:Choice>
          <mc:Fallback xmlns="">
            <p:sp>
              <p:nvSpPr>
                <p:cNvPr id="10" name="TextBox 9"/>
                <p:cNvSpPr txBox="1">
                  <a:spLocks noRot="1" noChangeAspect="1" noMove="1" noResize="1" noEditPoints="1" noAdjustHandles="1" noChangeArrowheads="1" noChangeShapeType="1" noTextEdit="1"/>
                </p:cNvSpPr>
                <p:nvPr/>
              </p:nvSpPr>
              <p:spPr>
                <a:xfrm>
                  <a:off x="7635640" y="3514567"/>
                  <a:ext cx="1635466" cy="595763"/>
                </a:xfrm>
                <a:prstGeom prst="rect">
                  <a:avLst/>
                </a:prstGeom>
                <a:blipFill>
                  <a:blip r:embed="rId6"/>
                  <a:stretch>
                    <a:fillRect/>
                  </a:stretch>
                </a:blipFill>
              </p:spPr>
              <p:txBody>
                <a:bodyPr/>
                <a:lstStyle/>
                <a:p>
                  <a:r>
                    <a:rPr lang="en-US">
                      <a:noFill/>
                    </a:rPr>
                    <a:t> </a:t>
                  </a:r>
                </a:p>
              </p:txBody>
            </p:sp>
          </mc:Fallback>
        </mc:AlternateContent>
        <p:sp>
          <p:nvSpPr>
            <p:cNvPr id="11" name="TextBox 10"/>
            <p:cNvSpPr txBox="1"/>
            <p:nvPr/>
          </p:nvSpPr>
          <p:spPr>
            <a:xfrm>
              <a:off x="11077946" y="3168725"/>
              <a:ext cx="1209470" cy="504305"/>
            </a:xfrm>
            <a:prstGeom prst="rect">
              <a:avLst/>
            </a:prstGeom>
            <a:noFill/>
            <a:ln>
              <a:noFill/>
            </a:ln>
          </p:spPr>
          <p:txBody>
            <a:bodyPr wrap="square" rtlCol="0">
              <a:spAutoFit/>
            </a:bodyPr>
            <a:lstStyle/>
            <a:p>
              <a:pPr algn="ctr"/>
              <a:r>
                <a:rPr lang="en-US" sz="2677" i="1" dirty="0">
                  <a:latin typeface="Times New Roman" panose="02020603050405020304" pitchFamily="18" charset="0"/>
                  <a:cs typeface="Times New Roman" panose="02020603050405020304" pitchFamily="18" charset="0"/>
                </a:rPr>
                <a:t>Hawaii</a:t>
              </a:r>
            </a:p>
          </p:txBody>
        </p:sp>
        <p:sp>
          <p:nvSpPr>
            <p:cNvPr id="12" name="TextBox 11"/>
            <p:cNvSpPr txBox="1"/>
            <p:nvPr/>
          </p:nvSpPr>
          <p:spPr>
            <a:xfrm>
              <a:off x="6228070" y="5294332"/>
              <a:ext cx="1209470" cy="514344"/>
            </a:xfrm>
            <a:prstGeom prst="rect">
              <a:avLst/>
            </a:prstGeom>
            <a:noFill/>
            <a:ln>
              <a:noFill/>
            </a:ln>
          </p:spPr>
          <p:txBody>
            <a:bodyPr wrap="square" rtlCol="0">
              <a:spAutoFit/>
            </a:bodyPr>
            <a:lstStyle/>
            <a:p>
              <a:pPr algn="ctr"/>
              <a:r>
                <a:rPr lang="en-US" sz="2677" i="1" dirty="0">
                  <a:latin typeface="Times New Roman" panose="02020603050405020304" pitchFamily="18" charset="0"/>
                  <a:cs typeface="Times New Roman" panose="02020603050405020304" pitchFamily="18" charset="0"/>
                </a:rPr>
                <a:t>Obama</a:t>
              </a:r>
            </a:p>
          </p:txBody>
        </p:sp>
        <p:grpSp>
          <p:nvGrpSpPr>
            <p:cNvPr id="13" name="Group 12"/>
            <p:cNvGrpSpPr/>
            <p:nvPr/>
          </p:nvGrpSpPr>
          <p:grpSpPr>
            <a:xfrm>
              <a:off x="6408924" y="3867284"/>
              <a:ext cx="562104" cy="1310770"/>
              <a:chOff x="3529359" y="4055607"/>
              <a:chExt cx="587874" cy="1370864"/>
            </a:xfrm>
          </p:grpSpPr>
          <p:sp>
            <p:nvSpPr>
              <p:cNvPr id="14" name="Rectangle 13"/>
              <p:cNvSpPr/>
              <p:nvPr/>
            </p:nvSpPr>
            <p:spPr bwMode="auto">
              <a:xfrm>
                <a:off x="3533679" y="4055607"/>
                <a:ext cx="583553" cy="1370864"/>
              </a:xfrm>
              <a:prstGeom prst="rect">
                <a:avLst/>
              </a:prstGeom>
              <a:solidFill>
                <a:schemeClr val="accent2">
                  <a:lumMod val="75000"/>
                </a:schemeClr>
              </a:solidFill>
              <a:ln>
                <a:solidFill>
                  <a:schemeClr val="tx1"/>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4918" tIns="52459" rIns="104918" bIns="52459" numCol="1" rtlCol="0" anchor="ctr" anchorCtr="0" compatLnSpc="1">
                <a:prstTxWarp prst="textNoShape">
                  <a:avLst/>
                </a:prstTxWarp>
              </a:bodyPr>
              <a:lstStyle/>
              <a:p>
                <a:pPr algn="ctr" defTabSz="1048868" fontAlgn="base">
                  <a:spcBef>
                    <a:spcPct val="0"/>
                  </a:spcBef>
                  <a:spcAft>
                    <a:spcPct val="0"/>
                  </a:spcAft>
                </a:pPr>
                <a:endParaRPr lang="en-US" sz="1530" dirty="0">
                  <a:solidFill>
                    <a:schemeClr val="tx1"/>
                  </a:solidFill>
                  <a:latin typeface="Segoe UI" panose="020B0502040204020203" pitchFamily="34" charset="0"/>
                </a:endParaRPr>
              </a:p>
            </p:txBody>
          </p:sp>
          <p:sp>
            <p:nvSpPr>
              <p:cNvPr id="15" name="Rectangle 14"/>
              <p:cNvSpPr/>
              <p:nvPr/>
            </p:nvSpPr>
            <p:spPr bwMode="auto">
              <a:xfrm>
                <a:off x="3529359" y="4706569"/>
                <a:ext cx="587874" cy="110302"/>
              </a:xfrm>
              <a:prstGeom prst="rect">
                <a:avLst/>
              </a:prstGeom>
              <a:noFill/>
              <a:ln w="22225">
                <a:solidFill>
                  <a:schemeClr val="bg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04918" tIns="52459" rIns="104918" bIns="52459" numCol="1" rtlCol="0" anchor="ctr" anchorCtr="0" compatLnSpc="1">
                <a:prstTxWarp prst="textNoShape">
                  <a:avLst/>
                </a:prstTxWarp>
              </a:bodyPr>
              <a:lstStyle/>
              <a:p>
                <a:pPr algn="ctr" defTabSz="1048868" fontAlgn="base">
                  <a:spcBef>
                    <a:spcPct val="0"/>
                  </a:spcBef>
                  <a:spcAft>
                    <a:spcPct val="0"/>
                  </a:spcAft>
                </a:pPr>
                <a:endParaRPr lang="en-US" sz="2773" dirty="0">
                  <a:solidFill>
                    <a:schemeClr val="tx1"/>
                  </a:solidFill>
                  <a:latin typeface="Segoe UI" panose="020B0502040204020203" pitchFamily="34" charset="0"/>
                </a:endParaRPr>
              </a:p>
            </p:txBody>
          </p:sp>
        </p:grpSp>
        <p:grpSp>
          <p:nvGrpSpPr>
            <p:cNvPr id="16" name="Group 15"/>
            <p:cNvGrpSpPr/>
            <p:nvPr/>
          </p:nvGrpSpPr>
          <p:grpSpPr>
            <a:xfrm>
              <a:off x="9767176" y="4219859"/>
              <a:ext cx="1310770" cy="573124"/>
              <a:chOff x="7041574" y="4424346"/>
              <a:chExt cx="1370864" cy="599399"/>
            </a:xfrm>
          </p:grpSpPr>
          <p:sp>
            <p:nvSpPr>
              <p:cNvPr id="17" name="Rectangle 16"/>
              <p:cNvSpPr/>
              <p:nvPr/>
            </p:nvSpPr>
            <p:spPr bwMode="auto">
              <a:xfrm rot="5400000">
                <a:off x="7435229" y="4030691"/>
                <a:ext cx="583553" cy="1370864"/>
              </a:xfrm>
              <a:prstGeom prst="rect">
                <a:avLst/>
              </a:prstGeom>
              <a:solidFill>
                <a:schemeClr val="accent2">
                  <a:lumMod val="75000"/>
                </a:schemeClr>
              </a:solidFill>
              <a:ln>
                <a:solidFill>
                  <a:schemeClr val="tx1"/>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4918" tIns="52459" rIns="104918" bIns="52459" numCol="1" rtlCol="0" anchor="ctr" anchorCtr="0" compatLnSpc="1">
                <a:prstTxWarp prst="textNoShape">
                  <a:avLst/>
                </a:prstTxWarp>
              </a:bodyPr>
              <a:lstStyle/>
              <a:p>
                <a:pPr algn="ctr" defTabSz="1048868" fontAlgn="base">
                  <a:spcBef>
                    <a:spcPct val="0"/>
                  </a:spcBef>
                  <a:spcAft>
                    <a:spcPct val="0"/>
                  </a:spcAft>
                </a:pPr>
                <a:endParaRPr lang="en-US" sz="1530" dirty="0">
                  <a:solidFill>
                    <a:schemeClr val="tx1"/>
                  </a:solidFill>
                  <a:latin typeface="Segoe UI" panose="020B0502040204020203" pitchFamily="34" charset="0"/>
                </a:endParaRPr>
              </a:p>
            </p:txBody>
          </p:sp>
          <p:sp>
            <p:nvSpPr>
              <p:cNvPr id="18" name="Rectangle 17"/>
              <p:cNvSpPr/>
              <p:nvPr/>
            </p:nvSpPr>
            <p:spPr bwMode="auto">
              <a:xfrm rot="16200000">
                <a:off x="7797536" y="4674657"/>
                <a:ext cx="587874" cy="110302"/>
              </a:xfrm>
              <a:prstGeom prst="rect">
                <a:avLst/>
              </a:prstGeom>
              <a:noFill/>
              <a:ln w="22225">
                <a:solidFill>
                  <a:schemeClr val="bg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04918" tIns="52459" rIns="104918" bIns="52459" numCol="1" rtlCol="0" anchor="ctr" anchorCtr="0" compatLnSpc="1">
                <a:prstTxWarp prst="textNoShape">
                  <a:avLst/>
                </a:prstTxWarp>
              </a:bodyPr>
              <a:lstStyle/>
              <a:p>
                <a:pPr algn="ctr" defTabSz="1048868" fontAlgn="base">
                  <a:spcBef>
                    <a:spcPct val="0"/>
                  </a:spcBef>
                  <a:spcAft>
                    <a:spcPct val="0"/>
                  </a:spcAft>
                </a:pPr>
                <a:endParaRPr lang="en-US" sz="2773" dirty="0">
                  <a:solidFill>
                    <a:schemeClr val="tx1"/>
                  </a:solidFill>
                  <a:latin typeface="Segoe UI" panose="020B0502040204020203" pitchFamily="34" charset="0"/>
                </a:endParaRPr>
              </a:p>
            </p:txBody>
          </p:sp>
        </p:grpSp>
        <p:sp>
          <p:nvSpPr>
            <p:cNvPr id="19" name="Freeform 18"/>
            <p:cNvSpPr/>
            <p:nvPr/>
          </p:nvSpPr>
          <p:spPr bwMode="auto">
            <a:xfrm rot="20292970">
              <a:off x="5885082" y="4663986"/>
              <a:ext cx="672860" cy="865871"/>
            </a:xfrm>
            <a:custGeom>
              <a:avLst/>
              <a:gdLst>
                <a:gd name="connsiteX0" fmla="*/ 252173 w 826331"/>
                <a:gd name="connsiteY0" fmla="*/ 967563 h 967563"/>
                <a:gd name="connsiteX1" fmla="*/ 28889 w 826331"/>
                <a:gd name="connsiteY1" fmla="*/ 297712 h 967563"/>
                <a:gd name="connsiteX2" fmla="*/ 826331 w 826331"/>
                <a:gd name="connsiteY2" fmla="*/ 0 h 967563"/>
              </a:gdLst>
              <a:ahLst/>
              <a:cxnLst>
                <a:cxn ang="0">
                  <a:pos x="connsiteX0" y="connsiteY0"/>
                </a:cxn>
                <a:cxn ang="0">
                  <a:pos x="connsiteX1" y="connsiteY1"/>
                </a:cxn>
                <a:cxn ang="0">
                  <a:pos x="connsiteX2" y="connsiteY2"/>
                </a:cxn>
              </a:cxnLst>
              <a:rect l="l" t="t" r="r" b="b"/>
              <a:pathLst>
                <a:path w="826331" h="967563">
                  <a:moveTo>
                    <a:pt x="252173" y="967563"/>
                  </a:moveTo>
                  <a:cubicBezTo>
                    <a:pt x="92684" y="713267"/>
                    <a:pt x="-66804" y="458972"/>
                    <a:pt x="28889" y="297712"/>
                  </a:cubicBezTo>
                  <a:cubicBezTo>
                    <a:pt x="124582" y="136452"/>
                    <a:pt x="704057" y="44302"/>
                    <a:pt x="826331" y="0"/>
                  </a:cubicBezTo>
                </a:path>
              </a:pathLst>
            </a:custGeom>
            <a:noFill/>
            <a:ln>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22"/>
            </a:p>
          </p:txBody>
        </p:sp>
        <p:sp>
          <p:nvSpPr>
            <p:cNvPr id="20" name="Freeform 19"/>
            <p:cNvSpPr/>
            <p:nvPr/>
          </p:nvSpPr>
          <p:spPr bwMode="auto">
            <a:xfrm rot="20905607">
              <a:off x="10644529" y="3486469"/>
              <a:ext cx="568906" cy="651958"/>
            </a:xfrm>
            <a:custGeom>
              <a:avLst/>
              <a:gdLst>
                <a:gd name="connsiteX0" fmla="*/ 594989 w 594989"/>
                <a:gd name="connsiteY0" fmla="*/ 0 h 616688"/>
                <a:gd name="connsiteX1" fmla="*/ 52728 w 594989"/>
                <a:gd name="connsiteY1" fmla="*/ 106325 h 616688"/>
                <a:gd name="connsiteX2" fmla="*/ 20831 w 594989"/>
                <a:gd name="connsiteY2" fmla="*/ 616688 h 616688"/>
              </a:gdLst>
              <a:ahLst/>
              <a:cxnLst>
                <a:cxn ang="0">
                  <a:pos x="connsiteX0" y="connsiteY0"/>
                </a:cxn>
                <a:cxn ang="0">
                  <a:pos x="connsiteX1" y="connsiteY1"/>
                </a:cxn>
                <a:cxn ang="0">
                  <a:pos x="connsiteX2" y="connsiteY2"/>
                </a:cxn>
              </a:cxnLst>
              <a:rect l="l" t="t" r="r" b="b"/>
              <a:pathLst>
                <a:path w="594989" h="616688">
                  <a:moveTo>
                    <a:pt x="594989" y="0"/>
                  </a:moveTo>
                  <a:cubicBezTo>
                    <a:pt x="371705" y="1772"/>
                    <a:pt x="148421" y="3544"/>
                    <a:pt x="52728" y="106325"/>
                  </a:cubicBezTo>
                  <a:cubicBezTo>
                    <a:pt x="-42965" y="209106"/>
                    <a:pt x="20831" y="616688"/>
                    <a:pt x="20831" y="616688"/>
                  </a:cubicBezTo>
                </a:path>
              </a:pathLst>
            </a:custGeom>
            <a:noFill/>
            <a:ln>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22"/>
                <a:t> </a:t>
              </a:r>
            </a:p>
          </p:txBody>
        </p:sp>
      </p:grpSp>
      <p:pic>
        <p:nvPicPr>
          <p:cNvPr id="21" name="Content Placeholder 4" descr="Screen Clipping"/>
          <p:cNvPicPr>
            <a:picLocks noGrp="1" noChangeAspect="1"/>
          </p:cNvPicPr>
          <p:nvPr>
            <p:ph sz="quarter" idx="10"/>
          </p:nvPr>
        </p:nvPicPr>
        <p:blipFill>
          <a:blip r:embed="rId7">
            <a:extLst>
              <a:ext uri="{28A0092B-C50C-407E-A947-70E740481C1C}">
                <a14:useLocalDpi xmlns:a14="http://schemas.microsoft.com/office/drawing/2010/main" val="0"/>
              </a:ext>
            </a:extLst>
          </a:blip>
          <a:stretch>
            <a:fillRect/>
          </a:stretch>
        </p:blipFill>
        <p:spPr>
          <a:xfrm>
            <a:off x="147980" y="2370254"/>
            <a:ext cx="5452842" cy="2956362"/>
          </a:xfrm>
        </p:spPr>
      </p:pic>
      <p:cxnSp>
        <p:nvCxnSpPr>
          <p:cNvPr id="27" name="Straight Connector 26"/>
          <p:cNvCxnSpPr/>
          <p:nvPr/>
        </p:nvCxnSpPr>
        <p:spPr>
          <a:xfrm flipH="1">
            <a:off x="5757949" y="1396538"/>
            <a:ext cx="0" cy="5397731"/>
          </a:xfrm>
          <a:prstGeom prst="line">
            <a:avLst/>
          </a:prstGeom>
          <a:ln w="19050">
            <a:solidFill>
              <a:srgbClr val="7030A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9" name="Rectangle 28"/>
          <p:cNvSpPr/>
          <p:nvPr/>
        </p:nvSpPr>
        <p:spPr>
          <a:xfrm>
            <a:off x="499529" y="5004807"/>
            <a:ext cx="1421799" cy="381344"/>
          </a:xfrm>
          <a:prstGeom prst="rect">
            <a:avLst/>
          </a:prstGeom>
          <a:solidFill>
            <a:schemeClr val="bg1"/>
          </a:solidFill>
        </p:spPr>
        <p:txBody>
          <a:bodyPr wrap="square" lIns="72857" tIns="36428" rIns="72857" bIns="36428">
            <a:spAutoFit/>
          </a:bodyPr>
          <a:lstStyle/>
          <a:p>
            <a:pPr algn="ctr"/>
            <a:r>
              <a:rPr lang="en-US" sz="2000" i="1" dirty="0">
                <a:solidFill>
                  <a:schemeClr val="tx1">
                    <a:lumMod val="95000"/>
                    <a:lumOff val="5000"/>
                  </a:schemeClr>
                </a:solidFill>
              </a:rPr>
              <a:t>Obama</a:t>
            </a:r>
          </a:p>
        </p:txBody>
      </p:sp>
      <p:sp>
        <p:nvSpPr>
          <p:cNvPr id="30" name="Rectangle 29"/>
          <p:cNvSpPr/>
          <p:nvPr/>
        </p:nvSpPr>
        <p:spPr>
          <a:xfrm>
            <a:off x="3593193" y="5007340"/>
            <a:ext cx="1421799" cy="381344"/>
          </a:xfrm>
          <a:prstGeom prst="rect">
            <a:avLst/>
          </a:prstGeom>
          <a:solidFill>
            <a:schemeClr val="bg1"/>
          </a:solidFill>
        </p:spPr>
        <p:txBody>
          <a:bodyPr wrap="square" lIns="72857" tIns="36428" rIns="72857" bIns="36428">
            <a:spAutoFit/>
          </a:bodyPr>
          <a:lstStyle/>
          <a:p>
            <a:pPr algn="ctr"/>
            <a:r>
              <a:rPr lang="en-US" sz="2000" i="1" dirty="0">
                <a:solidFill>
                  <a:schemeClr val="tx1">
                    <a:lumMod val="95000"/>
                    <a:lumOff val="5000"/>
                  </a:schemeClr>
                </a:solidFill>
              </a:rPr>
              <a:t>Hawaii</a:t>
            </a:r>
          </a:p>
        </p:txBody>
      </p:sp>
      <p:sp>
        <p:nvSpPr>
          <p:cNvPr id="31" name="Rectangle 30"/>
          <p:cNvSpPr/>
          <p:nvPr/>
        </p:nvSpPr>
        <p:spPr>
          <a:xfrm>
            <a:off x="1948559" y="5011074"/>
            <a:ext cx="1664617" cy="381344"/>
          </a:xfrm>
          <a:prstGeom prst="rect">
            <a:avLst/>
          </a:prstGeom>
          <a:solidFill>
            <a:schemeClr val="bg1"/>
          </a:solidFill>
        </p:spPr>
        <p:txBody>
          <a:bodyPr wrap="square" lIns="72857" tIns="36428" rIns="72857" bIns="36428">
            <a:spAutoFit/>
          </a:bodyPr>
          <a:lstStyle/>
          <a:p>
            <a:pPr algn="ctr"/>
            <a:r>
              <a:rPr lang="en-US" sz="2000" i="1" dirty="0" err="1">
                <a:solidFill>
                  <a:schemeClr val="tx1">
                    <a:lumMod val="95000"/>
                    <a:lumOff val="5000"/>
                  </a:schemeClr>
                </a:solidFill>
              </a:rPr>
              <a:t>BornIn</a:t>
            </a:r>
            <a:endParaRPr lang="en-US" sz="2000" i="1" dirty="0">
              <a:solidFill>
                <a:schemeClr val="tx1">
                  <a:lumMod val="95000"/>
                  <a:lumOff val="5000"/>
                </a:schemeClr>
              </a:solidFill>
            </a:endParaRPr>
          </a:p>
        </p:txBody>
      </p:sp>
    </p:spTree>
    <p:extLst>
      <p:ext uri="{BB962C8B-B14F-4D97-AF65-F5344CB8AC3E}">
        <p14:creationId xmlns:p14="http://schemas.microsoft.com/office/powerpoint/2010/main" val="61691503"/>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NN Embedding Methods</a:t>
            </a:r>
          </a:p>
        </p:txBody>
      </p:sp>
      <p:grpSp>
        <p:nvGrpSpPr>
          <p:cNvPr id="6" name="Group 5"/>
          <p:cNvGrpSpPr/>
          <p:nvPr/>
        </p:nvGrpSpPr>
        <p:grpSpPr>
          <a:xfrm>
            <a:off x="1230608" y="1453706"/>
            <a:ext cx="9617473" cy="4603283"/>
            <a:chOff x="902804" y="1212166"/>
            <a:chExt cx="9617473" cy="4603283"/>
          </a:xfrm>
        </p:grpSpPr>
        <mc:AlternateContent xmlns:mc="http://schemas.openxmlformats.org/markup-compatibility/2006" xmlns:a14="http://schemas.microsoft.com/office/drawing/2010/main">
          <mc:Choice Requires="a14">
            <p:graphicFrame>
              <p:nvGraphicFramePr>
                <p:cNvPr id="4" name="Content Placeholder 3"/>
                <p:cNvGraphicFramePr>
                  <a:graphicFrameLocks/>
                </p:cNvGraphicFramePr>
                <p:nvPr>
                  <p:extLst/>
                </p:nvPr>
              </p:nvGraphicFramePr>
              <p:xfrm>
                <a:off x="902804" y="1212166"/>
                <a:ext cx="9617473" cy="3996598"/>
              </p:xfrm>
              <a:graphic>
                <a:graphicData uri="http://schemas.openxmlformats.org/drawingml/2006/table">
                  <a:tbl>
                    <a:tblPr firstRow="1" bandRow="1">
                      <a:tableStyleId>{72833802-FEF1-4C79-8D5D-14CF1EAF98D9}</a:tableStyleId>
                    </a:tblPr>
                    <a:tblGrid>
                      <a:gridCol w="3132965">
                        <a:extLst>
                          <a:ext uri="{9D8B030D-6E8A-4147-A177-3AD203B41FA5}">
                            <a16:colId xmlns:a16="http://schemas.microsoft.com/office/drawing/2014/main" val="20000"/>
                          </a:ext>
                        </a:extLst>
                      </a:gridCol>
                      <a:gridCol w="4225859">
                        <a:extLst>
                          <a:ext uri="{9D8B030D-6E8A-4147-A177-3AD203B41FA5}">
                            <a16:colId xmlns:a16="http://schemas.microsoft.com/office/drawing/2014/main" val="20001"/>
                          </a:ext>
                        </a:extLst>
                      </a:gridCol>
                      <a:gridCol w="2258649">
                        <a:extLst>
                          <a:ext uri="{9D8B030D-6E8A-4147-A177-3AD203B41FA5}">
                            <a16:colId xmlns:a16="http://schemas.microsoft.com/office/drawing/2014/main" val="20002"/>
                          </a:ext>
                        </a:extLst>
                      </a:gridCol>
                    </a:tblGrid>
                    <a:tr h="802428">
                      <a:tc>
                        <a:txBody>
                          <a:bodyPr/>
                          <a:lstStyle/>
                          <a:p>
                            <a:r>
                              <a:rPr lang="en-US" sz="2300" dirty="0"/>
                              <a:t>Relation</a:t>
                            </a:r>
                            <a:r>
                              <a:rPr lang="en-US" sz="2300" baseline="0" dirty="0"/>
                              <a:t> </a:t>
                            </a:r>
                          </a:p>
                          <a:p>
                            <a:r>
                              <a:rPr lang="en-US" sz="2300" baseline="0" dirty="0"/>
                              <a:t>representation</a:t>
                            </a:r>
                            <a:endParaRPr lang="en-US" sz="2300" b="0" dirty="0">
                              <a:solidFill>
                                <a:schemeClr val="tx1">
                                  <a:lumMod val="95000"/>
                                  <a:lumOff val="5000"/>
                                </a:schemeClr>
                              </a:solidFill>
                            </a:endParaRPr>
                          </a:p>
                        </a:txBody>
                        <a:tcPr marL="87432" marR="87432" marT="43716" marB="43716"/>
                      </a:tc>
                      <a:tc>
                        <a:txBody>
                          <a:bodyPr/>
                          <a:lstStyle/>
                          <a:p>
                            <a:pPr algn="ctr"/>
                            <a:r>
                              <a:rPr lang="en-US" sz="2300" dirty="0"/>
                              <a:t>Scoring Function</a:t>
                            </a:r>
                          </a:p>
                          <a:p>
                            <a:pPr algn="ctr"/>
                            <a14:m>
                              <m:oMathPara xmlns:m="http://schemas.openxmlformats.org/officeDocument/2006/math">
                                <m:oMathParaPr>
                                  <m:jc m:val="centerGroup"/>
                                </m:oMathParaPr>
                                <m:oMath xmlns:m="http://schemas.openxmlformats.org/officeDocument/2006/math">
                                  <m:sSub>
                                    <m:sSubPr>
                                      <m:ctrlPr>
                                        <a:rPr lang="en-US" sz="2300" i="1" smtClean="0">
                                          <a:latin typeface="Cambria Math" panose="02040503050406030204" pitchFamily="18" charset="0"/>
                                        </a:rPr>
                                      </m:ctrlPr>
                                    </m:sSubPr>
                                    <m:e>
                                      <m:r>
                                        <a:rPr lang="en-US" sz="2300" smtClean="0">
                                          <a:latin typeface="Cambria Math" panose="02040503050406030204" pitchFamily="18" charset="0"/>
                                        </a:rPr>
                                        <m:t>𝑆</m:t>
                                      </m:r>
                                    </m:e>
                                    <m:sub>
                                      <m:r>
                                        <a:rPr lang="en-US" sz="2300" smtClean="0">
                                          <a:latin typeface="Cambria Math" panose="02040503050406030204" pitchFamily="18" charset="0"/>
                                        </a:rPr>
                                        <m:t>𝑟</m:t>
                                      </m:r>
                                    </m:sub>
                                  </m:sSub>
                                  <m:d>
                                    <m:dPr>
                                      <m:ctrlPr>
                                        <a:rPr lang="en-US" sz="2300" i="1" smtClean="0">
                                          <a:latin typeface="Cambria Math" panose="02040503050406030204" pitchFamily="18" charset="0"/>
                                        </a:rPr>
                                      </m:ctrlPr>
                                    </m:dPr>
                                    <m:e>
                                      <m:r>
                                        <a:rPr lang="en-US" sz="2300" smtClean="0">
                                          <a:latin typeface="Cambria Math" panose="02040503050406030204" pitchFamily="18" charset="0"/>
                                        </a:rPr>
                                        <m:t>𝑎</m:t>
                                      </m:r>
                                      <m:r>
                                        <a:rPr lang="en-US" sz="2300" smtClean="0">
                                          <a:latin typeface="Cambria Math" panose="02040503050406030204" pitchFamily="18" charset="0"/>
                                        </a:rPr>
                                        <m:t>,</m:t>
                                      </m:r>
                                      <m:r>
                                        <a:rPr lang="en-US" sz="2300" smtClean="0">
                                          <a:latin typeface="Cambria Math" panose="02040503050406030204" pitchFamily="18" charset="0"/>
                                        </a:rPr>
                                        <m:t>𝑏</m:t>
                                      </m:r>
                                    </m:e>
                                  </m:d>
                                </m:oMath>
                              </m:oMathPara>
                            </a14:m>
                            <a:endParaRPr lang="en-US" sz="2300" b="0" dirty="0">
                              <a:solidFill>
                                <a:schemeClr val="tx1">
                                  <a:lumMod val="95000"/>
                                  <a:lumOff val="5000"/>
                                </a:schemeClr>
                              </a:solidFill>
                            </a:endParaRPr>
                          </a:p>
                        </a:txBody>
                        <a:tcPr marL="87432" marR="87432" marT="43716" marB="43716"/>
                      </a:tc>
                      <a:tc>
                        <a:txBody>
                          <a:bodyPr/>
                          <a:lstStyle/>
                          <a:p>
                            <a:pPr algn="ctr"/>
                            <a:r>
                              <a:rPr lang="en-US" sz="2300" dirty="0"/>
                              <a:t># Parameters</a:t>
                            </a:r>
                            <a:endParaRPr lang="en-US" sz="2300" b="0" dirty="0">
                              <a:solidFill>
                                <a:schemeClr val="tx1">
                                  <a:lumMod val="95000"/>
                                  <a:lumOff val="5000"/>
                                </a:schemeClr>
                              </a:solidFill>
                            </a:endParaRPr>
                          </a:p>
                        </a:txBody>
                        <a:tcPr marL="87432" marR="87432" marT="43716" marB="43716"/>
                      </a:tc>
                      <a:extLst>
                        <a:ext uri="{0D108BD9-81ED-4DB2-BD59-A6C34878D82A}">
                          <a16:rowId xmlns:a16="http://schemas.microsoft.com/office/drawing/2014/main" val="10000"/>
                        </a:ext>
                      </a:extLst>
                    </a:tr>
                    <a:tr h="709168">
                      <a:tc>
                        <a:txBody>
                          <a:bodyPr/>
                          <a:lstStyle/>
                          <a:p>
                            <a:r>
                              <a:rPr lang="en-US" sz="2300" dirty="0"/>
                              <a:t>Vector (</a:t>
                            </a:r>
                            <a:r>
                              <a:rPr lang="en-US" sz="2300" dirty="0" err="1"/>
                              <a:t>TransE</a:t>
                            </a:r>
                            <a:r>
                              <a:rPr lang="en-US" sz="2300" dirty="0"/>
                              <a:t>)</a:t>
                            </a:r>
                          </a:p>
                          <a:p>
                            <a:r>
                              <a:rPr lang="en-US" sz="1700" dirty="0"/>
                              <a:t>(</a:t>
                            </a:r>
                            <a:r>
                              <a:rPr lang="en-US" sz="1700" dirty="0" err="1"/>
                              <a:t>Bordes</a:t>
                            </a:r>
                            <a:r>
                              <a:rPr lang="en-US" sz="1700" baseline="0" dirty="0"/>
                              <a:t>+ 2013)</a:t>
                            </a:r>
                            <a:endParaRPr lang="en-US" sz="1700" baseline="0" dirty="0">
                              <a:solidFill>
                                <a:schemeClr val="tx1">
                                  <a:lumMod val="95000"/>
                                  <a:lumOff val="5000"/>
                                </a:schemeClr>
                              </a:solidFill>
                            </a:endParaRPr>
                          </a:p>
                        </a:txBody>
                        <a:tcPr marL="87432" marR="87432" marT="43716" marB="43716"/>
                      </a:tc>
                      <a:tc>
                        <a:txBody>
                          <a:bodyPr/>
                          <a:lstStyle/>
                          <a:p>
                            <a:pPr algn="ctr"/>
                            <a14:m>
                              <m:oMathPara xmlns:m="http://schemas.openxmlformats.org/officeDocument/2006/math">
                                <m:oMathParaPr>
                                  <m:jc m:val="centerGroup"/>
                                </m:oMathParaPr>
                                <m:oMath xmlns:m="http://schemas.openxmlformats.org/officeDocument/2006/math">
                                  <m:sSub>
                                    <m:sSubPr>
                                      <m:ctrlPr>
                                        <a:rPr lang="en-US" sz="2300" i="1" baseline="0" smtClean="0">
                                          <a:latin typeface="Cambria Math" panose="02040503050406030204" pitchFamily="18" charset="0"/>
                                        </a:rPr>
                                      </m:ctrlPr>
                                    </m:sSubPr>
                                    <m:e>
                                      <m:r>
                                        <a:rPr lang="en-US" sz="2300" baseline="0" smtClean="0">
                                          <a:latin typeface="Cambria Math" panose="02040503050406030204" pitchFamily="18" charset="0"/>
                                        </a:rPr>
                                        <m:t>|</m:t>
                                      </m:r>
                                      <m:d>
                                        <m:dPr>
                                          <m:begChr m:val="|"/>
                                          <m:endChr m:val="|"/>
                                          <m:ctrlPr>
                                            <a:rPr lang="en-US" sz="2300" i="1" baseline="0" smtClean="0">
                                              <a:latin typeface="Cambria Math" panose="02040503050406030204" pitchFamily="18" charset="0"/>
                                            </a:rPr>
                                          </m:ctrlPr>
                                        </m:dPr>
                                        <m:e>
                                          <m:r>
                                            <a:rPr lang="en-US" sz="2300" baseline="0" smtClean="0">
                                              <a:latin typeface="Cambria Math" panose="02040503050406030204" pitchFamily="18" charset="0"/>
                                            </a:rPr>
                                            <m:t>𝑎</m:t>
                                          </m:r>
                                          <m:r>
                                            <a:rPr lang="en-US" sz="2300" baseline="0" smtClean="0">
                                              <a:latin typeface="Cambria Math" panose="02040503050406030204" pitchFamily="18" charset="0"/>
                                            </a:rPr>
                                            <m:t>−</m:t>
                                          </m:r>
                                          <m:r>
                                            <a:rPr lang="en-US" sz="2300" baseline="0" smtClean="0">
                                              <a:latin typeface="Cambria Math" panose="02040503050406030204" pitchFamily="18" charset="0"/>
                                            </a:rPr>
                                            <m:t>𝑏</m:t>
                                          </m:r>
                                          <m:r>
                                            <a:rPr lang="en-US" sz="2300" baseline="0" smtClean="0">
                                              <a:latin typeface="Cambria Math" panose="02040503050406030204" pitchFamily="18" charset="0"/>
                                            </a:rPr>
                                            <m:t>+</m:t>
                                          </m:r>
                                          <m:sSub>
                                            <m:sSubPr>
                                              <m:ctrlPr>
                                                <a:rPr lang="en-US" sz="2300" i="1" baseline="0" smtClean="0">
                                                  <a:latin typeface="Cambria Math" panose="02040503050406030204" pitchFamily="18" charset="0"/>
                                                </a:rPr>
                                              </m:ctrlPr>
                                            </m:sSubPr>
                                            <m:e>
                                              <m:r>
                                                <a:rPr lang="en-US" sz="2300" baseline="0" smtClean="0">
                                                  <a:latin typeface="Cambria Math" panose="02040503050406030204" pitchFamily="18" charset="0"/>
                                                </a:rPr>
                                                <m:t>𝑉</m:t>
                                              </m:r>
                                            </m:e>
                                            <m:sub>
                                              <m:r>
                                                <a:rPr lang="en-US" sz="2300" baseline="0" smtClean="0">
                                                  <a:latin typeface="Cambria Math" panose="02040503050406030204" pitchFamily="18" charset="0"/>
                                                </a:rPr>
                                                <m:t>𝑟</m:t>
                                              </m:r>
                                            </m:sub>
                                          </m:sSub>
                                        </m:e>
                                      </m:d>
                                      <m:r>
                                        <a:rPr lang="en-US" sz="2300" baseline="0" smtClean="0">
                                          <a:latin typeface="Cambria Math" panose="02040503050406030204" pitchFamily="18" charset="0"/>
                                        </a:rPr>
                                        <m:t>|</m:t>
                                      </m:r>
                                    </m:e>
                                    <m:sub>
                                      <m:r>
                                        <a:rPr lang="en-US" sz="2300" baseline="0" smtClean="0">
                                          <a:latin typeface="Cambria Math" panose="02040503050406030204" pitchFamily="18" charset="0"/>
                                        </a:rPr>
                                        <m:t>1,2</m:t>
                                      </m:r>
                                    </m:sub>
                                  </m:sSub>
                                </m:oMath>
                              </m:oMathPara>
                            </a14:m>
                            <a:endParaRPr lang="en-US" sz="2300" dirty="0">
                              <a:solidFill>
                                <a:schemeClr val="tx1">
                                  <a:lumMod val="95000"/>
                                  <a:lumOff val="5000"/>
                                </a:schemeClr>
                              </a:solidFill>
                            </a:endParaRPr>
                          </a:p>
                        </a:txBody>
                        <a:tcPr marL="87432" marR="87432" marT="43716" marB="43716"/>
                      </a:tc>
                      <a:tc>
                        <a:txBody>
                          <a:bodyPr/>
                          <a:lstStyle/>
                          <a:p>
                            <a:pPr algn="ctr"/>
                            <a14:m>
                              <m:oMath xmlns:m="http://schemas.openxmlformats.org/officeDocument/2006/math">
                                <m:sSub>
                                  <m:sSubPr>
                                    <m:ctrlPr>
                                      <a:rPr lang="en-US" sz="2300" i="1" dirty="0" smtClean="0">
                                        <a:latin typeface="Cambria Math" panose="02040503050406030204" pitchFamily="18" charset="0"/>
                                      </a:rPr>
                                    </m:ctrlPr>
                                  </m:sSubPr>
                                  <m:e>
                                    <m:r>
                                      <a:rPr lang="en-US" sz="2300" dirty="0" smtClean="0">
                                        <a:latin typeface="Cambria Math" panose="02040503050406030204" pitchFamily="18" charset="0"/>
                                      </a:rPr>
                                      <m:t>𝑂</m:t>
                                    </m:r>
                                    <m:r>
                                      <a:rPr lang="en-US" sz="2300" dirty="0" smtClean="0">
                                        <a:latin typeface="Cambria Math" panose="02040503050406030204" pitchFamily="18" charset="0"/>
                                      </a:rPr>
                                      <m:t>(</m:t>
                                    </m:r>
                                    <m:r>
                                      <a:rPr lang="en-US" sz="2300" dirty="0" smtClean="0">
                                        <a:latin typeface="Cambria Math" panose="02040503050406030204" pitchFamily="18" charset="0"/>
                                      </a:rPr>
                                      <m:t>𝑛</m:t>
                                    </m:r>
                                  </m:e>
                                  <m:sub>
                                    <m:r>
                                      <a:rPr lang="en-US" sz="2300" dirty="0" smtClean="0">
                                        <a:latin typeface="Cambria Math" panose="02040503050406030204" pitchFamily="18" charset="0"/>
                                      </a:rPr>
                                      <m:t>𝑟</m:t>
                                    </m:r>
                                  </m:sub>
                                </m:sSub>
                                <m:r>
                                  <a:rPr lang="en-US" sz="2300" dirty="0" smtClean="0">
                                    <a:latin typeface="Cambria Math" panose="02040503050406030204" pitchFamily="18" charset="0"/>
                                  </a:rPr>
                                  <m:t>×</m:t>
                                </m:r>
                                <m:r>
                                  <a:rPr lang="en-US" sz="2300" dirty="0" smtClean="0">
                                    <a:latin typeface="Cambria Math" panose="02040503050406030204" pitchFamily="18" charset="0"/>
                                  </a:rPr>
                                  <m:t>𝑘</m:t>
                                </m:r>
                              </m:oMath>
                            </a14:m>
                            <a:r>
                              <a:rPr lang="en-US" sz="2300" dirty="0"/>
                              <a:t>)</a:t>
                            </a:r>
                            <a:endParaRPr lang="en-US" sz="2300" dirty="0">
                              <a:solidFill>
                                <a:schemeClr val="tx1">
                                  <a:lumMod val="95000"/>
                                  <a:lumOff val="5000"/>
                                </a:schemeClr>
                              </a:solidFill>
                            </a:endParaRPr>
                          </a:p>
                        </a:txBody>
                        <a:tcPr marL="87432" marR="87432" marT="43716" marB="43716"/>
                      </a:tc>
                      <a:extLst>
                        <a:ext uri="{0D108BD9-81ED-4DB2-BD59-A6C34878D82A}">
                          <a16:rowId xmlns:a16="http://schemas.microsoft.com/office/drawing/2014/main" val="10001"/>
                        </a:ext>
                      </a:extLst>
                    </a:tr>
                    <a:tr h="973406">
                      <a:tc>
                        <a:txBody>
                          <a:bodyPr/>
                          <a:lstStyle/>
                          <a:p>
                            <a:r>
                              <a:rPr lang="en-US" sz="2300" dirty="0"/>
                              <a:t>Matrix (Bilinear)</a:t>
                            </a:r>
                          </a:p>
                          <a:p>
                            <a:pPr marL="0" marR="0" indent="0" algn="l" defTabSz="3291840" rtl="0" eaLnBrk="1" fontAlgn="auto" latinLnBrk="0" hangingPunct="1">
                              <a:lnSpc>
                                <a:spcPct val="100000"/>
                              </a:lnSpc>
                              <a:spcBef>
                                <a:spcPts val="0"/>
                              </a:spcBef>
                              <a:spcAft>
                                <a:spcPts val="0"/>
                              </a:spcAft>
                              <a:buClrTx/>
                              <a:buSzTx/>
                              <a:buFontTx/>
                              <a:buNone/>
                              <a:tabLst/>
                              <a:defRPr/>
                            </a:pPr>
                            <a:r>
                              <a:rPr lang="en-US" sz="1700" dirty="0"/>
                              <a:t>(</a:t>
                            </a:r>
                            <a:r>
                              <a:rPr lang="en-US" sz="1700" dirty="0" err="1"/>
                              <a:t>Bordes</a:t>
                            </a:r>
                            <a:r>
                              <a:rPr lang="en-US" sz="1700" dirty="0"/>
                              <a:t>+ 2012, </a:t>
                            </a:r>
                            <a:br>
                              <a:rPr lang="en-US" sz="1700" dirty="0"/>
                            </a:br>
                            <a:r>
                              <a:rPr lang="en-US" sz="1700" baseline="0" dirty="0" err="1"/>
                              <a:t>Collobert</a:t>
                            </a:r>
                            <a:r>
                              <a:rPr lang="en-US" sz="1700" baseline="0" dirty="0"/>
                              <a:t> &amp; Weston 2008</a:t>
                            </a:r>
                            <a:r>
                              <a:rPr lang="en-US" sz="1700" dirty="0"/>
                              <a:t>)</a:t>
                            </a:r>
                            <a:endParaRPr lang="en-US" sz="1700" dirty="0">
                              <a:solidFill>
                                <a:schemeClr val="tx1">
                                  <a:lumMod val="95000"/>
                                  <a:lumOff val="5000"/>
                                </a:schemeClr>
                              </a:solidFill>
                            </a:endParaRPr>
                          </a:p>
                        </a:txBody>
                        <a:tcPr marL="87432" marR="87432" marT="43716" marB="43716"/>
                      </a:tc>
                      <a:tc>
                        <a:txBody>
                          <a:bodyPr/>
                          <a:lstStyle/>
                          <a:p>
                            <a:pPr marL="0" marR="0" indent="0" algn="ctr" defTabSz="329184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lang="en-US" sz="2300" i="1" dirty="0" smtClean="0">
                                          <a:latin typeface="Cambria Math" panose="02040503050406030204" pitchFamily="18" charset="0"/>
                                        </a:rPr>
                                      </m:ctrlPr>
                                    </m:sSupPr>
                                    <m:e>
                                      <m:r>
                                        <a:rPr lang="en-US" sz="2300" dirty="0" smtClean="0">
                                          <a:latin typeface="Cambria Math" panose="02040503050406030204" pitchFamily="18" charset="0"/>
                                        </a:rPr>
                                        <m:t>𝑎</m:t>
                                      </m:r>
                                    </m:e>
                                    <m:sup>
                                      <m:r>
                                        <a:rPr lang="en-US" sz="2300" dirty="0" smtClean="0">
                                          <a:latin typeface="Cambria Math" panose="02040503050406030204" pitchFamily="18" charset="0"/>
                                        </a:rPr>
                                        <m:t>𝑇</m:t>
                                      </m:r>
                                    </m:sup>
                                  </m:sSup>
                                  <m:sSub>
                                    <m:sSubPr>
                                      <m:ctrlPr>
                                        <a:rPr lang="en-US" sz="2300" i="1" dirty="0" smtClean="0">
                                          <a:latin typeface="Cambria Math" panose="02040503050406030204" pitchFamily="18" charset="0"/>
                                        </a:rPr>
                                      </m:ctrlPr>
                                    </m:sSubPr>
                                    <m:e>
                                      <m:r>
                                        <a:rPr lang="en-US" sz="2300" dirty="0" smtClean="0">
                                          <a:latin typeface="Cambria Math" panose="02040503050406030204" pitchFamily="18" charset="0"/>
                                        </a:rPr>
                                        <m:t>𝑀</m:t>
                                      </m:r>
                                    </m:e>
                                    <m:sub>
                                      <m:r>
                                        <a:rPr lang="en-US" sz="2300" dirty="0" smtClean="0">
                                          <a:latin typeface="Cambria Math" panose="02040503050406030204" pitchFamily="18" charset="0"/>
                                        </a:rPr>
                                        <m:t>𝑟</m:t>
                                      </m:r>
                                    </m:sub>
                                  </m:sSub>
                                  <m:r>
                                    <a:rPr lang="en-US" sz="2300" dirty="0" smtClean="0">
                                      <a:latin typeface="Cambria Math" panose="02040503050406030204" pitchFamily="18" charset="0"/>
                                    </a:rPr>
                                    <m:t>𝑏</m:t>
                                  </m:r>
                                </m:oMath>
                              </m:oMathPara>
                            </a14:m>
                            <a:endParaRPr lang="en-US" sz="2300" baseline="0" dirty="0"/>
                          </a:p>
                          <a:p>
                            <a:pPr marL="0" marR="0" indent="0" algn="ctr" defTabSz="329184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lang="en-US" sz="2300" i="1" smtClean="0">
                                          <a:latin typeface="Cambria Math" panose="02040503050406030204" pitchFamily="18" charset="0"/>
                                        </a:rPr>
                                      </m:ctrlPr>
                                    </m:sSupPr>
                                    <m:e>
                                      <m:r>
                                        <a:rPr lang="en-US" sz="2300" smtClean="0">
                                          <a:latin typeface="Cambria Math" panose="02040503050406030204" pitchFamily="18" charset="0"/>
                                        </a:rPr>
                                        <m:t>𝑢</m:t>
                                      </m:r>
                                    </m:e>
                                    <m:sup>
                                      <m:r>
                                        <a:rPr lang="en-US" sz="2300" smtClean="0">
                                          <a:latin typeface="Cambria Math" panose="02040503050406030204" pitchFamily="18" charset="0"/>
                                        </a:rPr>
                                        <m:t>𝑇</m:t>
                                      </m:r>
                                    </m:sup>
                                  </m:sSup>
                                  <m:r>
                                    <a:rPr lang="en-US" sz="2300" smtClean="0">
                                      <a:latin typeface="Cambria Math" panose="02040503050406030204" pitchFamily="18" charset="0"/>
                                    </a:rPr>
                                    <m:t>𝑓</m:t>
                                  </m:r>
                                  <m:r>
                                    <a:rPr lang="en-US" sz="2300" smtClean="0">
                                      <a:latin typeface="Cambria Math" panose="02040503050406030204" pitchFamily="18" charset="0"/>
                                    </a:rPr>
                                    <m:t>(</m:t>
                                  </m:r>
                                  <m:sSub>
                                    <m:sSubPr>
                                      <m:ctrlPr>
                                        <a:rPr lang="en-US" sz="2300" i="1" dirty="0" smtClean="0">
                                          <a:latin typeface="Cambria Math" panose="02040503050406030204" pitchFamily="18" charset="0"/>
                                        </a:rPr>
                                      </m:ctrlPr>
                                    </m:sSubPr>
                                    <m:e>
                                      <m:r>
                                        <a:rPr lang="en-US" sz="2300" dirty="0" smtClean="0">
                                          <a:latin typeface="Cambria Math" panose="02040503050406030204" pitchFamily="18" charset="0"/>
                                        </a:rPr>
                                        <m:t> </m:t>
                                      </m:r>
                                      <m:r>
                                        <a:rPr lang="en-US" sz="2300" dirty="0" smtClean="0">
                                          <a:latin typeface="Cambria Math" panose="02040503050406030204" pitchFamily="18" charset="0"/>
                                        </a:rPr>
                                        <m:t>𝑀</m:t>
                                      </m:r>
                                    </m:e>
                                    <m:sub>
                                      <m:r>
                                        <a:rPr lang="en-US" sz="2300" dirty="0" smtClean="0">
                                          <a:latin typeface="Cambria Math" panose="02040503050406030204" pitchFamily="18" charset="0"/>
                                        </a:rPr>
                                        <m:t>𝑟</m:t>
                                      </m:r>
                                      <m:r>
                                        <a:rPr lang="en-US" sz="2300" dirty="0" smtClean="0">
                                          <a:latin typeface="Cambria Math" panose="02040503050406030204" pitchFamily="18" charset="0"/>
                                        </a:rPr>
                                        <m:t>1</m:t>
                                      </m:r>
                                    </m:sub>
                                  </m:sSub>
                                  <m:r>
                                    <a:rPr lang="en-US" sz="2300" dirty="0" smtClean="0">
                                      <a:latin typeface="Cambria Math" panose="02040503050406030204" pitchFamily="18" charset="0"/>
                                    </a:rPr>
                                    <m:t>𝑎</m:t>
                                  </m:r>
                                  <m:r>
                                    <a:rPr lang="en-US" sz="2300" dirty="0" smtClean="0">
                                      <a:latin typeface="Cambria Math" panose="02040503050406030204" pitchFamily="18" charset="0"/>
                                    </a:rPr>
                                    <m:t>+</m:t>
                                  </m:r>
                                  <m:sSub>
                                    <m:sSubPr>
                                      <m:ctrlPr>
                                        <a:rPr lang="en-US" sz="2300" i="1" dirty="0" smtClean="0">
                                          <a:latin typeface="Cambria Math" panose="02040503050406030204" pitchFamily="18" charset="0"/>
                                        </a:rPr>
                                      </m:ctrlPr>
                                    </m:sSubPr>
                                    <m:e>
                                      <m:r>
                                        <a:rPr lang="en-US" sz="2300" dirty="0" smtClean="0">
                                          <a:latin typeface="Cambria Math" panose="02040503050406030204" pitchFamily="18" charset="0"/>
                                        </a:rPr>
                                        <m:t>𝑀</m:t>
                                      </m:r>
                                    </m:e>
                                    <m:sub>
                                      <m:r>
                                        <a:rPr lang="en-US" sz="2300" dirty="0" smtClean="0">
                                          <a:latin typeface="Cambria Math" panose="02040503050406030204" pitchFamily="18" charset="0"/>
                                        </a:rPr>
                                        <m:t>𝑟</m:t>
                                      </m:r>
                                      <m:r>
                                        <a:rPr lang="en-US" sz="2300" dirty="0" smtClean="0">
                                          <a:latin typeface="Cambria Math" panose="02040503050406030204" pitchFamily="18" charset="0"/>
                                        </a:rPr>
                                        <m:t>2</m:t>
                                      </m:r>
                                    </m:sub>
                                  </m:sSub>
                                  <m:r>
                                    <a:rPr lang="en-US" sz="2300" dirty="0" smtClean="0">
                                      <a:latin typeface="Cambria Math" panose="02040503050406030204" pitchFamily="18" charset="0"/>
                                    </a:rPr>
                                    <m:t>𝑏</m:t>
                                  </m:r>
                                  <m:r>
                                    <a:rPr lang="en-US" sz="2300" smtClean="0">
                                      <a:latin typeface="Cambria Math" panose="02040503050406030204" pitchFamily="18" charset="0"/>
                                    </a:rPr>
                                    <m:t>)</m:t>
                                  </m:r>
                                </m:oMath>
                              </m:oMathPara>
                            </a14:m>
                            <a:endParaRPr lang="en-US" sz="2300" dirty="0">
                              <a:solidFill>
                                <a:schemeClr val="tx1">
                                  <a:lumMod val="95000"/>
                                  <a:lumOff val="5000"/>
                                </a:schemeClr>
                              </a:solidFill>
                            </a:endParaRPr>
                          </a:p>
                        </a:txBody>
                        <a:tcPr marL="87432" marR="87432" marT="43716" marB="43716"/>
                      </a:tc>
                      <a:tc>
                        <a:txBody>
                          <a:bodyPr/>
                          <a:lstStyle/>
                          <a:p>
                            <a:pPr marL="0" marR="0" indent="0" algn="ctr" defTabSz="329184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2300" i="1" dirty="0" smtClean="0">
                                          <a:latin typeface="Cambria Math" panose="02040503050406030204" pitchFamily="18" charset="0"/>
                                        </a:rPr>
                                      </m:ctrlPr>
                                    </m:sSubPr>
                                    <m:e>
                                      <m:r>
                                        <a:rPr lang="en-US" sz="2300" dirty="0" smtClean="0">
                                          <a:latin typeface="Cambria Math" panose="02040503050406030204" pitchFamily="18" charset="0"/>
                                        </a:rPr>
                                        <m:t> </m:t>
                                      </m:r>
                                      <m:r>
                                        <a:rPr lang="en-US" sz="2300" dirty="0" smtClean="0">
                                          <a:latin typeface="Cambria Math" panose="02040503050406030204" pitchFamily="18" charset="0"/>
                                        </a:rPr>
                                        <m:t>𝑂</m:t>
                                      </m:r>
                                      <m:r>
                                        <a:rPr lang="en-US" sz="2300" dirty="0" smtClean="0">
                                          <a:latin typeface="Cambria Math" panose="02040503050406030204" pitchFamily="18" charset="0"/>
                                        </a:rPr>
                                        <m:t>(</m:t>
                                      </m:r>
                                      <m:r>
                                        <a:rPr lang="en-US" sz="2300" dirty="0" smtClean="0">
                                          <a:latin typeface="Cambria Math" panose="02040503050406030204" pitchFamily="18" charset="0"/>
                                        </a:rPr>
                                        <m:t>𝑛</m:t>
                                      </m:r>
                                    </m:e>
                                    <m:sub>
                                      <m:r>
                                        <a:rPr lang="en-US" sz="2300" dirty="0" smtClean="0">
                                          <a:latin typeface="Cambria Math" panose="02040503050406030204" pitchFamily="18" charset="0"/>
                                        </a:rPr>
                                        <m:t>𝑟</m:t>
                                      </m:r>
                                    </m:sub>
                                  </m:sSub>
                                  <m:r>
                                    <a:rPr lang="en-US" sz="2300" dirty="0" smtClean="0">
                                      <a:latin typeface="Cambria Math" panose="02040503050406030204" pitchFamily="18" charset="0"/>
                                    </a:rPr>
                                    <m:t>×</m:t>
                                  </m:r>
                                  <m:sSup>
                                    <m:sSupPr>
                                      <m:ctrlPr>
                                        <a:rPr lang="en-US" sz="2300" i="1" dirty="0" smtClean="0">
                                          <a:latin typeface="Cambria Math" panose="02040503050406030204" pitchFamily="18" charset="0"/>
                                        </a:rPr>
                                      </m:ctrlPr>
                                    </m:sSupPr>
                                    <m:e>
                                      <m:r>
                                        <a:rPr lang="en-US" sz="2300" dirty="0" smtClean="0">
                                          <a:latin typeface="Cambria Math" panose="02040503050406030204" pitchFamily="18" charset="0"/>
                                        </a:rPr>
                                        <m:t>𝑘</m:t>
                                      </m:r>
                                    </m:e>
                                    <m:sup>
                                      <m:r>
                                        <a:rPr lang="en-US" sz="2300" dirty="0" smtClean="0">
                                          <a:latin typeface="Cambria Math" panose="02040503050406030204" pitchFamily="18" charset="0"/>
                                        </a:rPr>
                                        <m:t>2</m:t>
                                      </m:r>
                                    </m:sup>
                                  </m:sSup>
                                  <m:r>
                                    <a:rPr lang="en-US" sz="2300" dirty="0" smtClean="0">
                                      <a:latin typeface="Cambria Math" panose="02040503050406030204" pitchFamily="18" charset="0"/>
                                    </a:rPr>
                                    <m:t>)</m:t>
                                  </m:r>
                                </m:oMath>
                              </m:oMathPara>
                            </a14:m>
                            <a:endParaRPr lang="en-US" sz="2300" dirty="0">
                              <a:solidFill>
                                <a:schemeClr val="tx1">
                                  <a:lumMod val="95000"/>
                                  <a:lumOff val="5000"/>
                                </a:schemeClr>
                              </a:solidFill>
                            </a:endParaRPr>
                          </a:p>
                        </a:txBody>
                        <a:tcPr marL="87432" marR="87432" marT="43716" marB="43716"/>
                      </a:tc>
                      <a:extLst>
                        <a:ext uri="{0D108BD9-81ED-4DB2-BD59-A6C34878D82A}">
                          <a16:rowId xmlns:a16="http://schemas.microsoft.com/office/drawing/2014/main" val="10002"/>
                        </a:ext>
                      </a:extLst>
                    </a:tr>
                    <a:tr h="709168">
                      <a:tc>
                        <a:txBody>
                          <a:bodyPr/>
                          <a:lstStyle/>
                          <a:p>
                            <a:r>
                              <a:rPr lang="en-US" sz="2300" dirty="0"/>
                              <a:t>Tensor (NTN)</a:t>
                            </a:r>
                          </a:p>
                          <a:p>
                            <a:pPr marL="0" marR="0" indent="0" algn="l" defTabSz="3291840" rtl="0" eaLnBrk="1" fontAlgn="auto" latinLnBrk="0" hangingPunct="1">
                              <a:lnSpc>
                                <a:spcPct val="100000"/>
                              </a:lnSpc>
                              <a:spcBef>
                                <a:spcPts val="0"/>
                              </a:spcBef>
                              <a:spcAft>
                                <a:spcPts val="0"/>
                              </a:spcAft>
                              <a:buClrTx/>
                              <a:buSzTx/>
                              <a:buFontTx/>
                              <a:buNone/>
                              <a:tabLst/>
                              <a:defRPr/>
                            </a:pPr>
                            <a:r>
                              <a:rPr lang="en-US" sz="1700" dirty="0"/>
                              <a:t>(Socher+ 2013)</a:t>
                            </a:r>
                            <a:endParaRPr lang="en-US" sz="1700" dirty="0">
                              <a:solidFill>
                                <a:schemeClr val="tx1">
                                  <a:lumMod val="95000"/>
                                  <a:lumOff val="5000"/>
                                </a:schemeClr>
                              </a:solidFill>
                            </a:endParaRPr>
                          </a:p>
                        </a:txBody>
                        <a:tcPr marL="87432" marR="87432" marT="43716" marB="43716"/>
                      </a:tc>
                      <a:tc>
                        <a:txBody>
                          <a:bodyPr/>
                          <a:lstStyle/>
                          <a:p>
                            <a:pPr marL="0" marR="0" indent="0" algn="ctr" defTabSz="3291840" rtl="0" eaLnBrk="1" fontAlgn="auto" latinLnBrk="0" hangingPunct="1">
                              <a:lnSpc>
                                <a:spcPct val="100000"/>
                              </a:lnSpc>
                              <a:spcBef>
                                <a:spcPts val="0"/>
                              </a:spcBef>
                              <a:spcAft>
                                <a:spcPts val="0"/>
                              </a:spcAft>
                              <a:buClrTx/>
                              <a:buSzTx/>
                              <a:buFontTx/>
                              <a:buNone/>
                              <a:tabLst/>
                              <a:defRPr/>
                            </a:pPr>
                            <a14:m>
                              <m:oMath xmlns:m="http://schemas.openxmlformats.org/officeDocument/2006/math">
                                <m:sSup>
                                  <m:sSupPr>
                                    <m:ctrlPr>
                                      <a:rPr lang="en-US" sz="2300" i="1" dirty="0" smtClean="0">
                                        <a:latin typeface="Cambria Math" panose="02040503050406030204" pitchFamily="18" charset="0"/>
                                      </a:rPr>
                                    </m:ctrlPr>
                                  </m:sSupPr>
                                  <m:e>
                                    <m:sSup>
                                      <m:sSupPr>
                                        <m:ctrlPr>
                                          <a:rPr lang="en-US" sz="2300" i="1" smtClean="0">
                                            <a:latin typeface="Cambria Math" panose="02040503050406030204" pitchFamily="18" charset="0"/>
                                          </a:rPr>
                                        </m:ctrlPr>
                                      </m:sSupPr>
                                      <m:e>
                                        <m:r>
                                          <a:rPr lang="en-US" sz="2300" smtClean="0">
                                            <a:latin typeface="Cambria Math" panose="02040503050406030204" pitchFamily="18" charset="0"/>
                                          </a:rPr>
                                          <m:t>𝑢</m:t>
                                        </m:r>
                                      </m:e>
                                      <m:sup>
                                        <m:r>
                                          <a:rPr lang="en-US" sz="2300" smtClean="0">
                                            <a:latin typeface="Cambria Math" panose="02040503050406030204" pitchFamily="18" charset="0"/>
                                          </a:rPr>
                                          <m:t>𝑇</m:t>
                                        </m:r>
                                      </m:sup>
                                    </m:sSup>
                                    <m:r>
                                      <a:rPr lang="en-US" sz="2300" smtClean="0">
                                        <a:latin typeface="Cambria Math" panose="02040503050406030204" pitchFamily="18" charset="0"/>
                                      </a:rPr>
                                      <m:t>𝑓</m:t>
                                    </m:r>
                                    <m:r>
                                      <a:rPr lang="en-US" sz="2300" smtClean="0">
                                        <a:latin typeface="Cambria Math" panose="02040503050406030204" pitchFamily="18" charset="0"/>
                                      </a:rPr>
                                      <m:t>(</m:t>
                                    </m:r>
                                    <m:r>
                                      <a:rPr lang="en-US" sz="2300" smtClean="0">
                                        <a:latin typeface="Cambria Math" panose="02040503050406030204" pitchFamily="18" charset="0"/>
                                      </a:rPr>
                                      <m:t>𝑎</m:t>
                                    </m:r>
                                  </m:e>
                                  <m:sup>
                                    <m:r>
                                      <a:rPr lang="en-US" sz="2300" dirty="0" smtClean="0">
                                        <a:latin typeface="Cambria Math" panose="02040503050406030204" pitchFamily="18" charset="0"/>
                                      </a:rPr>
                                      <m:t>𝑇</m:t>
                                    </m:r>
                                  </m:sup>
                                </m:sSup>
                                <m:sSub>
                                  <m:sSubPr>
                                    <m:ctrlPr>
                                      <a:rPr lang="en-US" sz="2300" i="1" dirty="0" smtClean="0">
                                        <a:latin typeface="Cambria Math" panose="02040503050406030204" pitchFamily="18" charset="0"/>
                                      </a:rPr>
                                    </m:ctrlPr>
                                  </m:sSubPr>
                                  <m:e>
                                    <m:r>
                                      <a:rPr lang="en-US" sz="2300" dirty="0" smtClean="0">
                                        <a:latin typeface="Cambria Math" panose="02040503050406030204" pitchFamily="18" charset="0"/>
                                      </a:rPr>
                                      <m:t>𝑇</m:t>
                                    </m:r>
                                  </m:e>
                                  <m:sub>
                                    <m:r>
                                      <a:rPr lang="en-US" sz="2300" dirty="0" smtClean="0">
                                        <a:latin typeface="Cambria Math" panose="02040503050406030204" pitchFamily="18" charset="0"/>
                                      </a:rPr>
                                      <m:t>𝑟</m:t>
                                    </m:r>
                                  </m:sub>
                                </m:sSub>
                                <m:r>
                                  <a:rPr lang="en-US" sz="2300" dirty="0" smtClean="0">
                                    <a:latin typeface="Cambria Math" panose="02040503050406030204" pitchFamily="18" charset="0"/>
                                  </a:rPr>
                                  <m:t>𝑏</m:t>
                                </m:r>
                              </m:oMath>
                            </a14:m>
                            <a:r>
                              <a:rPr lang="en-US" sz="2300" dirty="0"/>
                              <a:t>+</a:t>
                            </a:r>
                            <a14:m>
                              <m:oMath xmlns:m="http://schemas.openxmlformats.org/officeDocument/2006/math">
                                <m:sSub>
                                  <m:sSubPr>
                                    <m:ctrlPr>
                                      <a:rPr lang="en-US" sz="2300" i="1" dirty="0" smtClean="0">
                                        <a:latin typeface="Cambria Math" panose="02040503050406030204" pitchFamily="18" charset="0"/>
                                      </a:rPr>
                                    </m:ctrlPr>
                                  </m:sSubPr>
                                  <m:e>
                                    <m:r>
                                      <a:rPr lang="en-US" sz="2300" dirty="0" smtClean="0">
                                        <a:latin typeface="Cambria Math" panose="02040503050406030204" pitchFamily="18" charset="0"/>
                                      </a:rPr>
                                      <m:t> </m:t>
                                    </m:r>
                                    <m:r>
                                      <a:rPr lang="en-US" sz="2300" dirty="0" smtClean="0">
                                        <a:latin typeface="Cambria Math" panose="02040503050406030204" pitchFamily="18" charset="0"/>
                                      </a:rPr>
                                      <m:t>𝑀</m:t>
                                    </m:r>
                                  </m:e>
                                  <m:sub>
                                    <m:r>
                                      <a:rPr lang="en-US" sz="2300" dirty="0" smtClean="0">
                                        <a:latin typeface="Cambria Math" panose="02040503050406030204" pitchFamily="18" charset="0"/>
                                      </a:rPr>
                                      <m:t>𝑟</m:t>
                                    </m:r>
                                    <m:r>
                                      <a:rPr lang="en-US" sz="2300" dirty="0" smtClean="0">
                                        <a:latin typeface="Cambria Math" panose="02040503050406030204" pitchFamily="18" charset="0"/>
                                      </a:rPr>
                                      <m:t>1</m:t>
                                    </m:r>
                                  </m:sub>
                                </m:sSub>
                                <m:r>
                                  <a:rPr lang="en-US" sz="2300" dirty="0" smtClean="0">
                                    <a:latin typeface="Cambria Math" panose="02040503050406030204" pitchFamily="18" charset="0"/>
                                  </a:rPr>
                                  <m:t>𝑎</m:t>
                                </m:r>
                                <m:r>
                                  <a:rPr lang="en-US" sz="2300" dirty="0" smtClean="0">
                                    <a:latin typeface="Cambria Math" panose="02040503050406030204" pitchFamily="18" charset="0"/>
                                  </a:rPr>
                                  <m:t>+</m:t>
                                </m:r>
                                <m:sSub>
                                  <m:sSubPr>
                                    <m:ctrlPr>
                                      <a:rPr lang="en-US" sz="2300" i="1" dirty="0" smtClean="0">
                                        <a:latin typeface="Cambria Math" panose="02040503050406030204" pitchFamily="18" charset="0"/>
                                      </a:rPr>
                                    </m:ctrlPr>
                                  </m:sSubPr>
                                  <m:e>
                                    <m:r>
                                      <a:rPr lang="en-US" sz="2300" dirty="0" smtClean="0">
                                        <a:latin typeface="Cambria Math" panose="02040503050406030204" pitchFamily="18" charset="0"/>
                                      </a:rPr>
                                      <m:t>𝑀</m:t>
                                    </m:r>
                                  </m:e>
                                  <m:sub>
                                    <m:r>
                                      <a:rPr lang="en-US" sz="2300" dirty="0" smtClean="0">
                                        <a:latin typeface="Cambria Math" panose="02040503050406030204" pitchFamily="18" charset="0"/>
                                      </a:rPr>
                                      <m:t>𝑟</m:t>
                                    </m:r>
                                    <m:r>
                                      <a:rPr lang="en-US" sz="2300" dirty="0" smtClean="0">
                                        <a:latin typeface="Cambria Math" panose="02040503050406030204" pitchFamily="18" charset="0"/>
                                      </a:rPr>
                                      <m:t>2</m:t>
                                    </m:r>
                                  </m:sub>
                                </m:sSub>
                                <m:r>
                                  <a:rPr lang="en-US" sz="2300" dirty="0" smtClean="0">
                                    <a:latin typeface="Cambria Math" panose="02040503050406030204" pitchFamily="18" charset="0"/>
                                  </a:rPr>
                                  <m:t>𝑏</m:t>
                                </m:r>
                              </m:oMath>
                            </a14:m>
                            <a:r>
                              <a:rPr lang="en-US" sz="2300" dirty="0"/>
                              <a:t>)</a:t>
                            </a:r>
                            <a:endParaRPr lang="en-US" sz="2300" dirty="0">
                              <a:solidFill>
                                <a:schemeClr val="tx1">
                                  <a:lumMod val="95000"/>
                                  <a:lumOff val="5000"/>
                                </a:schemeClr>
                              </a:solidFill>
                            </a:endParaRPr>
                          </a:p>
                        </a:txBody>
                        <a:tcPr marL="87432" marR="87432" marT="43716" marB="43716"/>
                      </a:tc>
                      <a:tc>
                        <a:txBody>
                          <a:bodyPr/>
                          <a:lstStyle/>
                          <a:p>
                            <a:pPr algn="ctr"/>
                            <a14:m>
                              <m:oMath xmlns:m="http://schemas.openxmlformats.org/officeDocument/2006/math">
                                <m:sSub>
                                  <m:sSubPr>
                                    <m:ctrlPr>
                                      <a:rPr lang="en-US" sz="2300" i="1" dirty="0" smtClean="0">
                                        <a:latin typeface="Cambria Math" panose="02040503050406030204" pitchFamily="18" charset="0"/>
                                      </a:rPr>
                                    </m:ctrlPr>
                                  </m:sSubPr>
                                  <m:e>
                                    <m:r>
                                      <a:rPr lang="en-US" sz="2300" dirty="0" smtClean="0">
                                        <a:latin typeface="Cambria Math" panose="02040503050406030204" pitchFamily="18" charset="0"/>
                                      </a:rPr>
                                      <m:t>𝑂</m:t>
                                    </m:r>
                                    <m:r>
                                      <a:rPr lang="en-US" sz="2300" dirty="0" smtClean="0">
                                        <a:latin typeface="Cambria Math" panose="02040503050406030204" pitchFamily="18" charset="0"/>
                                      </a:rPr>
                                      <m:t>(</m:t>
                                    </m:r>
                                    <m:r>
                                      <a:rPr lang="en-US" sz="2300" dirty="0" smtClean="0">
                                        <a:latin typeface="Cambria Math" panose="02040503050406030204" pitchFamily="18" charset="0"/>
                                      </a:rPr>
                                      <m:t>𝑛</m:t>
                                    </m:r>
                                  </m:e>
                                  <m:sub>
                                    <m:r>
                                      <a:rPr lang="en-US" sz="2300" dirty="0" smtClean="0">
                                        <a:latin typeface="Cambria Math" panose="02040503050406030204" pitchFamily="18" charset="0"/>
                                      </a:rPr>
                                      <m:t>𝑟</m:t>
                                    </m:r>
                                  </m:sub>
                                </m:sSub>
                                <m:r>
                                  <a:rPr lang="en-US" sz="2300" dirty="0" smtClean="0">
                                    <a:latin typeface="Cambria Math" panose="02040503050406030204" pitchFamily="18" charset="0"/>
                                  </a:rPr>
                                  <m:t>×</m:t>
                                </m:r>
                                <m:sSup>
                                  <m:sSupPr>
                                    <m:ctrlPr>
                                      <a:rPr lang="en-US" sz="2300" i="1" dirty="0" smtClean="0">
                                        <a:latin typeface="Cambria Math" panose="02040503050406030204" pitchFamily="18" charset="0"/>
                                      </a:rPr>
                                    </m:ctrlPr>
                                  </m:sSupPr>
                                  <m:e>
                                    <m:r>
                                      <a:rPr lang="en-US" sz="2300" dirty="0" smtClean="0">
                                        <a:latin typeface="Cambria Math" panose="02040503050406030204" pitchFamily="18" charset="0"/>
                                      </a:rPr>
                                      <m:t>𝑘</m:t>
                                    </m:r>
                                  </m:e>
                                  <m:sup>
                                    <m:r>
                                      <a:rPr lang="en-US" sz="2300" dirty="0" smtClean="0">
                                        <a:latin typeface="Cambria Math" panose="02040503050406030204" pitchFamily="18" charset="0"/>
                                      </a:rPr>
                                      <m:t>2</m:t>
                                    </m:r>
                                  </m:sup>
                                </m:sSup>
                                <m:r>
                                  <a:rPr lang="en-US" sz="2300" dirty="0" smtClean="0">
                                    <a:latin typeface="Cambria Math" panose="02040503050406030204" pitchFamily="18" charset="0"/>
                                  </a:rPr>
                                  <m:t>×</m:t>
                                </m:r>
                                <m:r>
                                  <a:rPr lang="en-US" sz="2300" dirty="0" smtClean="0">
                                    <a:latin typeface="Cambria Math" panose="02040503050406030204" pitchFamily="18" charset="0"/>
                                  </a:rPr>
                                  <m:t>𝑑</m:t>
                                </m:r>
                              </m:oMath>
                            </a14:m>
                            <a:r>
                              <a:rPr lang="en-US" sz="2300" dirty="0"/>
                              <a:t>)</a:t>
                            </a:r>
                            <a:endParaRPr lang="en-US" sz="2300" dirty="0">
                              <a:solidFill>
                                <a:schemeClr val="tx1">
                                  <a:lumMod val="95000"/>
                                  <a:lumOff val="5000"/>
                                </a:schemeClr>
                              </a:solidFill>
                            </a:endParaRPr>
                          </a:p>
                        </a:txBody>
                        <a:tcPr marL="87432" marR="87432" marT="43716" marB="43716"/>
                      </a:tc>
                      <a:extLst>
                        <a:ext uri="{0D108BD9-81ED-4DB2-BD59-A6C34878D82A}">
                          <a16:rowId xmlns:a16="http://schemas.microsoft.com/office/drawing/2014/main" val="10003"/>
                        </a:ext>
                      </a:extLst>
                    </a:tr>
                    <a:tr h="802428">
                      <a:tc>
                        <a:txBody>
                          <a:bodyPr/>
                          <a:lstStyle/>
                          <a:p>
                            <a:pPr marL="0" marR="0" indent="0" algn="l" defTabSz="3291840" rtl="0" eaLnBrk="1" fontAlgn="auto" latinLnBrk="0" hangingPunct="1">
                              <a:lnSpc>
                                <a:spcPct val="100000"/>
                              </a:lnSpc>
                              <a:spcBef>
                                <a:spcPts val="0"/>
                              </a:spcBef>
                              <a:spcAft>
                                <a:spcPts val="0"/>
                              </a:spcAft>
                              <a:buClrTx/>
                              <a:buSzTx/>
                              <a:buFontTx/>
                              <a:buNone/>
                              <a:tabLst/>
                              <a:defRPr/>
                            </a:pPr>
                            <a:r>
                              <a:rPr lang="en-US" sz="2300" dirty="0"/>
                              <a:t>Diagonal Matrix</a:t>
                            </a:r>
                          </a:p>
                          <a:p>
                            <a:pPr marL="0" marR="0" indent="0" algn="l" defTabSz="3291840" rtl="0" eaLnBrk="1" fontAlgn="auto" latinLnBrk="0" hangingPunct="1">
                              <a:lnSpc>
                                <a:spcPct val="100000"/>
                              </a:lnSpc>
                              <a:spcBef>
                                <a:spcPts val="0"/>
                              </a:spcBef>
                              <a:spcAft>
                                <a:spcPts val="0"/>
                              </a:spcAft>
                              <a:buClrTx/>
                              <a:buSzTx/>
                              <a:buFontTx/>
                              <a:buNone/>
                              <a:tabLst/>
                              <a:defRPr/>
                            </a:pPr>
                            <a:r>
                              <a:rPr lang="en-US" sz="2300" dirty="0"/>
                              <a:t>(</a:t>
                            </a:r>
                            <a:r>
                              <a:rPr lang="en-US" sz="2300" dirty="0" err="1"/>
                              <a:t>DistMult</a:t>
                            </a:r>
                            <a:r>
                              <a:rPr lang="en-US" sz="2300" baseline="0" dirty="0"/>
                              <a:t>) </a:t>
                            </a:r>
                            <a:r>
                              <a:rPr lang="en-US" sz="1700" baseline="0" dirty="0"/>
                              <a:t>(Yang+ 2015)</a:t>
                            </a:r>
                            <a:endParaRPr lang="en-US" sz="1700" dirty="0">
                              <a:solidFill>
                                <a:schemeClr val="tx1">
                                  <a:lumMod val="95000"/>
                                  <a:lumOff val="5000"/>
                                </a:schemeClr>
                              </a:solidFill>
                            </a:endParaRPr>
                          </a:p>
                        </a:txBody>
                        <a:tcPr marL="87432" marR="87432" marT="43716" marB="43716"/>
                      </a:tc>
                      <a:tc>
                        <a:txBody>
                          <a:bodyPr/>
                          <a:lstStyle/>
                          <a:p>
                            <a:pPr marL="0" marR="0" indent="0" algn="ctr" defTabSz="329184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lang="en-US" sz="2300" i="1" dirty="0" smtClean="0">
                                          <a:latin typeface="Cambria Math" panose="02040503050406030204" pitchFamily="18" charset="0"/>
                                        </a:rPr>
                                      </m:ctrlPr>
                                    </m:sSupPr>
                                    <m:e>
                                      <m:r>
                                        <a:rPr lang="en-US" sz="2300" dirty="0" smtClean="0">
                                          <a:latin typeface="Cambria Math" panose="02040503050406030204" pitchFamily="18" charset="0"/>
                                        </a:rPr>
                                        <m:t>𝑎</m:t>
                                      </m:r>
                                    </m:e>
                                    <m:sup>
                                      <m:r>
                                        <a:rPr lang="en-US" sz="2300" dirty="0" smtClean="0">
                                          <a:latin typeface="Cambria Math" panose="02040503050406030204" pitchFamily="18" charset="0"/>
                                        </a:rPr>
                                        <m:t>𝑇</m:t>
                                      </m:r>
                                    </m:sup>
                                  </m:sSup>
                                  <m:r>
                                    <a:rPr lang="en-US" sz="2300" dirty="0" smtClean="0">
                                      <a:latin typeface="Cambria Math" panose="02040503050406030204" pitchFamily="18" charset="0"/>
                                    </a:rPr>
                                    <m:t>𝑑𝑖𝑎𝑔</m:t>
                                  </m:r>
                                  <m:d>
                                    <m:dPr>
                                      <m:ctrlPr>
                                        <a:rPr lang="en-US" sz="2300" i="1" dirty="0" smtClean="0">
                                          <a:latin typeface="Cambria Math" panose="02040503050406030204" pitchFamily="18" charset="0"/>
                                        </a:rPr>
                                      </m:ctrlPr>
                                    </m:dPr>
                                    <m:e>
                                      <m:sSub>
                                        <m:sSubPr>
                                          <m:ctrlPr>
                                            <a:rPr lang="en-US" sz="2300" i="1" dirty="0" smtClean="0">
                                              <a:latin typeface="Cambria Math" panose="02040503050406030204" pitchFamily="18" charset="0"/>
                                            </a:rPr>
                                          </m:ctrlPr>
                                        </m:sSubPr>
                                        <m:e>
                                          <m:r>
                                            <a:rPr lang="en-US" sz="2300" dirty="0" smtClean="0">
                                              <a:latin typeface="Cambria Math" panose="02040503050406030204" pitchFamily="18" charset="0"/>
                                            </a:rPr>
                                            <m:t>𝑀</m:t>
                                          </m:r>
                                        </m:e>
                                        <m:sub>
                                          <m:r>
                                            <a:rPr lang="en-US" sz="2300" dirty="0" smtClean="0">
                                              <a:latin typeface="Cambria Math" panose="02040503050406030204" pitchFamily="18" charset="0"/>
                                            </a:rPr>
                                            <m:t>𝑟</m:t>
                                          </m:r>
                                        </m:sub>
                                      </m:sSub>
                                    </m:e>
                                  </m:d>
                                  <m:r>
                                    <a:rPr lang="en-US" sz="2300" baseline="0" smtClean="0">
                                      <a:latin typeface="Cambria Math" panose="02040503050406030204" pitchFamily="18" charset="0"/>
                                    </a:rPr>
                                    <m:t>𝑏</m:t>
                                  </m:r>
                                </m:oMath>
                              </m:oMathPara>
                            </a14:m>
                            <a:endParaRPr lang="en-US" sz="2300" b="0" i="1" baseline="0" dirty="0">
                              <a:solidFill>
                                <a:schemeClr val="tx1">
                                  <a:lumMod val="95000"/>
                                  <a:lumOff val="5000"/>
                                </a:schemeClr>
                              </a:solidFill>
                              <a:latin typeface="Cambria Math" panose="02040503050406030204" pitchFamily="18" charset="0"/>
                            </a:endParaRPr>
                          </a:p>
                        </a:txBody>
                        <a:tcPr marL="87432" marR="87432" marT="43716" marB="43716"/>
                      </a:tc>
                      <a:tc>
                        <a:txBody>
                          <a:bodyPr/>
                          <a:lstStyle/>
                          <a:p>
                            <a:pPr marL="0" marR="0" indent="0" algn="ctr" defTabSz="329184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lang="en-US" sz="2300" i="1" dirty="0" smtClean="0">
                                        <a:latin typeface="Cambria Math" panose="02040503050406030204" pitchFamily="18" charset="0"/>
                                      </a:rPr>
                                    </m:ctrlPr>
                                  </m:sSubPr>
                                  <m:e>
                                    <m:r>
                                      <a:rPr lang="en-US" sz="2300" dirty="0" smtClean="0">
                                        <a:latin typeface="Cambria Math" panose="02040503050406030204" pitchFamily="18" charset="0"/>
                                      </a:rPr>
                                      <m:t>𝑂</m:t>
                                    </m:r>
                                    <m:r>
                                      <a:rPr lang="en-US" sz="2300" dirty="0" smtClean="0">
                                        <a:latin typeface="Cambria Math" panose="02040503050406030204" pitchFamily="18" charset="0"/>
                                      </a:rPr>
                                      <m:t>(</m:t>
                                    </m:r>
                                    <m:r>
                                      <a:rPr lang="en-US" sz="2300" dirty="0" smtClean="0">
                                        <a:latin typeface="Cambria Math" panose="02040503050406030204" pitchFamily="18" charset="0"/>
                                      </a:rPr>
                                      <m:t>𝑛</m:t>
                                    </m:r>
                                  </m:e>
                                  <m:sub>
                                    <m:r>
                                      <a:rPr lang="en-US" sz="2300" dirty="0" smtClean="0">
                                        <a:latin typeface="Cambria Math" panose="02040503050406030204" pitchFamily="18" charset="0"/>
                                      </a:rPr>
                                      <m:t>𝑟</m:t>
                                    </m:r>
                                  </m:sub>
                                </m:sSub>
                                <m:r>
                                  <a:rPr lang="en-US" sz="2300" dirty="0" smtClean="0">
                                    <a:latin typeface="Cambria Math" panose="02040503050406030204" pitchFamily="18" charset="0"/>
                                  </a:rPr>
                                  <m:t>×</m:t>
                                </m:r>
                                <m:r>
                                  <a:rPr lang="en-US" sz="2300" dirty="0" smtClean="0">
                                    <a:latin typeface="Cambria Math" panose="02040503050406030204" pitchFamily="18" charset="0"/>
                                  </a:rPr>
                                  <m:t>𝑘</m:t>
                                </m:r>
                              </m:oMath>
                            </a14:m>
                            <a:r>
                              <a:rPr lang="en-US" sz="2300" dirty="0"/>
                              <a:t>)</a:t>
                            </a:r>
                            <a:endParaRPr lang="en-US" sz="2300" dirty="0">
                              <a:solidFill>
                                <a:schemeClr val="tx1">
                                  <a:lumMod val="95000"/>
                                  <a:lumOff val="5000"/>
                                </a:schemeClr>
                              </a:solidFill>
                            </a:endParaRPr>
                          </a:p>
                        </a:txBody>
                        <a:tcPr marL="87432" marR="87432" marT="43716" marB="43716"/>
                      </a:tc>
                      <a:extLst>
                        <a:ext uri="{0D108BD9-81ED-4DB2-BD59-A6C34878D82A}">
                          <a16:rowId xmlns:a16="http://schemas.microsoft.com/office/drawing/2014/main" val="10004"/>
                        </a:ext>
                      </a:extLst>
                    </a:tr>
                  </a:tbl>
                </a:graphicData>
              </a:graphic>
            </p:graphicFrame>
          </mc:Choice>
          <mc:Fallback xmlns="">
            <p:graphicFrame>
              <p:nvGraphicFramePr>
                <p:cNvPr id="4" name="Content Placeholder 3"/>
                <p:cNvGraphicFramePr>
                  <a:graphicFrameLocks/>
                </p:cNvGraphicFramePr>
                <p:nvPr>
                  <p:extLst>
                    <p:ext uri="{D42A27DB-BD31-4B8C-83A1-F6EECF244321}">
                      <p14:modId xmlns:p14="http://schemas.microsoft.com/office/powerpoint/2010/main" val="2945269600"/>
                    </p:ext>
                  </p:extLst>
                </p:nvPr>
              </p:nvGraphicFramePr>
              <p:xfrm>
                <a:off x="902804" y="1212166"/>
                <a:ext cx="9617473" cy="3996598"/>
              </p:xfrm>
              <a:graphic>
                <a:graphicData uri="http://schemas.openxmlformats.org/drawingml/2006/table">
                  <a:tbl>
                    <a:tblPr firstRow="1" bandRow="1">
                      <a:tableStyleId>{72833802-FEF1-4C79-8D5D-14CF1EAF98D9}</a:tableStyleId>
                    </a:tblPr>
                    <a:tblGrid>
                      <a:gridCol w="3132965">
                        <a:extLst>
                          <a:ext uri="{9D8B030D-6E8A-4147-A177-3AD203B41FA5}">
                            <a16:colId xmlns:a16="http://schemas.microsoft.com/office/drawing/2014/main" val="20000"/>
                          </a:ext>
                        </a:extLst>
                      </a:gridCol>
                      <a:gridCol w="4225859">
                        <a:extLst>
                          <a:ext uri="{9D8B030D-6E8A-4147-A177-3AD203B41FA5}">
                            <a16:colId xmlns:a16="http://schemas.microsoft.com/office/drawing/2014/main" val="20001"/>
                          </a:ext>
                        </a:extLst>
                      </a:gridCol>
                      <a:gridCol w="2258649">
                        <a:extLst>
                          <a:ext uri="{9D8B030D-6E8A-4147-A177-3AD203B41FA5}">
                            <a16:colId xmlns:a16="http://schemas.microsoft.com/office/drawing/2014/main" val="20002"/>
                          </a:ext>
                        </a:extLst>
                      </a:gridCol>
                    </a:tblGrid>
                    <a:tr h="802428">
                      <a:tc>
                        <a:txBody>
                          <a:bodyPr/>
                          <a:lstStyle/>
                          <a:p>
                            <a:r>
                              <a:rPr lang="en-US" sz="2300" dirty="0"/>
                              <a:t>Relation</a:t>
                            </a:r>
                            <a:r>
                              <a:rPr lang="en-US" sz="2300" baseline="0" dirty="0"/>
                              <a:t> </a:t>
                            </a:r>
                          </a:p>
                          <a:p>
                            <a:r>
                              <a:rPr lang="en-US" sz="2300" baseline="0" dirty="0"/>
                              <a:t>representation</a:t>
                            </a:r>
                            <a:endParaRPr lang="en-US" sz="2300" b="0" dirty="0">
                              <a:solidFill>
                                <a:schemeClr val="tx1">
                                  <a:lumMod val="95000"/>
                                  <a:lumOff val="5000"/>
                                </a:schemeClr>
                              </a:solidFill>
                            </a:endParaRPr>
                          </a:p>
                        </a:txBody>
                        <a:tcPr marL="87432" marR="87432" marT="43716" marB="43716"/>
                      </a:tc>
                      <a:tc>
                        <a:txBody>
                          <a:bodyPr/>
                          <a:lstStyle/>
                          <a:p>
                            <a:endParaRPr lang="en-US"/>
                          </a:p>
                        </a:txBody>
                        <a:tcPr marL="87432" marR="87432" marT="43716" marB="43716">
                          <a:blipFill>
                            <a:blip r:embed="rId3"/>
                            <a:stretch>
                              <a:fillRect l="-74063" t="-5303" r="-53746" b="-412121"/>
                            </a:stretch>
                          </a:blipFill>
                        </a:tcPr>
                      </a:tc>
                      <a:tc>
                        <a:txBody>
                          <a:bodyPr/>
                          <a:lstStyle/>
                          <a:p>
                            <a:pPr algn="ctr"/>
                            <a:r>
                              <a:rPr lang="en-US" sz="2300" dirty="0"/>
                              <a:t># Parameters</a:t>
                            </a:r>
                            <a:endParaRPr lang="en-US" sz="2300" b="0" dirty="0">
                              <a:solidFill>
                                <a:schemeClr val="tx1">
                                  <a:lumMod val="95000"/>
                                  <a:lumOff val="5000"/>
                                </a:schemeClr>
                              </a:solidFill>
                            </a:endParaRPr>
                          </a:p>
                        </a:txBody>
                        <a:tcPr marL="87432" marR="87432" marT="43716" marB="43716"/>
                      </a:tc>
                      <a:extLst>
                        <a:ext uri="{0D108BD9-81ED-4DB2-BD59-A6C34878D82A}">
                          <a16:rowId xmlns:a16="http://schemas.microsoft.com/office/drawing/2014/main" val="10000"/>
                        </a:ext>
                      </a:extLst>
                    </a:tr>
                    <a:tr h="709168">
                      <a:tc>
                        <a:txBody>
                          <a:bodyPr/>
                          <a:lstStyle/>
                          <a:p>
                            <a:r>
                              <a:rPr lang="en-US" sz="2300" dirty="0"/>
                              <a:t>Vector (</a:t>
                            </a:r>
                            <a:r>
                              <a:rPr lang="en-US" sz="2300" dirty="0" err="1"/>
                              <a:t>TransE</a:t>
                            </a:r>
                            <a:r>
                              <a:rPr lang="en-US" sz="2300" dirty="0"/>
                              <a:t>)</a:t>
                            </a:r>
                          </a:p>
                          <a:p>
                            <a:r>
                              <a:rPr lang="en-US" sz="1700" dirty="0"/>
                              <a:t>(</a:t>
                            </a:r>
                            <a:r>
                              <a:rPr lang="en-US" sz="1700" dirty="0" err="1"/>
                              <a:t>Bordes</a:t>
                            </a:r>
                            <a:r>
                              <a:rPr lang="en-US" sz="1700" baseline="0" dirty="0"/>
                              <a:t>+ 2013)</a:t>
                            </a:r>
                            <a:endParaRPr lang="en-US" sz="1700" baseline="0" dirty="0">
                              <a:solidFill>
                                <a:schemeClr val="tx1">
                                  <a:lumMod val="95000"/>
                                  <a:lumOff val="5000"/>
                                </a:schemeClr>
                              </a:solidFill>
                            </a:endParaRPr>
                          </a:p>
                        </a:txBody>
                        <a:tcPr marL="87432" marR="87432" marT="43716" marB="43716"/>
                      </a:tc>
                      <a:tc>
                        <a:txBody>
                          <a:bodyPr/>
                          <a:lstStyle/>
                          <a:p>
                            <a:endParaRPr lang="en-US"/>
                          </a:p>
                        </a:txBody>
                        <a:tcPr marL="87432" marR="87432" marT="43716" marB="43716">
                          <a:blipFill>
                            <a:blip r:embed="rId3"/>
                            <a:stretch>
                              <a:fillRect l="-74063" t="-119828" r="-53746" b="-368966"/>
                            </a:stretch>
                          </a:blipFill>
                        </a:tcPr>
                      </a:tc>
                      <a:tc>
                        <a:txBody>
                          <a:bodyPr/>
                          <a:lstStyle/>
                          <a:p>
                            <a:endParaRPr lang="en-US"/>
                          </a:p>
                        </a:txBody>
                        <a:tcPr marL="87432" marR="87432" marT="43716" marB="43716">
                          <a:blipFill>
                            <a:blip r:embed="rId3"/>
                            <a:stretch>
                              <a:fillRect l="-325606" t="-119828" r="-539" b="-368966"/>
                            </a:stretch>
                          </a:blipFill>
                        </a:tcPr>
                      </a:tc>
                      <a:extLst>
                        <a:ext uri="{0D108BD9-81ED-4DB2-BD59-A6C34878D82A}">
                          <a16:rowId xmlns:a16="http://schemas.microsoft.com/office/drawing/2014/main" val="10001"/>
                        </a:ext>
                      </a:extLst>
                    </a:tr>
                    <a:tr h="973406">
                      <a:tc>
                        <a:txBody>
                          <a:bodyPr/>
                          <a:lstStyle/>
                          <a:p>
                            <a:r>
                              <a:rPr lang="en-US" sz="2300" dirty="0"/>
                              <a:t>Matrix (Bilinear)</a:t>
                            </a:r>
                          </a:p>
                          <a:p>
                            <a:pPr marL="0" marR="0" indent="0" algn="l" defTabSz="3291840" rtl="0" eaLnBrk="1" fontAlgn="auto" latinLnBrk="0" hangingPunct="1">
                              <a:lnSpc>
                                <a:spcPct val="100000"/>
                              </a:lnSpc>
                              <a:spcBef>
                                <a:spcPts val="0"/>
                              </a:spcBef>
                              <a:spcAft>
                                <a:spcPts val="0"/>
                              </a:spcAft>
                              <a:buClrTx/>
                              <a:buSzTx/>
                              <a:buFontTx/>
                              <a:buNone/>
                              <a:tabLst/>
                              <a:defRPr/>
                            </a:pPr>
                            <a:r>
                              <a:rPr lang="en-US" sz="1700" dirty="0"/>
                              <a:t>(</a:t>
                            </a:r>
                            <a:r>
                              <a:rPr lang="en-US" sz="1700" dirty="0" err="1"/>
                              <a:t>Bordes</a:t>
                            </a:r>
                            <a:r>
                              <a:rPr lang="en-US" sz="1700" dirty="0"/>
                              <a:t>+ 2012, </a:t>
                            </a:r>
                            <a:br>
                              <a:rPr lang="en-US" sz="1700" dirty="0"/>
                            </a:br>
                            <a:r>
                              <a:rPr lang="en-US" sz="1700" baseline="0" dirty="0" err="1"/>
                              <a:t>Collobert</a:t>
                            </a:r>
                            <a:r>
                              <a:rPr lang="en-US" sz="1700" baseline="0" dirty="0"/>
                              <a:t> &amp; Weston 2008</a:t>
                            </a:r>
                            <a:r>
                              <a:rPr lang="en-US" sz="1700" dirty="0"/>
                              <a:t>)</a:t>
                            </a:r>
                            <a:endParaRPr lang="en-US" sz="1700" dirty="0">
                              <a:solidFill>
                                <a:schemeClr val="tx1">
                                  <a:lumMod val="95000"/>
                                  <a:lumOff val="5000"/>
                                </a:schemeClr>
                              </a:solidFill>
                            </a:endParaRPr>
                          </a:p>
                        </a:txBody>
                        <a:tcPr marL="87432" marR="87432" marT="43716" marB="43716"/>
                      </a:tc>
                      <a:tc>
                        <a:txBody>
                          <a:bodyPr/>
                          <a:lstStyle/>
                          <a:p>
                            <a:endParaRPr lang="en-US"/>
                          </a:p>
                        </a:txBody>
                        <a:tcPr marL="87432" marR="87432" marT="43716" marB="43716">
                          <a:blipFill>
                            <a:blip r:embed="rId3"/>
                            <a:stretch>
                              <a:fillRect l="-74063" t="-158385" r="-53746" b="-165839"/>
                            </a:stretch>
                          </a:blipFill>
                        </a:tcPr>
                      </a:tc>
                      <a:tc>
                        <a:txBody>
                          <a:bodyPr/>
                          <a:lstStyle/>
                          <a:p>
                            <a:endParaRPr lang="en-US"/>
                          </a:p>
                        </a:txBody>
                        <a:tcPr marL="87432" marR="87432" marT="43716" marB="43716">
                          <a:blipFill>
                            <a:blip r:embed="rId3"/>
                            <a:stretch>
                              <a:fillRect l="-325606" t="-158385" r="-539" b="-165839"/>
                            </a:stretch>
                          </a:blipFill>
                        </a:tcPr>
                      </a:tc>
                      <a:extLst>
                        <a:ext uri="{0D108BD9-81ED-4DB2-BD59-A6C34878D82A}">
                          <a16:rowId xmlns:a16="http://schemas.microsoft.com/office/drawing/2014/main" val="10002"/>
                        </a:ext>
                      </a:extLst>
                    </a:tr>
                    <a:tr h="709168">
                      <a:tc>
                        <a:txBody>
                          <a:bodyPr/>
                          <a:lstStyle/>
                          <a:p>
                            <a:r>
                              <a:rPr lang="en-US" sz="2300" dirty="0"/>
                              <a:t>Tensor (NTN)</a:t>
                            </a:r>
                          </a:p>
                          <a:p>
                            <a:pPr marL="0" marR="0" indent="0" algn="l" defTabSz="3291840" rtl="0" eaLnBrk="1" fontAlgn="auto" latinLnBrk="0" hangingPunct="1">
                              <a:lnSpc>
                                <a:spcPct val="100000"/>
                              </a:lnSpc>
                              <a:spcBef>
                                <a:spcPts val="0"/>
                              </a:spcBef>
                              <a:spcAft>
                                <a:spcPts val="0"/>
                              </a:spcAft>
                              <a:buClrTx/>
                              <a:buSzTx/>
                              <a:buFontTx/>
                              <a:buNone/>
                              <a:tabLst/>
                              <a:defRPr/>
                            </a:pPr>
                            <a:r>
                              <a:rPr lang="en-US" sz="1700" dirty="0"/>
                              <a:t>(Socher+ 2013)</a:t>
                            </a:r>
                            <a:endParaRPr lang="en-US" sz="1700" dirty="0">
                              <a:solidFill>
                                <a:schemeClr val="tx1">
                                  <a:lumMod val="95000"/>
                                  <a:lumOff val="5000"/>
                                </a:schemeClr>
                              </a:solidFill>
                            </a:endParaRPr>
                          </a:p>
                        </a:txBody>
                        <a:tcPr marL="87432" marR="87432" marT="43716" marB="43716"/>
                      </a:tc>
                      <a:tc>
                        <a:txBody>
                          <a:bodyPr/>
                          <a:lstStyle/>
                          <a:p>
                            <a:endParaRPr lang="en-US"/>
                          </a:p>
                        </a:txBody>
                        <a:tcPr marL="87432" marR="87432" marT="43716" marB="43716">
                          <a:blipFill>
                            <a:blip r:embed="rId3"/>
                            <a:stretch>
                              <a:fillRect l="-74063" t="-358621" r="-53746" b="-130172"/>
                            </a:stretch>
                          </a:blipFill>
                        </a:tcPr>
                      </a:tc>
                      <a:tc>
                        <a:txBody>
                          <a:bodyPr/>
                          <a:lstStyle/>
                          <a:p>
                            <a:endParaRPr lang="en-US"/>
                          </a:p>
                        </a:txBody>
                        <a:tcPr marL="87432" marR="87432" marT="43716" marB="43716">
                          <a:blipFill>
                            <a:blip r:embed="rId3"/>
                            <a:stretch>
                              <a:fillRect l="-325606" t="-358621" r="-539" b="-130172"/>
                            </a:stretch>
                          </a:blipFill>
                        </a:tcPr>
                      </a:tc>
                      <a:extLst>
                        <a:ext uri="{0D108BD9-81ED-4DB2-BD59-A6C34878D82A}">
                          <a16:rowId xmlns:a16="http://schemas.microsoft.com/office/drawing/2014/main" val="10003"/>
                        </a:ext>
                      </a:extLst>
                    </a:tr>
                    <a:tr h="802428">
                      <a:tc>
                        <a:txBody>
                          <a:bodyPr/>
                          <a:lstStyle/>
                          <a:p>
                            <a:pPr marL="0" marR="0" indent="0" algn="l" defTabSz="3291840" rtl="0" eaLnBrk="1" fontAlgn="auto" latinLnBrk="0" hangingPunct="1">
                              <a:lnSpc>
                                <a:spcPct val="100000"/>
                              </a:lnSpc>
                              <a:spcBef>
                                <a:spcPts val="0"/>
                              </a:spcBef>
                              <a:spcAft>
                                <a:spcPts val="0"/>
                              </a:spcAft>
                              <a:buClrTx/>
                              <a:buSzTx/>
                              <a:buFontTx/>
                              <a:buNone/>
                              <a:tabLst/>
                              <a:defRPr/>
                            </a:pPr>
                            <a:r>
                              <a:rPr lang="en-US" sz="2300" dirty="0"/>
                              <a:t>Diagonal Matrix</a:t>
                            </a:r>
                          </a:p>
                          <a:p>
                            <a:pPr marL="0" marR="0" indent="0" algn="l" defTabSz="3291840" rtl="0" eaLnBrk="1" fontAlgn="auto" latinLnBrk="0" hangingPunct="1">
                              <a:lnSpc>
                                <a:spcPct val="100000"/>
                              </a:lnSpc>
                              <a:spcBef>
                                <a:spcPts val="0"/>
                              </a:spcBef>
                              <a:spcAft>
                                <a:spcPts val="0"/>
                              </a:spcAft>
                              <a:buClrTx/>
                              <a:buSzTx/>
                              <a:buFontTx/>
                              <a:buNone/>
                              <a:tabLst/>
                              <a:defRPr/>
                            </a:pPr>
                            <a:r>
                              <a:rPr lang="en-US" sz="2300" dirty="0"/>
                              <a:t>(</a:t>
                            </a:r>
                            <a:r>
                              <a:rPr lang="en-US" sz="2300" dirty="0" err="1"/>
                              <a:t>DistMult</a:t>
                            </a:r>
                            <a:r>
                              <a:rPr lang="en-US" sz="2300" baseline="0" dirty="0"/>
                              <a:t>) </a:t>
                            </a:r>
                            <a:r>
                              <a:rPr lang="en-US" sz="1700" baseline="0" dirty="0"/>
                              <a:t>(Yang+ 2015)</a:t>
                            </a:r>
                            <a:endParaRPr lang="en-US" sz="1700" dirty="0">
                              <a:solidFill>
                                <a:schemeClr val="tx1">
                                  <a:lumMod val="95000"/>
                                  <a:lumOff val="5000"/>
                                </a:schemeClr>
                              </a:solidFill>
                            </a:endParaRPr>
                          </a:p>
                        </a:txBody>
                        <a:tcPr marL="87432" marR="87432" marT="43716" marB="43716"/>
                      </a:tc>
                      <a:tc>
                        <a:txBody>
                          <a:bodyPr/>
                          <a:lstStyle/>
                          <a:p>
                            <a:endParaRPr lang="en-US"/>
                          </a:p>
                        </a:txBody>
                        <a:tcPr marL="87432" marR="87432" marT="43716" marB="43716">
                          <a:blipFill>
                            <a:blip r:embed="rId3"/>
                            <a:stretch>
                              <a:fillRect l="-74063" t="-403030" r="-53746" b="-14394"/>
                            </a:stretch>
                          </a:blipFill>
                        </a:tcPr>
                      </a:tc>
                      <a:tc>
                        <a:txBody>
                          <a:bodyPr/>
                          <a:lstStyle/>
                          <a:p>
                            <a:endParaRPr lang="en-US"/>
                          </a:p>
                        </a:txBody>
                        <a:tcPr marL="87432" marR="87432" marT="43716" marB="43716">
                          <a:blipFill>
                            <a:blip r:embed="rId3"/>
                            <a:stretch>
                              <a:fillRect l="-325606" t="-403030" r="-539" b="-14394"/>
                            </a:stretch>
                          </a:blipFill>
                        </a:tcPr>
                      </a:tc>
                      <a:extLst>
                        <a:ext uri="{0D108BD9-81ED-4DB2-BD59-A6C34878D82A}">
                          <a16:rowId xmlns:a16="http://schemas.microsoft.com/office/drawing/2014/main" val="10004"/>
                        </a:ext>
                      </a:extLst>
                    </a:tr>
                  </a:tbl>
                </a:graphicData>
              </a:graphic>
            </p:graphicFrame>
          </mc:Fallback>
        </mc:AlternateContent>
        <mc:AlternateContent xmlns:mc="http://schemas.openxmlformats.org/markup-compatibility/2006" xmlns:a14="http://schemas.microsoft.com/office/drawing/2010/main">
          <mc:Choice Requires="a14">
            <p:sp>
              <p:nvSpPr>
                <p:cNvPr id="5" name="TextBox 4"/>
                <p:cNvSpPr txBox="1"/>
                <p:nvPr/>
              </p:nvSpPr>
              <p:spPr>
                <a:xfrm rot="10800000" flipH="1" flipV="1">
                  <a:off x="902804" y="5208764"/>
                  <a:ext cx="9617472" cy="606685"/>
                </a:xfrm>
                <a:prstGeom prst="rect">
                  <a:avLst/>
                </a:prstGeom>
                <a:noFill/>
              </p:spPr>
              <p:txBody>
                <a:bodyPr wrap="square" lIns="174863" tIns="139891" rIns="174863" bIns="139891" rtlCol="0">
                  <a:spAutoFit/>
                </a:bodyPr>
                <a:lstStyle/>
                <a:p>
                  <a:pPr algn="ctr">
                    <a:lnSpc>
                      <a:spcPct val="90000"/>
                    </a:lnSpc>
                    <a:spcAft>
                      <a:spcPts val="574"/>
                    </a:spcAft>
                  </a:pPr>
                  <a14:m>
                    <m:oMath xmlns:m="http://schemas.openxmlformats.org/officeDocument/2006/math">
                      <m:sSub>
                        <m:sSubPr>
                          <m:ctrlPr>
                            <a:rPr lang="en-US" sz="2295" i="1">
                              <a:gradFill>
                                <a:gsLst>
                                  <a:gs pos="2917">
                                    <a:schemeClr val="tx1"/>
                                  </a:gs>
                                  <a:gs pos="30000">
                                    <a:schemeClr val="tx1"/>
                                  </a:gs>
                                </a:gsLst>
                                <a:lin ang="5400000" scaled="0"/>
                              </a:gradFill>
                              <a:latin typeface="Cambria Math" panose="02040503050406030204" pitchFamily="18" charset="0"/>
                            </a:rPr>
                          </m:ctrlPr>
                        </m:sSubPr>
                        <m:e>
                          <m:r>
                            <a:rPr lang="en-US" sz="2295" i="1">
                              <a:gradFill>
                                <a:gsLst>
                                  <a:gs pos="2917">
                                    <a:schemeClr val="tx1"/>
                                  </a:gs>
                                  <a:gs pos="30000">
                                    <a:schemeClr val="tx1"/>
                                  </a:gs>
                                </a:gsLst>
                                <a:lin ang="5400000" scaled="0"/>
                              </a:gradFill>
                              <a:latin typeface="Cambria Math" panose="02040503050406030204" pitchFamily="18" charset="0"/>
                            </a:rPr>
                            <m:t>𝑛</m:t>
                          </m:r>
                        </m:e>
                        <m:sub>
                          <m:r>
                            <a:rPr lang="en-US" sz="2295" i="1">
                              <a:gradFill>
                                <a:gsLst>
                                  <a:gs pos="2917">
                                    <a:schemeClr val="tx1"/>
                                  </a:gs>
                                  <a:gs pos="30000">
                                    <a:schemeClr val="tx1"/>
                                  </a:gs>
                                </a:gsLst>
                                <a:lin ang="5400000" scaled="0"/>
                              </a:gradFill>
                              <a:latin typeface="Cambria Math" panose="02040503050406030204" pitchFamily="18" charset="0"/>
                            </a:rPr>
                            <m:t>𝑟</m:t>
                          </m:r>
                        </m:sub>
                      </m:sSub>
                    </m:oMath>
                  </a14:m>
                  <a:r>
                    <a:rPr lang="en-US" sz="2295" dirty="0">
                      <a:gradFill>
                        <a:gsLst>
                          <a:gs pos="2917">
                            <a:schemeClr val="tx1"/>
                          </a:gs>
                          <a:gs pos="30000">
                            <a:schemeClr val="tx1"/>
                          </a:gs>
                        </a:gsLst>
                        <a:lin ang="5400000" scaled="0"/>
                      </a:gradFill>
                    </a:rPr>
                    <a:t>: #predicates, </a:t>
                  </a:r>
                  <a14:m>
                    <m:oMath xmlns:m="http://schemas.openxmlformats.org/officeDocument/2006/math">
                      <m:r>
                        <a:rPr lang="en-US" sz="2295" i="1">
                          <a:gradFill>
                            <a:gsLst>
                              <a:gs pos="2917">
                                <a:schemeClr val="tx1"/>
                              </a:gs>
                              <a:gs pos="30000">
                                <a:schemeClr val="tx1"/>
                              </a:gs>
                            </a:gsLst>
                            <a:lin ang="5400000" scaled="0"/>
                          </a:gradFill>
                          <a:latin typeface="Cambria Math" panose="02040503050406030204" pitchFamily="18" charset="0"/>
                        </a:rPr>
                        <m:t>𝑘</m:t>
                      </m:r>
                    </m:oMath>
                  </a14:m>
                  <a:r>
                    <a:rPr lang="en-US" sz="2295" dirty="0">
                      <a:gradFill>
                        <a:gsLst>
                          <a:gs pos="2917">
                            <a:schemeClr val="tx1"/>
                          </a:gs>
                          <a:gs pos="30000">
                            <a:schemeClr val="tx1"/>
                          </a:gs>
                        </a:gsLst>
                        <a:lin ang="5400000" scaled="0"/>
                      </a:gradFill>
                    </a:rPr>
                    <a:t>: #dimensions of entity vectors, </a:t>
                  </a:r>
                  <a14:m>
                    <m:oMath xmlns:m="http://schemas.openxmlformats.org/officeDocument/2006/math">
                      <m:r>
                        <a:rPr lang="en-US" sz="2295" i="1">
                          <a:gradFill>
                            <a:gsLst>
                              <a:gs pos="2917">
                                <a:schemeClr val="tx1"/>
                              </a:gs>
                              <a:gs pos="30000">
                                <a:schemeClr val="tx1"/>
                              </a:gs>
                            </a:gsLst>
                            <a:lin ang="5400000" scaled="0"/>
                          </a:gradFill>
                          <a:latin typeface="Cambria Math" panose="02040503050406030204" pitchFamily="18" charset="0"/>
                        </a:rPr>
                        <m:t>𝑑</m:t>
                      </m:r>
                    </m:oMath>
                  </a14:m>
                  <a:r>
                    <a:rPr lang="en-US" sz="2295" dirty="0">
                      <a:gradFill>
                        <a:gsLst>
                          <a:gs pos="2917">
                            <a:schemeClr val="tx1"/>
                          </a:gs>
                          <a:gs pos="30000">
                            <a:schemeClr val="tx1"/>
                          </a:gs>
                        </a:gsLst>
                        <a:lin ang="5400000" scaled="0"/>
                      </a:gradFill>
                    </a:rPr>
                    <a:t>: #layers</a:t>
                  </a:r>
                </a:p>
              </p:txBody>
            </p:sp>
          </mc:Choice>
          <mc:Fallback xmlns="">
            <p:sp>
              <p:nvSpPr>
                <p:cNvPr id="5" name="TextBox 4"/>
                <p:cNvSpPr txBox="1">
                  <a:spLocks noRot="1" noChangeAspect="1" noMove="1" noResize="1" noEditPoints="1" noAdjustHandles="1" noChangeArrowheads="1" noChangeShapeType="1" noTextEdit="1"/>
                </p:cNvSpPr>
                <p:nvPr/>
              </p:nvSpPr>
              <p:spPr>
                <a:xfrm rot="10800000" flipH="1" flipV="1">
                  <a:off x="902804" y="5208764"/>
                  <a:ext cx="9617472" cy="606685"/>
                </a:xfrm>
                <a:prstGeom prst="rect">
                  <a:avLst/>
                </a:prstGeom>
                <a:blipFill>
                  <a:blip r:embed="rId4"/>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4175395900"/>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Translating Embeddings (</a:t>
            </a:r>
            <a:r>
              <a:rPr lang="en-US" dirty="0" err="1"/>
              <a:t>TransE</a:t>
            </a:r>
            <a:r>
              <a:rPr lang="en-US" dirty="0"/>
              <a:t>) </a:t>
            </a:r>
            <a:r>
              <a:rPr lang="en-US" sz="4000" dirty="0"/>
              <a:t>[Bordes+ 2013]</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sz="quarter" idx="10"/>
              </p:nvPr>
            </p:nvSpPr>
            <p:spPr>
              <a:xfrm>
                <a:off x="5385401" y="4235450"/>
                <a:ext cx="7139669" cy="1188530"/>
              </a:xfrm>
            </p:spPr>
            <p:txBody>
              <a:bodyPr/>
              <a:lstStyle/>
              <a:p>
                <a:r>
                  <a:rPr lang="en-US" dirty="0"/>
                  <a:t>Distance to minimize:</a:t>
                </a:r>
                <a:br>
                  <a:rPr lang="en-US" dirty="0"/>
                </a:br>
                <a14:m>
                  <m:oMath xmlns:m="http://schemas.openxmlformats.org/officeDocument/2006/math">
                    <m:r>
                      <a:rPr lang="en-US" b="0" i="1" smtClean="0">
                        <a:latin typeface="Cambria Math" panose="02040503050406030204" pitchFamily="18" charset="0"/>
                      </a:rPr>
                      <m:t>𝑑</m:t>
                    </m:r>
                    <m:d>
                      <m:dPr>
                        <m:ctrlPr>
                          <a:rPr lang="en-US" b="0" i="1" smtClean="0">
                            <a:latin typeface="Cambria Math" panose="02040503050406030204" pitchFamily="18" charset="0"/>
                          </a:rPr>
                        </m:ctrlPr>
                      </m:dPr>
                      <m:e>
                        <m:r>
                          <a:rPr lang="en-US" b="0" i="1" smtClean="0">
                            <a:latin typeface="Cambria Math" panose="02040503050406030204" pitchFamily="18" charset="0"/>
                          </a:rPr>
                          <m:t>𝑠𝑢𝑏𝑗</m:t>
                        </m:r>
                        <m:r>
                          <a:rPr lang="en-US" b="0" i="1" smtClean="0">
                            <a:latin typeface="Cambria Math" panose="02040503050406030204" pitchFamily="18" charset="0"/>
                          </a:rPr>
                          <m:t>,</m:t>
                        </m:r>
                        <m:r>
                          <a:rPr lang="en-US" b="0" i="1" smtClean="0">
                            <a:latin typeface="Cambria Math" panose="02040503050406030204" pitchFamily="18" charset="0"/>
                          </a:rPr>
                          <m:t>𝑟𝑒𝑙</m:t>
                        </m:r>
                        <m:r>
                          <a:rPr lang="en-US" b="0" i="1" smtClean="0">
                            <a:latin typeface="Cambria Math" panose="02040503050406030204" pitchFamily="18" charset="0"/>
                          </a:rPr>
                          <m:t>,</m:t>
                        </m:r>
                        <m:r>
                          <a:rPr lang="en-US" b="0" i="1" smtClean="0">
                            <a:latin typeface="Cambria Math" panose="02040503050406030204" pitchFamily="18" charset="0"/>
                          </a:rPr>
                          <m:t>𝑜𝑏𝑗</m:t>
                        </m:r>
                      </m:e>
                    </m:d>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d>
                          <m:dPr>
                            <m:begChr m:val="‖"/>
                            <m:endChr m:val="‖"/>
                            <m:ctrlPr>
                              <a:rPr lang="en-US" b="0" i="1" smtClean="0">
                                <a:latin typeface="Cambria Math" panose="02040503050406030204" pitchFamily="18" charset="0"/>
                              </a:rPr>
                            </m:ctrlPr>
                          </m:dPr>
                          <m:e>
                            <m:r>
                              <a:rPr lang="en-US" b="1" i="1" smtClean="0">
                                <a:latin typeface="Cambria Math" panose="02040503050406030204" pitchFamily="18" charset="0"/>
                              </a:rPr>
                              <m:t>𝒔</m:t>
                            </m:r>
                            <m:r>
                              <a:rPr lang="en-US" b="0" i="1" smtClean="0">
                                <a:latin typeface="Cambria Math" panose="02040503050406030204" pitchFamily="18" charset="0"/>
                              </a:rPr>
                              <m:t>+</m:t>
                            </m:r>
                            <m:r>
                              <a:rPr lang="en-US" b="1" i="1" smtClean="0">
                                <a:latin typeface="Cambria Math" panose="02040503050406030204" pitchFamily="18" charset="0"/>
                              </a:rPr>
                              <m:t>𝒓</m:t>
                            </m:r>
                            <m:r>
                              <a:rPr lang="en-US" b="0" i="1" smtClean="0">
                                <a:latin typeface="Cambria Math" panose="02040503050406030204" pitchFamily="18" charset="0"/>
                              </a:rPr>
                              <m:t>−</m:t>
                            </m:r>
                            <m:r>
                              <a:rPr lang="en-US" b="1" i="1" smtClean="0">
                                <a:latin typeface="Cambria Math" panose="02040503050406030204" pitchFamily="18" charset="0"/>
                              </a:rPr>
                              <m:t>𝒐</m:t>
                            </m:r>
                          </m:e>
                        </m:d>
                      </m:e>
                      <m:sub>
                        <m:r>
                          <a:rPr lang="en-US" b="0" i="1" smtClean="0">
                            <a:latin typeface="Cambria Math" panose="02040503050406030204" pitchFamily="18" charset="0"/>
                          </a:rPr>
                          <m:t>2</m:t>
                        </m:r>
                      </m:sub>
                      <m:sup>
                        <m:r>
                          <a:rPr lang="en-US" b="0" i="1" smtClean="0">
                            <a:latin typeface="Cambria Math" panose="02040503050406030204" pitchFamily="18" charset="0"/>
                          </a:rPr>
                          <m:t>2</m:t>
                        </m:r>
                      </m:sup>
                    </m:sSubSup>
                  </m:oMath>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sz="quarter" idx="10"/>
              </p:nvPr>
            </p:nvSpPr>
            <p:spPr>
              <a:xfrm>
                <a:off x="5385401" y="4235450"/>
                <a:ext cx="7139669" cy="1188530"/>
              </a:xfrm>
              <a:blipFill>
                <a:blip r:embed="rId3"/>
                <a:stretch>
                  <a:fillRect/>
                </a:stretch>
              </a:blipFill>
            </p:spPr>
            <p:txBody>
              <a:bodyPr/>
              <a:lstStyle/>
              <a:p>
                <a:r>
                  <a:rPr lang="en-US">
                    <a:noFill/>
                  </a:rPr>
                  <a:t> </a:t>
                </a:r>
              </a:p>
            </p:txBody>
          </p:sp>
        </mc:Fallback>
      </mc:AlternateContent>
      <p:grpSp>
        <p:nvGrpSpPr>
          <p:cNvPr id="19" name="Group 18"/>
          <p:cNvGrpSpPr/>
          <p:nvPr/>
        </p:nvGrpSpPr>
        <p:grpSpPr>
          <a:xfrm>
            <a:off x="927100" y="4235450"/>
            <a:ext cx="1822450" cy="1606550"/>
            <a:chOff x="927100" y="4235450"/>
            <a:chExt cx="1822450" cy="1606550"/>
          </a:xfrm>
        </p:grpSpPr>
        <p:sp>
          <p:nvSpPr>
            <p:cNvPr id="15" name="Rectangle 14"/>
            <p:cNvSpPr/>
            <p:nvPr/>
          </p:nvSpPr>
          <p:spPr>
            <a:xfrm>
              <a:off x="927100" y="4504095"/>
              <a:ext cx="1421799" cy="381344"/>
            </a:xfrm>
            <a:prstGeom prst="rect">
              <a:avLst/>
            </a:prstGeom>
            <a:solidFill>
              <a:schemeClr val="bg1"/>
            </a:solidFill>
          </p:spPr>
          <p:txBody>
            <a:bodyPr wrap="square" lIns="72857" tIns="36428" rIns="72857" bIns="36428">
              <a:spAutoFit/>
            </a:bodyPr>
            <a:lstStyle/>
            <a:p>
              <a:pPr algn="ctr"/>
              <a:r>
                <a:rPr lang="en-US" sz="2000" i="1" dirty="0">
                  <a:solidFill>
                    <a:schemeClr val="tx1">
                      <a:lumMod val="95000"/>
                      <a:lumOff val="5000"/>
                    </a:schemeClr>
                  </a:solidFill>
                </a:rPr>
                <a:t>Obama</a:t>
              </a:r>
            </a:p>
          </p:txBody>
        </p:sp>
        <p:cxnSp>
          <p:nvCxnSpPr>
            <p:cNvPr id="5" name="Straight Arrow Connector 4"/>
            <p:cNvCxnSpPr/>
            <p:nvPr/>
          </p:nvCxnSpPr>
          <p:spPr>
            <a:xfrm flipV="1">
              <a:off x="952500" y="4235450"/>
              <a:ext cx="1797050" cy="1606550"/>
            </a:xfrm>
            <a:prstGeom prst="straightConnector1">
              <a:avLst/>
            </a:prstGeom>
            <a:ln w="38100">
              <a:solidFill>
                <a:srgbClr val="1458A8"/>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21" name="Group 20"/>
          <p:cNvGrpSpPr/>
          <p:nvPr/>
        </p:nvGrpSpPr>
        <p:grpSpPr>
          <a:xfrm>
            <a:off x="2749550" y="4172750"/>
            <a:ext cx="2235200" cy="773900"/>
            <a:chOff x="2749550" y="4172750"/>
            <a:chExt cx="2235200" cy="773900"/>
          </a:xfrm>
        </p:grpSpPr>
        <p:sp>
          <p:nvSpPr>
            <p:cNvPr id="16" name="Rectangle 15"/>
            <p:cNvSpPr/>
            <p:nvPr/>
          </p:nvSpPr>
          <p:spPr>
            <a:xfrm>
              <a:off x="3313640" y="4172750"/>
              <a:ext cx="1664617" cy="381344"/>
            </a:xfrm>
            <a:prstGeom prst="rect">
              <a:avLst/>
            </a:prstGeom>
            <a:solidFill>
              <a:schemeClr val="bg1"/>
            </a:solidFill>
          </p:spPr>
          <p:txBody>
            <a:bodyPr wrap="square" lIns="72857" tIns="36428" rIns="72857" bIns="36428">
              <a:spAutoFit/>
            </a:bodyPr>
            <a:lstStyle/>
            <a:p>
              <a:pPr algn="ctr"/>
              <a:r>
                <a:rPr lang="en-US" sz="2000" i="1" dirty="0" err="1">
                  <a:solidFill>
                    <a:schemeClr val="tx1">
                      <a:lumMod val="95000"/>
                      <a:lumOff val="5000"/>
                    </a:schemeClr>
                  </a:solidFill>
                </a:rPr>
                <a:t>BornIn</a:t>
              </a:r>
              <a:endParaRPr lang="en-US" sz="2000" i="1" dirty="0">
                <a:solidFill>
                  <a:schemeClr val="tx1">
                    <a:lumMod val="95000"/>
                    <a:lumOff val="5000"/>
                  </a:schemeClr>
                </a:solidFill>
              </a:endParaRPr>
            </a:p>
          </p:txBody>
        </p:sp>
        <p:cxnSp>
          <p:nvCxnSpPr>
            <p:cNvPr id="7" name="Straight Arrow Connector 6"/>
            <p:cNvCxnSpPr/>
            <p:nvPr/>
          </p:nvCxnSpPr>
          <p:spPr>
            <a:xfrm>
              <a:off x="2749550" y="4235450"/>
              <a:ext cx="2235200" cy="711200"/>
            </a:xfrm>
            <a:prstGeom prst="straightConnector1">
              <a:avLst/>
            </a:prstGeom>
            <a:ln w="38100">
              <a:solidFill>
                <a:srgbClr val="C00000"/>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20" name="Group 19"/>
          <p:cNvGrpSpPr/>
          <p:nvPr/>
        </p:nvGrpSpPr>
        <p:grpSpPr>
          <a:xfrm>
            <a:off x="996950" y="4992688"/>
            <a:ext cx="3987800" cy="872331"/>
            <a:chOff x="996950" y="4992688"/>
            <a:chExt cx="3987800" cy="872331"/>
          </a:xfrm>
        </p:grpSpPr>
        <p:sp>
          <p:nvSpPr>
            <p:cNvPr id="17" name="Rectangle 16"/>
            <p:cNvSpPr/>
            <p:nvPr/>
          </p:nvSpPr>
          <p:spPr>
            <a:xfrm>
              <a:off x="2445350" y="5483675"/>
              <a:ext cx="1421799" cy="381344"/>
            </a:xfrm>
            <a:prstGeom prst="rect">
              <a:avLst/>
            </a:prstGeom>
            <a:solidFill>
              <a:schemeClr val="bg1"/>
            </a:solidFill>
          </p:spPr>
          <p:txBody>
            <a:bodyPr wrap="square" lIns="72857" tIns="36428" rIns="72857" bIns="36428">
              <a:spAutoFit/>
            </a:bodyPr>
            <a:lstStyle/>
            <a:p>
              <a:pPr algn="ctr"/>
              <a:r>
                <a:rPr lang="en-US" sz="2000" i="1" dirty="0">
                  <a:solidFill>
                    <a:schemeClr val="tx1">
                      <a:lumMod val="95000"/>
                      <a:lumOff val="5000"/>
                    </a:schemeClr>
                  </a:solidFill>
                </a:rPr>
                <a:t>Hawaii</a:t>
              </a:r>
            </a:p>
          </p:txBody>
        </p:sp>
        <p:cxnSp>
          <p:nvCxnSpPr>
            <p:cNvPr id="11" name="Straight Arrow Connector 10"/>
            <p:cNvCxnSpPr/>
            <p:nvPr/>
          </p:nvCxnSpPr>
          <p:spPr>
            <a:xfrm flipV="1">
              <a:off x="996950" y="4992688"/>
              <a:ext cx="3987800" cy="849312"/>
            </a:xfrm>
            <a:prstGeom prst="straightConnector1">
              <a:avLst/>
            </a:prstGeom>
            <a:ln w="38100">
              <a:solidFill>
                <a:srgbClr val="1458A8"/>
              </a:solidFill>
              <a:headEnd type="none"/>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8" name="Content Placeholder 2"/>
              <p:cNvSpPr txBox="1">
                <a:spLocks/>
              </p:cNvSpPr>
              <p:nvPr/>
            </p:nvSpPr>
            <p:spPr>
              <a:xfrm>
                <a:off x="427038" y="1524000"/>
                <a:ext cx="11887200" cy="1791260"/>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8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8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Both entities and relations are represented in the same vector space</a:t>
                </a:r>
              </a:p>
              <a:p>
                <a:r>
                  <a:rPr lang="en-US" dirty="0"/>
                  <a:t>For a triple </a:t>
                </a:r>
                <a:r>
                  <a:rPr lang="en-US" dirty="0">
                    <a:latin typeface="Times New Roman" panose="02020603050405020304" pitchFamily="18" charset="0"/>
                    <a:cs typeface="Times New Roman" panose="02020603050405020304" pitchFamily="18" charset="0"/>
                  </a:rPr>
                  <a:t>(</a:t>
                </a:r>
                <a:r>
                  <a:rPr lang="en-US" i="1" dirty="0">
                    <a:latin typeface="Times New Roman" panose="02020603050405020304" pitchFamily="18" charset="0"/>
                    <a:cs typeface="Times New Roman" panose="02020603050405020304" pitchFamily="18" charset="0"/>
                  </a:rPr>
                  <a:t>subj, </a:t>
                </a:r>
                <a:r>
                  <a:rPr lang="en-US" i="1" dirty="0" err="1">
                    <a:latin typeface="Times New Roman" panose="02020603050405020304" pitchFamily="18" charset="0"/>
                    <a:cs typeface="Times New Roman" panose="02020603050405020304" pitchFamily="18" charset="0"/>
                  </a:rPr>
                  <a:t>rel</a:t>
                </a:r>
                <a:r>
                  <a:rPr lang="en-US" i="1" dirty="0">
                    <a:latin typeface="Times New Roman" panose="02020603050405020304" pitchFamily="18" charset="0"/>
                    <a:cs typeface="Times New Roman" panose="02020603050405020304" pitchFamily="18" charset="0"/>
                  </a:rPr>
                  <a:t>, </a:t>
                </a:r>
                <a:r>
                  <a:rPr lang="en-US" i="1" dirty="0" err="1">
                    <a:latin typeface="Times New Roman" panose="02020603050405020304" pitchFamily="18" charset="0"/>
                    <a:cs typeface="Times New Roman" panose="02020603050405020304" pitchFamily="18" charset="0"/>
                  </a:rPr>
                  <a:t>obj</a:t>
                </a:r>
                <a:r>
                  <a:rPr lang="en-US" dirty="0">
                    <a:latin typeface="Times New Roman" panose="02020603050405020304" pitchFamily="18" charset="0"/>
                    <a:cs typeface="Times New Roman" panose="02020603050405020304" pitchFamily="18" charset="0"/>
                  </a:rPr>
                  <a:t>)</a:t>
                </a:r>
                <a:r>
                  <a:rPr lang="en-US" dirty="0"/>
                  <a:t>, we want </a:t>
                </a:r>
                <a14:m>
                  <m:oMath xmlns:m="http://schemas.openxmlformats.org/officeDocument/2006/math">
                    <m:r>
                      <a:rPr lang="en-US" b="1" i="1" smtClean="0">
                        <a:latin typeface="Cambria Math" panose="02040503050406030204" pitchFamily="18" charset="0"/>
                      </a:rPr>
                      <m:t>𝒔</m:t>
                    </m:r>
                    <m:r>
                      <a:rPr lang="en-US" i="1" smtClean="0">
                        <a:latin typeface="Cambria Math" panose="02040503050406030204" pitchFamily="18" charset="0"/>
                      </a:rPr>
                      <m:t>+</m:t>
                    </m:r>
                    <m:r>
                      <a:rPr lang="en-US" b="1" i="1" smtClean="0">
                        <a:latin typeface="Cambria Math" panose="02040503050406030204" pitchFamily="18" charset="0"/>
                      </a:rPr>
                      <m:t>𝒓</m:t>
                    </m:r>
                    <m:r>
                      <a:rPr lang="en-US"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𝒐</m:t>
                    </m:r>
                  </m:oMath>
                </a14:m>
                <a:endParaRPr lang="en-US" b="1" dirty="0"/>
              </a:p>
            </p:txBody>
          </p:sp>
        </mc:Choice>
        <mc:Fallback xmlns="">
          <p:sp>
            <p:nvSpPr>
              <p:cNvPr id="18" name="Content Placeholder 2"/>
              <p:cNvSpPr txBox="1">
                <a:spLocks noRot="1" noChangeAspect="1" noMove="1" noResize="1" noEditPoints="1" noAdjustHandles="1" noChangeArrowheads="1" noChangeShapeType="1" noTextEdit="1"/>
              </p:cNvSpPr>
              <p:nvPr/>
            </p:nvSpPr>
            <p:spPr>
              <a:xfrm>
                <a:off x="427038" y="1524000"/>
                <a:ext cx="11887200" cy="1791260"/>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4865143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left)">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wipe(left)">
                                      <p:cBhvr>
                                        <p:cTn id="12" dur="500"/>
                                        <p:tgtEl>
                                          <p:spTgt spid="2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wipe(left)">
                                      <p:cBhvr>
                                        <p:cTn id="17" dur="500"/>
                                        <p:tgtEl>
                                          <p:spTgt spid="20"/>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7981259" y="4609409"/>
            <a:ext cx="4057650" cy="1692269"/>
            <a:chOff x="927100" y="4172750"/>
            <a:chExt cx="4057650" cy="1692269"/>
          </a:xfrm>
        </p:grpSpPr>
        <p:grpSp>
          <p:nvGrpSpPr>
            <p:cNvPr id="4" name="Group 3"/>
            <p:cNvGrpSpPr/>
            <p:nvPr/>
          </p:nvGrpSpPr>
          <p:grpSpPr>
            <a:xfrm>
              <a:off x="927100" y="4235450"/>
              <a:ext cx="1822450" cy="1606550"/>
              <a:chOff x="927100" y="4235450"/>
              <a:chExt cx="1822450" cy="1606550"/>
            </a:xfrm>
          </p:grpSpPr>
          <p:sp>
            <p:nvSpPr>
              <p:cNvPr id="5" name="Rectangle 4"/>
              <p:cNvSpPr/>
              <p:nvPr/>
            </p:nvSpPr>
            <p:spPr>
              <a:xfrm>
                <a:off x="927100" y="4504095"/>
                <a:ext cx="1421799" cy="381344"/>
              </a:xfrm>
              <a:prstGeom prst="rect">
                <a:avLst/>
              </a:prstGeom>
              <a:solidFill>
                <a:schemeClr val="bg1"/>
              </a:solidFill>
            </p:spPr>
            <p:txBody>
              <a:bodyPr wrap="square" lIns="72857" tIns="36428" rIns="72857" bIns="36428">
                <a:spAutoFit/>
              </a:bodyPr>
              <a:lstStyle/>
              <a:p>
                <a:pPr algn="ctr"/>
                <a:r>
                  <a:rPr lang="en-US" sz="2000" i="1" dirty="0">
                    <a:solidFill>
                      <a:schemeClr val="tx1">
                        <a:lumMod val="95000"/>
                        <a:lumOff val="5000"/>
                      </a:schemeClr>
                    </a:solidFill>
                  </a:rPr>
                  <a:t>Obama</a:t>
                </a:r>
              </a:p>
            </p:txBody>
          </p:sp>
          <p:cxnSp>
            <p:nvCxnSpPr>
              <p:cNvPr id="6" name="Straight Arrow Connector 5"/>
              <p:cNvCxnSpPr/>
              <p:nvPr/>
            </p:nvCxnSpPr>
            <p:spPr>
              <a:xfrm flipV="1">
                <a:off x="952500" y="4235450"/>
                <a:ext cx="1797050" cy="1606550"/>
              </a:xfrm>
              <a:prstGeom prst="straightConnector1">
                <a:avLst/>
              </a:prstGeom>
              <a:ln w="38100">
                <a:solidFill>
                  <a:srgbClr val="1458A8"/>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2749550" y="4172750"/>
              <a:ext cx="2235200" cy="773900"/>
              <a:chOff x="2749550" y="4172750"/>
              <a:chExt cx="2235200" cy="773900"/>
            </a:xfrm>
          </p:grpSpPr>
          <p:sp>
            <p:nvSpPr>
              <p:cNvPr id="8" name="Rectangle 7"/>
              <p:cNvSpPr/>
              <p:nvPr/>
            </p:nvSpPr>
            <p:spPr>
              <a:xfrm>
                <a:off x="3313640" y="4172750"/>
                <a:ext cx="1664617" cy="381344"/>
              </a:xfrm>
              <a:prstGeom prst="rect">
                <a:avLst/>
              </a:prstGeom>
              <a:solidFill>
                <a:schemeClr val="bg1"/>
              </a:solidFill>
            </p:spPr>
            <p:txBody>
              <a:bodyPr wrap="square" lIns="72857" tIns="36428" rIns="72857" bIns="36428">
                <a:spAutoFit/>
              </a:bodyPr>
              <a:lstStyle/>
              <a:p>
                <a:pPr algn="ctr"/>
                <a:r>
                  <a:rPr lang="en-US" sz="2000" i="1" dirty="0" err="1">
                    <a:solidFill>
                      <a:schemeClr val="tx1">
                        <a:lumMod val="95000"/>
                        <a:lumOff val="5000"/>
                      </a:schemeClr>
                    </a:solidFill>
                  </a:rPr>
                  <a:t>BornIn</a:t>
                </a:r>
                <a:endParaRPr lang="en-US" sz="2000" i="1" dirty="0">
                  <a:solidFill>
                    <a:schemeClr val="tx1">
                      <a:lumMod val="95000"/>
                      <a:lumOff val="5000"/>
                    </a:schemeClr>
                  </a:solidFill>
                </a:endParaRPr>
              </a:p>
            </p:txBody>
          </p:sp>
          <p:cxnSp>
            <p:nvCxnSpPr>
              <p:cNvPr id="9" name="Straight Arrow Connector 8"/>
              <p:cNvCxnSpPr/>
              <p:nvPr/>
            </p:nvCxnSpPr>
            <p:spPr>
              <a:xfrm>
                <a:off x="2749550" y="4235450"/>
                <a:ext cx="2235200" cy="711200"/>
              </a:xfrm>
              <a:prstGeom prst="straightConnector1">
                <a:avLst/>
              </a:prstGeom>
              <a:ln w="38100">
                <a:solidFill>
                  <a:srgbClr val="C00000"/>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10" name="Group 9"/>
            <p:cNvGrpSpPr/>
            <p:nvPr/>
          </p:nvGrpSpPr>
          <p:grpSpPr>
            <a:xfrm>
              <a:off x="996950" y="4992688"/>
              <a:ext cx="3987800" cy="872331"/>
              <a:chOff x="996950" y="4992688"/>
              <a:chExt cx="3987800" cy="872331"/>
            </a:xfrm>
          </p:grpSpPr>
          <p:sp>
            <p:nvSpPr>
              <p:cNvPr id="11" name="Rectangle 10"/>
              <p:cNvSpPr/>
              <p:nvPr/>
            </p:nvSpPr>
            <p:spPr>
              <a:xfrm>
                <a:off x="2445350" y="5483675"/>
                <a:ext cx="1421799" cy="381344"/>
              </a:xfrm>
              <a:prstGeom prst="rect">
                <a:avLst/>
              </a:prstGeom>
              <a:solidFill>
                <a:schemeClr val="bg1"/>
              </a:solidFill>
            </p:spPr>
            <p:txBody>
              <a:bodyPr wrap="square" lIns="72857" tIns="36428" rIns="72857" bIns="36428">
                <a:spAutoFit/>
              </a:bodyPr>
              <a:lstStyle/>
              <a:p>
                <a:pPr algn="ctr"/>
                <a:r>
                  <a:rPr lang="en-US" sz="2000" i="1" dirty="0">
                    <a:solidFill>
                      <a:schemeClr val="tx1">
                        <a:lumMod val="95000"/>
                        <a:lumOff val="5000"/>
                      </a:schemeClr>
                    </a:solidFill>
                  </a:rPr>
                  <a:t>Hawaii</a:t>
                </a:r>
              </a:p>
            </p:txBody>
          </p:sp>
          <p:cxnSp>
            <p:nvCxnSpPr>
              <p:cNvPr id="12" name="Straight Arrow Connector 11"/>
              <p:cNvCxnSpPr/>
              <p:nvPr/>
            </p:nvCxnSpPr>
            <p:spPr>
              <a:xfrm flipV="1">
                <a:off x="996950" y="4992688"/>
                <a:ext cx="3987800" cy="849312"/>
              </a:xfrm>
              <a:prstGeom prst="straightConnector1">
                <a:avLst/>
              </a:prstGeom>
              <a:ln w="38100">
                <a:solidFill>
                  <a:srgbClr val="1458A8"/>
                </a:solidFill>
                <a:headEnd type="none"/>
                <a:tailEnd type="triangle"/>
              </a:ln>
            </p:spPr>
            <p:style>
              <a:lnRef idx="1">
                <a:schemeClr val="accent1"/>
              </a:lnRef>
              <a:fillRef idx="0">
                <a:schemeClr val="accent1"/>
              </a:fillRef>
              <a:effectRef idx="0">
                <a:schemeClr val="accent1"/>
              </a:effectRef>
              <a:fontRef idx="minor">
                <a:schemeClr val="tx1"/>
              </a:fontRef>
            </p:style>
          </p:cxnSp>
        </p:grpSp>
      </p:grpSp>
      <p:sp>
        <p:nvSpPr>
          <p:cNvPr id="2" name="Title 1"/>
          <p:cNvSpPr>
            <a:spLocks noGrp="1"/>
          </p:cNvSpPr>
          <p:nvPr>
            <p:ph type="title"/>
          </p:nvPr>
        </p:nvSpPr>
        <p:spPr/>
        <p:txBody>
          <a:bodyPr/>
          <a:lstStyle/>
          <a:p>
            <a:r>
              <a:rPr lang="en-US" dirty="0"/>
              <a:t>Issues of </a:t>
            </a:r>
            <a:r>
              <a:rPr lang="en-US" dirty="0" err="1"/>
              <a:t>TransE</a:t>
            </a:r>
            <a:endParaRPr lang="en-US" dirty="0"/>
          </a:p>
        </p:txBody>
      </p:sp>
      <p:sp>
        <p:nvSpPr>
          <p:cNvPr id="3" name="Content Placeholder 2"/>
          <p:cNvSpPr>
            <a:spLocks noGrp="1"/>
          </p:cNvSpPr>
          <p:nvPr>
            <p:ph sz="quarter" idx="10"/>
          </p:nvPr>
        </p:nvSpPr>
        <p:spPr>
          <a:xfrm>
            <a:off x="274638" y="1371600"/>
            <a:ext cx="11930614" cy="3268587"/>
          </a:xfrm>
        </p:spPr>
        <p:txBody>
          <a:bodyPr/>
          <a:lstStyle/>
          <a:p>
            <a:r>
              <a:rPr lang="en-US" dirty="0"/>
              <a:t>Inverse relations should be the same vectors with opposite directions (also, reflexive and symmetric?) </a:t>
            </a:r>
          </a:p>
          <a:p>
            <a:r>
              <a:rPr lang="en-US" dirty="0"/>
              <a:t>All the relations two entities have should be the same vector (also, one-to-many, many-to-one, many-to-many?)</a:t>
            </a:r>
          </a:p>
          <a:p>
            <a:pPr lvl="8"/>
            <a:endParaRPr lang="en-US" dirty="0"/>
          </a:p>
          <a:p>
            <a:r>
              <a:rPr lang="en-US" dirty="0"/>
              <a:t>Many follow-up works to enhance </a:t>
            </a:r>
            <a:r>
              <a:rPr lang="en-US" dirty="0" err="1"/>
              <a:t>TransE</a:t>
            </a:r>
            <a:endParaRPr lang="en-US" dirty="0"/>
          </a:p>
        </p:txBody>
      </p:sp>
    </p:spTree>
    <p:extLst>
      <p:ext uri="{BB962C8B-B14F-4D97-AF65-F5344CB8AC3E}">
        <p14:creationId xmlns:p14="http://schemas.microsoft.com/office/powerpoint/2010/main" val="2846293863"/>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Screen Clipping"/>
          <p:cNvPicPr>
            <a:picLocks noGrp="1" noChangeAspect="1"/>
          </p:cNvPicPr>
          <p:nvPr>
            <p:ph sz="quarter" idx="10"/>
          </p:nvPr>
        </p:nvPicPr>
        <p:blipFill>
          <a:blip r:embed="rId3"/>
          <a:stretch>
            <a:fillRect/>
          </a:stretch>
        </p:blipFill>
        <p:spPr>
          <a:xfrm>
            <a:off x="8788597" y="916900"/>
            <a:ext cx="3647878" cy="3468386"/>
          </a:xfrm>
        </p:spPr>
      </p:pic>
      <p:sp>
        <p:nvSpPr>
          <p:cNvPr id="2" name="Title 1"/>
          <p:cNvSpPr>
            <a:spLocks noGrp="1"/>
          </p:cNvSpPr>
          <p:nvPr>
            <p:ph type="title"/>
          </p:nvPr>
        </p:nvSpPr>
        <p:spPr/>
        <p:txBody>
          <a:bodyPr/>
          <a:lstStyle/>
          <a:p>
            <a:r>
              <a:rPr lang="en-US" dirty="0" err="1"/>
              <a:t>TransH</a:t>
            </a:r>
            <a:r>
              <a:rPr lang="en-US" dirty="0"/>
              <a:t> </a:t>
            </a:r>
            <a:r>
              <a:rPr lang="en-US" sz="3600" dirty="0">
                <a:gradFill>
                  <a:gsLst>
                    <a:gs pos="2917">
                      <a:schemeClr val="tx1"/>
                    </a:gs>
                    <a:gs pos="30000">
                      <a:schemeClr val="tx1"/>
                    </a:gs>
                  </a:gsLst>
                  <a:lin ang="5400000" scaled="0"/>
                </a:gradFill>
              </a:rPr>
              <a:t>[</a:t>
            </a:r>
            <a:r>
              <a:rPr lang="en-US" sz="3600" dirty="0"/>
              <a:t>Wang</a:t>
            </a:r>
            <a:r>
              <a:rPr lang="en-US" sz="3600" dirty="0">
                <a:gradFill>
                  <a:gsLst>
                    <a:gs pos="2917">
                      <a:schemeClr val="tx1"/>
                    </a:gs>
                    <a:gs pos="30000">
                      <a:schemeClr val="tx1"/>
                    </a:gs>
                  </a:gsLst>
                  <a:lin ang="5400000" scaled="0"/>
                </a:gradFill>
              </a:rPr>
              <a:t>+ 2014]</a:t>
            </a:r>
            <a:r>
              <a:rPr lang="en-US" sz="4000" dirty="0"/>
              <a:t> </a:t>
            </a:r>
            <a:r>
              <a:rPr lang="en-US" dirty="0"/>
              <a:t>and </a:t>
            </a:r>
            <a:r>
              <a:rPr lang="en-US" dirty="0" err="1"/>
              <a:t>STransE</a:t>
            </a:r>
            <a:r>
              <a:rPr lang="en-US" dirty="0"/>
              <a:t> </a:t>
            </a:r>
            <a:r>
              <a:rPr lang="en-US" sz="3600" dirty="0">
                <a:gradFill>
                  <a:gsLst>
                    <a:gs pos="2917">
                      <a:schemeClr val="tx1"/>
                    </a:gs>
                    <a:gs pos="30000">
                      <a:schemeClr val="tx1"/>
                    </a:gs>
                  </a:gsLst>
                  <a:lin ang="5400000" scaled="0"/>
                </a:gradFill>
              </a:rPr>
              <a:t>[</a:t>
            </a:r>
            <a:r>
              <a:rPr lang="en-US" sz="3600" dirty="0"/>
              <a:t>Nguyen</a:t>
            </a:r>
            <a:r>
              <a:rPr lang="en-US" sz="3600" dirty="0">
                <a:gradFill>
                  <a:gsLst>
                    <a:gs pos="2917">
                      <a:schemeClr val="tx1"/>
                    </a:gs>
                    <a:gs pos="30000">
                      <a:schemeClr val="tx1"/>
                    </a:gs>
                  </a:gsLst>
                  <a:lin ang="5400000" scaled="0"/>
                </a:gradFill>
              </a:rPr>
              <a:t>+ 2016]</a:t>
            </a:r>
            <a:endParaRPr lang="en-US" dirty="0"/>
          </a:p>
        </p:txBody>
      </p:sp>
      <p:sp>
        <p:nvSpPr>
          <p:cNvPr id="8" name="TextBox 7"/>
          <p:cNvSpPr txBox="1"/>
          <p:nvPr/>
        </p:nvSpPr>
        <p:spPr>
          <a:xfrm>
            <a:off x="8518156" y="4300458"/>
            <a:ext cx="4018604"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(Fig. 1(b) of [</a:t>
            </a:r>
            <a:r>
              <a:rPr lang="en-US" sz="2400" dirty="0"/>
              <a:t>Wang</a:t>
            </a:r>
            <a:r>
              <a:rPr lang="en-US" sz="2400" dirty="0">
                <a:gradFill>
                  <a:gsLst>
                    <a:gs pos="2917">
                      <a:schemeClr val="tx1"/>
                    </a:gs>
                    <a:gs pos="30000">
                      <a:schemeClr val="tx1"/>
                    </a:gs>
                  </a:gsLst>
                  <a:lin ang="5400000" scaled="0"/>
                </a:gradFill>
              </a:rPr>
              <a:t>+ 2014])</a:t>
            </a:r>
          </a:p>
        </p:txBody>
      </p:sp>
      <mc:AlternateContent xmlns:mc="http://schemas.openxmlformats.org/markup-compatibility/2006" xmlns:a14="http://schemas.microsoft.com/office/drawing/2010/main">
        <mc:Choice Requires="a14">
          <p:sp>
            <p:nvSpPr>
              <p:cNvPr id="9" name="Content Placeholder 2"/>
              <p:cNvSpPr txBox="1">
                <a:spLocks/>
              </p:cNvSpPr>
              <p:nvPr/>
            </p:nvSpPr>
            <p:spPr>
              <a:xfrm>
                <a:off x="331433" y="1618308"/>
                <a:ext cx="11930614" cy="4308680"/>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8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8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200" dirty="0"/>
                  <a:t>TransH: </a:t>
                </a:r>
                <a14:m>
                  <m:oMath xmlns:m="http://schemas.openxmlformats.org/officeDocument/2006/math">
                    <m:r>
                      <a:rPr lang="en-US" sz="3200" i="1" smtClean="0">
                        <a:latin typeface="Cambria Math" panose="02040503050406030204" pitchFamily="18" charset="0"/>
                      </a:rPr>
                      <m:t>𝑑</m:t>
                    </m:r>
                    <m:d>
                      <m:dPr>
                        <m:ctrlPr>
                          <a:rPr lang="en-US" sz="3200" i="1">
                            <a:latin typeface="Cambria Math" panose="02040503050406030204" pitchFamily="18" charset="0"/>
                          </a:rPr>
                        </m:ctrlPr>
                      </m:dPr>
                      <m:e>
                        <m:r>
                          <a:rPr lang="en-US" sz="3200" i="1">
                            <a:latin typeface="Cambria Math" panose="02040503050406030204" pitchFamily="18" charset="0"/>
                          </a:rPr>
                          <m:t>𝑠𝑢𝑏𝑗</m:t>
                        </m:r>
                        <m:r>
                          <a:rPr lang="en-US" sz="3200" i="1">
                            <a:latin typeface="Cambria Math" panose="02040503050406030204" pitchFamily="18" charset="0"/>
                          </a:rPr>
                          <m:t>,</m:t>
                        </m:r>
                        <m:r>
                          <a:rPr lang="en-US" sz="3200" i="1">
                            <a:latin typeface="Cambria Math" panose="02040503050406030204" pitchFamily="18" charset="0"/>
                          </a:rPr>
                          <m:t>𝑟𝑒𝑙</m:t>
                        </m:r>
                        <m:r>
                          <a:rPr lang="en-US" sz="3200" i="1">
                            <a:latin typeface="Cambria Math" panose="02040503050406030204" pitchFamily="18" charset="0"/>
                          </a:rPr>
                          <m:t>,</m:t>
                        </m:r>
                        <m:r>
                          <a:rPr lang="en-US" sz="3200" i="1">
                            <a:latin typeface="Cambria Math" panose="02040503050406030204" pitchFamily="18" charset="0"/>
                          </a:rPr>
                          <m:t>𝑜𝑏𝑗</m:t>
                        </m:r>
                      </m:e>
                    </m:d>
                    <m:r>
                      <a:rPr lang="en-US" sz="3200" i="1">
                        <a:latin typeface="Cambria Math" panose="02040503050406030204" pitchFamily="18" charset="0"/>
                      </a:rPr>
                      <m:t>=</m:t>
                    </m:r>
                    <m:sSubSup>
                      <m:sSubSupPr>
                        <m:ctrlPr>
                          <a:rPr lang="en-US" sz="3200" i="1">
                            <a:latin typeface="Cambria Math" panose="02040503050406030204" pitchFamily="18" charset="0"/>
                          </a:rPr>
                        </m:ctrlPr>
                      </m:sSubSupPr>
                      <m:e>
                        <m:d>
                          <m:dPr>
                            <m:begChr m:val="‖"/>
                            <m:endChr m:val="‖"/>
                            <m:ctrlPr>
                              <a:rPr lang="en-US" sz="3200" i="1">
                                <a:latin typeface="Cambria Math" panose="02040503050406030204" pitchFamily="18" charset="0"/>
                              </a:rPr>
                            </m:ctrlPr>
                          </m:dPr>
                          <m:e>
                            <m:sSub>
                              <m:sSubPr>
                                <m:ctrlPr>
                                  <a:rPr lang="en-US" sz="3200" b="1" i="1" smtClean="0">
                                    <a:latin typeface="Cambria Math" panose="02040503050406030204" pitchFamily="18" charset="0"/>
                                  </a:rPr>
                                </m:ctrlPr>
                              </m:sSubPr>
                              <m:e>
                                <m:r>
                                  <a:rPr lang="en-US" sz="3200" b="1" i="1">
                                    <a:latin typeface="Cambria Math" panose="02040503050406030204" pitchFamily="18" charset="0"/>
                                  </a:rPr>
                                  <m:t>𝒔</m:t>
                                </m:r>
                              </m:e>
                              <m:sub>
                                <m:r>
                                  <a:rPr lang="en-US" sz="3200" b="1" i="1" smtClean="0">
                                    <a:latin typeface="Cambria Math" panose="02040503050406030204" pitchFamily="18" charset="0"/>
                                  </a:rPr>
                                  <m:t>⊥</m:t>
                                </m:r>
                              </m:sub>
                            </m:sSub>
                            <m:r>
                              <a:rPr lang="en-US" sz="3200" i="1">
                                <a:latin typeface="Cambria Math" panose="02040503050406030204" pitchFamily="18" charset="0"/>
                              </a:rPr>
                              <m:t>+</m:t>
                            </m:r>
                            <m:sSub>
                              <m:sSubPr>
                                <m:ctrlPr>
                                  <a:rPr lang="en-US" sz="3200" b="1" i="1" smtClean="0">
                                    <a:latin typeface="Cambria Math" panose="02040503050406030204" pitchFamily="18" charset="0"/>
                                  </a:rPr>
                                </m:ctrlPr>
                              </m:sSubPr>
                              <m:e>
                                <m:r>
                                  <a:rPr lang="en-US" sz="3200" b="1" i="1">
                                    <a:latin typeface="Cambria Math" panose="02040503050406030204" pitchFamily="18" charset="0"/>
                                  </a:rPr>
                                  <m:t>𝒓</m:t>
                                </m:r>
                              </m:e>
                              <m:sub>
                                <m:r>
                                  <a:rPr lang="en-US" sz="3200" b="1" i="1" smtClean="0">
                                    <a:latin typeface="Cambria Math" panose="02040503050406030204" pitchFamily="18" charset="0"/>
                                  </a:rPr>
                                  <m:t>𝒕</m:t>
                                </m:r>
                              </m:sub>
                            </m:sSub>
                            <m:r>
                              <a:rPr lang="en-US" sz="3200" i="1">
                                <a:latin typeface="Cambria Math" panose="02040503050406030204" pitchFamily="18" charset="0"/>
                              </a:rPr>
                              <m:t>−</m:t>
                            </m:r>
                            <m:sSub>
                              <m:sSubPr>
                                <m:ctrlPr>
                                  <a:rPr lang="en-US" sz="3200" b="1" i="1" smtClean="0">
                                    <a:latin typeface="Cambria Math" panose="02040503050406030204" pitchFamily="18" charset="0"/>
                                  </a:rPr>
                                </m:ctrlPr>
                              </m:sSubPr>
                              <m:e>
                                <m:r>
                                  <a:rPr lang="en-US" sz="3200" b="1" i="1">
                                    <a:latin typeface="Cambria Math" panose="02040503050406030204" pitchFamily="18" charset="0"/>
                                  </a:rPr>
                                  <m:t>𝒐</m:t>
                                </m:r>
                              </m:e>
                              <m:sub>
                                <m:r>
                                  <a:rPr lang="en-US" sz="3200" b="1" i="1" smtClean="0">
                                    <a:latin typeface="Cambria Math" panose="02040503050406030204" pitchFamily="18" charset="0"/>
                                  </a:rPr>
                                  <m:t>⊥</m:t>
                                </m:r>
                              </m:sub>
                            </m:sSub>
                          </m:e>
                        </m:d>
                      </m:e>
                      <m:sub>
                        <m:r>
                          <a:rPr lang="en-US" sz="3200" i="1">
                            <a:latin typeface="Cambria Math" panose="02040503050406030204" pitchFamily="18" charset="0"/>
                          </a:rPr>
                          <m:t>2</m:t>
                        </m:r>
                      </m:sub>
                      <m:sup>
                        <m:r>
                          <a:rPr lang="en-US" sz="3200" i="1">
                            <a:latin typeface="Cambria Math" panose="02040503050406030204" pitchFamily="18" charset="0"/>
                          </a:rPr>
                          <m:t>2</m:t>
                        </m:r>
                      </m:sup>
                    </m:sSubSup>
                  </m:oMath>
                </a14:m>
                <a:endParaRPr lang="en-US" dirty="0"/>
              </a:p>
              <a:p>
                <a:pPr lvl="1"/>
                <a14:m>
                  <m:oMath xmlns:m="http://schemas.openxmlformats.org/officeDocument/2006/math">
                    <m:sSub>
                      <m:sSubPr>
                        <m:ctrlPr>
                          <a:rPr lang="en-US" sz="3200" b="0" i="1" smtClean="0">
                            <a:latin typeface="Cambria Math" panose="02040503050406030204" pitchFamily="18" charset="0"/>
                          </a:rPr>
                        </m:ctrlPr>
                      </m:sSubPr>
                      <m:e>
                        <m:r>
                          <a:rPr lang="en-US" sz="3200" b="1" i="1" smtClean="0">
                            <a:latin typeface="Cambria Math" panose="02040503050406030204" pitchFamily="18" charset="0"/>
                          </a:rPr>
                          <m:t>𝒔</m:t>
                        </m:r>
                      </m:e>
                      <m:sub>
                        <m:r>
                          <a:rPr lang="en-US" sz="3200" b="0" i="1" smtClean="0">
                            <a:latin typeface="Cambria Math" panose="02040503050406030204" pitchFamily="18" charset="0"/>
                          </a:rPr>
                          <m:t>⊥</m:t>
                        </m:r>
                      </m:sub>
                    </m:sSub>
                    <m:r>
                      <a:rPr lang="en-US" sz="3200" b="0" i="1" smtClean="0">
                        <a:latin typeface="Cambria Math" panose="02040503050406030204" pitchFamily="18" charset="0"/>
                      </a:rPr>
                      <m:t>=</m:t>
                    </m:r>
                    <m:r>
                      <a:rPr lang="en-US" sz="3200" b="1" i="1" smtClean="0">
                        <a:latin typeface="Cambria Math" panose="02040503050406030204" pitchFamily="18" charset="0"/>
                      </a:rPr>
                      <m:t>𝒔</m:t>
                    </m:r>
                    <m:r>
                      <a:rPr lang="en-US" sz="3200" b="0" i="1" smtClean="0">
                        <a:latin typeface="Cambria Math" panose="02040503050406030204" pitchFamily="18" charset="0"/>
                      </a:rPr>
                      <m:t>−</m:t>
                    </m:r>
                    <m:sSubSup>
                      <m:sSubSupPr>
                        <m:ctrlPr>
                          <a:rPr lang="en-US" sz="3200" b="0" i="1" smtClean="0">
                            <a:latin typeface="Cambria Math" panose="02040503050406030204" pitchFamily="18" charset="0"/>
                          </a:rPr>
                        </m:ctrlPr>
                      </m:sSubSupPr>
                      <m:e>
                        <m:r>
                          <a:rPr lang="en-US" sz="3200" b="1" i="1" smtClean="0">
                            <a:latin typeface="Cambria Math" panose="02040503050406030204" pitchFamily="18" charset="0"/>
                          </a:rPr>
                          <m:t>𝒓</m:t>
                        </m:r>
                      </m:e>
                      <m:sub>
                        <m:r>
                          <a:rPr lang="en-US" sz="3200" b="0" i="1" smtClean="0">
                            <a:latin typeface="Cambria Math" panose="02040503050406030204" pitchFamily="18" charset="0"/>
                          </a:rPr>
                          <m:t>𝑝</m:t>
                        </m:r>
                      </m:sub>
                      <m:sup>
                        <m:r>
                          <a:rPr lang="en-US" sz="3200" b="0" i="1" smtClean="0">
                            <a:latin typeface="Cambria Math" panose="02040503050406030204" pitchFamily="18" charset="0"/>
                          </a:rPr>
                          <m:t>⊤</m:t>
                        </m:r>
                      </m:sup>
                    </m:sSubSup>
                    <m:r>
                      <a:rPr lang="en-US" sz="3200" b="1" i="1" smtClean="0">
                        <a:latin typeface="Cambria Math" panose="02040503050406030204" pitchFamily="18" charset="0"/>
                      </a:rPr>
                      <m:t>𝒔</m:t>
                    </m:r>
                    <m:sSub>
                      <m:sSubPr>
                        <m:ctrlPr>
                          <a:rPr lang="en-US" sz="3200" b="0" i="1" smtClean="0">
                            <a:latin typeface="Cambria Math" panose="02040503050406030204" pitchFamily="18" charset="0"/>
                          </a:rPr>
                        </m:ctrlPr>
                      </m:sSubPr>
                      <m:e>
                        <m:r>
                          <a:rPr lang="en-US" sz="3200" b="1" i="1" smtClean="0">
                            <a:latin typeface="Cambria Math" panose="02040503050406030204" pitchFamily="18" charset="0"/>
                          </a:rPr>
                          <m:t>𝒓</m:t>
                        </m:r>
                      </m:e>
                      <m:sub>
                        <m:r>
                          <a:rPr lang="en-US" sz="3200" b="0" i="1" smtClean="0">
                            <a:latin typeface="Cambria Math" panose="02040503050406030204" pitchFamily="18" charset="0"/>
                          </a:rPr>
                          <m:t>𝑝</m:t>
                        </m:r>
                      </m:sub>
                    </m:sSub>
                  </m:oMath>
                </a14:m>
                <a:r>
                  <a:rPr lang="en-US" sz="3200" dirty="0"/>
                  <a:t>, </a:t>
                </a:r>
                <a14:m>
                  <m:oMath xmlns:m="http://schemas.openxmlformats.org/officeDocument/2006/math">
                    <m:sSub>
                      <m:sSubPr>
                        <m:ctrlPr>
                          <a:rPr lang="en-US" sz="3200" i="1">
                            <a:latin typeface="Cambria Math" panose="02040503050406030204" pitchFamily="18" charset="0"/>
                          </a:rPr>
                        </m:ctrlPr>
                      </m:sSubPr>
                      <m:e>
                        <m:r>
                          <a:rPr lang="en-US" sz="3200" b="1" i="1" smtClean="0">
                            <a:latin typeface="Cambria Math" panose="02040503050406030204" pitchFamily="18" charset="0"/>
                          </a:rPr>
                          <m:t>𝒐</m:t>
                        </m:r>
                      </m:e>
                      <m:sub>
                        <m:r>
                          <a:rPr lang="en-US" sz="3200" i="1">
                            <a:latin typeface="Cambria Math" panose="02040503050406030204" pitchFamily="18" charset="0"/>
                          </a:rPr>
                          <m:t>⊥</m:t>
                        </m:r>
                      </m:sub>
                    </m:sSub>
                    <m:r>
                      <a:rPr lang="en-US" sz="3200" i="1">
                        <a:latin typeface="Cambria Math" panose="02040503050406030204" pitchFamily="18" charset="0"/>
                      </a:rPr>
                      <m:t>=</m:t>
                    </m:r>
                    <m:r>
                      <a:rPr lang="en-US" sz="3200" b="1" i="1" smtClean="0">
                        <a:latin typeface="Cambria Math" panose="02040503050406030204" pitchFamily="18" charset="0"/>
                      </a:rPr>
                      <m:t>𝒐</m:t>
                    </m:r>
                    <m:r>
                      <a:rPr lang="en-US" sz="3200" i="1">
                        <a:latin typeface="Cambria Math" panose="02040503050406030204" pitchFamily="18" charset="0"/>
                      </a:rPr>
                      <m:t>−</m:t>
                    </m:r>
                    <m:sSubSup>
                      <m:sSubSupPr>
                        <m:ctrlPr>
                          <a:rPr lang="en-US" sz="3200" i="1">
                            <a:latin typeface="Cambria Math" panose="02040503050406030204" pitchFamily="18" charset="0"/>
                          </a:rPr>
                        </m:ctrlPr>
                      </m:sSubSupPr>
                      <m:e>
                        <m:r>
                          <a:rPr lang="en-US" sz="3200" b="1" i="1">
                            <a:latin typeface="Cambria Math" panose="02040503050406030204" pitchFamily="18" charset="0"/>
                          </a:rPr>
                          <m:t>𝒓</m:t>
                        </m:r>
                      </m:e>
                      <m:sub>
                        <m:r>
                          <a:rPr lang="en-US" sz="3200" i="1">
                            <a:latin typeface="Cambria Math" panose="02040503050406030204" pitchFamily="18" charset="0"/>
                          </a:rPr>
                          <m:t>𝑝</m:t>
                        </m:r>
                      </m:sub>
                      <m:sup>
                        <m:r>
                          <a:rPr lang="en-US" sz="3200" i="1">
                            <a:latin typeface="Cambria Math" panose="02040503050406030204" pitchFamily="18" charset="0"/>
                          </a:rPr>
                          <m:t>⊤</m:t>
                        </m:r>
                      </m:sup>
                    </m:sSubSup>
                    <m:r>
                      <a:rPr lang="en-US" sz="3200" b="1" i="1" smtClean="0">
                        <a:latin typeface="Cambria Math" panose="02040503050406030204" pitchFamily="18" charset="0"/>
                      </a:rPr>
                      <m:t>𝒐</m:t>
                    </m:r>
                    <m:sSub>
                      <m:sSubPr>
                        <m:ctrlPr>
                          <a:rPr lang="en-US" sz="3200" i="1">
                            <a:latin typeface="Cambria Math" panose="02040503050406030204" pitchFamily="18" charset="0"/>
                          </a:rPr>
                        </m:ctrlPr>
                      </m:sSubPr>
                      <m:e>
                        <m:r>
                          <a:rPr lang="en-US" sz="3200" b="1" i="1">
                            <a:latin typeface="Cambria Math" panose="02040503050406030204" pitchFamily="18" charset="0"/>
                          </a:rPr>
                          <m:t>𝒓</m:t>
                        </m:r>
                      </m:e>
                      <m:sub>
                        <m:r>
                          <a:rPr lang="en-US" sz="3200" i="1">
                            <a:latin typeface="Cambria Math" panose="02040503050406030204" pitchFamily="18" charset="0"/>
                          </a:rPr>
                          <m:t>𝑝</m:t>
                        </m:r>
                      </m:sub>
                    </m:sSub>
                  </m:oMath>
                </a14:m>
                <a:r>
                  <a:rPr lang="en-US" sz="3200" dirty="0"/>
                  <a:t>, </a:t>
                </a:r>
                <a14:m>
                  <m:oMath xmlns:m="http://schemas.openxmlformats.org/officeDocument/2006/math">
                    <m:sSubSup>
                      <m:sSubSupPr>
                        <m:ctrlPr>
                          <a:rPr lang="en-US" sz="3200" i="1">
                            <a:latin typeface="Cambria Math" panose="02040503050406030204" pitchFamily="18" charset="0"/>
                          </a:rPr>
                        </m:ctrlPr>
                      </m:sSubSupPr>
                      <m:e>
                        <m:d>
                          <m:dPr>
                            <m:begChr m:val="‖"/>
                            <m:endChr m:val="‖"/>
                            <m:ctrlPr>
                              <a:rPr lang="en-US" sz="3200" i="1">
                                <a:latin typeface="Cambria Math" panose="02040503050406030204" pitchFamily="18" charset="0"/>
                              </a:rPr>
                            </m:ctrlPr>
                          </m:dPr>
                          <m:e>
                            <m:sSub>
                              <m:sSubPr>
                                <m:ctrlPr>
                                  <a:rPr lang="en-US" sz="3200" i="1">
                                    <a:latin typeface="Cambria Math" panose="02040503050406030204" pitchFamily="18" charset="0"/>
                                  </a:rPr>
                                </m:ctrlPr>
                              </m:sSubPr>
                              <m:e>
                                <m:r>
                                  <a:rPr lang="en-US" sz="3200" b="1" i="1">
                                    <a:latin typeface="Cambria Math" panose="02040503050406030204" pitchFamily="18" charset="0"/>
                                  </a:rPr>
                                  <m:t>𝒓</m:t>
                                </m:r>
                              </m:e>
                              <m:sub>
                                <m:r>
                                  <a:rPr lang="en-US" sz="3200" i="1">
                                    <a:latin typeface="Cambria Math" panose="02040503050406030204" pitchFamily="18" charset="0"/>
                                  </a:rPr>
                                  <m:t>𝑝</m:t>
                                </m:r>
                              </m:sub>
                            </m:sSub>
                          </m:e>
                        </m:d>
                      </m:e>
                      <m:sub>
                        <m:r>
                          <a:rPr lang="en-US" sz="3200" i="1">
                            <a:latin typeface="Cambria Math" panose="02040503050406030204" pitchFamily="18" charset="0"/>
                          </a:rPr>
                          <m:t>2</m:t>
                        </m:r>
                      </m:sub>
                      <m:sup>
                        <m:r>
                          <a:rPr lang="en-US" sz="3200" i="1">
                            <a:latin typeface="Cambria Math" panose="02040503050406030204" pitchFamily="18" charset="0"/>
                          </a:rPr>
                          <m:t>2</m:t>
                        </m:r>
                      </m:sup>
                    </m:sSubSup>
                    <m:r>
                      <a:rPr lang="en-US" sz="3200" i="1">
                        <a:latin typeface="Cambria Math" panose="02040503050406030204" pitchFamily="18" charset="0"/>
                      </a:rPr>
                      <m:t>=1</m:t>
                    </m:r>
                  </m:oMath>
                </a14:m>
                <a:endParaRPr lang="en-US" sz="3200" dirty="0"/>
              </a:p>
              <a:p>
                <a:r>
                  <a:rPr lang="en-US" sz="3200" dirty="0"/>
                  <a:t>Essentially adds a relation-dependent </a:t>
                </a:r>
                <a:br>
                  <a:rPr lang="en-US" sz="3200" dirty="0"/>
                </a:br>
                <a:r>
                  <a:rPr lang="en-US" sz="3200" dirty="0"/>
                  <a:t>orthogonal projection to </a:t>
                </a:r>
                <a:r>
                  <a:rPr lang="en-US" sz="3200" dirty="0" err="1"/>
                  <a:t>TransE</a:t>
                </a:r>
                <a:endParaRPr lang="en-US" sz="3200" dirty="0"/>
              </a:p>
              <a:p>
                <a:endParaRPr lang="en-US" sz="3200" dirty="0"/>
              </a:p>
              <a:p>
                <a:endParaRPr lang="en-US" sz="3200" dirty="0"/>
              </a:p>
              <a:p>
                <a:r>
                  <a:rPr lang="en-US" sz="3200" dirty="0" err="1"/>
                  <a:t>STransE</a:t>
                </a:r>
                <a:r>
                  <a:rPr lang="en-US" sz="3200" dirty="0"/>
                  <a:t>: </a:t>
                </a:r>
                <a14:m>
                  <m:oMath xmlns:m="http://schemas.openxmlformats.org/officeDocument/2006/math">
                    <m:r>
                      <a:rPr lang="en-US" sz="3200" i="1">
                        <a:latin typeface="Cambria Math" panose="02040503050406030204" pitchFamily="18" charset="0"/>
                      </a:rPr>
                      <m:t>𝑑</m:t>
                    </m:r>
                    <m:d>
                      <m:dPr>
                        <m:ctrlPr>
                          <a:rPr lang="en-US" sz="3200" i="1">
                            <a:latin typeface="Cambria Math" panose="02040503050406030204" pitchFamily="18" charset="0"/>
                          </a:rPr>
                        </m:ctrlPr>
                      </m:dPr>
                      <m:e>
                        <m:r>
                          <a:rPr lang="en-US" sz="3200" i="1">
                            <a:latin typeface="Cambria Math" panose="02040503050406030204" pitchFamily="18" charset="0"/>
                          </a:rPr>
                          <m:t>𝑠𝑢𝑏𝑗</m:t>
                        </m:r>
                        <m:r>
                          <a:rPr lang="en-US" sz="3200" i="1">
                            <a:latin typeface="Cambria Math" panose="02040503050406030204" pitchFamily="18" charset="0"/>
                          </a:rPr>
                          <m:t>,</m:t>
                        </m:r>
                        <m:r>
                          <a:rPr lang="en-US" sz="3200" i="1">
                            <a:latin typeface="Cambria Math" panose="02040503050406030204" pitchFamily="18" charset="0"/>
                          </a:rPr>
                          <m:t>𝑟𝑒𝑙</m:t>
                        </m:r>
                        <m:r>
                          <a:rPr lang="en-US" sz="3200" i="1">
                            <a:latin typeface="Cambria Math" panose="02040503050406030204" pitchFamily="18" charset="0"/>
                          </a:rPr>
                          <m:t>,</m:t>
                        </m:r>
                        <m:r>
                          <a:rPr lang="en-US" sz="3200" i="1">
                            <a:latin typeface="Cambria Math" panose="02040503050406030204" pitchFamily="18" charset="0"/>
                          </a:rPr>
                          <m:t>𝑜𝑏𝑗</m:t>
                        </m:r>
                      </m:e>
                    </m:d>
                    <m:r>
                      <a:rPr lang="en-US" sz="3200" b="0" i="1" smtClean="0">
                        <a:latin typeface="Cambria Math" panose="02040503050406030204" pitchFamily="18" charset="0"/>
                      </a:rPr>
                      <m:t>=</m:t>
                    </m:r>
                    <m:sSubSup>
                      <m:sSubSupPr>
                        <m:ctrlPr>
                          <a:rPr lang="en-US" sz="3200" i="1">
                            <a:latin typeface="Cambria Math" panose="02040503050406030204" pitchFamily="18" charset="0"/>
                          </a:rPr>
                        </m:ctrlPr>
                      </m:sSubSupPr>
                      <m:e>
                        <m:d>
                          <m:dPr>
                            <m:begChr m:val="‖"/>
                            <m:endChr m:val="‖"/>
                            <m:ctrlPr>
                              <a:rPr lang="en-US" sz="3200" i="1">
                                <a:latin typeface="Cambria Math" panose="02040503050406030204" pitchFamily="18" charset="0"/>
                              </a:rPr>
                            </m:ctrlPr>
                          </m:dPr>
                          <m:e>
                            <m:sSub>
                              <m:sSubPr>
                                <m:ctrlPr>
                                  <a:rPr lang="en-US" sz="3200" b="1" i="1" smtClean="0">
                                    <a:latin typeface="Cambria Math" panose="02040503050406030204" pitchFamily="18" charset="0"/>
                                  </a:rPr>
                                </m:ctrlPr>
                              </m:sSubPr>
                              <m:e>
                                <m:r>
                                  <a:rPr lang="en-US" sz="3200" b="1" i="1" smtClean="0">
                                    <a:latin typeface="Cambria Math" panose="02040503050406030204" pitchFamily="18" charset="0"/>
                                  </a:rPr>
                                  <m:t>𝑾</m:t>
                                </m:r>
                              </m:e>
                              <m:sub>
                                <m:r>
                                  <a:rPr lang="en-US" sz="3200" b="0" i="1" smtClean="0">
                                    <a:latin typeface="Cambria Math" panose="02040503050406030204" pitchFamily="18" charset="0"/>
                                  </a:rPr>
                                  <m:t>𝑟</m:t>
                                </m:r>
                                <m:r>
                                  <a:rPr lang="en-US" sz="3200" b="0" i="1" smtClean="0">
                                    <a:latin typeface="Cambria Math" panose="02040503050406030204" pitchFamily="18" charset="0"/>
                                  </a:rPr>
                                  <m:t>,1</m:t>
                                </m:r>
                              </m:sub>
                            </m:sSub>
                            <m:r>
                              <a:rPr lang="en-US" sz="3200" b="1" i="1">
                                <a:latin typeface="Cambria Math" panose="02040503050406030204" pitchFamily="18" charset="0"/>
                              </a:rPr>
                              <m:t>𝒔</m:t>
                            </m:r>
                            <m:r>
                              <a:rPr lang="en-US" sz="3200" i="1">
                                <a:latin typeface="Cambria Math" panose="02040503050406030204" pitchFamily="18" charset="0"/>
                              </a:rPr>
                              <m:t>+</m:t>
                            </m:r>
                            <m:r>
                              <a:rPr lang="en-US" sz="3200" b="1" i="1">
                                <a:latin typeface="Cambria Math" panose="02040503050406030204" pitchFamily="18" charset="0"/>
                              </a:rPr>
                              <m:t>𝒓</m:t>
                            </m:r>
                            <m:r>
                              <a:rPr lang="en-US" sz="3200" i="1">
                                <a:latin typeface="Cambria Math" panose="02040503050406030204" pitchFamily="18" charset="0"/>
                              </a:rPr>
                              <m:t>−</m:t>
                            </m:r>
                            <m:sSub>
                              <m:sSubPr>
                                <m:ctrlPr>
                                  <a:rPr lang="en-US" sz="3200" b="1" i="1">
                                    <a:latin typeface="Cambria Math" panose="02040503050406030204" pitchFamily="18" charset="0"/>
                                  </a:rPr>
                                </m:ctrlPr>
                              </m:sSubPr>
                              <m:e>
                                <m:r>
                                  <a:rPr lang="en-US" sz="3200" b="1" i="1">
                                    <a:latin typeface="Cambria Math" panose="02040503050406030204" pitchFamily="18" charset="0"/>
                                  </a:rPr>
                                  <m:t>𝑾</m:t>
                                </m:r>
                              </m:e>
                              <m:sub>
                                <m:r>
                                  <a:rPr lang="en-US" sz="3200" i="1">
                                    <a:latin typeface="Cambria Math" panose="02040503050406030204" pitchFamily="18" charset="0"/>
                                  </a:rPr>
                                  <m:t>𝑟</m:t>
                                </m:r>
                                <m:r>
                                  <a:rPr lang="en-US" sz="3200" i="1">
                                    <a:latin typeface="Cambria Math" panose="02040503050406030204" pitchFamily="18" charset="0"/>
                                  </a:rPr>
                                  <m:t>,2</m:t>
                                </m:r>
                              </m:sub>
                            </m:sSub>
                            <m:r>
                              <a:rPr lang="en-US" sz="3200" b="1" i="1" smtClean="0">
                                <a:latin typeface="Cambria Math" panose="02040503050406030204" pitchFamily="18" charset="0"/>
                              </a:rPr>
                              <m:t>𝒐</m:t>
                            </m:r>
                          </m:e>
                        </m:d>
                      </m:e>
                      <m:sub>
                        <m:r>
                          <a:rPr lang="en-US" sz="3200" i="1">
                            <a:latin typeface="Cambria Math" panose="02040503050406030204" pitchFamily="18" charset="0"/>
                          </a:rPr>
                          <m:t>2</m:t>
                        </m:r>
                      </m:sub>
                      <m:sup>
                        <m:r>
                          <a:rPr lang="en-US" sz="3200" i="1">
                            <a:latin typeface="Cambria Math" panose="02040503050406030204" pitchFamily="18" charset="0"/>
                          </a:rPr>
                          <m:t>2</m:t>
                        </m:r>
                      </m:sup>
                    </m:sSubSup>
                  </m:oMath>
                </a14:m>
                <a:endParaRPr lang="en-US" sz="3200" dirty="0"/>
              </a:p>
            </p:txBody>
          </p:sp>
        </mc:Choice>
        <mc:Fallback xmlns="">
          <p:sp>
            <p:nvSpPr>
              <p:cNvPr id="9" name="Content Placeholder 2"/>
              <p:cNvSpPr txBox="1">
                <a:spLocks noRot="1" noChangeAspect="1" noMove="1" noResize="1" noEditPoints="1" noAdjustHandles="1" noChangeArrowheads="1" noChangeShapeType="1" noTextEdit="1"/>
              </p:cNvSpPr>
              <p:nvPr/>
            </p:nvSpPr>
            <p:spPr>
              <a:xfrm>
                <a:off x="331433" y="1618308"/>
                <a:ext cx="11930614" cy="4308680"/>
              </a:xfrm>
              <a:prstGeom prst="rect">
                <a:avLst/>
              </a:prstGeom>
              <a:blipFill>
                <a:blip r:embed="rId4"/>
                <a:stretch>
                  <a:fillRect/>
                </a:stretch>
              </a:blipFill>
            </p:spPr>
            <p:txBody>
              <a:bodyPr/>
              <a:lstStyle/>
              <a:p>
                <a:r>
                  <a:rPr lang="en-US">
                    <a:noFill/>
                  </a:rPr>
                  <a:t> </a:t>
                </a:r>
              </a:p>
            </p:txBody>
          </p:sp>
        </mc:Fallback>
      </mc:AlternateContent>
      <p:grpSp>
        <p:nvGrpSpPr>
          <p:cNvPr id="22" name="Group 21"/>
          <p:cNvGrpSpPr/>
          <p:nvPr/>
        </p:nvGrpSpPr>
        <p:grpSpPr>
          <a:xfrm>
            <a:off x="9481791" y="805543"/>
            <a:ext cx="2483094" cy="2975629"/>
            <a:chOff x="9131300" y="2577548"/>
            <a:chExt cx="2483094" cy="2975629"/>
          </a:xfrm>
        </p:grpSpPr>
        <mc:AlternateContent xmlns:mc="http://schemas.openxmlformats.org/markup-compatibility/2006" xmlns:a14="http://schemas.microsoft.com/office/drawing/2010/main">
          <mc:Choice Requires="a14">
            <p:sp>
              <p:nvSpPr>
                <p:cNvPr id="10" name="TextBox 9"/>
                <p:cNvSpPr txBox="1"/>
                <p:nvPr/>
              </p:nvSpPr>
              <p:spPr>
                <a:xfrm>
                  <a:off x="9131300" y="2828058"/>
                  <a:ext cx="488437" cy="760208"/>
                </a:xfrm>
                <a:prstGeom prst="rect">
                  <a:avLst/>
                </a:prstGeom>
                <a:solidFill>
                  <a:schemeClr val="bg1"/>
                </a:solidFill>
              </p:spPr>
              <p:txBody>
                <a:bodyPr wrap="square" lIns="182880" tIns="146304" rIns="182880" bIns="146304" rtlCol="0">
                  <a:spAutoFit/>
                </a:bodyPr>
                <a:lstStyle/>
                <a:p>
                  <a:pPr>
                    <a:lnSpc>
                      <a:spcPct val="90000"/>
                    </a:lnSpc>
                    <a:spcAft>
                      <a:spcPts val="600"/>
                    </a:spcAft>
                  </a:pPr>
                  <a14:m>
                    <m:oMathPara xmlns:m="http://schemas.openxmlformats.org/officeDocument/2006/math">
                      <m:oMathParaPr>
                        <m:jc m:val="centerGroup"/>
                      </m:oMathParaPr>
                      <m:oMath xmlns:m="http://schemas.openxmlformats.org/officeDocument/2006/math">
                        <m:r>
                          <a:rPr lang="en-US" sz="2800" b="1" i="1" dirty="0" smtClean="0">
                            <a:gradFill>
                              <a:gsLst>
                                <a:gs pos="2917">
                                  <a:schemeClr val="tx1"/>
                                </a:gs>
                                <a:gs pos="30000">
                                  <a:schemeClr val="tx1"/>
                                </a:gs>
                              </a:gsLst>
                              <a:lin ang="5400000" scaled="0"/>
                            </a:gradFill>
                            <a:latin typeface="Cambria Math" panose="02040503050406030204" pitchFamily="18" charset="0"/>
                          </a:rPr>
                          <m:t>𝒔</m:t>
                        </m:r>
                      </m:oMath>
                    </m:oMathPara>
                  </a14:m>
                  <a:endParaRPr lang="en-US" sz="2800" b="1" dirty="0">
                    <a:gradFill>
                      <a:gsLst>
                        <a:gs pos="2917">
                          <a:schemeClr val="tx1"/>
                        </a:gs>
                        <a:gs pos="30000">
                          <a:schemeClr val="tx1"/>
                        </a:gs>
                      </a:gsLst>
                      <a:lin ang="5400000" scaled="0"/>
                    </a:gradFill>
                  </a:endParaRPr>
                </a:p>
              </p:txBody>
            </p:sp>
          </mc:Choice>
          <mc:Fallback xmlns="">
            <p:sp>
              <p:nvSpPr>
                <p:cNvPr id="10" name="TextBox 9"/>
                <p:cNvSpPr txBox="1">
                  <a:spLocks noRot="1" noChangeAspect="1" noMove="1" noResize="1" noEditPoints="1" noAdjustHandles="1" noChangeArrowheads="1" noChangeShapeType="1" noTextEdit="1"/>
                </p:cNvSpPr>
                <p:nvPr/>
              </p:nvSpPr>
              <p:spPr>
                <a:xfrm>
                  <a:off x="9131300" y="2828058"/>
                  <a:ext cx="488437" cy="760208"/>
                </a:xfrm>
                <a:prstGeom prst="rect">
                  <a:avLst/>
                </a:prstGeom>
                <a:blipFill>
                  <a:blip r:embed="rId5"/>
                  <a:stretch>
                    <a:fillRect/>
                  </a:stretch>
                </a:blipFill>
              </p:spPr>
              <p:txBody>
                <a:bodyPr/>
                <a:lstStyle/>
                <a:p>
                  <a:r>
                    <a:rPr lang="en-US">
                      <a:noFill/>
                    </a:rPr>
                    <a:t> </a:t>
                  </a:r>
                </a:p>
              </p:txBody>
            </p:sp>
          </mc:Fallback>
        </mc:AlternateContent>
        <p:sp>
          <p:nvSpPr>
            <p:cNvPr id="13" name="Rectangle 12"/>
            <p:cNvSpPr/>
            <p:nvPr/>
          </p:nvSpPr>
          <p:spPr bwMode="auto">
            <a:xfrm>
              <a:off x="10866981" y="2636348"/>
              <a:ext cx="273050" cy="383420"/>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mc:AlternateContent xmlns:mc="http://schemas.openxmlformats.org/markup-compatibility/2006" xmlns:a14="http://schemas.microsoft.com/office/drawing/2010/main">
          <mc:Choice Requires="a14">
            <p:sp>
              <p:nvSpPr>
                <p:cNvPr id="12" name="TextBox 11"/>
                <p:cNvSpPr txBox="1"/>
                <p:nvPr/>
              </p:nvSpPr>
              <p:spPr>
                <a:xfrm>
                  <a:off x="10759287" y="2577548"/>
                  <a:ext cx="488437" cy="760208"/>
                </a:xfrm>
                <a:prstGeom prst="rect">
                  <a:avLst/>
                </a:prstGeom>
                <a:noFill/>
              </p:spPr>
              <p:txBody>
                <a:bodyPr wrap="square" lIns="182880" tIns="146304" rIns="182880" bIns="146304" rtlCol="0">
                  <a:spAutoFit/>
                </a:bodyPr>
                <a:lstStyle/>
                <a:p>
                  <a:pPr>
                    <a:lnSpc>
                      <a:spcPct val="90000"/>
                    </a:lnSpc>
                    <a:spcAft>
                      <a:spcPts val="600"/>
                    </a:spcAft>
                  </a:pPr>
                  <a14:m>
                    <m:oMathPara xmlns:m="http://schemas.openxmlformats.org/officeDocument/2006/math">
                      <m:oMathParaPr>
                        <m:jc m:val="centerGroup"/>
                      </m:oMathParaPr>
                      <m:oMath xmlns:m="http://schemas.openxmlformats.org/officeDocument/2006/math">
                        <m:r>
                          <a:rPr lang="en-US" sz="2800" b="1" i="1" dirty="0">
                            <a:gradFill>
                              <a:gsLst>
                                <a:gs pos="2917">
                                  <a:schemeClr val="tx1"/>
                                </a:gs>
                                <a:gs pos="30000">
                                  <a:schemeClr val="tx1"/>
                                </a:gs>
                              </a:gsLst>
                              <a:lin ang="5400000" scaled="0"/>
                            </a:gradFill>
                            <a:latin typeface="Cambria Math" panose="02040503050406030204" pitchFamily="18" charset="0"/>
                          </a:rPr>
                          <m:t>𝒐</m:t>
                        </m:r>
                      </m:oMath>
                    </m:oMathPara>
                  </a14:m>
                  <a:endParaRPr lang="en-US" sz="2800" b="1" dirty="0">
                    <a:gradFill>
                      <a:gsLst>
                        <a:gs pos="2917">
                          <a:schemeClr val="tx1"/>
                        </a:gs>
                        <a:gs pos="30000">
                          <a:schemeClr val="tx1"/>
                        </a:gs>
                      </a:gsLst>
                      <a:lin ang="5400000" scaled="0"/>
                    </a:gradFill>
                  </a:endParaRPr>
                </a:p>
              </p:txBody>
            </p:sp>
          </mc:Choice>
          <mc:Fallback xmlns="">
            <p:sp>
              <p:nvSpPr>
                <p:cNvPr id="12" name="TextBox 11"/>
                <p:cNvSpPr txBox="1">
                  <a:spLocks noRot="1" noChangeAspect="1" noMove="1" noResize="1" noEditPoints="1" noAdjustHandles="1" noChangeArrowheads="1" noChangeShapeType="1" noTextEdit="1"/>
                </p:cNvSpPr>
                <p:nvPr/>
              </p:nvSpPr>
              <p:spPr>
                <a:xfrm>
                  <a:off x="10759287" y="2577548"/>
                  <a:ext cx="488437" cy="760208"/>
                </a:xfrm>
                <a:prstGeom prst="rect">
                  <a:avLst/>
                </a:prstGeom>
                <a:blipFill>
                  <a:blip r:embed="rId6"/>
                  <a:stretch>
                    <a:fillRect/>
                  </a:stretch>
                </a:blipFill>
              </p:spPr>
              <p:txBody>
                <a:bodyPr/>
                <a:lstStyle/>
                <a:p>
                  <a:r>
                    <a:rPr lang="en-US">
                      <a:noFill/>
                    </a:rPr>
                    <a:t> </a:t>
                  </a:r>
                </a:p>
              </p:txBody>
            </p:sp>
          </mc:Fallback>
        </mc:AlternateContent>
        <p:sp>
          <p:nvSpPr>
            <p:cNvPr id="14" name="Rectangle 13"/>
            <p:cNvSpPr/>
            <p:nvPr/>
          </p:nvSpPr>
          <p:spPr bwMode="auto">
            <a:xfrm>
              <a:off x="11247724" y="4277711"/>
              <a:ext cx="192786" cy="145388"/>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5" name="Rectangle: Rounded Corners 14"/>
            <p:cNvSpPr/>
            <p:nvPr/>
          </p:nvSpPr>
          <p:spPr bwMode="auto">
            <a:xfrm>
              <a:off x="11286163" y="4423099"/>
              <a:ext cx="144074" cy="143764"/>
            </a:xfrm>
            <a:prstGeom prst="round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mc:AlternateContent xmlns:mc="http://schemas.openxmlformats.org/markup-compatibility/2006" xmlns:a14="http://schemas.microsoft.com/office/drawing/2010/main">
          <mc:Choice Requires="a14">
            <p:sp>
              <p:nvSpPr>
                <p:cNvPr id="16" name="TextBox 15"/>
                <p:cNvSpPr txBox="1"/>
                <p:nvPr/>
              </p:nvSpPr>
              <p:spPr>
                <a:xfrm>
                  <a:off x="11125957" y="4025018"/>
                  <a:ext cx="488437" cy="760208"/>
                </a:xfrm>
                <a:prstGeom prst="rect">
                  <a:avLst/>
                </a:prstGeom>
                <a:noFill/>
              </p:spPr>
              <p:txBody>
                <a:bodyPr wrap="square" lIns="182880" tIns="146304" rIns="182880" bIns="146304" rtlCol="0">
                  <a:spAutoFit/>
                </a:bodyPr>
                <a:lstStyle/>
                <a:p>
                  <a:pPr>
                    <a:lnSpc>
                      <a:spcPct val="90000"/>
                    </a:lnSpc>
                    <a:spcAft>
                      <a:spcPts val="600"/>
                    </a:spcAft>
                  </a:pPr>
                  <a14:m>
                    <m:oMathPara xmlns:m="http://schemas.openxmlformats.org/officeDocument/2006/math">
                      <m:oMathParaPr>
                        <m:jc m:val="centerGroup"/>
                      </m:oMathParaPr>
                      <m:oMath xmlns:m="http://schemas.openxmlformats.org/officeDocument/2006/math">
                        <m:r>
                          <a:rPr lang="en-US" sz="2800" b="1" i="1" dirty="0">
                            <a:gradFill>
                              <a:gsLst>
                                <a:gs pos="2917">
                                  <a:schemeClr val="tx1"/>
                                </a:gs>
                                <a:gs pos="30000">
                                  <a:schemeClr val="tx1"/>
                                </a:gs>
                              </a:gsLst>
                              <a:lin ang="5400000" scaled="0"/>
                            </a:gradFill>
                            <a:latin typeface="Cambria Math" panose="02040503050406030204" pitchFamily="18" charset="0"/>
                          </a:rPr>
                          <m:t>𝒐</m:t>
                        </m:r>
                      </m:oMath>
                    </m:oMathPara>
                  </a14:m>
                  <a:endParaRPr lang="en-US" sz="2800" b="1" dirty="0">
                    <a:gradFill>
                      <a:gsLst>
                        <a:gs pos="2917">
                          <a:schemeClr val="tx1"/>
                        </a:gs>
                        <a:gs pos="30000">
                          <a:schemeClr val="tx1"/>
                        </a:gs>
                      </a:gsLst>
                      <a:lin ang="5400000" scaled="0"/>
                    </a:gradFill>
                  </a:endParaRPr>
                </a:p>
              </p:txBody>
            </p:sp>
          </mc:Choice>
          <mc:Fallback xmlns="">
            <p:sp>
              <p:nvSpPr>
                <p:cNvPr id="16" name="TextBox 15"/>
                <p:cNvSpPr txBox="1">
                  <a:spLocks noRot="1" noChangeAspect="1" noMove="1" noResize="1" noEditPoints="1" noAdjustHandles="1" noChangeArrowheads="1" noChangeShapeType="1" noTextEdit="1"/>
                </p:cNvSpPr>
                <p:nvPr/>
              </p:nvSpPr>
              <p:spPr>
                <a:xfrm>
                  <a:off x="11125957" y="4025018"/>
                  <a:ext cx="488437" cy="760208"/>
                </a:xfrm>
                <a:prstGeom prst="rect">
                  <a:avLst/>
                </a:prstGeom>
                <a:blipFill>
                  <a:blip r:embed="rId7"/>
                  <a:stretch>
                    <a:fillRect/>
                  </a:stretch>
                </a:blipFill>
              </p:spPr>
              <p:txBody>
                <a:bodyPr/>
                <a:lstStyle/>
                <a:p>
                  <a:r>
                    <a:rPr lang="en-US">
                      <a:noFill/>
                    </a:rPr>
                    <a:t> </a:t>
                  </a:r>
                </a:p>
              </p:txBody>
            </p:sp>
          </mc:Fallback>
        </mc:AlternateContent>
        <p:sp>
          <p:nvSpPr>
            <p:cNvPr id="18" name="Rectangle: Rounded Corners 17"/>
            <p:cNvSpPr/>
            <p:nvPr/>
          </p:nvSpPr>
          <p:spPr bwMode="auto">
            <a:xfrm>
              <a:off x="9688530" y="4962418"/>
              <a:ext cx="277403" cy="380144"/>
            </a:xfrm>
            <a:prstGeom prst="round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mc:AlternateContent xmlns:mc="http://schemas.openxmlformats.org/markup-compatibility/2006" xmlns:a14="http://schemas.microsoft.com/office/drawing/2010/main">
          <mc:Choice Requires="a14">
            <p:sp>
              <p:nvSpPr>
                <p:cNvPr id="17" name="TextBox 16"/>
                <p:cNvSpPr txBox="1"/>
                <p:nvPr/>
              </p:nvSpPr>
              <p:spPr>
                <a:xfrm>
                  <a:off x="9688530" y="4792969"/>
                  <a:ext cx="488437" cy="760208"/>
                </a:xfrm>
                <a:prstGeom prst="rect">
                  <a:avLst/>
                </a:prstGeom>
                <a:noFill/>
              </p:spPr>
              <p:txBody>
                <a:bodyPr wrap="square" lIns="182880" tIns="146304" rIns="182880" bIns="146304" rtlCol="0">
                  <a:spAutoFit/>
                </a:bodyPr>
                <a:lstStyle/>
                <a:p>
                  <a:pPr>
                    <a:lnSpc>
                      <a:spcPct val="90000"/>
                    </a:lnSpc>
                    <a:spcAft>
                      <a:spcPts val="600"/>
                    </a:spcAft>
                  </a:pPr>
                  <a14:m>
                    <m:oMathPara xmlns:m="http://schemas.openxmlformats.org/officeDocument/2006/math">
                      <m:oMathParaPr>
                        <m:jc m:val="centerGroup"/>
                      </m:oMathParaPr>
                      <m:oMath xmlns:m="http://schemas.openxmlformats.org/officeDocument/2006/math">
                        <m:r>
                          <a:rPr lang="en-US" sz="2800" b="1" i="1" dirty="0" smtClean="0">
                            <a:gradFill>
                              <a:gsLst>
                                <a:gs pos="2917">
                                  <a:schemeClr val="tx1"/>
                                </a:gs>
                                <a:gs pos="30000">
                                  <a:schemeClr val="tx1"/>
                                </a:gs>
                              </a:gsLst>
                              <a:lin ang="5400000" scaled="0"/>
                            </a:gradFill>
                            <a:latin typeface="Cambria Math" panose="02040503050406030204" pitchFamily="18" charset="0"/>
                          </a:rPr>
                          <m:t>𝒔</m:t>
                        </m:r>
                      </m:oMath>
                    </m:oMathPara>
                  </a14:m>
                  <a:endParaRPr lang="en-US" sz="2800" b="1" dirty="0">
                    <a:gradFill>
                      <a:gsLst>
                        <a:gs pos="2917">
                          <a:schemeClr val="tx1"/>
                        </a:gs>
                        <a:gs pos="30000">
                          <a:schemeClr val="tx1"/>
                        </a:gs>
                      </a:gsLst>
                      <a:lin ang="5400000" scaled="0"/>
                    </a:gradFill>
                  </a:endParaRPr>
                </a:p>
              </p:txBody>
            </p:sp>
          </mc:Choice>
          <mc:Fallback xmlns="">
            <p:sp>
              <p:nvSpPr>
                <p:cNvPr id="17" name="TextBox 16"/>
                <p:cNvSpPr txBox="1">
                  <a:spLocks noRot="1" noChangeAspect="1" noMove="1" noResize="1" noEditPoints="1" noAdjustHandles="1" noChangeArrowheads="1" noChangeShapeType="1" noTextEdit="1"/>
                </p:cNvSpPr>
                <p:nvPr/>
              </p:nvSpPr>
              <p:spPr>
                <a:xfrm>
                  <a:off x="9688530" y="4792969"/>
                  <a:ext cx="488437" cy="760208"/>
                </a:xfrm>
                <a:prstGeom prst="rect">
                  <a:avLst/>
                </a:prstGeom>
                <a:blipFill>
                  <a:blip r:embed="rId8"/>
                  <a:stretch>
                    <a:fillRect/>
                  </a:stretch>
                </a:blipFill>
              </p:spPr>
              <p:txBody>
                <a:bodyPr/>
                <a:lstStyle/>
                <a:p>
                  <a:r>
                    <a:rPr lang="en-US">
                      <a:noFill/>
                    </a:rPr>
                    <a:t> </a:t>
                  </a:r>
                </a:p>
              </p:txBody>
            </p:sp>
          </mc:Fallback>
        </mc:AlternateContent>
        <p:sp>
          <p:nvSpPr>
            <p:cNvPr id="19" name="Rectangle: Rounded Corners 18"/>
            <p:cNvSpPr/>
            <p:nvPr/>
          </p:nvSpPr>
          <p:spPr bwMode="auto">
            <a:xfrm>
              <a:off x="10866981" y="4673869"/>
              <a:ext cx="380743" cy="329646"/>
            </a:xfrm>
            <a:prstGeom prst="round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mc:AlternateContent xmlns:mc="http://schemas.openxmlformats.org/markup-compatibility/2006" xmlns:a14="http://schemas.microsoft.com/office/drawing/2010/main">
          <mc:Choice Requires="a14">
            <p:sp>
              <p:nvSpPr>
                <p:cNvPr id="20" name="TextBox 19"/>
                <p:cNvSpPr txBox="1"/>
                <p:nvPr/>
              </p:nvSpPr>
              <p:spPr>
                <a:xfrm>
                  <a:off x="10400752" y="4543704"/>
                  <a:ext cx="739279" cy="760208"/>
                </a:xfrm>
                <a:prstGeom prst="rect">
                  <a:avLst/>
                </a:prstGeom>
                <a:noFill/>
              </p:spPr>
              <p:txBody>
                <a:bodyPr wrap="square" lIns="182880" tIns="146304" rIns="182880" bIns="146304" rtlCol="0">
                  <a:spAutoFit/>
                </a:bodyPr>
                <a:lstStyle/>
                <a:p>
                  <a:pPr>
                    <a:lnSpc>
                      <a:spcPct val="90000"/>
                    </a:lnSpc>
                    <a:spcAft>
                      <a:spcPts val="600"/>
                    </a:spcAft>
                  </a:pPr>
                  <a14:m>
                    <m:oMathPara xmlns:m="http://schemas.openxmlformats.org/officeDocument/2006/math">
                      <m:oMathParaPr>
                        <m:jc m:val="centerGroup"/>
                      </m:oMathParaPr>
                      <m:oMath xmlns:m="http://schemas.openxmlformats.org/officeDocument/2006/math">
                        <m:sSub>
                          <m:sSubPr>
                            <m:ctrlPr>
                              <a:rPr lang="en-US" sz="2800" b="1" i="1" dirty="0" smtClean="0">
                                <a:gradFill>
                                  <a:gsLst>
                                    <a:gs pos="2917">
                                      <a:schemeClr val="tx1"/>
                                    </a:gs>
                                    <a:gs pos="30000">
                                      <a:schemeClr val="tx1"/>
                                    </a:gs>
                                  </a:gsLst>
                                  <a:lin ang="5400000" scaled="0"/>
                                </a:gradFill>
                                <a:latin typeface="Cambria Math" panose="02040503050406030204" pitchFamily="18" charset="0"/>
                              </a:rPr>
                            </m:ctrlPr>
                          </m:sSubPr>
                          <m:e>
                            <m:r>
                              <a:rPr lang="en-US" sz="2800" b="1" i="1" dirty="0" smtClean="0">
                                <a:gradFill>
                                  <a:gsLst>
                                    <a:gs pos="2917">
                                      <a:schemeClr val="tx1"/>
                                    </a:gs>
                                    <a:gs pos="30000">
                                      <a:schemeClr val="tx1"/>
                                    </a:gs>
                                  </a:gsLst>
                                  <a:lin ang="5400000" scaled="0"/>
                                </a:gradFill>
                                <a:latin typeface="Cambria Math" panose="02040503050406030204" pitchFamily="18" charset="0"/>
                              </a:rPr>
                              <m:t>𝒓</m:t>
                            </m:r>
                          </m:e>
                          <m:sub>
                            <m:r>
                              <a:rPr lang="en-US" sz="2800" b="1" i="1" dirty="0" smtClean="0">
                                <a:gradFill>
                                  <a:gsLst>
                                    <a:gs pos="2917">
                                      <a:schemeClr val="tx1"/>
                                    </a:gs>
                                    <a:gs pos="30000">
                                      <a:schemeClr val="tx1"/>
                                    </a:gs>
                                  </a:gsLst>
                                  <a:lin ang="5400000" scaled="0"/>
                                </a:gradFill>
                                <a:latin typeface="Cambria Math" panose="02040503050406030204" pitchFamily="18" charset="0"/>
                              </a:rPr>
                              <m:t>𝒕</m:t>
                            </m:r>
                          </m:sub>
                        </m:sSub>
                      </m:oMath>
                    </m:oMathPara>
                  </a14:m>
                  <a:endParaRPr lang="en-US" sz="2800" b="1" dirty="0">
                    <a:gradFill>
                      <a:gsLst>
                        <a:gs pos="2917">
                          <a:schemeClr val="tx1"/>
                        </a:gs>
                        <a:gs pos="30000">
                          <a:schemeClr val="tx1"/>
                        </a:gs>
                      </a:gsLst>
                      <a:lin ang="5400000" scaled="0"/>
                    </a:gradFill>
                  </a:endParaRPr>
                </a:p>
              </p:txBody>
            </p:sp>
          </mc:Choice>
          <mc:Fallback xmlns="">
            <p:sp>
              <p:nvSpPr>
                <p:cNvPr id="20" name="TextBox 19"/>
                <p:cNvSpPr txBox="1">
                  <a:spLocks noRot="1" noChangeAspect="1" noMove="1" noResize="1" noEditPoints="1" noAdjustHandles="1" noChangeArrowheads="1" noChangeShapeType="1" noTextEdit="1"/>
                </p:cNvSpPr>
                <p:nvPr/>
              </p:nvSpPr>
              <p:spPr>
                <a:xfrm>
                  <a:off x="10400752" y="4543704"/>
                  <a:ext cx="739279" cy="760208"/>
                </a:xfrm>
                <a:prstGeom prst="rect">
                  <a:avLst/>
                </a:prstGeom>
                <a:blipFill>
                  <a:blip r:embed="rId9"/>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1631480078"/>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TATEC </a:t>
            </a:r>
            <a:r>
              <a:rPr lang="en-US" sz="4000" dirty="0"/>
              <a:t>[Garcia-Duran+ 2014]</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sz="quarter" idx="10"/>
              </p:nvPr>
            </p:nvSpPr>
            <p:spPr>
              <a:xfrm>
                <a:off x="274638" y="1371600"/>
                <a:ext cx="11887200" cy="2295565"/>
              </a:xfrm>
            </p:spPr>
            <p:txBody>
              <a:bodyPr/>
              <a:lstStyle/>
              <a:p>
                <a:r>
                  <a:rPr lang="en-US" dirty="0"/>
                  <a:t>Extending the distance function by including both two-way and three-way interactions</a:t>
                </a:r>
              </a:p>
              <a:p>
                <a:endParaRPr lang="en-US"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m:t>
                      </m:r>
                      <m:d>
                        <m:dPr>
                          <m:ctrlPr>
                            <a:rPr lang="en-US" b="0" i="1" smtClean="0">
                              <a:latin typeface="Cambria Math" panose="02040503050406030204" pitchFamily="18" charset="0"/>
                            </a:rPr>
                          </m:ctrlPr>
                        </m:dPr>
                        <m:e>
                          <m:r>
                            <m:rPr>
                              <m:nor/>
                            </m:rPr>
                            <a:rPr lang="en-US" b="0" i="1" smtClean="0">
                              <a:latin typeface="Times New Roman" panose="02020603050405020304" pitchFamily="18" charset="0"/>
                              <a:cs typeface="Times New Roman" panose="02020603050405020304" pitchFamily="18" charset="0"/>
                            </a:rPr>
                            <m:t>subj</m:t>
                          </m:r>
                          <m:r>
                            <m:rPr>
                              <m:nor/>
                            </m:rPr>
                            <a:rPr lang="en-US" b="0" i="1" smtClean="0">
                              <a:latin typeface="Times New Roman" panose="02020603050405020304" pitchFamily="18" charset="0"/>
                              <a:cs typeface="Times New Roman" panose="02020603050405020304" pitchFamily="18" charset="0"/>
                            </a:rPr>
                            <m:t>,</m:t>
                          </m:r>
                          <m:r>
                            <m:rPr>
                              <m:nor/>
                            </m:rPr>
                            <a:rPr lang="en-US" b="0" i="1" smtClean="0">
                              <a:latin typeface="Times New Roman" panose="02020603050405020304" pitchFamily="18" charset="0"/>
                              <a:cs typeface="Times New Roman" panose="02020603050405020304" pitchFamily="18" charset="0"/>
                            </a:rPr>
                            <m:t>rel</m:t>
                          </m:r>
                          <m:r>
                            <m:rPr>
                              <m:nor/>
                            </m:rPr>
                            <a:rPr lang="en-US" b="0" i="1" smtClean="0">
                              <a:latin typeface="Times New Roman" panose="02020603050405020304" pitchFamily="18" charset="0"/>
                              <a:cs typeface="Times New Roman" panose="02020603050405020304" pitchFamily="18" charset="0"/>
                            </a:rPr>
                            <m:t>,</m:t>
                          </m:r>
                          <m:r>
                            <m:rPr>
                              <m:nor/>
                            </m:rPr>
                            <a:rPr lang="en-US" b="0" i="1" smtClean="0">
                              <a:latin typeface="Times New Roman" panose="02020603050405020304" pitchFamily="18" charset="0"/>
                              <a:cs typeface="Times New Roman" panose="02020603050405020304" pitchFamily="18" charset="0"/>
                            </a:rPr>
                            <m:t>obj</m:t>
                          </m:r>
                        </m:e>
                      </m:d>
                      <m:r>
                        <a:rPr lang="en-US" b="0" i="1" smtClean="0">
                          <a:latin typeface="Cambria Math" panose="02040503050406030204" pitchFamily="18" charset="0"/>
                        </a:rPr>
                        <m:t>=</m:t>
                      </m:r>
                      <m:sSubSup>
                        <m:sSubSupPr>
                          <m:ctrlPr>
                            <a:rPr lang="en-US" b="0" i="1" smtClean="0">
                              <a:solidFill>
                                <a:schemeClr val="accent2"/>
                              </a:solidFill>
                              <a:latin typeface="Cambria Math" panose="02040503050406030204" pitchFamily="18" charset="0"/>
                            </a:rPr>
                          </m:ctrlPr>
                        </m:sSubSupPr>
                        <m:e>
                          <m:r>
                            <a:rPr lang="en-US" b="1" i="1" smtClean="0">
                              <a:solidFill>
                                <a:schemeClr val="accent2"/>
                              </a:solidFill>
                              <a:latin typeface="Cambria Math" panose="02040503050406030204" pitchFamily="18" charset="0"/>
                            </a:rPr>
                            <m:t>𝒔</m:t>
                          </m:r>
                        </m:e>
                        <m:sub>
                          <m:r>
                            <a:rPr lang="en-US" b="0" i="1" smtClean="0">
                              <a:solidFill>
                                <a:schemeClr val="accent2"/>
                              </a:solidFill>
                              <a:latin typeface="Cambria Math" panose="02040503050406030204" pitchFamily="18" charset="0"/>
                            </a:rPr>
                            <m:t>1</m:t>
                          </m:r>
                        </m:sub>
                        <m:sup>
                          <m:r>
                            <a:rPr lang="en-US" b="0" i="1" smtClean="0">
                              <a:solidFill>
                                <a:schemeClr val="accent2"/>
                              </a:solidFill>
                              <a:latin typeface="Cambria Math" panose="02040503050406030204" pitchFamily="18" charset="0"/>
                            </a:rPr>
                            <m:t>⊤</m:t>
                          </m:r>
                        </m:sup>
                      </m:sSubSup>
                      <m:r>
                        <a:rPr lang="en-US" b="1" i="0" smtClean="0">
                          <a:solidFill>
                            <a:schemeClr val="accent2"/>
                          </a:solidFill>
                          <a:latin typeface="Cambria Math" panose="02040503050406030204" pitchFamily="18" charset="0"/>
                        </a:rPr>
                        <m:t>𝐑</m:t>
                      </m:r>
                      <m:sSub>
                        <m:sSubPr>
                          <m:ctrlPr>
                            <a:rPr lang="en-US" b="0" i="1" smtClean="0">
                              <a:solidFill>
                                <a:schemeClr val="accent2"/>
                              </a:solidFill>
                              <a:latin typeface="Cambria Math" panose="02040503050406030204" pitchFamily="18" charset="0"/>
                            </a:rPr>
                          </m:ctrlPr>
                        </m:sSubPr>
                        <m:e>
                          <m:r>
                            <a:rPr lang="en-US" b="1" i="1" smtClean="0">
                              <a:solidFill>
                                <a:schemeClr val="accent2"/>
                              </a:solidFill>
                              <a:latin typeface="Cambria Math" panose="02040503050406030204" pitchFamily="18" charset="0"/>
                            </a:rPr>
                            <m:t>𝒐</m:t>
                          </m:r>
                        </m:e>
                        <m:sub>
                          <m:r>
                            <a:rPr lang="en-US" b="0" i="1" smtClean="0">
                              <a:solidFill>
                                <a:schemeClr val="accent2"/>
                              </a:solidFill>
                              <a:latin typeface="Cambria Math" panose="02040503050406030204" pitchFamily="18" charset="0"/>
                            </a:rPr>
                            <m:t>1</m:t>
                          </m:r>
                        </m:sub>
                      </m:sSub>
                      <m:r>
                        <a:rPr lang="en-US" b="0" i="1" smtClean="0">
                          <a:latin typeface="Cambria Math" panose="02040503050406030204" pitchFamily="18" charset="0"/>
                        </a:rPr>
                        <m:t>+</m:t>
                      </m:r>
                      <m:sSubSup>
                        <m:sSubSupPr>
                          <m:ctrlPr>
                            <a:rPr lang="en-US" i="1" smtClean="0">
                              <a:solidFill>
                                <a:srgbClr val="7030A0"/>
                              </a:solidFill>
                              <a:latin typeface="Cambria Math" panose="02040503050406030204" pitchFamily="18" charset="0"/>
                            </a:rPr>
                          </m:ctrlPr>
                        </m:sSubSupPr>
                        <m:e>
                          <m:r>
                            <a:rPr lang="en-US" b="1" i="1">
                              <a:solidFill>
                                <a:srgbClr val="7030A0"/>
                              </a:solidFill>
                              <a:latin typeface="Cambria Math" panose="02040503050406030204" pitchFamily="18" charset="0"/>
                            </a:rPr>
                            <m:t>𝒔</m:t>
                          </m:r>
                        </m:e>
                        <m:sub>
                          <m:r>
                            <a:rPr lang="en-US" b="0" i="1" smtClean="0">
                              <a:solidFill>
                                <a:srgbClr val="7030A0"/>
                              </a:solidFill>
                              <a:latin typeface="Cambria Math" panose="02040503050406030204" pitchFamily="18" charset="0"/>
                            </a:rPr>
                            <m:t>2</m:t>
                          </m:r>
                        </m:sub>
                        <m:sup>
                          <m:r>
                            <a:rPr lang="en-US" i="1">
                              <a:solidFill>
                                <a:srgbClr val="7030A0"/>
                              </a:solidFill>
                              <a:latin typeface="Cambria Math" panose="02040503050406030204" pitchFamily="18" charset="0"/>
                            </a:rPr>
                            <m:t>⊤</m:t>
                          </m:r>
                        </m:sup>
                      </m:sSubSup>
                      <m:sSub>
                        <m:sSubPr>
                          <m:ctrlPr>
                            <a:rPr lang="en-US" b="1" i="1" smtClean="0">
                              <a:solidFill>
                                <a:srgbClr val="7030A0"/>
                              </a:solidFill>
                              <a:latin typeface="Cambria Math" panose="02040503050406030204" pitchFamily="18" charset="0"/>
                            </a:rPr>
                          </m:ctrlPr>
                        </m:sSubPr>
                        <m:e>
                          <m:r>
                            <a:rPr lang="en-US" b="1" i="1" smtClean="0">
                              <a:solidFill>
                                <a:srgbClr val="7030A0"/>
                              </a:solidFill>
                              <a:latin typeface="Cambria Math" panose="02040503050406030204" pitchFamily="18" charset="0"/>
                            </a:rPr>
                            <m:t>𝒓</m:t>
                          </m:r>
                        </m:e>
                        <m:sub>
                          <m:r>
                            <a:rPr lang="en-US" b="0" i="1" smtClean="0">
                              <a:solidFill>
                                <a:srgbClr val="7030A0"/>
                              </a:solidFill>
                              <a:latin typeface="Cambria Math" panose="02040503050406030204" pitchFamily="18" charset="0"/>
                            </a:rPr>
                            <m:t>1</m:t>
                          </m:r>
                        </m:sub>
                      </m:sSub>
                      <m:r>
                        <a:rPr lang="en-US" b="0" i="1" smtClean="0">
                          <a:solidFill>
                            <a:srgbClr val="7030A0"/>
                          </a:solidFill>
                          <a:latin typeface="Cambria Math" panose="02040503050406030204" pitchFamily="18" charset="0"/>
                        </a:rPr>
                        <m:t>+</m:t>
                      </m:r>
                      <m:sSubSup>
                        <m:sSubSupPr>
                          <m:ctrlPr>
                            <a:rPr lang="en-US" i="1">
                              <a:solidFill>
                                <a:srgbClr val="7030A0"/>
                              </a:solidFill>
                              <a:latin typeface="Cambria Math" panose="02040503050406030204" pitchFamily="18" charset="0"/>
                            </a:rPr>
                          </m:ctrlPr>
                        </m:sSubSupPr>
                        <m:e>
                          <m:r>
                            <a:rPr lang="en-US" b="1" i="1" smtClean="0">
                              <a:solidFill>
                                <a:srgbClr val="7030A0"/>
                              </a:solidFill>
                              <a:latin typeface="Cambria Math" panose="02040503050406030204" pitchFamily="18" charset="0"/>
                            </a:rPr>
                            <m:t>𝒐</m:t>
                          </m:r>
                        </m:e>
                        <m:sub>
                          <m:r>
                            <a:rPr lang="en-US" i="1">
                              <a:solidFill>
                                <a:srgbClr val="7030A0"/>
                              </a:solidFill>
                              <a:latin typeface="Cambria Math" panose="02040503050406030204" pitchFamily="18" charset="0"/>
                            </a:rPr>
                            <m:t>2</m:t>
                          </m:r>
                        </m:sub>
                        <m:sup>
                          <m:r>
                            <a:rPr lang="en-US" i="1">
                              <a:solidFill>
                                <a:srgbClr val="7030A0"/>
                              </a:solidFill>
                              <a:latin typeface="Cambria Math" panose="02040503050406030204" pitchFamily="18" charset="0"/>
                            </a:rPr>
                            <m:t>⊤</m:t>
                          </m:r>
                        </m:sup>
                      </m:sSubSup>
                      <m:sSub>
                        <m:sSubPr>
                          <m:ctrlPr>
                            <a:rPr lang="en-US" b="1" i="1" smtClean="0">
                              <a:solidFill>
                                <a:srgbClr val="7030A0"/>
                              </a:solidFill>
                              <a:latin typeface="Cambria Math" panose="02040503050406030204" pitchFamily="18" charset="0"/>
                            </a:rPr>
                          </m:ctrlPr>
                        </m:sSubPr>
                        <m:e>
                          <m:r>
                            <a:rPr lang="en-US" b="1" i="1">
                              <a:solidFill>
                                <a:srgbClr val="7030A0"/>
                              </a:solidFill>
                              <a:latin typeface="Cambria Math" panose="02040503050406030204" pitchFamily="18" charset="0"/>
                            </a:rPr>
                            <m:t>𝒓</m:t>
                          </m:r>
                        </m:e>
                        <m:sub>
                          <m:r>
                            <a:rPr lang="en-US" b="0" i="1" smtClean="0">
                              <a:solidFill>
                                <a:srgbClr val="7030A0"/>
                              </a:solidFill>
                              <a:latin typeface="Cambria Math" panose="02040503050406030204" pitchFamily="18" charset="0"/>
                            </a:rPr>
                            <m:t>2</m:t>
                          </m:r>
                        </m:sub>
                      </m:sSub>
                      <m:r>
                        <a:rPr lang="en-US" i="1">
                          <a:solidFill>
                            <a:srgbClr val="7030A0"/>
                          </a:solidFill>
                          <a:latin typeface="Cambria Math" panose="02040503050406030204" pitchFamily="18" charset="0"/>
                        </a:rPr>
                        <m:t>+</m:t>
                      </m:r>
                      <m:sSub>
                        <m:sSubPr>
                          <m:ctrlPr>
                            <a:rPr lang="en-US" b="0" i="1" smtClean="0">
                              <a:solidFill>
                                <a:srgbClr val="7030A0"/>
                              </a:solidFill>
                              <a:latin typeface="Cambria Math" panose="02040503050406030204" pitchFamily="18" charset="0"/>
                            </a:rPr>
                          </m:ctrlPr>
                        </m:sSubPr>
                        <m:e>
                          <m:r>
                            <a:rPr lang="en-US" b="1" i="1">
                              <a:solidFill>
                                <a:srgbClr val="7030A0"/>
                              </a:solidFill>
                              <a:latin typeface="Cambria Math" panose="02040503050406030204" pitchFamily="18" charset="0"/>
                            </a:rPr>
                            <m:t>𝒔</m:t>
                          </m:r>
                        </m:e>
                        <m:sub>
                          <m:r>
                            <a:rPr lang="en-US" b="0" i="1" smtClean="0">
                              <a:solidFill>
                                <a:srgbClr val="7030A0"/>
                              </a:solidFill>
                              <a:latin typeface="Cambria Math" panose="02040503050406030204" pitchFamily="18" charset="0"/>
                            </a:rPr>
                            <m:t>2</m:t>
                          </m:r>
                        </m:sub>
                      </m:sSub>
                      <m:r>
                        <a:rPr lang="en-US" b="1" i="0" smtClean="0">
                          <a:solidFill>
                            <a:srgbClr val="7030A0"/>
                          </a:solidFill>
                          <a:latin typeface="Cambria Math" panose="02040503050406030204" pitchFamily="18" charset="0"/>
                        </a:rPr>
                        <m:t>𝐃</m:t>
                      </m:r>
                      <m:sSub>
                        <m:sSubPr>
                          <m:ctrlPr>
                            <a:rPr lang="en-US" b="0" i="1" smtClean="0">
                              <a:solidFill>
                                <a:srgbClr val="7030A0"/>
                              </a:solidFill>
                              <a:latin typeface="Cambria Math" panose="02040503050406030204" pitchFamily="18" charset="0"/>
                            </a:rPr>
                          </m:ctrlPr>
                        </m:sSubPr>
                        <m:e>
                          <m:r>
                            <a:rPr lang="en-US" b="1" i="1" smtClean="0">
                              <a:solidFill>
                                <a:srgbClr val="7030A0"/>
                              </a:solidFill>
                              <a:latin typeface="Cambria Math" panose="02040503050406030204" pitchFamily="18" charset="0"/>
                            </a:rPr>
                            <m:t>𝒐</m:t>
                          </m:r>
                        </m:e>
                        <m:sub>
                          <m:r>
                            <a:rPr lang="en-US" b="0" i="1" smtClean="0">
                              <a:solidFill>
                                <a:srgbClr val="7030A0"/>
                              </a:solidFill>
                              <a:latin typeface="Cambria Math" panose="02040503050406030204" pitchFamily="18" charset="0"/>
                            </a:rPr>
                            <m:t>2</m:t>
                          </m:r>
                        </m:sub>
                      </m:sSub>
                    </m:oMath>
                  </m:oMathPara>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sz="quarter" idx="10"/>
              </p:nvPr>
            </p:nvSpPr>
            <p:spPr>
              <a:xfrm>
                <a:off x="274638" y="1371600"/>
                <a:ext cx="11887200" cy="2295565"/>
              </a:xfrm>
              <a:blipFill>
                <a:blip r:embed="rId2"/>
                <a:stretch>
                  <a:fillRect/>
                </a:stretch>
              </a:blipFill>
            </p:spPr>
            <p:txBody>
              <a:bodyPr/>
              <a:lstStyle/>
              <a:p>
                <a:r>
                  <a:rPr lang="en-US">
                    <a:noFill/>
                  </a:rPr>
                  <a:t> </a:t>
                </a:r>
              </a:p>
            </p:txBody>
          </p:sp>
        </mc:Fallback>
      </mc:AlternateContent>
      <p:sp>
        <p:nvSpPr>
          <p:cNvPr id="8" name="TextBox 7"/>
          <p:cNvSpPr txBox="1"/>
          <p:nvPr/>
        </p:nvSpPr>
        <p:spPr>
          <a:xfrm>
            <a:off x="4422775" y="3902115"/>
            <a:ext cx="2120900" cy="627864"/>
          </a:xfrm>
          <a:prstGeom prst="rect">
            <a:avLst/>
          </a:prstGeom>
          <a:noFill/>
          <a:ln>
            <a:noFill/>
          </a:ln>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like RESCAL</a:t>
            </a:r>
          </a:p>
        </p:txBody>
      </p:sp>
      <p:sp>
        <p:nvSpPr>
          <p:cNvPr id="10" name="Left Brace 9"/>
          <p:cNvSpPr/>
          <p:nvPr/>
        </p:nvSpPr>
        <p:spPr>
          <a:xfrm rot="16200000">
            <a:off x="5311775" y="3016290"/>
            <a:ext cx="342900" cy="1428750"/>
          </a:xfrm>
          <a:prstGeom prst="leftBrac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Left Brace 11"/>
          <p:cNvSpPr/>
          <p:nvPr/>
        </p:nvSpPr>
        <p:spPr>
          <a:xfrm rot="16200000">
            <a:off x="8632825" y="1574840"/>
            <a:ext cx="342900" cy="4311650"/>
          </a:xfrm>
          <a:prstGeom prst="leftBrac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TextBox 14"/>
          <p:cNvSpPr txBox="1"/>
          <p:nvPr/>
        </p:nvSpPr>
        <p:spPr>
          <a:xfrm>
            <a:off x="6934200" y="3902115"/>
            <a:ext cx="4203700" cy="627864"/>
          </a:xfrm>
          <a:prstGeom prst="rect">
            <a:avLst/>
          </a:prstGeom>
          <a:noFill/>
          <a:ln>
            <a:noFill/>
          </a:ln>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Enhanced version of </a:t>
            </a:r>
            <a:r>
              <a:rPr lang="en-US" sz="2400" dirty="0" err="1">
                <a:gradFill>
                  <a:gsLst>
                    <a:gs pos="2917">
                      <a:schemeClr val="tx1"/>
                    </a:gs>
                    <a:gs pos="30000">
                      <a:schemeClr val="tx1"/>
                    </a:gs>
                  </a:gsLst>
                  <a:lin ang="5400000" scaled="0"/>
                </a:gradFill>
              </a:rPr>
              <a:t>TransE</a:t>
            </a:r>
            <a:endParaRPr lang="en-US" sz="2400" dirty="0">
              <a:gradFill>
                <a:gsLst>
                  <a:gs pos="2917">
                    <a:schemeClr val="tx1"/>
                  </a:gs>
                  <a:gs pos="30000">
                    <a:schemeClr val="tx1"/>
                  </a:gs>
                </a:gsLst>
                <a:lin ang="5400000" scaled="0"/>
              </a:gradFill>
            </a:endParaRPr>
          </a:p>
        </p:txBody>
      </p:sp>
      <mc:AlternateContent xmlns:mc="http://schemas.openxmlformats.org/markup-compatibility/2006" xmlns:a14="http://schemas.microsoft.com/office/drawing/2010/main">
        <mc:Choice Requires="a14">
          <p:sp>
            <p:nvSpPr>
              <p:cNvPr id="16" name="Content Placeholder 2"/>
              <p:cNvSpPr txBox="1">
                <a:spLocks/>
              </p:cNvSpPr>
              <p:nvPr/>
            </p:nvSpPr>
            <p:spPr>
              <a:xfrm>
                <a:off x="274638" y="4965304"/>
                <a:ext cx="11887200" cy="1778949"/>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8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8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200" dirty="0"/>
                  <a:t>An entity has two embeddings (</a:t>
                </a:r>
                <a14:m>
                  <m:oMath xmlns:m="http://schemas.openxmlformats.org/officeDocument/2006/math">
                    <m:sSub>
                      <m:sSubPr>
                        <m:ctrlPr>
                          <a:rPr lang="en-US" sz="3200" b="0" i="1" smtClean="0">
                            <a:latin typeface="Cambria Math" panose="02040503050406030204" pitchFamily="18" charset="0"/>
                          </a:rPr>
                        </m:ctrlPr>
                      </m:sSubPr>
                      <m:e>
                        <m:r>
                          <a:rPr lang="en-US" sz="3200" b="1" i="1" smtClean="0">
                            <a:latin typeface="Cambria Math" panose="02040503050406030204" pitchFamily="18" charset="0"/>
                          </a:rPr>
                          <m:t>𝒔</m:t>
                        </m:r>
                      </m:e>
                      <m:sub>
                        <m:r>
                          <a:rPr lang="en-US" sz="3200" b="0" i="1" smtClean="0">
                            <a:latin typeface="Cambria Math" panose="02040503050406030204" pitchFamily="18" charset="0"/>
                          </a:rPr>
                          <m:t>1</m:t>
                        </m:r>
                      </m:sub>
                    </m:sSub>
                  </m:oMath>
                </a14:m>
                <a:r>
                  <a:rPr lang="en-US" sz="3200" dirty="0"/>
                  <a:t>&amp;</a:t>
                </a:r>
                <a14:m>
                  <m:oMath xmlns:m="http://schemas.openxmlformats.org/officeDocument/2006/math">
                    <m:sSub>
                      <m:sSubPr>
                        <m:ctrlPr>
                          <a:rPr lang="en-US" sz="3200" i="1">
                            <a:latin typeface="Cambria Math" panose="02040503050406030204" pitchFamily="18" charset="0"/>
                          </a:rPr>
                        </m:ctrlPr>
                      </m:sSubPr>
                      <m:e>
                        <m:r>
                          <a:rPr lang="en-US" sz="3200" b="1" i="1">
                            <a:latin typeface="Cambria Math" panose="02040503050406030204" pitchFamily="18" charset="0"/>
                          </a:rPr>
                          <m:t>𝒔</m:t>
                        </m:r>
                      </m:e>
                      <m:sub>
                        <m:r>
                          <a:rPr lang="en-US" sz="3200" b="0" i="1" smtClean="0">
                            <a:latin typeface="Cambria Math" panose="02040503050406030204" pitchFamily="18" charset="0"/>
                          </a:rPr>
                          <m:t>2</m:t>
                        </m:r>
                      </m:sub>
                    </m:sSub>
                  </m:oMath>
                </a14:m>
                <a:r>
                  <a:rPr lang="en-US" sz="3200" dirty="0"/>
                  <a:t>, </a:t>
                </a:r>
                <a14:m>
                  <m:oMath xmlns:m="http://schemas.openxmlformats.org/officeDocument/2006/math">
                    <m:sSub>
                      <m:sSubPr>
                        <m:ctrlPr>
                          <a:rPr lang="en-US" sz="3200" i="1">
                            <a:latin typeface="Cambria Math" panose="02040503050406030204" pitchFamily="18" charset="0"/>
                          </a:rPr>
                        </m:ctrlPr>
                      </m:sSubPr>
                      <m:e>
                        <m:r>
                          <a:rPr lang="en-US" sz="3200" b="1" i="1" smtClean="0">
                            <a:latin typeface="Cambria Math" panose="02040503050406030204" pitchFamily="18" charset="0"/>
                          </a:rPr>
                          <m:t>𝒐</m:t>
                        </m:r>
                      </m:e>
                      <m:sub>
                        <m:r>
                          <a:rPr lang="en-US" sz="3200" i="1">
                            <a:latin typeface="Cambria Math" panose="02040503050406030204" pitchFamily="18" charset="0"/>
                          </a:rPr>
                          <m:t>1</m:t>
                        </m:r>
                      </m:sub>
                    </m:sSub>
                  </m:oMath>
                </a14:m>
                <a:r>
                  <a:rPr lang="en-US" sz="3200" dirty="0"/>
                  <a:t>&amp;</a:t>
                </a:r>
                <a14:m>
                  <m:oMath xmlns:m="http://schemas.openxmlformats.org/officeDocument/2006/math">
                    <m:sSub>
                      <m:sSubPr>
                        <m:ctrlPr>
                          <a:rPr lang="en-US" sz="3200" i="1">
                            <a:latin typeface="Cambria Math" panose="02040503050406030204" pitchFamily="18" charset="0"/>
                          </a:rPr>
                        </m:ctrlPr>
                      </m:sSubPr>
                      <m:e>
                        <m:r>
                          <a:rPr lang="en-US" sz="3200" b="1" i="1" smtClean="0">
                            <a:latin typeface="Cambria Math" panose="02040503050406030204" pitchFamily="18" charset="0"/>
                          </a:rPr>
                          <m:t>𝒐</m:t>
                        </m:r>
                      </m:e>
                      <m:sub>
                        <m:r>
                          <a:rPr lang="en-US" sz="3200" i="1">
                            <a:latin typeface="Cambria Math" panose="02040503050406030204" pitchFamily="18" charset="0"/>
                          </a:rPr>
                          <m:t>2</m:t>
                        </m:r>
                      </m:sub>
                    </m:sSub>
                  </m:oMath>
                </a14:m>
                <a:r>
                  <a:rPr lang="en-US" sz="3200" dirty="0"/>
                  <a:t>)</a:t>
                </a:r>
              </a:p>
              <a:p>
                <a:r>
                  <a:rPr lang="en-US" sz="3200" dirty="0"/>
                  <a:t>A relation has three embeddings (</a:t>
                </a:r>
                <a14:m>
                  <m:oMath xmlns:m="http://schemas.openxmlformats.org/officeDocument/2006/math">
                    <m:r>
                      <a:rPr lang="en-US" sz="3200" b="1" i="0" smtClean="0">
                        <a:latin typeface="Cambria Math" panose="02040503050406030204" pitchFamily="18" charset="0"/>
                      </a:rPr>
                      <m:t>𝐑</m:t>
                    </m:r>
                    <m:r>
                      <a:rPr lang="en-US" sz="3200" b="0" i="1" smtClean="0">
                        <a:latin typeface="Cambria Math" panose="02040503050406030204" pitchFamily="18" charset="0"/>
                      </a:rPr>
                      <m:t>, </m:t>
                    </m:r>
                    <m:sSub>
                      <m:sSubPr>
                        <m:ctrlPr>
                          <a:rPr lang="en-US" sz="3200" b="1" i="1" smtClean="0">
                            <a:latin typeface="Cambria Math" panose="02040503050406030204" pitchFamily="18" charset="0"/>
                          </a:rPr>
                        </m:ctrlPr>
                      </m:sSubPr>
                      <m:e>
                        <m:r>
                          <a:rPr lang="en-US" sz="3200" b="1" i="1" smtClean="0">
                            <a:latin typeface="Cambria Math" panose="02040503050406030204" pitchFamily="18" charset="0"/>
                          </a:rPr>
                          <m:t>𝒓</m:t>
                        </m:r>
                      </m:e>
                      <m:sub>
                        <m:r>
                          <a:rPr lang="en-US" sz="3200" b="1" i="1" smtClean="0">
                            <a:latin typeface="Cambria Math" panose="02040503050406030204" pitchFamily="18" charset="0"/>
                          </a:rPr>
                          <m:t>𝟏</m:t>
                        </m:r>
                      </m:sub>
                    </m:sSub>
                    <m:r>
                      <a:rPr lang="en-US" sz="3200" b="0" i="1" smtClean="0">
                        <a:latin typeface="Cambria Math" panose="02040503050406030204" pitchFamily="18" charset="0"/>
                      </a:rPr>
                      <m:t>, </m:t>
                    </m:r>
                    <m:sSub>
                      <m:sSubPr>
                        <m:ctrlPr>
                          <a:rPr lang="en-US" sz="3200" b="0" i="1" smtClean="0">
                            <a:latin typeface="Cambria Math" panose="02040503050406030204" pitchFamily="18" charset="0"/>
                          </a:rPr>
                        </m:ctrlPr>
                      </m:sSubPr>
                      <m:e>
                        <m:r>
                          <a:rPr lang="en-US" sz="3200" b="1" i="1" smtClean="0">
                            <a:latin typeface="Cambria Math" panose="02040503050406030204" pitchFamily="18" charset="0"/>
                          </a:rPr>
                          <m:t>𝒓</m:t>
                        </m:r>
                      </m:e>
                      <m:sub>
                        <m:r>
                          <a:rPr lang="en-US" sz="3200" b="0" i="1" smtClean="0">
                            <a:latin typeface="Cambria Math" panose="02040503050406030204" pitchFamily="18" charset="0"/>
                          </a:rPr>
                          <m:t>2</m:t>
                        </m:r>
                      </m:sub>
                    </m:sSub>
                  </m:oMath>
                </a14:m>
                <a:r>
                  <a:rPr lang="en-US" sz="3200" dirty="0"/>
                  <a:t>)</a:t>
                </a:r>
              </a:p>
              <a:p>
                <a14:m>
                  <m:oMath xmlns:m="http://schemas.openxmlformats.org/officeDocument/2006/math">
                    <m:r>
                      <a:rPr lang="en-US" sz="3200" b="1" i="0" smtClean="0">
                        <a:latin typeface="Cambria Math" panose="02040503050406030204" pitchFamily="18" charset="0"/>
                      </a:rPr>
                      <m:t>𝐃</m:t>
                    </m:r>
                  </m:oMath>
                </a14:m>
                <a:r>
                  <a:rPr lang="en-US" sz="3200" b="1" dirty="0"/>
                  <a:t> is a diagonal matrix (i.e., weighted dot product)</a:t>
                </a:r>
                <a:endParaRPr lang="en-US" b="1" dirty="0"/>
              </a:p>
            </p:txBody>
          </p:sp>
        </mc:Choice>
        <mc:Fallback xmlns="">
          <p:sp>
            <p:nvSpPr>
              <p:cNvPr id="16" name="Content Placeholder 2"/>
              <p:cNvSpPr txBox="1">
                <a:spLocks noRot="1" noChangeAspect="1" noMove="1" noResize="1" noEditPoints="1" noAdjustHandles="1" noChangeArrowheads="1" noChangeShapeType="1" noTextEdit="1"/>
              </p:cNvSpPr>
              <p:nvPr/>
            </p:nvSpPr>
            <p:spPr>
              <a:xfrm>
                <a:off x="274638" y="4965304"/>
                <a:ext cx="11887200" cy="1778949"/>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50429685"/>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373109"/>
            <a:ext cx="6041942" cy="1181862"/>
          </a:xfrm>
        </p:spPr>
        <p:txBody>
          <a:bodyPr/>
          <a:lstStyle/>
          <a:p>
            <a:r>
              <a:rPr lang="en-US" i="1" dirty="0">
                <a:solidFill>
                  <a:schemeClr val="tx2"/>
                </a:solidFill>
                <a:cs typeface="Times New Roman" panose="02020603050405020304" pitchFamily="18" charset="0"/>
              </a:rPr>
              <a:t>Is the statement true?</a:t>
            </a:r>
            <a:br>
              <a:rPr lang="en-US" i="1" dirty="0">
                <a:solidFill>
                  <a:schemeClr val="tx2"/>
                </a:solidFill>
                <a:cs typeface="Times New Roman" panose="02020603050405020304" pitchFamily="18" charset="0"/>
              </a:rPr>
            </a:br>
            <a:r>
              <a:rPr lang="en-US" i="1" dirty="0">
                <a:solidFill>
                  <a:srgbClr val="1458A8"/>
                </a:solidFill>
                <a:latin typeface="Times New Roman" panose="02020603050405020304" pitchFamily="18" charset="0"/>
                <a:cs typeface="Times New Roman" panose="02020603050405020304" pitchFamily="18" charset="0"/>
              </a:rPr>
              <a:t>All circles are black circles.</a:t>
            </a:r>
            <a:endParaRPr lang="en-US" dirty="0"/>
          </a:p>
        </p:txBody>
      </p:sp>
      <p:sp>
        <p:nvSpPr>
          <p:cNvPr id="3" name="Title 2"/>
          <p:cNvSpPr>
            <a:spLocks noGrp="1"/>
          </p:cNvSpPr>
          <p:nvPr>
            <p:ph type="title"/>
          </p:nvPr>
        </p:nvSpPr>
        <p:spPr/>
        <p:txBody>
          <a:bodyPr/>
          <a:lstStyle/>
          <a:p>
            <a:r>
              <a:rPr lang="en-US" dirty="0"/>
              <a:t>The </a:t>
            </a:r>
            <a:r>
              <a:rPr lang="en-US" b="1" dirty="0">
                <a:solidFill>
                  <a:srgbClr val="1458A8"/>
                </a:solidFill>
              </a:rPr>
              <a:t>P</a:t>
            </a:r>
            <a:r>
              <a:rPr lang="en-US" dirty="0"/>
              <a:t>icture </a:t>
            </a:r>
            <a:r>
              <a:rPr lang="en-US" b="1" dirty="0">
                <a:solidFill>
                  <a:srgbClr val="1458A8"/>
                </a:solidFill>
              </a:rPr>
              <a:t>L</a:t>
            </a:r>
            <a:r>
              <a:rPr lang="en-US" dirty="0"/>
              <a:t>anguage </a:t>
            </a:r>
            <a:r>
              <a:rPr lang="en-US" b="1" dirty="0">
                <a:solidFill>
                  <a:srgbClr val="1458A8"/>
                </a:solidFill>
              </a:rPr>
              <a:t>M</a:t>
            </a:r>
            <a:r>
              <a:rPr lang="en-US" dirty="0"/>
              <a:t>achine </a:t>
            </a:r>
            <a:r>
              <a:rPr lang="en-US" sz="3600" dirty="0"/>
              <a:t>[</a:t>
            </a:r>
            <a:r>
              <a:rPr lang="en-US" sz="3600" dirty="0" err="1"/>
              <a:t>Krisch</a:t>
            </a:r>
            <a:r>
              <a:rPr lang="en-US" sz="3600" dirty="0"/>
              <a:t>, 1964]</a:t>
            </a:r>
            <a:r>
              <a:rPr lang="en-US" dirty="0"/>
              <a:t> </a:t>
            </a:r>
          </a:p>
        </p:txBody>
      </p:sp>
      <p:grpSp>
        <p:nvGrpSpPr>
          <p:cNvPr id="14" name="Group 13"/>
          <p:cNvGrpSpPr/>
          <p:nvPr/>
        </p:nvGrpSpPr>
        <p:grpSpPr>
          <a:xfrm>
            <a:off x="6569241" y="1373109"/>
            <a:ext cx="5209675" cy="2322096"/>
            <a:chOff x="6605336" y="4451684"/>
            <a:chExt cx="5209675" cy="2322096"/>
          </a:xfrm>
        </p:grpSpPr>
        <p:sp>
          <p:nvSpPr>
            <p:cNvPr id="4" name="Rectangle 3"/>
            <p:cNvSpPr/>
            <p:nvPr/>
          </p:nvSpPr>
          <p:spPr bwMode="auto">
            <a:xfrm>
              <a:off x="6605336" y="4451684"/>
              <a:ext cx="5209675" cy="2322096"/>
            </a:xfrm>
            <a:prstGeom prst="rect">
              <a:avLst/>
            </a:prstGeom>
            <a:noFill/>
            <a:ln>
              <a:solidFill>
                <a:schemeClr val="tx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Rectangle 4"/>
            <p:cNvSpPr/>
            <p:nvPr/>
          </p:nvSpPr>
          <p:spPr bwMode="auto">
            <a:xfrm>
              <a:off x="7062537" y="4632158"/>
              <a:ext cx="541421" cy="469231"/>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6" name="Oval 5"/>
            <p:cNvSpPr/>
            <p:nvPr/>
          </p:nvSpPr>
          <p:spPr bwMode="auto">
            <a:xfrm>
              <a:off x="8313820" y="4728411"/>
              <a:ext cx="902369" cy="893717"/>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7" name="Hexagon 6"/>
            <p:cNvSpPr/>
            <p:nvPr/>
          </p:nvSpPr>
          <p:spPr bwMode="auto">
            <a:xfrm>
              <a:off x="9853863" y="4800600"/>
              <a:ext cx="745958" cy="661737"/>
            </a:xfrm>
            <a:prstGeom prst="hexagon">
              <a:avLst/>
            </a:prstGeom>
            <a:solidFill>
              <a:srgbClr val="C0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8" name="Diamond 7"/>
            <p:cNvSpPr/>
            <p:nvPr/>
          </p:nvSpPr>
          <p:spPr bwMode="auto">
            <a:xfrm>
              <a:off x="8549971" y="5957465"/>
              <a:ext cx="625643" cy="608498"/>
            </a:xfrm>
            <a:prstGeom prst="diamond">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9" name="Isosceles Triangle 8"/>
            <p:cNvSpPr/>
            <p:nvPr/>
          </p:nvSpPr>
          <p:spPr bwMode="auto">
            <a:xfrm>
              <a:off x="6689558" y="5462337"/>
              <a:ext cx="721895" cy="685800"/>
            </a:xfrm>
            <a:prstGeom prst="triangle">
              <a:avLst/>
            </a:pr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0" name="Isosceles Triangle 9"/>
            <p:cNvSpPr/>
            <p:nvPr/>
          </p:nvSpPr>
          <p:spPr bwMode="auto">
            <a:xfrm>
              <a:off x="10969278" y="5547732"/>
              <a:ext cx="721895" cy="685800"/>
            </a:xfrm>
            <a:prstGeom prst="triangle">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1" name="Isosceles Triangle 10"/>
            <p:cNvSpPr/>
            <p:nvPr/>
          </p:nvSpPr>
          <p:spPr bwMode="auto">
            <a:xfrm rot="2155416">
              <a:off x="9593424" y="5811693"/>
              <a:ext cx="721895" cy="685800"/>
            </a:xfrm>
            <a:prstGeom prst="triangl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2" name="Oval 11"/>
            <p:cNvSpPr/>
            <p:nvPr/>
          </p:nvSpPr>
          <p:spPr bwMode="auto">
            <a:xfrm>
              <a:off x="7566904" y="5883629"/>
              <a:ext cx="697746" cy="682334"/>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3" name="Oval 12"/>
            <p:cNvSpPr/>
            <p:nvPr/>
          </p:nvSpPr>
          <p:spPr bwMode="auto">
            <a:xfrm>
              <a:off x="11161783" y="4608094"/>
              <a:ext cx="529390" cy="517357"/>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mc:AlternateContent xmlns:mc="http://schemas.openxmlformats.org/markup-compatibility/2006" xmlns:a14="http://schemas.microsoft.com/office/drawing/2010/main">
        <mc:Choice Requires="a14">
          <p:sp>
            <p:nvSpPr>
              <p:cNvPr id="16" name="Text Placeholder 1"/>
              <p:cNvSpPr txBox="1">
                <a:spLocks/>
              </p:cNvSpPr>
              <p:nvPr/>
            </p:nvSpPr>
            <p:spPr>
              <a:xfrm>
                <a:off x="276684" y="4368415"/>
                <a:ext cx="11887200" cy="1631216"/>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8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8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Both pictures and text are translated into logical language</a:t>
                </a:r>
              </a:p>
              <a:p>
                <a:pPr lvl="1"/>
                <a:r>
                  <a:rPr lang="en-US" dirty="0"/>
                  <a:t>Circle(a), Black(a), Bigger(a, b), Between(a, b, c)</a:t>
                </a:r>
              </a:p>
              <a:p>
                <a:pPr lvl="1"/>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m:rPr>
                        <m:nor/>
                      </m:rPr>
                      <a:rPr lang="en-US" b="0" i="0" smtClean="0">
                        <a:latin typeface="Cambria Math" panose="02040503050406030204" pitchFamily="18" charset="0"/>
                      </a:rPr>
                      <m:t>Circle</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𝑦</m:t>
                    </m:r>
                    <m:r>
                      <a:rPr lang="en-US" b="0" i="1" smtClean="0">
                        <a:latin typeface="Cambria Math" panose="02040503050406030204" pitchFamily="18" charset="0"/>
                        <a:ea typeface="Cambria Math" panose="02040503050406030204" pitchFamily="18" charset="0"/>
                      </a:rPr>
                      <m:t>)[</m:t>
                    </m:r>
                    <m:r>
                      <m:rPr>
                        <m:nor/>
                      </m:rPr>
                      <a:rPr lang="en-US" b="0" i="0" smtClean="0">
                        <a:latin typeface="Cambria Math" panose="02040503050406030204" pitchFamily="18" charset="0"/>
                        <a:ea typeface="Cambria Math" panose="02040503050406030204" pitchFamily="18" charset="0"/>
                      </a:rPr>
                      <m:t>Circle</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𝑦</m:t>
                        </m:r>
                      </m:e>
                    </m:d>
                    <m:r>
                      <a:rPr lang="en-US" b="0" i="1" smtClean="0">
                        <a:latin typeface="Cambria Math" panose="02040503050406030204" pitchFamily="18" charset="0"/>
                        <a:ea typeface="Cambria Math" panose="02040503050406030204" pitchFamily="18" charset="0"/>
                      </a:rPr>
                      <m:t>∧</m:t>
                    </m:r>
                    <m:r>
                      <m:rPr>
                        <m:nor/>
                      </m:rPr>
                      <a:rPr lang="en-US" b="0" i="0" smtClean="0">
                        <a:latin typeface="Cambria Math" panose="02040503050406030204" pitchFamily="18" charset="0"/>
                        <a:ea typeface="Cambria Math" panose="02040503050406030204" pitchFamily="18" charset="0"/>
                      </a:rPr>
                      <m:t>Black</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𝑦</m:t>
                        </m:r>
                      </m:e>
                    </m:d>
                    <m:r>
                      <a:rPr lang="en-US" b="0" i="1" smtClean="0">
                        <a:latin typeface="Cambria Math" panose="02040503050406030204" pitchFamily="18" charset="0"/>
                        <a:ea typeface="Cambria Math" panose="02040503050406030204" pitchFamily="18" charset="0"/>
                      </a:rPr>
                      <m:t>∧</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𝑦</m:t>
                        </m:r>
                      </m:e>
                    </m:d>
                    <m:r>
                      <a:rPr lang="en-US" b="0" i="1" smtClean="0">
                        <a:latin typeface="Cambria Math" panose="02040503050406030204" pitchFamily="18" charset="0"/>
                        <a:ea typeface="Cambria Math" panose="02040503050406030204" pitchFamily="18" charset="0"/>
                      </a:rPr>
                      <m:t>]]</m:t>
                    </m:r>
                  </m:oMath>
                </a14:m>
                <a:endParaRPr lang="en-US" dirty="0"/>
              </a:p>
            </p:txBody>
          </p:sp>
        </mc:Choice>
        <mc:Fallback xmlns="">
          <p:sp>
            <p:nvSpPr>
              <p:cNvPr id="16" name="Text Placeholder 1"/>
              <p:cNvSpPr txBox="1">
                <a:spLocks noRot="1" noChangeAspect="1" noMove="1" noResize="1" noEditPoints="1" noAdjustHandles="1" noChangeArrowheads="1" noChangeShapeType="1" noTextEdit="1"/>
              </p:cNvSpPr>
              <p:nvPr/>
            </p:nvSpPr>
            <p:spPr>
              <a:xfrm>
                <a:off x="276684" y="4368415"/>
                <a:ext cx="11887200" cy="1631216"/>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993466447"/>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Neural Tensor Networks </a:t>
            </a:r>
            <a:r>
              <a:rPr lang="en-US" sz="4000" dirty="0"/>
              <a:t>[Socher+ 2013]</a:t>
            </a:r>
            <a:br>
              <a:rPr lang="en-US" dirty="0"/>
            </a:br>
            <a:endParaRPr lang="en-US" dirty="0"/>
          </a:p>
        </p:txBody>
      </p:sp>
      <p:pic>
        <p:nvPicPr>
          <p:cNvPr id="4" name="Content Placeholder 3" descr="Screen Clipping"/>
          <p:cNvPicPr>
            <a:picLocks noGrp="1" noChangeAspect="1"/>
          </p:cNvPicPr>
          <p:nvPr>
            <p:ph sz="quarter" idx="10"/>
          </p:nvPr>
        </p:nvPicPr>
        <p:blipFill>
          <a:blip r:embed="rId3">
            <a:extLst>
              <a:ext uri="{28A0092B-C50C-407E-A947-70E740481C1C}">
                <a14:useLocalDpi xmlns:a14="http://schemas.microsoft.com/office/drawing/2010/main" val="0"/>
              </a:ext>
            </a:extLst>
          </a:blip>
          <a:stretch>
            <a:fillRect/>
          </a:stretch>
        </p:blipFill>
        <p:spPr>
          <a:xfrm>
            <a:off x="1178066" y="1372806"/>
            <a:ext cx="9807434" cy="5040063"/>
          </a:xfrm>
        </p:spPr>
      </p:pic>
      <p:sp>
        <p:nvSpPr>
          <p:cNvPr id="3" name="TextBox 2"/>
          <p:cNvSpPr txBox="1"/>
          <p:nvPr/>
        </p:nvSpPr>
        <p:spPr>
          <a:xfrm>
            <a:off x="7575550" y="6412869"/>
            <a:ext cx="4146550"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(Fig. 1 of [Socher+ 2013])</a:t>
            </a:r>
          </a:p>
        </p:txBody>
      </p:sp>
    </p:spTree>
    <p:extLst>
      <p:ext uri="{BB962C8B-B14F-4D97-AF65-F5344CB8AC3E}">
        <p14:creationId xmlns:p14="http://schemas.microsoft.com/office/powerpoint/2010/main" val="1188210193"/>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Neural Tensor Layer</a:t>
            </a:r>
          </a:p>
        </p:txBody>
      </p:sp>
      <mc:AlternateContent xmlns:mc="http://schemas.openxmlformats.org/markup-compatibility/2006" xmlns:a14="http://schemas.microsoft.com/office/drawing/2010/main">
        <mc:Choice Requires="a14">
          <p:sp>
            <p:nvSpPr>
              <p:cNvPr id="3" name="Content Placeholder 2"/>
              <p:cNvSpPr>
                <a:spLocks noGrp="1"/>
              </p:cNvSpPr>
              <p:nvPr>
                <p:ph sz="quarter" idx="10"/>
              </p:nvPr>
            </p:nvSpPr>
            <p:spPr>
              <a:xfrm>
                <a:off x="274638" y="1371600"/>
                <a:ext cx="11887200" cy="3594830"/>
              </a:xfrm>
            </p:spPr>
            <p:txBody>
              <a:bodyPr/>
              <a:lstStyle/>
              <a:p>
                <a:r>
                  <a:rPr lang="en-US" dirty="0"/>
                  <a:t>Scoring function: </a:t>
                </a:r>
              </a:p>
              <a:p>
                <a:endParaRPr lang="en-US" dirty="0"/>
              </a:p>
              <a:p>
                <a14:m>
                  <m:oMath xmlns:m="http://schemas.openxmlformats.org/officeDocument/2006/math">
                    <m:r>
                      <a:rPr lang="en-US" sz="3200" b="0" i="1" smtClean="0">
                        <a:latin typeface="Cambria Math" panose="02040503050406030204" pitchFamily="18" charset="0"/>
                      </a:rPr>
                      <m:t>𝑓</m:t>
                    </m:r>
                  </m:oMath>
                </a14:m>
                <a:r>
                  <a:rPr lang="en-US" sz="3200" dirty="0"/>
                  <a:t>: </a:t>
                </a:r>
                <a14:m>
                  <m:oMath xmlns:m="http://schemas.openxmlformats.org/officeDocument/2006/math">
                    <m:r>
                      <m:rPr>
                        <m:sty m:val="p"/>
                      </m:rPr>
                      <a:rPr lang="en-US" sz="3200" i="1" dirty="0" smtClean="0">
                        <a:latin typeface="Cambria Math" panose="02040503050406030204" pitchFamily="18" charset="0"/>
                      </a:rPr>
                      <m:t>tanh</m:t>
                    </m:r>
                  </m:oMath>
                </a14:m>
                <a:r>
                  <a:rPr lang="en-US" sz="3200" dirty="0"/>
                  <a:t>, applied element-wise</a:t>
                </a:r>
              </a:p>
              <a:p>
                <a:r>
                  <a:rPr lang="en-US" sz="3200" dirty="0"/>
                  <a:t>                    </a:t>
                </a:r>
              </a:p>
              <a:p>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sz="quarter" idx="10"/>
              </p:nvPr>
            </p:nvSpPr>
            <p:spPr>
              <a:xfrm>
                <a:off x="274638" y="1371600"/>
                <a:ext cx="11887200" cy="3594830"/>
              </a:xfrm>
              <a:blipFill>
                <a:blip r:embed="rId2"/>
                <a:stretch>
                  <a:fillRect/>
                </a:stretch>
              </a:blipFill>
            </p:spPr>
            <p:txBody>
              <a:bodyPr/>
              <a:lstStyle/>
              <a:p>
                <a:r>
                  <a:rPr lang="en-US">
                    <a:noFill/>
                  </a:rPr>
                  <a:t> </a:t>
                </a:r>
              </a:p>
            </p:txBody>
          </p:sp>
        </mc:Fallback>
      </mc:AlternateContent>
      <p:pic>
        <p:nvPicPr>
          <p:cNvPr id="4" name="Picture 3"/>
          <p:cNvPicPr>
            <a:picLocks noChangeAspect="1"/>
          </p:cNvPicPr>
          <p:nvPr/>
        </p:nvPicPr>
        <p:blipFill>
          <a:blip r:embed="rId3"/>
          <a:stretch>
            <a:fillRect/>
          </a:stretch>
        </p:blipFill>
        <p:spPr>
          <a:xfrm>
            <a:off x="6627812" y="2963862"/>
            <a:ext cx="5162550" cy="3467100"/>
          </a:xfrm>
          <a:prstGeom prst="rect">
            <a:avLst/>
          </a:prstGeom>
        </p:spPr>
      </p:pic>
      <p:pic>
        <p:nvPicPr>
          <p:cNvPr id="5" name="Picture 4"/>
          <p:cNvPicPr>
            <a:picLocks noChangeAspect="1"/>
          </p:cNvPicPr>
          <p:nvPr/>
        </p:nvPicPr>
        <p:blipFill>
          <a:blip r:embed="rId4"/>
          <a:stretch>
            <a:fillRect/>
          </a:stretch>
        </p:blipFill>
        <p:spPr>
          <a:xfrm>
            <a:off x="4022724" y="1292224"/>
            <a:ext cx="6562725" cy="942975"/>
          </a:xfrm>
          <a:prstGeom prst="rect">
            <a:avLst/>
          </a:prstGeom>
        </p:spPr>
      </p:pic>
      <mc:AlternateContent xmlns:mc="http://schemas.openxmlformats.org/markup-compatibility/2006" xmlns:a14="http://schemas.microsoft.com/office/drawing/2010/main">
        <mc:Choice Requires="a14">
          <p:sp>
            <p:nvSpPr>
              <p:cNvPr id="6" name="Rectangular Callout 5"/>
              <p:cNvSpPr/>
              <p:nvPr/>
            </p:nvSpPr>
            <p:spPr bwMode="auto">
              <a:xfrm>
                <a:off x="11223109" y="2066544"/>
                <a:ext cx="1134506" cy="677676"/>
              </a:xfrm>
              <a:prstGeom prst="wedgeRectCallout">
                <a:avLst>
                  <a:gd name="adj1" fmla="val -75681"/>
                  <a:gd name="adj2" fmla="val 96221"/>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14:m>
                  <m:oMathPara xmlns:m="http://schemas.openxmlformats.org/officeDocument/2006/math">
                    <m:oMathParaPr>
                      <m:jc m:val="centerGroup"/>
                    </m:oMathParaPr>
                    <m:oMath xmlns:m="http://schemas.openxmlformats.org/officeDocument/2006/math">
                      <m:r>
                        <a:rPr lang="en-US" sz="2040" i="1">
                          <a:gradFill>
                            <a:gsLst>
                              <a:gs pos="0">
                                <a:srgbClr val="FFFFFF"/>
                              </a:gs>
                              <a:gs pos="100000">
                                <a:srgbClr val="FFFFFF"/>
                              </a:gs>
                            </a:gsLst>
                            <a:lin ang="5400000" scaled="0"/>
                          </a:gradFill>
                          <a:latin typeface="Cambria Math" panose="02040503050406030204" pitchFamily="18" charset="0"/>
                        </a:rPr>
                        <m:t>𝑑</m:t>
                      </m:r>
                      <m:r>
                        <a:rPr lang="en-US" sz="2040" i="1">
                          <a:gradFill>
                            <a:gsLst>
                              <a:gs pos="0">
                                <a:srgbClr val="FFFFFF"/>
                              </a:gs>
                              <a:gs pos="100000">
                                <a:srgbClr val="FFFFFF"/>
                              </a:gs>
                            </a:gsLst>
                            <a:lin ang="5400000" scaled="0"/>
                          </a:gradFill>
                          <a:latin typeface="Cambria Math" panose="02040503050406030204" pitchFamily="18" charset="0"/>
                        </a:rPr>
                        <m:t>=3</m:t>
                      </m:r>
                    </m:oMath>
                    <m:oMath xmlns:m="http://schemas.openxmlformats.org/officeDocument/2006/math">
                      <m:r>
                        <a:rPr lang="en-US" sz="2040" i="1">
                          <a:gradFill>
                            <a:gsLst>
                              <a:gs pos="0">
                                <a:srgbClr val="FFFFFF"/>
                              </a:gs>
                              <a:gs pos="100000">
                                <a:srgbClr val="FFFFFF"/>
                              </a:gs>
                            </a:gsLst>
                            <a:lin ang="5400000" scaled="0"/>
                          </a:gradFill>
                          <a:latin typeface="Cambria Math" panose="02040503050406030204" pitchFamily="18" charset="0"/>
                        </a:rPr>
                        <m:t>𝑘</m:t>
                      </m:r>
                      <m:r>
                        <a:rPr lang="en-US" sz="2040" i="1">
                          <a:gradFill>
                            <a:gsLst>
                              <a:gs pos="0">
                                <a:srgbClr val="FFFFFF"/>
                              </a:gs>
                              <a:gs pos="100000">
                                <a:srgbClr val="FFFFFF"/>
                              </a:gs>
                            </a:gsLst>
                            <a:lin ang="5400000" scaled="0"/>
                          </a:gradFill>
                          <a:latin typeface="Cambria Math" panose="02040503050406030204" pitchFamily="18" charset="0"/>
                        </a:rPr>
                        <m:t>=2</m:t>
                      </m:r>
                    </m:oMath>
                  </m:oMathPara>
                </a14:m>
                <a:endParaRPr lang="en-US" sz="2040" dirty="0">
                  <a:gradFill>
                    <a:gsLst>
                      <a:gs pos="0">
                        <a:srgbClr val="FFFFFF"/>
                      </a:gs>
                      <a:gs pos="100000">
                        <a:srgbClr val="FFFFFF"/>
                      </a:gs>
                    </a:gsLst>
                    <a:lin ang="5400000" scaled="0"/>
                  </a:gradFill>
                </a:endParaRPr>
              </a:p>
            </p:txBody>
          </p:sp>
        </mc:Choice>
        <mc:Fallback xmlns="">
          <p:sp>
            <p:nvSpPr>
              <p:cNvPr id="6" name="Rectangular Callout 5"/>
              <p:cNvSpPr>
                <a:spLocks noRot="1" noChangeAspect="1" noMove="1" noResize="1" noEditPoints="1" noAdjustHandles="1" noChangeArrowheads="1" noChangeShapeType="1" noTextEdit="1"/>
              </p:cNvSpPr>
              <p:nvPr/>
            </p:nvSpPr>
            <p:spPr bwMode="auto">
              <a:xfrm>
                <a:off x="11223109" y="2066544"/>
                <a:ext cx="1134506" cy="677676"/>
              </a:xfrm>
              <a:prstGeom prst="wedgeRectCallout">
                <a:avLst>
                  <a:gd name="adj1" fmla="val -75681"/>
                  <a:gd name="adj2" fmla="val 96221"/>
                </a:avLst>
              </a:prstGeom>
              <a:blipFill>
                <a:blip r:embed="rId5"/>
                <a:stretch>
                  <a:fillRect/>
                </a:stretch>
              </a:blipFill>
              <a:ln>
                <a:noFill/>
                <a:headEnd type="none" w="med" len="med"/>
                <a:tailEnd type="none" w="med" len="med"/>
              </a:ln>
            </p:spPr>
            <p:txBody>
              <a:bodyPr/>
              <a:lstStyle/>
              <a:p>
                <a:r>
                  <a:rPr lang="en-US">
                    <a:noFill/>
                  </a:rPr>
                  <a:t> </a:t>
                </a:r>
              </a:p>
            </p:txBody>
          </p:sp>
        </mc:Fallback>
      </mc:AlternateContent>
      <p:pic>
        <p:nvPicPr>
          <p:cNvPr id="8" name="Picture 7"/>
          <p:cNvPicPr>
            <a:picLocks noChangeAspect="1"/>
          </p:cNvPicPr>
          <p:nvPr/>
        </p:nvPicPr>
        <p:blipFill>
          <a:blip r:embed="rId6"/>
          <a:stretch>
            <a:fillRect/>
          </a:stretch>
        </p:blipFill>
        <p:spPr>
          <a:xfrm>
            <a:off x="633412" y="3135312"/>
            <a:ext cx="2343150" cy="647700"/>
          </a:xfrm>
          <a:prstGeom prst="rect">
            <a:avLst/>
          </a:prstGeom>
        </p:spPr>
      </p:pic>
      <p:pic>
        <p:nvPicPr>
          <p:cNvPr id="9" name="Picture 8"/>
          <p:cNvPicPr>
            <a:picLocks noChangeAspect="1"/>
          </p:cNvPicPr>
          <p:nvPr/>
        </p:nvPicPr>
        <p:blipFill>
          <a:blip r:embed="rId7"/>
          <a:stretch>
            <a:fillRect/>
          </a:stretch>
        </p:blipFill>
        <p:spPr>
          <a:xfrm>
            <a:off x="633412" y="3811588"/>
            <a:ext cx="4981575" cy="571500"/>
          </a:xfrm>
          <a:prstGeom prst="rect">
            <a:avLst/>
          </a:prstGeom>
        </p:spPr>
      </p:pic>
      <p:sp>
        <p:nvSpPr>
          <p:cNvPr id="10" name="Oval 9"/>
          <p:cNvSpPr/>
          <p:nvPr/>
        </p:nvSpPr>
        <p:spPr bwMode="auto">
          <a:xfrm>
            <a:off x="742950" y="3732212"/>
            <a:ext cx="374650" cy="153988"/>
          </a:xfrm>
          <a:prstGeom prst="ellips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1" name="Oval 10"/>
          <p:cNvSpPr/>
          <p:nvPr/>
        </p:nvSpPr>
        <p:spPr bwMode="auto">
          <a:xfrm>
            <a:off x="2552700" y="3562350"/>
            <a:ext cx="1612900" cy="381000"/>
          </a:xfrm>
          <a:prstGeom prst="ellips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2" name="TextBox 11"/>
          <p:cNvSpPr txBox="1"/>
          <p:nvPr/>
        </p:nvSpPr>
        <p:spPr>
          <a:xfrm>
            <a:off x="7575550" y="6412869"/>
            <a:ext cx="4146550"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(Fig. 2 of [Socher+ 2013])</a:t>
            </a:r>
          </a:p>
        </p:txBody>
      </p:sp>
    </p:spTree>
    <p:extLst>
      <p:ext uri="{BB962C8B-B14F-4D97-AF65-F5344CB8AC3E}">
        <p14:creationId xmlns:p14="http://schemas.microsoft.com/office/powerpoint/2010/main" val="2754785320"/>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t>Empirical Comparisons of Neural KB Embedding Methods </a:t>
            </a:r>
            <a:r>
              <a:rPr lang="en-US" sz="3600" dirty="0"/>
              <a:t>[Yang+ ICLR-2015]</a:t>
            </a:r>
            <a:endParaRPr lang="en-US" sz="4400" dirty="0"/>
          </a:p>
        </p:txBody>
      </p:sp>
      <mc:AlternateContent xmlns:mc="http://schemas.openxmlformats.org/markup-compatibility/2006" xmlns:a14="http://schemas.microsoft.com/office/drawing/2010/main">
        <mc:Choice Requires="a14">
          <p:sp>
            <p:nvSpPr>
              <p:cNvPr id="3" name="Content Placeholder 2"/>
              <p:cNvSpPr>
                <a:spLocks noGrp="1"/>
              </p:cNvSpPr>
              <p:nvPr>
                <p:ph sz="quarter" idx="10"/>
              </p:nvPr>
            </p:nvSpPr>
            <p:spPr>
              <a:xfrm>
                <a:off x="274320" y="1930400"/>
                <a:ext cx="11887200" cy="4441088"/>
              </a:xfrm>
            </p:spPr>
            <p:txBody>
              <a:bodyPr/>
              <a:lstStyle/>
              <a:p>
                <a:pPr>
                  <a:lnSpc>
                    <a:spcPct val="100000"/>
                  </a:lnSpc>
                </a:pPr>
                <a:r>
                  <a:rPr lang="en-US" sz="3200" dirty="0"/>
                  <a:t>Models with </a:t>
                </a:r>
                <a:r>
                  <a:rPr lang="en-US" sz="3200" i="1" dirty="0">
                    <a:solidFill>
                      <a:schemeClr val="accent2"/>
                    </a:solidFill>
                  </a:rPr>
                  <a:t>fewer</a:t>
                </a:r>
                <a:r>
                  <a:rPr lang="en-US" sz="3200" dirty="0"/>
                  <a:t> parameters tend to perform better.</a:t>
                </a:r>
              </a:p>
              <a:p>
                <a:pPr lvl="8"/>
                <a:endParaRPr lang="en-US" sz="800" dirty="0"/>
              </a:p>
              <a:p>
                <a:pPr>
                  <a:lnSpc>
                    <a:spcPct val="100000"/>
                  </a:lnSpc>
                </a:pPr>
                <a:r>
                  <a:rPr lang="en-US" sz="3200" dirty="0"/>
                  <a:t>The bilinear operator (</a:t>
                </a:r>
                <a14:m>
                  <m:oMath xmlns:m="http://schemas.openxmlformats.org/officeDocument/2006/math">
                    <m:sSup>
                      <m:sSupPr>
                        <m:ctrlPr>
                          <a:rPr lang="en-US" sz="3200" b="1" i="1">
                            <a:solidFill>
                              <a:schemeClr val="accent2"/>
                            </a:solidFill>
                            <a:latin typeface="Cambria Math" panose="02040503050406030204" pitchFamily="18" charset="0"/>
                          </a:rPr>
                        </m:ctrlPr>
                      </m:sSupPr>
                      <m:e>
                        <m:r>
                          <a:rPr lang="en-US" sz="3200" b="1">
                            <a:solidFill>
                              <a:schemeClr val="accent2"/>
                            </a:solidFill>
                            <a:latin typeface="Cambria Math" panose="02040503050406030204" pitchFamily="18" charset="0"/>
                          </a:rPr>
                          <m:t>𝐬</m:t>
                        </m:r>
                      </m:e>
                      <m:sup>
                        <m:r>
                          <a:rPr lang="en-US" sz="3200" b="1" i="1">
                            <a:solidFill>
                              <a:schemeClr val="accent2"/>
                            </a:solidFill>
                            <a:latin typeface="Cambria Math" panose="02040503050406030204" pitchFamily="18" charset="0"/>
                          </a:rPr>
                          <m:t>⊤</m:t>
                        </m:r>
                      </m:sup>
                    </m:sSup>
                    <m:r>
                      <a:rPr lang="en-US" sz="3200" b="1">
                        <a:solidFill>
                          <a:schemeClr val="accent2"/>
                        </a:solidFill>
                        <a:latin typeface="Cambria Math" panose="02040503050406030204" pitchFamily="18" charset="0"/>
                      </a:rPr>
                      <m:t>𝐑</m:t>
                    </m:r>
                    <m:r>
                      <a:rPr lang="en-US" sz="3200" b="1" i="1">
                        <a:solidFill>
                          <a:schemeClr val="accent2"/>
                        </a:solidFill>
                        <a:latin typeface="Cambria Math" panose="02040503050406030204" pitchFamily="18" charset="0"/>
                      </a:rPr>
                      <m:t>𝒐</m:t>
                    </m:r>
                  </m:oMath>
                </a14:m>
                <a:r>
                  <a:rPr lang="en-US" sz="3200" dirty="0"/>
                  <a:t>) plays an important role in capturing entity interactions.</a:t>
                </a:r>
              </a:p>
              <a:p>
                <a:pPr lvl="8"/>
                <a:endParaRPr lang="en-US" sz="800" dirty="0"/>
              </a:p>
              <a:p>
                <a:pPr>
                  <a:lnSpc>
                    <a:spcPct val="100000"/>
                  </a:lnSpc>
                </a:pPr>
                <a:r>
                  <a:rPr lang="en-US" sz="3200" dirty="0"/>
                  <a:t>With the same number of parameters, </a:t>
                </a:r>
                <a:r>
                  <a:rPr lang="en-US" sz="3200" dirty="0">
                    <a:solidFill>
                      <a:schemeClr val="accent2"/>
                    </a:solidFill>
                  </a:rPr>
                  <a:t>multiplicative</a:t>
                </a:r>
                <a:r>
                  <a:rPr lang="en-US" sz="3200" dirty="0"/>
                  <a:t> operations are superior to </a:t>
                </a:r>
                <a:r>
                  <a:rPr lang="en-US" sz="3200" dirty="0">
                    <a:solidFill>
                      <a:schemeClr val="accent2"/>
                    </a:solidFill>
                  </a:rPr>
                  <a:t>additive</a:t>
                </a:r>
                <a:r>
                  <a:rPr lang="en-US" sz="3200" dirty="0"/>
                  <a:t> operations in modeling relations.</a:t>
                </a:r>
              </a:p>
              <a:p>
                <a:pPr lvl="8"/>
                <a:endParaRPr lang="en-US" sz="800" dirty="0"/>
              </a:p>
              <a:p>
                <a:pPr>
                  <a:lnSpc>
                    <a:spcPct val="100000"/>
                  </a:lnSpc>
                </a:pPr>
                <a:r>
                  <a:rPr lang="en-US" sz="3200" dirty="0"/>
                  <a:t>Initializing entity vectors with pre-trained phrase embedding vectors can significantly boost performance.</a:t>
                </a:r>
              </a:p>
            </p:txBody>
          </p:sp>
        </mc:Choice>
        <mc:Fallback xmlns="">
          <p:sp>
            <p:nvSpPr>
              <p:cNvPr id="3" name="Content Placeholder 2"/>
              <p:cNvSpPr>
                <a:spLocks noGrp="1" noRot="1" noChangeAspect="1" noMove="1" noResize="1" noEditPoints="1" noAdjustHandles="1" noChangeArrowheads="1" noChangeShapeType="1" noTextEdit="1"/>
              </p:cNvSpPr>
              <p:nvPr>
                <p:ph sz="quarter" idx="10"/>
              </p:nvPr>
            </p:nvSpPr>
            <p:spPr>
              <a:xfrm>
                <a:off x="274320" y="1930400"/>
                <a:ext cx="11887200" cy="4441088"/>
              </a:xfrm>
              <a:blipFill>
                <a:blip r:embed="rId2"/>
                <a:stretch>
                  <a:fillRect t="-824"/>
                </a:stretch>
              </a:blipFill>
            </p:spPr>
            <p:txBody>
              <a:bodyPr/>
              <a:lstStyle/>
              <a:p>
                <a:r>
                  <a:rPr lang="en-US">
                    <a:noFill/>
                  </a:rPr>
                  <a:t> </a:t>
                </a:r>
              </a:p>
            </p:txBody>
          </p:sp>
        </mc:Fallback>
      </mc:AlternateContent>
    </p:spTree>
    <p:extLst>
      <p:ext uri="{BB962C8B-B14F-4D97-AF65-F5344CB8AC3E}">
        <p14:creationId xmlns:p14="http://schemas.microsoft.com/office/powerpoint/2010/main" val="1641450474"/>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Bilinear-</a:t>
            </a:r>
            <a:r>
              <a:rPr lang="en-US" dirty="0" err="1"/>
              <a:t>diag</a:t>
            </a:r>
            <a:r>
              <a:rPr lang="en-US" dirty="0"/>
              <a:t> (</a:t>
            </a:r>
            <a:r>
              <a:rPr lang="en-US" dirty="0" err="1"/>
              <a:t>DistMult</a:t>
            </a:r>
            <a:r>
              <a:rPr lang="en-US" dirty="0"/>
              <a:t>) Model</a:t>
            </a:r>
          </a:p>
        </p:txBody>
      </p:sp>
      <mc:AlternateContent xmlns:mc="http://schemas.openxmlformats.org/markup-compatibility/2006" xmlns:a14="http://schemas.microsoft.com/office/drawing/2010/main">
        <mc:Choice Requires="a14">
          <p:sp>
            <p:nvSpPr>
              <p:cNvPr id="3" name="Content Placeholder 2"/>
              <p:cNvSpPr>
                <a:spLocks noGrp="1"/>
              </p:cNvSpPr>
              <p:nvPr>
                <p:ph sz="quarter" idx="10"/>
              </p:nvPr>
            </p:nvSpPr>
            <p:spPr>
              <a:xfrm>
                <a:off x="274638" y="1371600"/>
                <a:ext cx="11887200" cy="4606326"/>
              </a:xfrm>
            </p:spPr>
            <p:txBody>
              <a:bodyPr/>
              <a:lstStyle/>
              <a:p>
                <a:r>
                  <a:rPr lang="en-US" dirty="0"/>
                  <a:t>Bilinear model with diagonal relation matrix</a:t>
                </a:r>
              </a:p>
              <a:p>
                <a:pPr marL="0" indent="0">
                  <a:buNone/>
                </a:pPr>
                <a:r>
                  <a:rPr lang="en-US" dirty="0"/>
                  <a:t>	</a:t>
                </a:r>
                <a14:m>
                  <m:oMath xmlns:m="http://schemas.openxmlformats.org/officeDocument/2006/math">
                    <m:r>
                      <a:rPr lang="en-US" i="1">
                        <a:latin typeface="Cambria Math" panose="02040503050406030204" pitchFamily="18" charset="0"/>
                      </a:rPr>
                      <m:t>𝑑</m:t>
                    </m:r>
                    <m:d>
                      <m:dPr>
                        <m:ctrlPr>
                          <a:rPr lang="en-US" i="1">
                            <a:latin typeface="Cambria Math" panose="02040503050406030204" pitchFamily="18" charset="0"/>
                          </a:rPr>
                        </m:ctrlPr>
                      </m:dPr>
                      <m:e>
                        <m:r>
                          <m:rPr>
                            <m:nor/>
                          </m:rPr>
                          <a:rPr lang="en-US" i="1">
                            <a:latin typeface="Times New Roman" panose="02020603050405020304" pitchFamily="18" charset="0"/>
                            <a:cs typeface="Times New Roman" panose="02020603050405020304" pitchFamily="18" charset="0"/>
                          </a:rPr>
                          <m:t>subj</m:t>
                        </m:r>
                        <m:r>
                          <m:rPr>
                            <m:nor/>
                          </m:rPr>
                          <a:rPr lang="en-US" i="1">
                            <a:latin typeface="Times New Roman" panose="02020603050405020304" pitchFamily="18" charset="0"/>
                            <a:cs typeface="Times New Roman" panose="02020603050405020304" pitchFamily="18" charset="0"/>
                          </a:rPr>
                          <m:t>,</m:t>
                        </m:r>
                        <m:r>
                          <m:rPr>
                            <m:nor/>
                          </m:rPr>
                          <a:rPr lang="en-US" i="1">
                            <a:latin typeface="Times New Roman" panose="02020603050405020304" pitchFamily="18" charset="0"/>
                            <a:cs typeface="Times New Roman" panose="02020603050405020304" pitchFamily="18" charset="0"/>
                          </a:rPr>
                          <m:t>rel</m:t>
                        </m:r>
                        <m:r>
                          <m:rPr>
                            <m:nor/>
                          </m:rPr>
                          <a:rPr lang="en-US" i="1">
                            <a:latin typeface="Times New Roman" panose="02020603050405020304" pitchFamily="18" charset="0"/>
                            <a:cs typeface="Times New Roman" panose="02020603050405020304" pitchFamily="18" charset="0"/>
                          </a:rPr>
                          <m:t>,</m:t>
                        </m:r>
                        <m:r>
                          <m:rPr>
                            <m:nor/>
                          </m:rPr>
                          <a:rPr lang="en-US" i="1">
                            <a:latin typeface="Times New Roman" panose="02020603050405020304" pitchFamily="18" charset="0"/>
                            <a:cs typeface="Times New Roman" panose="02020603050405020304" pitchFamily="18" charset="0"/>
                          </a:rPr>
                          <m:t>obj</m:t>
                        </m:r>
                      </m:e>
                    </m:d>
                    <m:r>
                      <a:rPr lang="en-US" i="1">
                        <a:latin typeface="Cambria Math" panose="02040503050406030204" pitchFamily="18" charset="0"/>
                      </a:rPr>
                      <m:t>=</m:t>
                    </m:r>
                    <m:sSup>
                      <m:sSupPr>
                        <m:ctrlPr>
                          <a:rPr lang="en-US" b="1" i="1" smtClean="0">
                            <a:solidFill>
                              <a:schemeClr val="accent2"/>
                            </a:solidFill>
                            <a:latin typeface="Cambria Math" panose="02040503050406030204" pitchFamily="18" charset="0"/>
                          </a:rPr>
                        </m:ctrlPr>
                      </m:sSupPr>
                      <m:e>
                        <m:r>
                          <a:rPr lang="en-US" b="1" i="0" smtClean="0">
                            <a:solidFill>
                              <a:schemeClr val="accent2"/>
                            </a:solidFill>
                            <a:latin typeface="Cambria Math" panose="02040503050406030204" pitchFamily="18" charset="0"/>
                          </a:rPr>
                          <m:t>𝐬</m:t>
                        </m:r>
                      </m:e>
                      <m:sup>
                        <m:r>
                          <a:rPr lang="en-US" b="1" i="1" smtClean="0">
                            <a:solidFill>
                              <a:schemeClr val="accent2"/>
                            </a:solidFill>
                            <a:latin typeface="Cambria Math" panose="02040503050406030204" pitchFamily="18" charset="0"/>
                          </a:rPr>
                          <m:t>⊤</m:t>
                        </m:r>
                      </m:sup>
                    </m:sSup>
                    <m:r>
                      <a:rPr lang="en-US" b="1">
                        <a:solidFill>
                          <a:schemeClr val="accent2"/>
                        </a:solidFill>
                        <a:latin typeface="Cambria Math" panose="02040503050406030204" pitchFamily="18" charset="0"/>
                      </a:rPr>
                      <m:t>𝐑</m:t>
                    </m:r>
                    <m:r>
                      <a:rPr lang="en-US" b="1" i="1" smtClean="0">
                        <a:solidFill>
                          <a:schemeClr val="accent2"/>
                        </a:solidFill>
                        <a:latin typeface="Cambria Math" panose="02040503050406030204" pitchFamily="18" charset="0"/>
                      </a:rPr>
                      <m:t>𝒐</m:t>
                    </m:r>
                  </m:oMath>
                </a14:m>
                <a:r>
                  <a:rPr lang="en-US" dirty="0"/>
                  <a:t>, where is </a:t>
                </a:r>
                <a14:m>
                  <m:oMath xmlns:m="http://schemas.openxmlformats.org/officeDocument/2006/math">
                    <m:r>
                      <a:rPr lang="en-US" b="1">
                        <a:solidFill>
                          <a:schemeClr val="accent2"/>
                        </a:solidFill>
                        <a:latin typeface="Cambria Math" panose="02040503050406030204" pitchFamily="18" charset="0"/>
                      </a:rPr>
                      <m:t>𝐑</m:t>
                    </m:r>
                  </m:oMath>
                </a14:m>
                <a:r>
                  <a:rPr lang="en-US" dirty="0"/>
                  <a:t> a diagonal matrix</a:t>
                </a:r>
              </a:p>
              <a:p>
                <a:pPr lvl="8"/>
                <a:endParaRPr lang="en-US" dirty="0"/>
              </a:p>
              <a:p>
                <a:r>
                  <a:rPr lang="en-US" dirty="0"/>
                  <a:t>Same number of parameters as in </a:t>
                </a:r>
                <a:r>
                  <a:rPr lang="en-US" dirty="0" err="1"/>
                  <a:t>TransE</a:t>
                </a:r>
                <a:r>
                  <a:rPr lang="en-US" dirty="0"/>
                  <a:t> (</a:t>
                </a:r>
                <a:r>
                  <a:rPr lang="en-US" dirty="0" err="1"/>
                  <a:t>DistAdd</a:t>
                </a:r>
                <a:r>
                  <a:rPr lang="en-US" dirty="0"/>
                  <a:t>)</a:t>
                </a:r>
              </a:p>
              <a:p>
                <a:pPr marL="0" indent="0">
                  <a:buNone/>
                </a:pPr>
                <a:r>
                  <a:rPr lang="en-US" dirty="0"/>
                  <a:t>	</a:t>
                </a:r>
                <a14:m>
                  <m:oMath xmlns:m="http://schemas.openxmlformats.org/officeDocument/2006/math">
                    <m:r>
                      <a:rPr lang="en-US" i="1">
                        <a:latin typeface="Cambria Math" panose="02040503050406030204" pitchFamily="18" charset="0"/>
                      </a:rPr>
                      <m:t>𝑑</m:t>
                    </m:r>
                    <m:d>
                      <m:dPr>
                        <m:ctrlPr>
                          <a:rPr lang="en-US" i="1">
                            <a:latin typeface="Cambria Math" panose="02040503050406030204" pitchFamily="18" charset="0"/>
                          </a:rPr>
                        </m:ctrlPr>
                      </m:dPr>
                      <m:e>
                        <m:r>
                          <m:rPr>
                            <m:nor/>
                          </m:rPr>
                          <a:rPr lang="en-US" i="1">
                            <a:latin typeface="Times New Roman" panose="02020603050405020304" pitchFamily="18" charset="0"/>
                            <a:cs typeface="Times New Roman" panose="02020603050405020304" pitchFamily="18" charset="0"/>
                          </a:rPr>
                          <m:t>subj</m:t>
                        </m:r>
                        <m:r>
                          <m:rPr>
                            <m:nor/>
                          </m:rPr>
                          <a:rPr lang="en-US" i="1">
                            <a:latin typeface="Times New Roman" panose="02020603050405020304" pitchFamily="18" charset="0"/>
                            <a:cs typeface="Times New Roman" panose="02020603050405020304" pitchFamily="18" charset="0"/>
                          </a:rPr>
                          <m:t>,</m:t>
                        </m:r>
                        <m:r>
                          <m:rPr>
                            <m:nor/>
                          </m:rPr>
                          <a:rPr lang="en-US" i="1">
                            <a:latin typeface="Times New Roman" panose="02020603050405020304" pitchFamily="18" charset="0"/>
                            <a:cs typeface="Times New Roman" panose="02020603050405020304" pitchFamily="18" charset="0"/>
                          </a:rPr>
                          <m:t>rel</m:t>
                        </m:r>
                        <m:r>
                          <m:rPr>
                            <m:nor/>
                          </m:rPr>
                          <a:rPr lang="en-US" i="1">
                            <a:latin typeface="Times New Roman" panose="02020603050405020304" pitchFamily="18" charset="0"/>
                            <a:cs typeface="Times New Roman" panose="02020603050405020304" pitchFamily="18" charset="0"/>
                          </a:rPr>
                          <m:t>,</m:t>
                        </m:r>
                        <m:r>
                          <m:rPr>
                            <m:nor/>
                          </m:rPr>
                          <a:rPr lang="en-US" i="1">
                            <a:latin typeface="Times New Roman" panose="02020603050405020304" pitchFamily="18" charset="0"/>
                            <a:cs typeface="Times New Roman" panose="02020603050405020304" pitchFamily="18" charset="0"/>
                          </a:rPr>
                          <m:t>obj</m:t>
                        </m:r>
                      </m:e>
                    </m:d>
                    <m:r>
                      <a:rPr lang="en-US" i="1">
                        <a:latin typeface="Cambria Math" panose="02040503050406030204" pitchFamily="18" charset="0"/>
                      </a:rPr>
                      <m:t>=</m:t>
                    </m:r>
                    <m:sSubSup>
                      <m:sSubSupPr>
                        <m:ctrlPr>
                          <a:rPr lang="en-US" i="1" smtClean="0">
                            <a:solidFill>
                              <a:schemeClr val="accent2"/>
                            </a:solidFill>
                            <a:latin typeface="Cambria Math" panose="02040503050406030204" pitchFamily="18" charset="0"/>
                          </a:rPr>
                        </m:ctrlPr>
                      </m:sSubSupPr>
                      <m:e>
                        <m:d>
                          <m:dPr>
                            <m:begChr m:val="‖"/>
                            <m:endChr m:val="‖"/>
                            <m:ctrlPr>
                              <a:rPr lang="en-US" i="1">
                                <a:solidFill>
                                  <a:schemeClr val="accent2"/>
                                </a:solidFill>
                                <a:latin typeface="Cambria Math" panose="02040503050406030204" pitchFamily="18" charset="0"/>
                              </a:rPr>
                            </m:ctrlPr>
                          </m:dPr>
                          <m:e>
                            <m:r>
                              <a:rPr lang="en-US" b="1" i="1" smtClean="0">
                                <a:solidFill>
                                  <a:schemeClr val="accent2"/>
                                </a:solidFill>
                                <a:latin typeface="Cambria Math" panose="02040503050406030204" pitchFamily="18" charset="0"/>
                              </a:rPr>
                              <m:t>𝒔</m:t>
                            </m:r>
                            <m:r>
                              <a:rPr lang="en-US" i="1">
                                <a:solidFill>
                                  <a:schemeClr val="accent2"/>
                                </a:solidFill>
                                <a:latin typeface="Cambria Math" panose="02040503050406030204" pitchFamily="18" charset="0"/>
                              </a:rPr>
                              <m:t>+</m:t>
                            </m:r>
                            <m:r>
                              <a:rPr lang="en-US" b="1" i="1">
                                <a:solidFill>
                                  <a:schemeClr val="accent2"/>
                                </a:solidFill>
                                <a:latin typeface="Cambria Math" panose="02040503050406030204" pitchFamily="18" charset="0"/>
                              </a:rPr>
                              <m:t>𝒓</m:t>
                            </m:r>
                            <m:r>
                              <a:rPr lang="en-US" i="1">
                                <a:solidFill>
                                  <a:schemeClr val="accent2"/>
                                </a:solidFill>
                                <a:latin typeface="Cambria Math" panose="02040503050406030204" pitchFamily="18" charset="0"/>
                              </a:rPr>
                              <m:t>−</m:t>
                            </m:r>
                            <m:r>
                              <a:rPr lang="en-US" b="1" i="1">
                                <a:solidFill>
                                  <a:schemeClr val="accent2"/>
                                </a:solidFill>
                                <a:latin typeface="Cambria Math" panose="02040503050406030204" pitchFamily="18" charset="0"/>
                              </a:rPr>
                              <m:t>𝒐</m:t>
                            </m:r>
                          </m:e>
                        </m:d>
                      </m:e>
                      <m:sub>
                        <m:r>
                          <a:rPr lang="en-US" i="1">
                            <a:solidFill>
                              <a:schemeClr val="accent2"/>
                            </a:solidFill>
                            <a:latin typeface="Cambria Math" panose="02040503050406030204" pitchFamily="18" charset="0"/>
                          </a:rPr>
                          <m:t>2</m:t>
                        </m:r>
                      </m:sub>
                      <m:sup>
                        <m:r>
                          <a:rPr lang="en-US" i="1">
                            <a:solidFill>
                              <a:schemeClr val="accent2"/>
                            </a:solidFill>
                            <a:latin typeface="Cambria Math" panose="02040503050406030204" pitchFamily="18" charset="0"/>
                          </a:rPr>
                          <m:t>2</m:t>
                        </m:r>
                      </m:sup>
                    </m:sSubSup>
                  </m:oMath>
                </a14:m>
                <a:endParaRPr lang="en-US" dirty="0"/>
              </a:p>
              <a:p>
                <a:endParaRPr lang="en-US" dirty="0"/>
              </a:p>
              <a:p>
                <a:r>
                  <a:rPr lang="en-US" dirty="0"/>
                  <a:t>A special case of a bilinear model, and thus a special case </a:t>
                </a:r>
                <a:r>
                  <a:rPr lang="en-US"/>
                  <a:t>of NTN</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sz="quarter" idx="10"/>
              </p:nvPr>
            </p:nvSpPr>
            <p:spPr>
              <a:xfrm>
                <a:off x="274638" y="1371600"/>
                <a:ext cx="11887200" cy="4606326"/>
              </a:xfr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761719788"/>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Parameter Learning</a:t>
            </a:r>
          </a:p>
        </p:txBody>
      </p:sp>
      <p:sp>
        <p:nvSpPr>
          <p:cNvPr id="3" name="Content Placeholder 2"/>
          <p:cNvSpPr>
            <a:spLocks noGrp="1"/>
          </p:cNvSpPr>
          <p:nvPr>
            <p:ph sz="quarter" idx="10"/>
          </p:nvPr>
        </p:nvSpPr>
        <p:spPr>
          <a:xfrm>
            <a:off x="274638" y="1371600"/>
            <a:ext cx="11887200" cy="3348609"/>
          </a:xfrm>
        </p:spPr>
        <p:txBody>
          <a:bodyPr/>
          <a:lstStyle/>
          <a:p>
            <a:r>
              <a:rPr lang="en-US" dirty="0"/>
              <a:t>Positive triplets: </a:t>
            </a:r>
            <a:r>
              <a:rPr lang="en-US" dirty="0">
                <a:latin typeface="Times New Roman" panose="02020603050405020304" pitchFamily="18" charset="0"/>
                <a:cs typeface="Times New Roman" panose="02020603050405020304" pitchFamily="18" charset="0"/>
              </a:rPr>
              <a:t>(</a:t>
            </a:r>
            <a:r>
              <a:rPr lang="en-US" i="1" dirty="0">
                <a:latin typeface="Times New Roman" panose="02020603050405020304" pitchFamily="18" charset="0"/>
                <a:cs typeface="Times New Roman" panose="02020603050405020304" pitchFamily="18" charset="0"/>
              </a:rPr>
              <a:t>subj</a:t>
            </a:r>
            <a:r>
              <a:rPr lang="en-US" dirty="0">
                <a:latin typeface="Times New Roman" panose="02020603050405020304" pitchFamily="18" charset="0"/>
                <a:cs typeface="Times New Roman" panose="02020603050405020304" pitchFamily="18" charset="0"/>
              </a:rPr>
              <a:t>, </a:t>
            </a:r>
            <a:r>
              <a:rPr lang="en-US" i="1" dirty="0" err="1">
                <a:latin typeface="Times New Roman" panose="02020603050405020304" pitchFamily="18" charset="0"/>
                <a:cs typeface="Times New Roman" panose="02020603050405020304" pitchFamily="18" charset="0"/>
              </a:rPr>
              <a:t>rel</a:t>
            </a:r>
            <a:r>
              <a:rPr lang="en-US" dirty="0">
                <a:latin typeface="Times New Roman" panose="02020603050405020304" pitchFamily="18" charset="0"/>
                <a:cs typeface="Times New Roman" panose="02020603050405020304" pitchFamily="18" charset="0"/>
              </a:rPr>
              <a:t>, </a:t>
            </a:r>
            <a:r>
              <a:rPr lang="en-US" i="1" dirty="0" err="1">
                <a:latin typeface="Times New Roman" panose="02020603050405020304" pitchFamily="18" charset="0"/>
                <a:cs typeface="Times New Roman" panose="02020603050405020304" pitchFamily="18" charset="0"/>
              </a:rPr>
              <a:t>obj</a:t>
            </a:r>
            <a:r>
              <a:rPr lang="en-US" dirty="0">
                <a:latin typeface="Times New Roman" panose="02020603050405020304" pitchFamily="18" charset="0"/>
                <a:cs typeface="Times New Roman" panose="02020603050405020304" pitchFamily="18" charset="0"/>
              </a:rPr>
              <a:t>)</a:t>
            </a:r>
            <a:r>
              <a:rPr lang="en-US" dirty="0"/>
              <a:t> in the knowledge base</a:t>
            </a:r>
          </a:p>
          <a:p>
            <a:r>
              <a:rPr lang="en-US" dirty="0"/>
              <a:t>Negative triplets: corrupting positive triplets</a:t>
            </a:r>
          </a:p>
          <a:p>
            <a:pPr lvl="1"/>
            <a:r>
              <a:rPr lang="en-US" sz="3200" dirty="0"/>
              <a:t>Replace either the subject or object with a random entity</a:t>
            </a:r>
          </a:p>
          <a:p>
            <a:pPr lvl="8"/>
            <a:endParaRPr lang="en-US" dirty="0"/>
          </a:p>
          <a:p>
            <a:r>
              <a:rPr lang="en-US" dirty="0"/>
              <a:t>Objective: Positive triplets have higher scores than negative triplets </a:t>
            </a:r>
          </a:p>
        </p:txBody>
      </p:sp>
      <p:pic>
        <p:nvPicPr>
          <p:cNvPr id="5" name="Picture 4" descr="Screen Clipping"/>
          <p:cNvPicPr>
            <a:picLocks noChangeAspect="1"/>
          </p:cNvPicPr>
          <p:nvPr/>
        </p:nvPicPr>
        <p:blipFill>
          <a:blip r:embed="rId2"/>
          <a:stretch>
            <a:fillRect/>
          </a:stretch>
        </p:blipFill>
        <p:spPr>
          <a:xfrm>
            <a:off x="861198" y="5003004"/>
            <a:ext cx="10071976" cy="1124746"/>
          </a:xfrm>
          <a:prstGeom prst="rect">
            <a:avLst/>
          </a:prstGeom>
        </p:spPr>
      </p:pic>
    </p:spTree>
    <p:extLst>
      <p:ext uri="{BB962C8B-B14F-4D97-AF65-F5344CB8AC3E}">
        <p14:creationId xmlns:p14="http://schemas.microsoft.com/office/powerpoint/2010/main" val="1437439126"/>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Experiments – Task: Link Prediction</a:t>
            </a:r>
          </a:p>
        </p:txBody>
      </p:sp>
      <p:sp>
        <p:nvSpPr>
          <p:cNvPr id="3" name="Content Placeholder 2"/>
          <p:cNvSpPr>
            <a:spLocks noGrp="1"/>
          </p:cNvSpPr>
          <p:nvPr>
            <p:ph sz="quarter" idx="10"/>
          </p:nvPr>
        </p:nvSpPr>
        <p:spPr>
          <a:xfrm>
            <a:off x="427038" y="4881524"/>
            <a:ext cx="11887200" cy="1631216"/>
          </a:xfrm>
        </p:spPr>
        <p:txBody>
          <a:bodyPr/>
          <a:lstStyle/>
          <a:p>
            <a:r>
              <a:rPr lang="en-US" dirty="0"/>
              <a:t>Ranking-based evaluation:</a:t>
            </a:r>
          </a:p>
          <a:p>
            <a:pPr lvl="1"/>
            <a:r>
              <a:rPr lang="en-US" dirty="0"/>
              <a:t>H10: Hits@10 (the correct entity is in the top-10 predictions)</a:t>
            </a:r>
          </a:p>
          <a:p>
            <a:pPr lvl="1"/>
            <a:r>
              <a:rPr lang="en-US" dirty="0"/>
              <a:t>MRR: Mean Reciprocal Rank (1 / the rank of the correct entity)</a:t>
            </a:r>
          </a:p>
        </p:txBody>
      </p:sp>
      <p:pic>
        <p:nvPicPr>
          <p:cNvPr id="5" name="Picture 4" descr="Screen Clipping"/>
          <p:cNvPicPr>
            <a:picLocks noChangeAspect="1"/>
          </p:cNvPicPr>
          <p:nvPr/>
        </p:nvPicPr>
        <p:blipFill>
          <a:blip r:embed="rId3"/>
          <a:stretch>
            <a:fillRect/>
          </a:stretch>
        </p:blipFill>
        <p:spPr>
          <a:xfrm>
            <a:off x="675780" y="2768869"/>
            <a:ext cx="10386414" cy="1831976"/>
          </a:xfrm>
          <a:prstGeom prst="rect">
            <a:avLst/>
          </a:prstGeom>
        </p:spPr>
      </p:pic>
      <p:sp>
        <p:nvSpPr>
          <p:cNvPr id="6" name="Content Placeholder 2"/>
          <p:cNvSpPr txBox="1">
            <a:spLocks/>
          </p:cNvSpPr>
          <p:nvPr/>
        </p:nvSpPr>
        <p:spPr>
          <a:xfrm>
            <a:off x="427038" y="1416080"/>
            <a:ext cx="11887200" cy="1348061"/>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8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8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0000"/>
              </a:lnSpc>
            </a:pPr>
            <a:r>
              <a:rPr lang="en-US" dirty="0"/>
              <a:t>Predict subject or object: (</a:t>
            </a:r>
            <a:r>
              <a:rPr lang="en-US" i="1" dirty="0">
                <a:latin typeface="Times New Roman" panose="02020603050405020304" pitchFamily="18" charset="0"/>
                <a:cs typeface="Times New Roman" panose="02020603050405020304" pitchFamily="18" charset="0"/>
              </a:rPr>
              <a:t>?, </a:t>
            </a:r>
            <a:r>
              <a:rPr lang="en-US" i="1" dirty="0" err="1">
                <a:latin typeface="Times New Roman" panose="02020603050405020304" pitchFamily="18" charset="0"/>
                <a:cs typeface="Times New Roman" panose="02020603050405020304" pitchFamily="18" charset="0"/>
              </a:rPr>
              <a:t>rel</a:t>
            </a:r>
            <a:r>
              <a:rPr lang="en-US" i="1" dirty="0">
                <a:latin typeface="Times New Roman" panose="02020603050405020304" pitchFamily="18" charset="0"/>
                <a:cs typeface="Times New Roman" panose="02020603050405020304" pitchFamily="18" charset="0"/>
              </a:rPr>
              <a:t>, </a:t>
            </a:r>
            <a:r>
              <a:rPr lang="en-US" i="1" dirty="0" err="1">
                <a:latin typeface="Times New Roman" panose="02020603050405020304" pitchFamily="18" charset="0"/>
                <a:cs typeface="Times New Roman" panose="02020603050405020304" pitchFamily="18" charset="0"/>
              </a:rPr>
              <a:t>obj</a:t>
            </a:r>
            <a:r>
              <a:rPr lang="en-US" dirty="0"/>
              <a:t>) or (</a:t>
            </a:r>
            <a:r>
              <a:rPr lang="en-US" i="1" dirty="0">
                <a:latin typeface="Times New Roman" panose="02020603050405020304" pitchFamily="18" charset="0"/>
                <a:cs typeface="Times New Roman" panose="02020603050405020304" pitchFamily="18" charset="0"/>
              </a:rPr>
              <a:t>subj, </a:t>
            </a:r>
            <a:r>
              <a:rPr lang="en-US" i="1" dirty="0" err="1">
                <a:latin typeface="Times New Roman" panose="02020603050405020304" pitchFamily="18" charset="0"/>
                <a:cs typeface="Times New Roman" panose="02020603050405020304" pitchFamily="18" charset="0"/>
              </a:rPr>
              <a:t>rel</a:t>
            </a:r>
            <a:r>
              <a:rPr lang="en-US" i="1" dirty="0">
                <a:latin typeface="Times New Roman" panose="02020603050405020304" pitchFamily="18" charset="0"/>
                <a:cs typeface="Times New Roman" panose="02020603050405020304" pitchFamily="18" charset="0"/>
              </a:rPr>
              <a:t>, ?</a:t>
            </a:r>
            <a:r>
              <a:rPr lang="en-US" dirty="0"/>
              <a:t>)</a:t>
            </a:r>
          </a:p>
          <a:p>
            <a:r>
              <a:rPr lang="en-US" dirty="0"/>
              <a:t>Two popular benchmark datasets (from </a:t>
            </a:r>
            <a:r>
              <a:rPr lang="en-US" sz="3200" dirty="0"/>
              <a:t>[Bordes+ 2013]</a:t>
            </a:r>
            <a:r>
              <a:rPr lang="en-US" dirty="0"/>
              <a:t>)</a:t>
            </a:r>
          </a:p>
        </p:txBody>
      </p:sp>
    </p:spTree>
    <p:extLst>
      <p:ext uri="{BB962C8B-B14F-4D97-AF65-F5344CB8AC3E}">
        <p14:creationId xmlns:p14="http://schemas.microsoft.com/office/powerpoint/2010/main" val="4134774002"/>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Results on WN18</a:t>
            </a:r>
          </a:p>
        </p:txBody>
      </p:sp>
      <p:graphicFrame>
        <p:nvGraphicFramePr>
          <p:cNvPr id="5" name="Content Placeholder 4"/>
          <p:cNvGraphicFramePr>
            <a:graphicFrameLocks noGrp="1"/>
          </p:cNvGraphicFramePr>
          <p:nvPr>
            <p:ph sz="quarter" idx="10"/>
            <p:extLst/>
          </p:nvPr>
        </p:nvGraphicFramePr>
        <p:xfrm>
          <a:off x="1506126" y="1729408"/>
          <a:ext cx="9425952" cy="3474720"/>
        </p:xfrm>
        <a:graphic>
          <a:graphicData uri="http://schemas.openxmlformats.org/drawingml/2006/table">
            <a:tbl>
              <a:tblPr firstRow="1" bandRow="1">
                <a:tableStyleId>{5C22544A-7EE6-4342-B048-85BDC9FD1C3A}</a:tableStyleId>
              </a:tblPr>
              <a:tblGrid>
                <a:gridCol w="3141984">
                  <a:extLst>
                    <a:ext uri="{9D8B030D-6E8A-4147-A177-3AD203B41FA5}">
                      <a16:colId xmlns:a16="http://schemas.microsoft.com/office/drawing/2014/main" val="2192418932"/>
                    </a:ext>
                  </a:extLst>
                </a:gridCol>
                <a:gridCol w="3141984">
                  <a:extLst>
                    <a:ext uri="{9D8B030D-6E8A-4147-A177-3AD203B41FA5}">
                      <a16:colId xmlns:a16="http://schemas.microsoft.com/office/drawing/2014/main" val="3589095286"/>
                    </a:ext>
                  </a:extLst>
                </a:gridCol>
                <a:gridCol w="3141984">
                  <a:extLst>
                    <a:ext uri="{9D8B030D-6E8A-4147-A177-3AD203B41FA5}">
                      <a16:colId xmlns:a16="http://schemas.microsoft.com/office/drawing/2014/main" val="955492826"/>
                    </a:ext>
                  </a:extLst>
                </a:gridCol>
              </a:tblGrid>
              <a:tr h="370840">
                <a:tc>
                  <a:txBody>
                    <a:bodyPr/>
                    <a:lstStyle/>
                    <a:p>
                      <a:r>
                        <a:rPr lang="en-US" sz="3200" dirty="0"/>
                        <a:t>Method</a:t>
                      </a:r>
                    </a:p>
                  </a:txBody>
                  <a:tcPr/>
                </a:tc>
                <a:tc>
                  <a:txBody>
                    <a:bodyPr/>
                    <a:lstStyle/>
                    <a:p>
                      <a:r>
                        <a:rPr lang="en-US" sz="3200" dirty="0"/>
                        <a:t>H10 (%)</a:t>
                      </a:r>
                    </a:p>
                  </a:txBody>
                  <a:tcPr/>
                </a:tc>
                <a:tc>
                  <a:txBody>
                    <a:bodyPr/>
                    <a:lstStyle/>
                    <a:p>
                      <a:r>
                        <a:rPr lang="en-US" sz="3200" dirty="0"/>
                        <a:t>MRR</a:t>
                      </a:r>
                    </a:p>
                  </a:txBody>
                  <a:tcPr/>
                </a:tc>
                <a:extLst>
                  <a:ext uri="{0D108BD9-81ED-4DB2-BD59-A6C34878D82A}">
                    <a16:rowId xmlns:a16="http://schemas.microsoft.com/office/drawing/2014/main" val="231491505"/>
                  </a:ext>
                </a:extLst>
              </a:tr>
              <a:tr h="370840">
                <a:tc>
                  <a:txBody>
                    <a:bodyPr/>
                    <a:lstStyle/>
                    <a:p>
                      <a:r>
                        <a:rPr lang="en-US" sz="3200" dirty="0" err="1"/>
                        <a:t>TransE</a:t>
                      </a:r>
                      <a:endParaRPr lang="en-US" sz="3200" dirty="0"/>
                    </a:p>
                  </a:txBody>
                  <a:tcPr/>
                </a:tc>
                <a:tc>
                  <a:txBody>
                    <a:bodyPr/>
                    <a:lstStyle/>
                    <a:p>
                      <a:r>
                        <a:rPr lang="en-US" sz="3200" dirty="0"/>
                        <a:t>89.2</a:t>
                      </a:r>
                    </a:p>
                  </a:txBody>
                  <a:tcPr/>
                </a:tc>
                <a:tc>
                  <a:txBody>
                    <a:bodyPr/>
                    <a:lstStyle/>
                    <a:p>
                      <a:r>
                        <a:rPr lang="en-US" sz="3200" dirty="0"/>
                        <a:t>-</a:t>
                      </a:r>
                    </a:p>
                  </a:txBody>
                  <a:tcPr/>
                </a:tc>
                <a:extLst>
                  <a:ext uri="{0D108BD9-81ED-4DB2-BD59-A6C34878D82A}">
                    <a16:rowId xmlns:a16="http://schemas.microsoft.com/office/drawing/2014/main" val="2025074939"/>
                  </a:ext>
                </a:extLst>
              </a:tr>
              <a:tr h="370840">
                <a:tc>
                  <a:txBody>
                    <a:bodyPr/>
                    <a:lstStyle/>
                    <a:p>
                      <a:r>
                        <a:rPr lang="en-US" sz="3200" dirty="0" err="1"/>
                        <a:t>TransH</a:t>
                      </a:r>
                      <a:endParaRPr lang="en-US" sz="3200" dirty="0"/>
                    </a:p>
                  </a:txBody>
                  <a:tcPr/>
                </a:tc>
                <a:tc>
                  <a:txBody>
                    <a:bodyPr/>
                    <a:lstStyle/>
                    <a:p>
                      <a:r>
                        <a:rPr lang="en-US" sz="3200" dirty="0"/>
                        <a:t>86.7</a:t>
                      </a:r>
                    </a:p>
                  </a:txBody>
                  <a:tcPr/>
                </a:tc>
                <a:tc>
                  <a:txBody>
                    <a:bodyPr/>
                    <a:lstStyle/>
                    <a:p>
                      <a:r>
                        <a:rPr lang="en-US" sz="3200" dirty="0"/>
                        <a:t>-</a:t>
                      </a:r>
                    </a:p>
                  </a:txBody>
                  <a:tcPr/>
                </a:tc>
                <a:extLst>
                  <a:ext uri="{0D108BD9-81ED-4DB2-BD59-A6C34878D82A}">
                    <a16:rowId xmlns:a16="http://schemas.microsoft.com/office/drawing/2014/main" val="218164712"/>
                  </a:ext>
                </a:extLst>
              </a:tr>
              <a:tr h="370840">
                <a:tc>
                  <a:txBody>
                    <a:bodyPr/>
                    <a:lstStyle/>
                    <a:p>
                      <a:r>
                        <a:rPr lang="en-US" sz="3200" dirty="0" err="1"/>
                        <a:t>STransE</a:t>
                      </a:r>
                      <a:endParaRPr lang="en-US" sz="3200" dirty="0"/>
                    </a:p>
                  </a:txBody>
                  <a:tcPr/>
                </a:tc>
                <a:tc>
                  <a:txBody>
                    <a:bodyPr/>
                    <a:lstStyle/>
                    <a:p>
                      <a:r>
                        <a:rPr lang="en-US" sz="3200" dirty="0"/>
                        <a:t>93.4</a:t>
                      </a:r>
                    </a:p>
                  </a:txBody>
                  <a:tcPr/>
                </a:tc>
                <a:tc>
                  <a:txBody>
                    <a:bodyPr/>
                    <a:lstStyle/>
                    <a:p>
                      <a:r>
                        <a:rPr lang="en-US" sz="3200" dirty="0"/>
                        <a:t>0.657</a:t>
                      </a:r>
                    </a:p>
                  </a:txBody>
                  <a:tcPr/>
                </a:tc>
                <a:extLst>
                  <a:ext uri="{0D108BD9-81ED-4DB2-BD59-A6C34878D82A}">
                    <a16:rowId xmlns:a16="http://schemas.microsoft.com/office/drawing/2014/main" val="4281917704"/>
                  </a:ext>
                </a:extLst>
              </a:tr>
              <a:tr h="370840">
                <a:tc>
                  <a:txBody>
                    <a:bodyPr/>
                    <a:lstStyle/>
                    <a:p>
                      <a:r>
                        <a:rPr lang="en-US" sz="3200" dirty="0"/>
                        <a:t>NTN</a:t>
                      </a:r>
                    </a:p>
                  </a:txBody>
                  <a:tcPr/>
                </a:tc>
                <a:tc>
                  <a:txBody>
                    <a:bodyPr/>
                    <a:lstStyle/>
                    <a:p>
                      <a:r>
                        <a:rPr lang="en-US" sz="3200" dirty="0"/>
                        <a:t>66.1</a:t>
                      </a:r>
                    </a:p>
                  </a:txBody>
                  <a:tcPr/>
                </a:tc>
                <a:tc>
                  <a:txBody>
                    <a:bodyPr/>
                    <a:lstStyle/>
                    <a:p>
                      <a:r>
                        <a:rPr lang="en-US" sz="3200" dirty="0"/>
                        <a:t>0.53</a:t>
                      </a:r>
                    </a:p>
                  </a:txBody>
                  <a:tcPr/>
                </a:tc>
                <a:extLst>
                  <a:ext uri="{0D108BD9-81ED-4DB2-BD59-A6C34878D82A}">
                    <a16:rowId xmlns:a16="http://schemas.microsoft.com/office/drawing/2014/main" val="834600864"/>
                  </a:ext>
                </a:extLst>
              </a:tr>
              <a:tr h="370840">
                <a:tc>
                  <a:txBody>
                    <a:bodyPr/>
                    <a:lstStyle/>
                    <a:p>
                      <a:r>
                        <a:rPr lang="en-US" sz="3200" dirty="0" err="1"/>
                        <a:t>DistMult</a:t>
                      </a:r>
                      <a:endParaRPr lang="en-US" sz="3200" dirty="0"/>
                    </a:p>
                  </a:txBody>
                  <a:tcPr/>
                </a:tc>
                <a:tc>
                  <a:txBody>
                    <a:bodyPr/>
                    <a:lstStyle/>
                    <a:p>
                      <a:r>
                        <a:rPr lang="en-US" sz="3200" dirty="0">
                          <a:solidFill>
                            <a:schemeClr val="accent6"/>
                          </a:solidFill>
                        </a:rPr>
                        <a:t>94.2</a:t>
                      </a:r>
                    </a:p>
                  </a:txBody>
                  <a:tcPr/>
                </a:tc>
                <a:tc>
                  <a:txBody>
                    <a:bodyPr/>
                    <a:lstStyle/>
                    <a:p>
                      <a:r>
                        <a:rPr lang="en-US" sz="3200" dirty="0">
                          <a:solidFill>
                            <a:schemeClr val="accent6"/>
                          </a:solidFill>
                        </a:rPr>
                        <a:t>0.83</a:t>
                      </a:r>
                    </a:p>
                  </a:txBody>
                  <a:tcPr/>
                </a:tc>
                <a:extLst>
                  <a:ext uri="{0D108BD9-81ED-4DB2-BD59-A6C34878D82A}">
                    <a16:rowId xmlns:a16="http://schemas.microsoft.com/office/drawing/2014/main" val="107986095"/>
                  </a:ext>
                </a:extLst>
              </a:tr>
            </a:tbl>
          </a:graphicData>
        </a:graphic>
      </p:graphicFrame>
      <p:sp>
        <p:nvSpPr>
          <p:cNvPr id="6" name="TextBox 5"/>
          <p:cNvSpPr txBox="1"/>
          <p:nvPr/>
        </p:nvSpPr>
        <p:spPr>
          <a:xfrm>
            <a:off x="6219102" y="5282648"/>
            <a:ext cx="5058826"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(from Table 3 of [</a:t>
            </a:r>
            <a:r>
              <a:rPr lang="en-US" sz="2400" dirty="0"/>
              <a:t>Nguyen</a:t>
            </a:r>
            <a:r>
              <a:rPr lang="en-US" sz="2400" dirty="0">
                <a:gradFill>
                  <a:gsLst>
                    <a:gs pos="2917">
                      <a:schemeClr val="tx1"/>
                    </a:gs>
                    <a:gs pos="30000">
                      <a:schemeClr val="tx1"/>
                    </a:gs>
                  </a:gsLst>
                  <a:lin ang="5400000" scaled="0"/>
                </a:gradFill>
              </a:rPr>
              <a:t>+ 2016])</a:t>
            </a:r>
          </a:p>
        </p:txBody>
      </p:sp>
    </p:spTree>
    <p:extLst>
      <p:ext uri="{BB962C8B-B14F-4D97-AF65-F5344CB8AC3E}">
        <p14:creationId xmlns:p14="http://schemas.microsoft.com/office/powerpoint/2010/main" val="3888486384"/>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Results on FB15k</a:t>
            </a:r>
          </a:p>
        </p:txBody>
      </p:sp>
      <p:graphicFrame>
        <p:nvGraphicFramePr>
          <p:cNvPr id="5" name="Content Placeholder 4"/>
          <p:cNvGraphicFramePr>
            <a:graphicFrameLocks noGrp="1"/>
          </p:cNvGraphicFramePr>
          <p:nvPr>
            <p:ph sz="quarter" idx="10"/>
            <p:extLst/>
          </p:nvPr>
        </p:nvGraphicFramePr>
        <p:xfrm>
          <a:off x="1506126" y="1729408"/>
          <a:ext cx="9425952" cy="4053840"/>
        </p:xfrm>
        <a:graphic>
          <a:graphicData uri="http://schemas.openxmlformats.org/drawingml/2006/table">
            <a:tbl>
              <a:tblPr firstRow="1" bandRow="1">
                <a:tableStyleId>{5C22544A-7EE6-4342-B048-85BDC9FD1C3A}</a:tableStyleId>
              </a:tblPr>
              <a:tblGrid>
                <a:gridCol w="3141984">
                  <a:extLst>
                    <a:ext uri="{9D8B030D-6E8A-4147-A177-3AD203B41FA5}">
                      <a16:colId xmlns:a16="http://schemas.microsoft.com/office/drawing/2014/main" val="2192418932"/>
                    </a:ext>
                  </a:extLst>
                </a:gridCol>
                <a:gridCol w="3141984">
                  <a:extLst>
                    <a:ext uri="{9D8B030D-6E8A-4147-A177-3AD203B41FA5}">
                      <a16:colId xmlns:a16="http://schemas.microsoft.com/office/drawing/2014/main" val="3589095286"/>
                    </a:ext>
                  </a:extLst>
                </a:gridCol>
                <a:gridCol w="3141984">
                  <a:extLst>
                    <a:ext uri="{9D8B030D-6E8A-4147-A177-3AD203B41FA5}">
                      <a16:colId xmlns:a16="http://schemas.microsoft.com/office/drawing/2014/main" val="955492826"/>
                    </a:ext>
                  </a:extLst>
                </a:gridCol>
              </a:tblGrid>
              <a:tr h="370840">
                <a:tc>
                  <a:txBody>
                    <a:bodyPr/>
                    <a:lstStyle/>
                    <a:p>
                      <a:r>
                        <a:rPr lang="en-US" sz="3200" dirty="0"/>
                        <a:t>Method</a:t>
                      </a:r>
                    </a:p>
                  </a:txBody>
                  <a:tcPr/>
                </a:tc>
                <a:tc>
                  <a:txBody>
                    <a:bodyPr/>
                    <a:lstStyle/>
                    <a:p>
                      <a:r>
                        <a:rPr lang="en-US" sz="3200" dirty="0"/>
                        <a:t>H10 (%)</a:t>
                      </a:r>
                    </a:p>
                  </a:txBody>
                  <a:tcPr/>
                </a:tc>
                <a:tc>
                  <a:txBody>
                    <a:bodyPr/>
                    <a:lstStyle/>
                    <a:p>
                      <a:r>
                        <a:rPr lang="en-US" sz="3200" dirty="0"/>
                        <a:t>MRR</a:t>
                      </a:r>
                    </a:p>
                  </a:txBody>
                  <a:tcPr/>
                </a:tc>
                <a:extLst>
                  <a:ext uri="{0D108BD9-81ED-4DB2-BD59-A6C34878D82A}">
                    <a16:rowId xmlns:a16="http://schemas.microsoft.com/office/drawing/2014/main" val="231491505"/>
                  </a:ext>
                </a:extLst>
              </a:tr>
              <a:tr h="370840">
                <a:tc>
                  <a:txBody>
                    <a:bodyPr/>
                    <a:lstStyle/>
                    <a:p>
                      <a:r>
                        <a:rPr lang="en-US" sz="3200" dirty="0" err="1"/>
                        <a:t>TransE</a:t>
                      </a:r>
                      <a:endParaRPr lang="en-US" sz="3200" dirty="0"/>
                    </a:p>
                  </a:txBody>
                  <a:tcPr/>
                </a:tc>
                <a:tc>
                  <a:txBody>
                    <a:bodyPr/>
                    <a:lstStyle/>
                    <a:p>
                      <a:r>
                        <a:rPr lang="en-US" sz="3200" dirty="0"/>
                        <a:t>47.1</a:t>
                      </a:r>
                    </a:p>
                  </a:txBody>
                  <a:tcPr/>
                </a:tc>
                <a:tc>
                  <a:txBody>
                    <a:bodyPr/>
                    <a:lstStyle/>
                    <a:p>
                      <a:r>
                        <a:rPr lang="en-US" sz="3200" dirty="0"/>
                        <a:t>-</a:t>
                      </a:r>
                    </a:p>
                  </a:txBody>
                  <a:tcPr/>
                </a:tc>
                <a:extLst>
                  <a:ext uri="{0D108BD9-81ED-4DB2-BD59-A6C34878D82A}">
                    <a16:rowId xmlns:a16="http://schemas.microsoft.com/office/drawing/2014/main" val="2025074939"/>
                  </a:ext>
                </a:extLst>
              </a:tr>
              <a:tr h="370840">
                <a:tc>
                  <a:txBody>
                    <a:bodyPr/>
                    <a:lstStyle/>
                    <a:p>
                      <a:r>
                        <a:rPr lang="en-US" sz="3200" dirty="0" err="1"/>
                        <a:t>TransH</a:t>
                      </a:r>
                      <a:endParaRPr lang="en-US" sz="3200" dirty="0"/>
                    </a:p>
                  </a:txBody>
                  <a:tcPr/>
                </a:tc>
                <a:tc>
                  <a:txBody>
                    <a:bodyPr/>
                    <a:lstStyle/>
                    <a:p>
                      <a:r>
                        <a:rPr lang="en-US" sz="3200" dirty="0"/>
                        <a:t>64.4</a:t>
                      </a:r>
                    </a:p>
                  </a:txBody>
                  <a:tcPr/>
                </a:tc>
                <a:tc>
                  <a:txBody>
                    <a:bodyPr/>
                    <a:lstStyle/>
                    <a:p>
                      <a:r>
                        <a:rPr lang="en-US" sz="3200" dirty="0"/>
                        <a:t>-</a:t>
                      </a:r>
                    </a:p>
                  </a:txBody>
                  <a:tcPr/>
                </a:tc>
                <a:extLst>
                  <a:ext uri="{0D108BD9-81ED-4DB2-BD59-A6C34878D82A}">
                    <a16:rowId xmlns:a16="http://schemas.microsoft.com/office/drawing/2014/main" val="218164712"/>
                  </a:ext>
                </a:extLst>
              </a:tr>
              <a:tr h="370840">
                <a:tc>
                  <a:txBody>
                    <a:bodyPr/>
                    <a:lstStyle/>
                    <a:p>
                      <a:r>
                        <a:rPr lang="en-US" sz="3200" dirty="0" err="1"/>
                        <a:t>STransE</a:t>
                      </a:r>
                      <a:endParaRPr lang="en-US" sz="3200" dirty="0"/>
                    </a:p>
                  </a:txBody>
                  <a:tcPr/>
                </a:tc>
                <a:tc>
                  <a:txBody>
                    <a:bodyPr/>
                    <a:lstStyle/>
                    <a:p>
                      <a:r>
                        <a:rPr lang="en-US" sz="3200" dirty="0">
                          <a:solidFill>
                            <a:schemeClr val="accent6"/>
                          </a:solidFill>
                        </a:rPr>
                        <a:t>79.7</a:t>
                      </a:r>
                    </a:p>
                  </a:txBody>
                  <a:tcPr/>
                </a:tc>
                <a:tc>
                  <a:txBody>
                    <a:bodyPr/>
                    <a:lstStyle/>
                    <a:p>
                      <a:r>
                        <a:rPr lang="en-US" sz="3200" dirty="0">
                          <a:solidFill>
                            <a:schemeClr val="accent6"/>
                          </a:solidFill>
                        </a:rPr>
                        <a:t>0.543</a:t>
                      </a:r>
                    </a:p>
                  </a:txBody>
                  <a:tcPr/>
                </a:tc>
                <a:extLst>
                  <a:ext uri="{0D108BD9-81ED-4DB2-BD59-A6C34878D82A}">
                    <a16:rowId xmlns:a16="http://schemas.microsoft.com/office/drawing/2014/main" val="4281917704"/>
                  </a:ext>
                </a:extLst>
              </a:tr>
              <a:tr h="370840">
                <a:tc>
                  <a:txBody>
                    <a:bodyPr/>
                    <a:lstStyle/>
                    <a:p>
                      <a:r>
                        <a:rPr lang="en-US" sz="3200" dirty="0"/>
                        <a:t>TATEC</a:t>
                      </a:r>
                    </a:p>
                  </a:txBody>
                  <a:tcPr/>
                </a:tc>
                <a:tc>
                  <a:txBody>
                    <a:bodyPr/>
                    <a:lstStyle/>
                    <a:p>
                      <a:r>
                        <a:rPr lang="en-US" sz="3200" dirty="0"/>
                        <a:t>76.7</a:t>
                      </a:r>
                    </a:p>
                  </a:txBody>
                  <a:tcPr/>
                </a:tc>
                <a:tc>
                  <a:txBody>
                    <a:bodyPr/>
                    <a:lstStyle/>
                    <a:p>
                      <a:endParaRPr lang="en-US" sz="3200" dirty="0"/>
                    </a:p>
                  </a:txBody>
                  <a:tcPr/>
                </a:tc>
                <a:extLst>
                  <a:ext uri="{0D108BD9-81ED-4DB2-BD59-A6C34878D82A}">
                    <a16:rowId xmlns:a16="http://schemas.microsoft.com/office/drawing/2014/main" val="3003668280"/>
                  </a:ext>
                </a:extLst>
              </a:tr>
              <a:tr h="370840">
                <a:tc>
                  <a:txBody>
                    <a:bodyPr/>
                    <a:lstStyle/>
                    <a:p>
                      <a:r>
                        <a:rPr lang="en-US" sz="3200" dirty="0"/>
                        <a:t>NTN</a:t>
                      </a:r>
                    </a:p>
                  </a:txBody>
                  <a:tcPr/>
                </a:tc>
                <a:tc>
                  <a:txBody>
                    <a:bodyPr/>
                    <a:lstStyle/>
                    <a:p>
                      <a:r>
                        <a:rPr lang="en-US" sz="3200" dirty="0"/>
                        <a:t>41.4</a:t>
                      </a:r>
                    </a:p>
                  </a:txBody>
                  <a:tcPr/>
                </a:tc>
                <a:tc>
                  <a:txBody>
                    <a:bodyPr/>
                    <a:lstStyle/>
                    <a:p>
                      <a:r>
                        <a:rPr lang="en-US" sz="3200" dirty="0"/>
                        <a:t>0.25</a:t>
                      </a:r>
                    </a:p>
                  </a:txBody>
                  <a:tcPr/>
                </a:tc>
                <a:extLst>
                  <a:ext uri="{0D108BD9-81ED-4DB2-BD59-A6C34878D82A}">
                    <a16:rowId xmlns:a16="http://schemas.microsoft.com/office/drawing/2014/main" val="399388368"/>
                  </a:ext>
                </a:extLst>
              </a:tr>
              <a:tr h="370840">
                <a:tc>
                  <a:txBody>
                    <a:bodyPr/>
                    <a:lstStyle/>
                    <a:p>
                      <a:r>
                        <a:rPr lang="en-US" sz="3200" dirty="0" err="1"/>
                        <a:t>DistMult</a:t>
                      </a:r>
                      <a:endParaRPr lang="en-US" sz="3200" dirty="0"/>
                    </a:p>
                  </a:txBody>
                  <a:tcPr/>
                </a:tc>
                <a:tc>
                  <a:txBody>
                    <a:bodyPr/>
                    <a:lstStyle/>
                    <a:p>
                      <a:r>
                        <a:rPr lang="en-US" sz="3200" dirty="0"/>
                        <a:t>57.7</a:t>
                      </a:r>
                    </a:p>
                  </a:txBody>
                  <a:tcPr/>
                </a:tc>
                <a:tc>
                  <a:txBody>
                    <a:bodyPr/>
                    <a:lstStyle/>
                    <a:p>
                      <a:r>
                        <a:rPr lang="en-US" sz="3200" dirty="0"/>
                        <a:t>0.35</a:t>
                      </a:r>
                    </a:p>
                  </a:txBody>
                  <a:tcPr/>
                </a:tc>
                <a:extLst>
                  <a:ext uri="{0D108BD9-81ED-4DB2-BD59-A6C34878D82A}">
                    <a16:rowId xmlns:a16="http://schemas.microsoft.com/office/drawing/2014/main" val="1263815040"/>
                  </a:ext>
                </a:extLst>
              </a:tr>
            </a:tbl>
          </a:graphicData>
        </a:graphic>
      </p:graphicFrame>
      <p:sp>
        <p:nvSpPr>
          <p:cNvPr id="6" name="TextBox 5"/>
          <p:cNvSpPr txBox="1"/>
          <p:nvPr/>
        </p:nvSpPr>
        <p:spPr>
          <a:xfrm>
            <a:off x="6219102" y="5941470"/>
            <a:ext cx="5058826"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(from Table 3 of [</a:t>
            </a:r>
            <a:r>
              <a:rPr lang="en-US" sz="2400" dirty="0"/>
              <a:t>Nguyen</a:t>
            </a:r>
            <a:r>
              <a:rPr lang="en-US" sz="2400" dirty="0">
                <a:gradFill>
                  <a:gsLst>
                    <a:gs pos="2917">
                      <a:schemeClr val="tx1"/>
                    </a:gs>
                    <a:gs pos="30000">
                      <a:schemeClr val="tx1"/>
                    </a:gs>
                  </a:gsLst>
                  <a:lin ang="5400000" scaled="0"/>
                </a:gradFill>
              </a:rPr>
              <a:t>+ 2016])</a:t>
            </a:r>
          </a:p>
        </p:txBody>
      </p:sp>
    </p:spTree>
    <p:extLst>
      <p:ext uri="{BB962C8B-B14F-4D97-AF65-F5344CB8AC3E}">
        <p14:creationId xmlns:p14="http://schemas.microsoft.com/office/powerpoint/2010/main" val="2957048169"/>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t>Summary: Knowledge Base Embedding Methods</a:t>
            </a:r>
            <a:endParaRPr lang="en-US" dirty="0"/>
          </a:p>
        </p:txBody>
      </p:sp>
      <p:sp>
        <p:nvSpPr>
          <p:cNvPr id="3" name="Content Placeholder 2"/>
          <p:cNvSpPr>
            <a:spLocks noGrp="1"/>
          </p:cNvSpPr>
          <p:nvPr>
            <p:ph sz="quarter" idx="10"/>
          </p:nvPr>
        </p:nvSpPr>
        <p:spPr>
          <a:xfrm>
            <a:off x="274638" y="1371600"/>
            <a:ext cx="11887200" cy="5010602"/>
          </a:xfrm>
        </p:spPr>
        <p:txBody>
          <a:bodyPr/>
          <a:lstStyle/>
          <a:p>
            <a:r>
              <a:rPr lang="en-US" sz="3200" dirty="0"/>
              <a:t>Tensor decomposition methods (RESCAL, TRESCAL)</a:t>
            </a:r>
          </a:p>
          <a:p>
            <a:pPr lvl="1"/>
            <a:r>
              <a:rPr lang="en-US" dirty="0"/>
              <a:t>Objective: Reconstruction error</a:t>
            </a:r>
          </a:p>
          <a:p>
            <a:r>
              <a:rPr lang="en-US" sz="3200" dirty="0"/>
              <a:t>Neural embedding methods (</a:t>
            </a:r>
            <a:r>
              <a:rPr lang="en-US" sz="3200" dirty="0" err="1"/>
              <a:t>TransE</a:t>
            </a:r>
            <a:r>
              <a:rPr lang="en-US" sz="3200" dirty="0"/>
              <a:t>, TATEC, NTN, </a:t>
            </a:r>
            <a:r>
              <a:rPr lang="en-US" sz="3200" dirty="0" err="1"/>
              <a:t>DistMult</a:t>
            </a:r>
            <a:r>
              <a:rPr lang="en-US" sz="3200" dirty="0"/>
              <a:t>…)</a:t>
            </a:r>
          </a:p>
          <a:p>
            <a:pPr lvl="1"/>
            <a:r>
              <a:rPr lang="en-US" dirty="0"/>
              <a:t>Objective: Pairwise ranking</a:t>
            </a:r>
          </a:p>
          <a:p>
            <a:pPr lvl="1"/>
            <a:endParaRPr lang="en-US" dirty="0"/>
          </a:p>
          <a:p>
            <a:r>
              <a:rPr lang="en-US" sz="3200" dirty="0"/>
              <a:t>All the methods introduced take </a:t>
            </a:r>
            <a:r>
              <a:rPr lang="en-US" sz="3200" dirty="0">
                <a:solidFill>
                  <a:srgbClr val="1458A8"/>
                </a:solidFill>
              </a:rPr>
              <a:t>triplets</a:t>
            </a:r>
            <a:r>
              <a:rPr lang="en-US" sz="3200" dirty="0"/>
              <a:t> in KB as input</a:t>
            </a:r>
          </a:p>
          <a:p>
            <a:r>
              <a:rPr lang="en-US" sz="3200" dirty="0"/>
              <a:t>Next</a:t>
            </a:r>
          </a:p>
          <a:p>
            <a:pPr lvl="1"/>
            <a:r>
              <a:rPr lang="en-US" dirty="0"/>
              <a:t>Combine information from text and existing KB (e.g., </a:t>
            </a:r>
            <a:r>
              <a:rPr lang="en-US" sz="2400" dirty="0"/>
              <a:t>[Toutanova+ 2015, 2016]</a:t>
            </a:r>
            <a:r>
              <a:rPr lang="en-US" dirty="0"/>
              <a:t>)</a:t>
            </a:r>
          </a:p>
          <a:p>
            <a:pPr lvl="1"/>
            <a:r>
              <a:rPr lang="en-US" dirty="0"/>
              <a:t>Take multi-hop paths as input (e.g., </a:t>
            </a:r>
            <a:r>
              <a:rPr lang="en-US" sz="2400" dirty="0"/>
              <a:t>[</a:t>
            </a:r>
            <a:r>
              <a:rPr lang="en-US" sz="2400" dirty="0" err="1"/>
              <a:t>Guu</a:t>
            </a:r>
            <a:r>
              <a:rPr lang="en-US" sz="2400" dirty="0"/>
              <a:t>+ 2015]</a:t>
            </a:r>
            <a:r>
              <a:rPr lang="en-US" dirty="0"/>
              <a:t>)</a:t>
            </a:r>
          </a:p>
        </p:txBody>
      </p:sp>
    </p:spTree>
    <p:extLst>
      <p:ext uri="{BB962C8B-B14F-4D97-AF65-F5344CB8AC3E}">
        <p14:creationId xmlns:p14="http://schemas.microsoft.com/office/powerpoint/2010/main" val="1913585755"/>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645D8B-DF7F-4C57-B46E-1D85752A585A}"/>
              </a:ext>
            </a:extLst>
          </p:cNvPr>
          <p:cNvSpPr>
            <a:spLocks noGrp="1"/>
          </p:cNvSpPr>
          <p:nvPr>
            <p:ph type="title"/>
          </p:nvPr>
        </p:nvSpPr>
        <p:spPr/>
        <p:txBody>
          <a:bodyPr/>
          <a:lstStyle/>
          <a:p>
            <a:r>
              <a:rPr lang="en-US" sz="4400" dirty="0"/>
              <a:t>Knowledge Bases Augmented with Textual Relations</a:t>
            </a:r>
          </a:p>
        </p:txBody>
      </p:sp>
      <p:sp>
        <p:nvSpPr>
          <p:cNvPr id="39" name="Text Placeholder 38">
            <a:extLst>
              <a:ext uri="{FF2B5EF4-FFF2-40B4-BE49-F238E27FC236}">
                <a16:creationId xmlns:a16="http://schemas.microsoft.com/office/drawing/2014/main" id="{A87E6528-F831-4F98-8955-2029C39DCD5E}"/>
              </a:ext>
            </a:extLst>
          </p:cNvPr>
          <p:cNvSpPr>
            <a:spLocks noGrp="1"/>
          </p:cNvSpPr>
          <p:nvPr>
            <p:ph type="body" sz="quarter" idx="11"/>
          </p:nvPr>
        </p:nvSpPr>
        <p:spPr>
          <a:xfrm>
            <a:off x="6675439" y="1371600"/>
            <a:ext cx="5486399" cy="2819233"/>
          </a:xfrm>
        </p:spPr>
        <p:txBody>
          <a:bodyPr/>
          <a:lstStyle/>
          <a:p>
            <a:r>
              <a:rPr lang="en-US" sz="2800" dirty="0"/>
              <a:t>Facts stated in text often directly or indirectly support knowledge base facts</a:t>
            </a:r>
          </a:p>
          <a:p>
            <a:r>
              <a:rPr lang="en-US" sz="2800" dirty="0"/>
              <a:t>Can treat textual mentions as another type of relations</a:t>
            </a:r>
          </a:p>
          <a:p>
            <a:r>
              <a:rPr lang="en-US" sz="2800" dirty="0"/>
              <a:t>See also </a:t>
            </a:r>
            <a:r>
              <a:rPr lang="da-DK" sz="2400" dirty="0"/>
              <a:t>[Lao+ 11]</a:t>
            </a:r>
            <a:r>
              <a:rPr lang="da-DK" sz="2800" dirty="0"/>
              <a:t> &amp; </a:t>
            </a:r>
            <a:r>
              <a:rPr lang="da-DK" sz="2400" dirty="0"/>
              <a:t>[Riedel+ 13]</a:t>
            </a:r>
            <a:endParaRPr lang="da-DK" sz="2800" dirty="0"/>
          </a:p>
        </p:txBody>
      </p:sp>
      <p:sp>
        <p:nvSpPr>
          <p:cNvPr id="10" name="Rectangle 9">
            <a:extLst>
              <a:ext uri="{FF2B5EF4-FFF2-40B4-BE49-F238E27FC236}">
                <a16:creationId xmlns:a16="http://schemas.microsoft.com/office/drawing/2014/main" id="{5163FF0F-98B8-4FC8-B9DE-E29375D1E2CD}"/>
              </a:ext>
            </a:extLst>
          </p:cNvPr>
          <p:cNvSpPr/>
          <p:nvPr/>
        </p:nvSpPr>
        <p:spPr>
          <a:xfrm>
            <a:off x="4441125" y="5817625"/>
            <a:ext cx="6930231" cy="523220"/>
          </a:xfrm>
          <a:prstGeom prst="rect">
            <a:avLst/>
          </a:prstGeom>
        </p:spPr>
        <p:txBody>
          <a:bodyPr wrap="none">
            <a:spAutoFit/>
          </a:bodyPr>
          <a:lstStyle/>
          <a:p>
            <a:pPr defTabSz="932597" fontAlgn="base">
              <a:spcBef>
                <a:spcPct val="0"/>
              </a:spcBef>
              <a:spcAft>
                <a:spcPct val="0"/>
              </a:spcAft>
              <a:defRPr/>
            </a:pPr>
            <a:r>
              <a:rPr lang="en-US" sz="2800" b="1" i="1" u="sng" dirty="0">
                <a:solidFill>
                  <a:srgbClr val="505050"/>
                </a:solidFill>
                <a:latin typeface="Adobe Devanagari" panose="02040503050201020203" pitchFamily="18" charset="0"/>
                <a:ea typeface="宋体"/>
                <a:cs typeface="Adobe Devanagari" panose="02040503050201020203" pitchFamily="18" charset="0"/>
              </a:rPr>
              <a:t>Michelle Obama </a:t>
            </a:r>
            <a:r>
              <a:rPr lang="en-US" sz="2800" b="1" i="1" dirty="0">
                <a:solidFill>
                  <a:srgbClr val="505050"/>
                </a:solidFill>
                <a:latin typeface="Adobe Devanagari" panose="02040503050201020203" pitchFamily="18" charset="0"/>
                <a:ea typeface="宋体"/>
                <a:cs typeface="Adobe Devanagari" panose="02040503050201020203" pitchFamily="18" charset="0"/>
              </a:rPr>
              <a:t>worked in </a:t>
            </a:r>
            <a:r>
              <a:rPr lang="en-US" sz="2800" b="1" i="1" u="sng" dirty="0">
                <a:solidFill>
                  <a:srgbClr val="505050"/>
                </a:solidFill>
                <a:latin typeface="Adobe Devanagari" panose="02040503050201020203" pitchFamily="18" charset="0"/>
                <a:ea typeface="宋体"/>
                <a:cs typeface="Adobe Devanagari" panose="02040503050201020203" pitchFamily="18" charset="0"/>
              </a:rPr>
              <a:t>the United States</a:t>
            </a:r>
            <a:r>
              <a:rPr lang="en-US" sz="2800" b="1" i="1" dirty="0">
                <a:solidFill>
                  <a:srgbClr val="505050"/>
                </a:solidFill>
                <a:latin typeface="Adobe Devanagari" panose="02040503050201020203" pitchFamily="18" charset="0"/>
                <a:ea typeface="宋体"/>
                <a:cs typeface="Adobe Devanagari" panose="02040503050201020203" pitchFamily="18" charset="0"/>
              </a:rPr>
              <a:t>.</a:t>
            </a:r>
          </a:p>
        </p:txBody>
      </p:sp>
      <p:cxnSp>
        <p:nvCxnSpPr>
          <p:cNvPr id="11" name="Straight Connector 10">
            <a:extLst>
              <a:ext uri="{FF2B5EF4-FFF2-40B4-BE49-F238E27FC236}">
                <a16:creationId xmlns:a16="http://schemas.microsoft.com/office/drawing/2014/main" id="{E7616DD7-82EF-4ED8-8F9A-F2838047CC4C}"/>
              </a:ext>
            </a:extLst>
          </p:cNvPr>
          <p:cNvCxnSpPr>
            <a:cxnSpLocks/>
            <a:endCxn id="10" idx="0"/>
          </p:cNvCxnSpPr>
          <p:nvPr/>
        </p:nvCxnSpPr>
        <p:spPr>
          <a:xfrm>
            <a:off x="5286418" y="4368420"/>
            <a:ext cx="2619823" cy="1449205"/>
          </a:xfrm>
          <a:prstGeom prst="line">
            <a:avLst/>
          </a:prstGeom>
          <a:ln w="9525"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nvGrpSpPr>
          <p:cNvPr id="32" name="Group 31">
            <a:extLst>
              <a:ext uri="{FF2B5EF4-FFF2-40B4-BE49-F238E27FC236}">
                <a16:creationId xmlns:a16="http://schemas.microsoft.com/office/drawing/2014/main" id="{F422E56F-6A78-46EC-9D7D-F46C741B30B3}"/>
              </a:ext>
            </a:extLst>
          </p:cNvPr>
          <p:cNvGrpSpPr/>
          <p:nvPr/>
        </p:nvGrpSpPr>
        <p:grpSpPr>
          <a:xfrm>
            <a:off x="3401527" y="2748797"/>
            <a:ext cx="2232675" cy="2584402"/>
            <a:chOff x="3401527" y="2748797"/>
            <a:chExt cx="2232675" cy="2584402"/>
          </a:xfrm>
        </p:grpSpPr>
        <p:sp>
          <p:nvSpPr>
            <p:cNvPr id="27" name="TextBox 26">
              <a:extLst>
                <a:ext uri="{FF2B5EF4-FFF2-40B4-BE49-F238E27FC236}">
                  <a16:creationId xmlns:a16="http://schemas.microsoft.com/office/drawing/2014/main" id="{9450066B-43B5-4FE4-B503-ABE93242459E}"/>
                </a:ext>
              </a:extLst>
            </p:cNvPr>
            <p:cNvSpPr txBox="1"/>
            <p:nvPr/>
          </p:nvSpPr>
          <p:spPr>
            <a:xfrm rot="17693989">
              <a:off x="4886174" y="3631024"/>
              <a:ext cx="609293" cy="318286"/>
            </a:xfrm>
            <a:prstGeom prst="rect">
              <a:avLst/>
            </a:prstGeom>
            <a:noFill/>
          </p:spPr>
          <p:txBody>
            <a:bodyPr wrap="square" rtlCol="0">
              <a:spAutoFit/>
            </a:bodyPr>
            <a:lstStyle/>
            <a:p>
              <a:pPr defTabSz="932597" fontAlgn="base">
                <a:spcBef>
                  <a:spcPct val="0"/>
                </a:spcBef>
                <a:spcAft>
                  <a:spcPct val="0"/>
                </a:spcAft>
              </a:pPr>
              <a:r>
                <a:rPr lang="en-US" sz="1428" b="1" i="1" dirty="0">
                  <a:solidFill>
                    <a:srgbClr val="000000"/>
                  </a:solidFill>
                  <a:latin typeface="Arial" charset="0"/>
                  <a:ea typeface="宋体"/>
                </a:rPr>
                <a:t>prep</a:t>
              </a:r>
            </a:p>
          </p:txBody>
        </p:sp>
        <p:sp>
          <p:nvSpPr>
            <p:cNvPr id="4" name="TextBox 3">
              <a:extLst>
                <a:ext uri="{FF2B5EF4-FFF2-40B4-BE49-F238E27FC236}">
                  <a16:creationId xmlns:a16="http://schemas.microsoft.com/office/drawing/2014/main" id="{84505533-9FAB-4CC9-AA25-924740F6887E}"/>
                </a:ext>
              </a:extLst>
            </p:cNvPr>
            <p:cNvSpPr txBox="1"/>
            <p:nvPr/>
          </p:nvSpPr>
          <p:spPr>
            <a:xfrm rot="2955269">
              <a:off x="5248648" y="3277495"/>
              <a:ext cx="420778" cy="350330"/>
            </a:xfrm>
            <a:prstGeom prst="rect">
              <a:avLst/>
            </a:prstGeom>
            <a:noFill/>
          </p:spPr>
          <p:txBody>
            <a:bodyPr wrap="square" rtlCol="0">
              <a:spAutoFit/>
            </a:bodyPr>
            <a:lstStyle/>
            <a:p>
              <a:pPr defTabSz="932597" fontAlgn="base">
                <a:spcBef>
                  <a:spcPct val="0"/>
                </a:spcBef>
                <a:spcAft>
                  <a:spcPct val="0"/>
                </a:spcAft>
              </a:pPr>
              <a:r>
                <a:rPr lang="en-US" sz="1632" b="1" dirty="0">
                  <a:solidFill>
                    <a:srgbClr val="000000"/>
                  </a:solidFill>
                  <a:latin typeface="Arial" charset="0"/>
                  <a:ea typeface="宋体"/>
                </a:rPr>
                <a:t>in</a:t>
              </a:r>
            </a:p>
          </p:txBody>
        </p:sp>
        <p:cxnSp>
          <p:nvCxnSpPr>
            <p:cNvPr id="5" name="Straight Arrow Connector 19">
              <a:extLst>
                <a:ext uri="{FF2B5EF4-FFF2-40B4-BE49-F238E27FC236}">
                  <a16:creationId xmlns:a16="http://schemas.microsoft.com/office/drawing/2014/main" id="{A8E2A816-E74A-4297-B876-A5BC1E1B1859}"/>
                </a:ext>
              </a:extLst>
            </p:cNvPr>
            <p:cNvCxnSpPr>
              <a:cxnSpLocks/>
              <a:stCxn id="4" idx="1"/>
            </p:cNvCxnSpPr>
            <p:nvPr/>
          </p:nvCxnSpPr>
          <p:spPr>
            <a:xfrm rot="16200000" flipV="1">
              <a:off x="4831682" y="2803232"/>
              <a:ext cx="351" cy="979717"/>
            </a:xfrm>
            <a:prstGeom prst="curvedConnector4">
              <a:avLst>
                <a:gd name="adj1" fmla="val 66453488"/>
                <a:gd name="adj2" fmla="val 53729"/>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34266387-E7FC-46BD-BA1E-11230D1AF526}"/>
                </a:ext>
              </a:extLst>
            </p:cNvPr>
            <p:cNvSpPr txBox="1"/>
            <p:nvPr/>
          </p:nvSpPr>
          <p:spPr>
            <a:xfrm rot="21312512">
              <a:off x="4713374" y="2748797"/>
              <a:ext cx="667719" cy="318286"/>
            </a:xfrm>
            <a:prstGeom prst="rect">
              <a:avLst/>
            </a:prstGeom>
            <a:noFill/>
          </p:spPr>
          <p:txBody>
            <a:bodyPr wrap="square" rtlCol="0">
              <a:spAutoFit/>
            </a:bodyPr>
            <a:lstStyle/>
            <a:p>
              <a:pPr defTabSz="932597" fontAlgn="base">
                <a:spcBef>
                  <a:spcPct val="0"/>
                </a:spcBef>
                <a:spcAft>
                  <a:spcPct val="0"/>
                </a:spcAft>
              </a:pPr>
              <a:r>
                <a:rPr lang="en-US" sz="1428" b="1" i="1" dirty="0">
                  <a:solidFill>
                    <a:srgbClr val="000000"/>
                  </a:solidFill>
                  <a:latin typeface="Arial" charset="0"/>
                  <a:ea typeface="宋体"/>
                </a:rPr>
                <a:t>pobj</a:t>
              </a:r>
            </a:p>
          </p:txBody>
        </p:sp>
        <p:sp>
          <p:nvSpPr>
            <p:cNvPr id="7" name="TextBox 6">
              <a:extLst>
                <a:ext uri="{FF2B5EF4-FFF2-40B4-BE49-F238E27FC236}">
                  <a16:creationId xmlns:a16="http://schemas.microsoft.com/office/drawing/2014/main" id="{997A24E5-40A4-40A0-9786-D80071B0C898}"/>
                </a:ext>
              </a:extLst>
            </p:cNvPr>
            <p:cNvSpPr txBox="1"/>
            <p:nvPr/>
          </p:nvSpPr>
          <p:spPr>
            <a:xfrm rot="17214725">
              <a:off x="4398908" y="4363483"/>
              <a:ext cx="1189344" cy="350330"/>
            </a:xfrm>
            <a:prstGeom prst="rect">
              <a:avLst/>
            </a:prstGeom>
            <a:noFill/>
          </p:spPr>
          <p:txBody>
            <a:bodyPr wrap="square" rtlCol="0">
              <a:spAutoFit/>
            </a:bodyPr>
            <a:lstStyle/>
            <a:p>
              <a:pPr defTabSz="932597" fontAlgn="base">
                <a:spcBef>
                  <a:spcPct val="0"/>
                </a:spcBef>
                <a:spcAft>
                  <a:spcPct val="0"/>
                </a:spcAft>
              </a:pPr>
              <a:r>
                <a:rPr lang="en-US" sz="1632" b="1" dirty="0">
                  <a:solidFill>
                    <a:srgbClr val="000000"/>
                  </a:solidFill>
                  <a:latin typeface="Arial" charset="0"/>
                  <a:ea typeface="宋体"/>
                </a:rPr>
                <a:t>worked</a:t>
              </a:r>
            </a:p>
          </p:txBody>
        </p:sp>
        <p:sp>
          <p:nvSpPr>
            <p:cNvPr id="8" name="TextBox 7">
              <a:extLst>
                <a:ext uri="{FF2B5EF4-FFF2-40B4-BE49-F238E27FC236}">
                  <a16:creationId xmlns:a16="http://schemas.microsoft.com/office/drawing/2014/main" id="{2490854A-E106-42DA-A23C-0496BC92111E}"/>
                </a:ext>
              </a:extLst>
            </p:cNvPr>
            <p:cNvSpPr txBox="1"/>
            <p:nvPr/>
          </p:nvSpPr>
          <p:spPr>
            <a:xfrm rot="1295854">
              <a:off x="3774838" y="5014913"/>
              <a:ext cx="985977" cy="318286"/>
            </a:xfrm>
            <a:prstGeom prst="rect">
              <a:avLst/>
            </a:prstGeom>
            <a:noFill/>
          </p:spPr>
          <p:txBody>
            <a:bodyPr wrap="square" rtlCol="0">
              <a:spAutoFit/>
            </a:bodyPr>
            <a:lstStyle/>
            <a:p>
              <a:pPr defTabSz="932597" fontAlgn="base">
                <a:spcBef>
                  <a:spcPct val="0"/>
                </a:spcBef>
                <a:spcAft>
                  <a:spcPct val="0"/>
                </a:spcAft>
              </a:pPr>
              <a:r>
                <a:rPr lang="en-US" sz="1428" b="1" i="1" dirty="0">
                  <a:solidFill>
                    <a:srgbClr val="000000"/>
                  </a:solidFill>
                  <a:latin typeface="Arial" charset="0"/>
                  <a:ea typeface="宋体"/>
                </a:rPr>
                <a:t>nsubj</a:t>
              </a:r>
            </a:p>
          </p:txBody>
        </p:sp>
        <p:cxnSp>
          <p:nvCxnSpPr>
            <p:cNvPr id="9" name="Straight Arrow Connector 8">
              <a:extLst>
                <a:ext uri="{FF2B5EF4-FFF2-40B4-BE49-F238E27FC236}">
                  <a16:creationId xmlns:a16="http://schemas.microsoft.com/office/drawing/2014/main" id="{78DE7C07-75CC-48CE-87D9-7BEF19A58530}"/>
                </a:ext>
              </a:extLst>
            </p:cNvPr>
            <p:cNvCxnSpPr>
              <a:cxnSpLocks/>
            </p:cNvCxnSpPr>
            <p:nvPr/>
          </p:nvCxnSpPr>
          <p:spPr>
            <a:xfrm flipV="1">
              <a:off x="5148372" y="3595354"/>
              <a:ext cx="276093" cy="6779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9">
              <a:extLst>
                <a:ext uri="{FF2B5EF4-FFF2-40B4-BE49-F238E27FC236}">
                  <a16:creationId xmlns:a16="http://schemas.microsoft.com/office/drawing/2014/main" id="{A41E20FB-DBEC-4B5A-AC3A-DE3F4027CE28}"/>
                </a:ext>
              </a:extLst>
            </p:cNvPr>
            <p:cNvCxnSpPr>
              <a:cxnSpLocks/>
            </p:cNvCxnSpPr>
            <p:nvPr/>
          </p:nvCxnSpPr>
          <p:spPr>
            <a:xfrm rot="10800000">
              <a:off x="3401527" y="4722055"/>
              <a:ext cx="1430330" cy="398283"/>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13" name="TextBox 12">
            <a:extLst>
              <a:ext uri="{FF2B5EF4-FFF2-40B4-BE49-F238E27FC236}">
                <a16:creationId xmlns:a16="http://schemas.microsoft.com/office/drawing/2014/main" id="{8A0F45A3-3471-4515-9F76-3AF79BDCB042}"/>
              </a:ext>
            </a:extLst>
          </p:cNvPr>
          <p:cNvSpPr txBox="1"/>
          <p:nvPr/>
        </p:nvSpPr>
        <p:spPr>
          <a:xfrm>
            <a:off x="978995" y="3552713"/>
            <a:ext cx="2097922" cy="420762"/>
          </a:xfrm>
          <a:prstGeom prst="rect">
            <a:avLst/>
          </a:prstGeom>
          <a:noFill/>
        </p:spPr>
        <p:txBody>
          <a:bodyPr wrap="none" rtlCol="0">
            <a:spAutoFit/>
          </a:bodyPr>
          <a:lstStyle/>
          <a:p>
            <a:pPr defTabSz="932597" fontAlgn="base">
              <a:spcBef>
                <a:spcPct val="0"/>
              </a:spcBef>
              <a:spcAft>
                <a:spcPct val="0"/>
              </a:spcAft>
            </a:pPr>
            <a:r>
              <a:rPr lang="en-US" sz="2081" b="1" dirty="0">
                <a:solidFill>
                  <a:srgbClr val="C00000"/>
                </a:solidFill>
                <a:latin typeface="Arial" charset="0"/>
                <a:ea typeface="宋体"/>
              </a:rPr>
              <a:t>Barack Obama</a:t>
            </a:r>
          </a:p>
        </p:txBody>
      </p:sp>
      <p:sp>
        <p:nvSpPr>
          <p:cNvPr id="14" name="TextBox 13">
            <a:extLst>
              <a:ext uri="{FF2B5EF4-FFF2-40B4-BE49-F238E27FC236}">
                <a16:creationId xmlns:a16="http://schemas.microsoft.com/office/drawing/2014/main" id="{CC49FF9A-8745-4664-972E-7C02DE1ACE3F}"/>
              </a:ext>
            </a:extLst>
          </p:cNvPr>
          <p:cNvSpPr txBox="1"/>
          <p:nvPr/>
        </p:nvSpPr>
        <p:spPr>
          <a:xfrm>
            <a:off x="1779981" y="2581917"/>
            <a:ext cx="1368750" cy="420762"/>
          </a:xfrm>
          <a:prstGeom prst="rect">
            <a:avLst/>
          </a:prstGeom>
          <a:noFill/>
        </p:spPr>
        <p:txBody>
          <a:bodyPr wrap="none" rtlCol="0">
            <a:spAutoFit/>
          </a:bodyPr>
          <a:lstStyle/>
          <a:p>
            <a:pPr defTabSz="932597" fontAlgn="base">
              <a:spcBef>
                <a:spcPct val="0"/>
              </a:spcBef>
              <a:spcAft>
                <a:spcPct val="0"/>
              </a:spcAft>
            </a:pPr>
            <a:r>
              <a:rPr lang="en-US" sz="2081" b="1" dirty="0">
                <a:solidFill>
                  <a:srgbClr val="C00000"/>
                </a:solidFill>
                <a:latin typeface="Arial" charset="0"/>
                <a:ea typeface="宋体"/>
              </a:rPr>
              <a:t>Honolulu</a:t>
            </a:r>
          </a:p>
        </p:txBody>
      </p:sp>
      <p:sp>
        <p:nvSpPr>
          <p:cNvPr id="15" name="TextBox 14">
            <a:extLst>
              <a:ext uri="{FF2B5EF4-FFF2-40B4-BE49-F238E27FC236}">
                <a16:creationId xmlns:a16="http://schemas.microsoft.com/office/drawing/2014/main" id="{664A43E0-81BB-4CA8-8854-5102077A3A2B}"/>
              </a:ext>
            </a:extLst>
          </p:cNvPr>
          <p:cNvSpPr txBox="1"/>
          <p:nvPr/>
        </p:nvSpPr>
        <p:spPr>
          <a:xfrm>
            <a:off x="3156717" y="3275415"/>
            <a:ext cx="1927891" cy="420762"/>
          </a:xfrm>
          <a:prstGeom prst="rect">
            <a:avLst/>
          </a:prstGeom>
          <a:noFill/>
        </p:spPr>
        <p:txBody>
          <a:bodyPr wrap="none" rtlCol="0">
            <a:spAutoFit/>
          </a:bodyPr>
          <a:lstStyle/>
          <a:p>
            <a:pPr defTabSz="932597" fontAlgn="base">
              <a:spcBef>
                <a:spcPct val="0"/>
              </a:spcBef>
              <a:spcAft>
                <a:spcPct val="0"/>
              </a:spcAft>
            </a:pPr>
            <a:r>
              <a:rPr lang="en-US" sz="2081" b="1" dirty="0">
                <a:solidFill>
                  <a:srgbClr val="C00000"/>
                </a:solidFill>
                <a:latin typeface="Arial" charset="0"/>
                <a:ea typeface="宋体"/>
              </a:rPr>
              <a:t>United States</a:t>
            </a:r>
          </a:p>
        </p:txBody>
      </p:sp>
      <p:sp>
        <p:nvSpPr>
          <p:cNvPr id="16" name="TextBox 15">
            <a:extLst>
              <a:ext uri="{FF2B5EF4-FFF2-40B4-BE49-F238E27FC236}">
                <a16:creationId xmlns:a16="http://schemas.microsoft.com/office/drawing/2014/main" id="{76F000AF-12AE-48B5-B3FA-9AA6C9EE3B05}"/>
              </a:ext>
            </a:extLst>
          </p:cNvPr>
          <p:cNvSpPr txBox="1"/>
          <p:nvPr/>
        </p:nvSpPr>
        <p:spPr>
          <a:xfrm>
            <a:off x="1404363" y="4722047"/>
            <a:ext cx="2263049" cy="420762"/>
          </a:xfrm>
          <a:prstGeom prst="rect">
            <a:avLst/>
          </a:prstGeom>
          <a:noFill/>
        </p:spPr>
        <p:txBody>
          <a:bodyPr wrap="none" rtlCol="0">
            <a:spAutoFit/>
          </a:bodyPr>
          <a:lstStyle/>
          <a:p>
            <a:pPr defTabSz="932597" fontAlgn="base">
              <a:spcBef>
                <a:spcPct val="0"/>
              </a:spcBef>
              <a:spcAft>
                <a:spcPct val="0"/>
              </a:spcAft>
            </a:pPr>
            <a:r>
              <a:rPr lang="en-US" sz="2081" b="1" dirty="0">
                <a:solidFill>
                  <a:srgbClr val="C00000"/>
                </a:solidFill>
                <a:latin typeface="Arial" charset="0"/>
                <a:ea typeface="宋体"/>
              </a:rPr>
              <a:t>Michelle Obama</a:t>
            </a:r>
          </a:p>
        </p:txBody>
      </p:sp>
      <p:sp>
        <p:nvSpPr>
          <p:cNvPr id="17" name="Arc 16">
            <a:extLst>
              <a:ext uri="{FF2B5EF4-FFF2-40B4-BE49-F238E27FC236}">
                <a16:creationId xmlns:a16="http://schemas.microsoft.com/office/drawing/2014/main" id="{134F14E3-A2CA-4E65-94AA-E4FECEF10F5C}"/>
              </a:ext>
            </a:extLst>
          </p:cNvPr>
          <p:cNvSpPr/>
          <p:nvPr/>
        </p:nvSpPr>
        <p:spPr>
          <a:xfrm>
            <a:off x="716392" y="3929406"/>
            <a:ext cx="1618437" cy="1590533"/>
          </a:xfrm>
          <a:prstGeom prst="arc">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txBody>
          <a:bodyPr vert="horz" rtlCol="0" anchor="t" anchorCtr="0"/>
          <a:lstStyle/>
          <a:p>
            <a:pPr algn="ctr" defTabSz="932597" fontAlgn="base">
              <a:spcBef>
                <a:spcPct val="0"/>
              </a:spcBef>
              <a:spcAft>
                <a:spcPct val="0"/>
              </a:spcAft>
            </a:pPr>
            <a:endParaRPr lang="en-US" sz="1873" b="1" dirty="0">
              <a:solidFill>
                <a:srgbClr val="000000"/>
              </a:solidFill>
              <a:latin typeface="Arial"/>
              <a:ea typeface="宋体"/>
            </a:endParaRPr>
          </a:p>
        </p:txBody>
      </p:sp>
      <p:sp>
        <p:nvSpPr>
          <p:cNvPr id="18" name="TextBox 17">
            <a:extLst>
              <a:ext uri="{FF2B5EF4-FFF2-40B4-BE49-F238E27FC236}">
                <a16:creationId xmlns:a16="http://schemas.microsoft.com/office/drawing/2014/main" id="{DD1937D4-5744-4932-A50A-EB0CD86F4B81}"/>
              </a:ext>
            </a:extLst>
          </p:cNvPr>
          <p:cNvSpPr txBox="1"/>
          <p:nvPr/>
        </p:nvSpPr>
        <p:spPr>
          <a:xfrm>
            <a:off x="2319315" y="4177990"/>
            <a:ext cx="973638" cy="324622"/>
          </a:xfrm>
          <a:prstGeom prst="rect">
            <a:avLst/>
          </a:prstGeom>
          <a:noFill/>
        </p:spPr>
        <p:txBody>
          <a:bodyPr vert="horz" wrap="square" rtlCol="0">
            <a:spAutoFit/>
          </a:bodyPr>
          <a:lstStyle/>
          <a:p>
            <a:pPr defTabSz="932597" fontAlgn="base">
              <a:spcBef>
                <a:spcPct val="0"/>
              </a:spcBef>
              <a:spcAft>
                <a:spcPct val="0"/>
              </a:spcAft>
            </a:pPr>
            <a:r>
              <a:rPr lang="en-US" sz="1456" b="1" dirty="0">
                <a:solidFill>
                  <a:srgbClr val="000000">
                    <a:lumMod val="50000"/>
                    <a:lumOff val="50000"/>
                  </a:srgbClr>
                </a:solidFill>
                <a:ea typeface="宋体"/>
              </a:rPr>
              <a:t>spouse</a:t>
            </a:r>
            <a:endParaRPr lang="en-US" sz="1248" b="1" dirty="0">
              <a:solidFill>
                <a:srgbClr val="000000">
                  <a:lumMod val="50000"/>
                  <a:lumOff val="50000"/>
                </a:srgbClr>
              </a:solidFill>
              <a:ea typeface="宋体"/>
            </a:endParaRPr>
          </a:p>
        </p:txBody>
      </p:sp>
      <p:sp>
        <p:nvSpPr>
          <p:cNvPr id="19" name="Arc 18">
            <a:extLst>
              <a:ext uri="{FF2B5EF4-FFF2-40B4-BE49-F238E27FC236}">
                <a16:creationId xmlns:a16="http://schemas.microsoft.com/office/drawing/2014/main" id="{2460A1D8-560F-4115-9F9F-1C7CF00D3B70}"/>
              </a:ext>
            </a:extLst>
          </p:cNvPr>
          <p:cNvSpPr/>
          <p:nvPr/>
        </p:nvSpPr>
        <p:spPr>
          <a:xfrm>
            <a:off x="2257301" y="2497401"/>
            <a:ext cx="1618437" cy="1590533"/>
          </a:xfrm>
          <a:prstGeom prst="arc">
            <a:avLst>
              <a:gd name="adj1" fmla="val 14196410"/>
              <a:gd name="adj2" fmla="val 0"/>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txBody>
          <a:bodyPr vert="horz" rtlCol="0" anchor="t" anchorCtr="0"/>
          <a:lstStyle/>
          <a:p>
            <a:pPr algn="ctr" defTabSz="932597" fontAlgn="base">
              <a:spcBef>
                <a:spcPct val="0"/>
              </a:spcBef>
              <a:spcAft>
                <a:spcPct val="0"/>
              </a:spcAft>
            </a:pPr>
            <a:endParaRPr lang="en-US" sz="1873" b="1" dirty="0">
              <a:solidFill>
                <a:srgbClr val="000000"/>
              </a:solidFill>
              <a:latin typeface="Arial"/>
              <a:ea typeface="宋体"/>
            </a:endParaRPr>
          </a:p>
        </p:txBody>
      </p:sp>
      <p:sp>
        <p:nvSpPr>
          <p:cNvPr id="20" name="TextBox 19">
            <a:extLst>
              <a:ext uri="{FF2B5EF4-FFF2-40B4-BE49-F238E27FC236}">
                <a16:creationId xmlns:a16="http://schemas.microsoft.com/office/drawing/2014/main" id="{64D2C4B5-BFF2-4549-9B73-7815C39778C9}"/>
              </a:ext>
            </a:extLst>
          </p:cNvPr>
          <p:cNvSpPr txBox="1"/>
          <p:nvPr/>
        </p:nvSpPr>
        <p:spPr>
          <a:xfrm>
            <a:off x="3066519" y="2165717"/>
            <a:ext cx="973638" cy="324622"/>
          </a:xfrm>
          <a:prstGeom prst="rect">
            <a:avLst/>
          </a:prstGeom>
          <a:noFill/>
        </p:spPr>
        <p:txBody>
          <a:bodyPr vert="horz" wrap="square" rtlCol="0">
            <a:spAutoFit/>
          </a:bodyPr>
          <a:lstStyle/>
          <a:p>
            <a:pPr defTabSz="932597" fontAlgn="base">
              <a:spcBef>
                <a:spcPct val="0"/>
              </a:spcBef>
              <a:spcAft>
                <a:spcPct val="0"/>
              </a:spcAft>
            </a:pPr>
            <a:r>
              <a:rPr lang="en-US" sz="1456" b="1" dirty="0" err="1">
                <a:solidFill>
                  <a:srgbClr val="000000">
                    <a:lumMod val="50000"/>
                    <a:lumOff val="50000"/>
                  </a:srgbClr>
                </a:solidFill>
                <a:ea typeface="宋体"/>
              </a:rPr>
              <a:t>city_of</a:t>
            </a:r>
            <a:endParaRPr lang="en-US" sz="1248" b="1" dirty="0">
              <a:solidFill>
                <a:srgbClr val="000000">
                  <a:lumMod val="50000"/>
                  <a:lumOff val="50000"/>
                </a:srgbClr>
              </a:solidFill>
              <a:ea typeface="宋体"/>
            </a:endParaRPr>
          </a:p>
        </p:txBody>
      </p:sp>
      <p:sp>
        <p:nvSpPr>
          <p:cNvPr id="21" name="Arc 20">
            <a:extLst>
              <a:ext uri="{FF2B5EF4-FFF2-40B4-BE49-F238E27FC236}">
                <a16:creationId xmlns:a16="http://schemas.microsoft.com/office/drawing/2014/main" id="{A844D487-7C47-4E14-A37F-C24D1296BBFE}"/>
              </a:ext>
            </a:extLst>
          </p:cNvPr>
          <p:cNvSpPr/>
          <p:nvPr/>
        </p:nvSpPr>
        <p:spPr>
          <a:xfrm flipV="1">
            <a:off x="747099" y="2228549"/>
            <a:ext cx="1618437" cy="1463065"/>
          </a:xfrm>
          <a:prstGeom prst="arc">
            <a:avLst>
              <a:gd name="adj1" fmla="val 17563677"/>
              <a:gd name="adj2" fmla="val 0"/>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txBody>
          <a:bodyPr vert="horz" rtlCol="0" anchor="t" anchorCtr="0"/>
          <a:lstStyle/>
          <a:p>
            <a:pPr algn="ctr" defTabSz="932597" fontAlgn="base">
              <a:spcBef>
                <a:spcPct val="0"/>
              </a:spcBef>
              <a:spcAft>
                <a:spcPct val="0"/>
              </a:spcAft>
            </a:pPr>
            <a:endParaRPr lang="en-US" sz="1873" b="1" dirty="0">
              <a:solidFill>
                <a:srgbClr val="000000"/>
              </a:solidFill>
              <a:latin typeface="Arial"/>
              <a:ea typeface="宋体"/>
            </a:endParaRPr>
          </a:p>
        </p:txBody>
      </p:sp>
      <p:sp>
        <p:nvSpPr>
          <p:cNvPr id="22" name="TextBox 21">
            <a:extLst>
              <a:ext uri="{FF2B5EF4-FFF2-40B4-BE49-F238E27FC236}">
                <a16:creationId xmlns:a16="http://schemas.microsoft.com/office/drawing/2014/main" id="{6167F8F7-46DE-494B-A3E1-D995BB28D4E2}"/>
              </a:ext>
            </a:extLst>
          </p:cNvPr>
          <p:cNvSpPr txBox="1"/>
          <p:nvPr/>
        </p:nvSpPr>
        <p:spPr>
          <a:xfrm>
            <a:off x="1440456" y="3058867"/>
            <a:ext cx="973638" cy="324622"/>
          </a:xfrm>
          <a:prstGeom prst="rect">
            <a:avLst/>
          </a:prstGeom>
          <a:noFill/>
        </p:spPr>
        <p:txBody>
          <a:bodyPr vert="horz" wrap="square" rtlCol="0">
            <a:spAutoFit/>
          </a:bodyPr>
          <a:lstStyle/>
          <a:p>
            <a:pPr defTabSz="932597" fontAlgn="base">
              <a:spcBef>
                <a:spcPct val="0"/>
              </a:spcBef>
              <a:spcAft>
                <a:spcPct val="0"/>
              </a:spcAft>
            </a:pPr>
            <a:r>
              <a:rPr lang="en-US" sz="1456" b="1" dirty="0" err="1">
                <a:solidFill>
                  <a:srgbClr val="000000">
                    <a:lumMod val="50000"/>
                    <a:lumOff val="50000"/>
                  </a:srgbClr>
                </a:solidFill>
                <a:ea typeface="宋体"/>
              </a:rPr>
              <a:t>born_in</a:t>
            </a:r>
            <a:endParaRPr lang="en-US" sz="1248" b="1" dirty="0">
              <a:solidFill>
                <a:srgbClr val="000000">
                  <a:lumMod val="50000"/>
                  <a:lumOff val="50000"/>
                </a:srgbClr>
              </a:solidFill>
              <a:ea typeface="宋体"/>
            </a:endParaRPr>
          </a:p>
        </p:txBody>
      </p:sp>
      <p:pic>
        <p:nvPicPr>
          <p:cNvPr id="23" name="Picture 2" descr="Barack Obama">
            <a:extLst>
              <a:ext uri="{FF2B5EF4-FFF2-40B4-BE49-F238E27FC236}">
                <a16:creationId xmlns:a16="http://schemas.microsoft.com/office/drawing/2014/main" id="{CAD061E9-DCDE-40DF-AE6B-EAEC701F5B3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7567" y="3946842"/>
            <a:ext cx="912014" cy="605869"/>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http://a2.files.biography.com/image/upload/c_fit,cs_srgb,dpr_1.0,h_1200,q_80,w_1200/MTE5NDg0MDU0ODEyNzIyNzAz.jpg">
            <a:extLst>
              <a:ext uri="{FF2B5EF4-FFF2-40B4-BE49-F238E27FC236}">
                <a16:creationId xmlns:a16="http://schemas.microsoft.com/office/drawing/2014/main" id="{68BFD967-1D99-4172-8E78-D27F36A9E46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58263" y="5093707"/>
            <a:ext cx="840991" cy="840991"/>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6" descr="https://www.planwallpaper.com/static/images/Flag_Map_of_the_United_States_1912_-_1959.png">
            <a:extLst>
              <a:ext uri="{FF2B5EF4-FFF2-40B4-BE49-F238E27FC236}">
                <a16:creationId xmlns:a16="http://schemas.microsoft.com/office/drawing/2014/main" id="{558D68D6-AFE4-4CAE-8976-7A68E8D0830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648334" y="3611410"/>
            <a:ext cx="1066693" cy="715000"/>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8" descr="https://www.dollar.com/locations/localSites/~/media/Dollar/Images/Locations/honolulu%20jpg.ashx">
            <a:extLst>
              <a:ext uri="{FF2B5EF4-FFF2-40B4-BE49-F238E27FC236}">
                <a16:creationId xmlns:a16="http://schemas.microsoft.com/office/drawing/2014/main" id="{5A27CF71-C11C-48FE-9CEB-E3D8AD79C5C8}"/>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387647" y="1699606"/>
            <a:ext cx="1261987" cy="8473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88693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320" y="1914530"/>
            <a:ext cx="11887200" cy="683264"/>
          </a:xfrm>
        </p:spPr>
        <p:txBody>
          <a:bodyPr/>
          <a:lstStyle/>
          <a:p>
            <a:r>
              <a:rPr lang="en-US" dirty="0"/>
              <a:t>Matching questions &amp; text in dependency logic </a:t>
            </a:r>
            <a:r>
              <a:rPr lang="en-US" sz="2800" dirty="0"/>
              <a:t>[Hays 1962]</a:t>
            </a:r>
            <a:endParaRPr lang="en-US" dirty="0"/>
          </a:p>
        </p:txBody>
      </p:sp>
      <p:sp>
        <p:nvSpPr>
          <p:cNvPr id="3" name="Title 2"/>
          <p:cNvSpPr>
            <a:spLocks noGrp="1"/>
          </p:cNvSpPr>
          <p:nvPr>
            <p:ph type="title"/>
          </p:nvPr>
        </p:nvSpPr>
        <p:spPr>
          <a:xfrm>
            <a:off x="274320" y="296897"/>
            <a:ext cx="11889564" cy="1396038"/>
          </a:xfrm>
        </p:spPr>
        <p:txBody>
          <a:bodyPr/>
          <a:lstStyle/>
          <a:p>
            <a:r>
              <a:rPr lang="en-US" dirty="0" err="1"/>
              <a:t>Protosynthex</a:t>
            </a:r>
            <a:r>
              <a:rPr lang="en-US" dirty="0"/>
              <a:t> </a:t>
            </a:r>
            <a:r>
              <a:rPr lang="en-US" sz="3600" dirty="0"/>
              <a:t>[Simmons+, 1964]</a:t>
            </a:r>
            <a:r>
              <a:rPr lang="en-US" dirty="0"/>
              <a:t> </a:t>
            </a:r>
            <a:br>
              <a:rPr lang="en-US" dirty="0"/>
            </a:br>
            <a:r>
              <a:rPr lang="en-US" sz="4000" dirty="0"/>
              <a:t>Answer Questions from an Encyclopedia</a:t>
            </a:r>
            <a:endParaRPr lang="en-US" dirty="0"/>
          </a:p>
        </p:txBody>
      </p:sp>
      <p:sp>
        <p:nvSpPr>
          <p:cNvPr id="7" name="TextBox 6"/>
          <p:cNvSpPr txBox="1"/>
          <p:nvPr/>
        </p:nvSpPr>
        <p:spPr>
          <a:xfrm>
            <a:off x="274320" y="2929989"/>
            <a:ext cx="3928187"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Q: What do worms eat?</a:t>
            </a:r>
          </a:p>
        </p:txBody>
      </p:sp>
      <p:sp>
        <p:nvSpPr>
          <p:cNvPr id="8" name="TextBox 7"/>
          <p:cNvSpPr txBox="1"/>
          <p:nvPr/>
        </p:nvSpPr>
        <p:spPr>
          <a:xfrm>
            <a:off x="960119" y="3576338"/>
            <a:ext cx="1278294"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worms</a:t>
            </a:r>
          </a:p>
        </p:txBody>
      </p:sp>
      <p:sp>
        <p:nvSpPr>
          <p:cNvPr id="9" name="TextBox 8"/>
          <p:cNvSpPr txBox="1"/>
          <p:nvPr/>
        </p:nvSpPr>
        <p:spPr>
          <a:xfrm>
            <a:off x="1891627" y="4281826"/>
            <a:ext cx="1278294"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eat</a:t>
            </a:r>
          </a:p>
        </p:txBody>
      </p:sp>
      <p:sp>
        <p:nvSpPr>
          <p:cNvPr id="10" name="TextBox 9"/>
          <p:cNvSpPr txBox="1"/>
          <p:nvPr/>
        </p:nvSpPr>
        <p:spPr>
          <a:xfrm>
            <a:off x="2432802" y="4987314"/>
            <a:ext cx="1278294"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what</a:t>
            </a:r>
          </a:p>
        </p:txBody>
      </p:sp>
      <p:cxnSp>
        <p:nvCxnSpPr>
          <p:cNvPr id="12" name="Straight Arrow Connector 11"/>
          <p:cNvCxnSpPr/>
          <p:nvPr/>
        </p:nvCxnSpPr>
        <p:spPr>
          <a:xfrm flipH="1" flipV="1">
            <a:off x="1804540" y="4096316"/>
            <a:ext cx="345233" cy="31724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H="1" flipV="1">
            <a:off x="2432802" y="4809624"/>
            <a:ext cx="342123" cy="285067"/>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3828660" y="2948474"/>
            <a:ext cx="3928187"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A1: Worms eat grass</a:t>
            </a:r>
          </a:p>
        </p:txBody>
      </p:sp>
      <p:sp>
        <p:nvSpPr>
          <p:cNvPr id="18" name="TextBox 17"/>
          <p:cNvSpPr txBox="1"/>
          <p:nvPr/>
        </p:nvSpPr>
        <p:spPr>
          <a:xfrm>
            <a:off x="4281195" y="3576338"/>
            <a:ext cx="1278294"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worms</a:t>
            </a:r>
          </a:p>
        </p:txBody>
      </p:sp>
      <p:sp>
        <p:nvSpPr>
          <p:cNvPr id="19" name="TextBox 18"/>
          <p:cNvSpPr txBox="1"/>
          <p:nvPr/>
        </p:nvSpPr>
        <p:spPr>
          <a:xfrm>
            <a:off x="5212703" y="4281826"/>
            <a:ext cx="1278294"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eat</a:t>
            </a:r>
          </a:p>
        </p:txBody>
      </p:sp>
      <p:sp>
        <p:nvSpPr>
          <p:cNvPr id="20" name="TextBox 19"/>
          <p:cNvSpPr txBox="1"/>
          <p:nvPr/>
        </p:nvSpPr>
        <p:spPr>
          <a:xfrm>
            <a:off x="5753878" y="4987314"/>
            <a:ext cx="1278294"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grass</a:t>
            </a:r>
          </a:p>
        </p:txBody>
      </p:sp>
      <p:cxnSp>
        <p:nvCxnSpPr>
          <p:cNvPr id="21" name="Straight Arrow Connector 20"/>
          <p:cNvCxnSpPr/>
          <p:nvPr/>
        </p:nvCxnSpPr>
        <p:spPr>
          <a:xfrm flipH="1" flipV="1">
            <a:off x="5125616" y="4096316"/>
            <a:ext cx="345233" cy="31724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H="1" flipV="1">
            <a:off x="5753878" y="4809624"/>
            <a:ext cx="342123" cy="285067"/>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7125477" y="2929989"/>
            <a:ext cx="4957666"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A2: Horses with worms eat grain</a:t>
            </a:r>
          </a:p>
        </p:txBody>
      </p:sp>
      <p:sp>
        <p:nvSpPr>
          <p:cNvPr id="24" name="TextBox 23"/>
          <p:cNvSpPr txBox="1"/>
          <p:nvPr/>
        </p:nvSpPr>
        <p:spPr>
          <a:xfrm>
            <a:off x="9410543" y="3576338"/>
            <a:ext cx="1278294"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horses</a:t>
            </a:r>
          </a:p>
        </p:txBody>
      </p:sp>
      <p:sp>
        <p:nvSpPr>
          <p:cNvPr id="25" name="TextBox 24"/>
          <p:cNvSpPr txBox="1"/>
          <p:nvPr/>
        </p:nvSpPr>
        <p:spPr>
          <a:xfrm>
            <a:off x="10342051" y="4281826"/>
            <a:ext cx="1278294"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eat</a:t>
            </a:r>
          </a:p>
        </p:txBody>
      </p:sp>
      <p:sp>
        <p:nvSpPr>
          <p:cNvPr id="26" name="TextBox 25"/>
          <p:cNvSpPr txBox="1"/>
          <p:nvPr/>
        </p:nvSpPr>
        <p:spPr>
          <a:xfrm>
            <a:off x="8132249" y="5139891"/>
            <a:ext cx="1278294"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worms</a:t>
            </a:r>
          </a:p>
        </p:txBody>
      </p:sp>
      <p:cxnSp>
        <p:nvCxnSpPr>
          <p:cNvPr id="27" name="Straight Arrow Connector 26"/>
          <p:cNvCxnSpPr/>
          <p:nvPr/>
        </p:nvCxnSpPr>
        <p:spPr>
          <a:xfrm flipH="1" flipV="1">
            <a:off x="10254964" y="4096316"/>
            <a:ext cx="345233" cy="31724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flipH="1" flipV="1">
            <a:off x="10883227" y="4809625"/>
            <a:ext cx="472128" cy="415518"/>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8830803" y="4281826"/>
            <a:ext cx="1278294"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with</a:t>
            </a:r>
          </a:p>
        </p:txBody>
      </p:sp>
      <p:sp>
        <p:nvSpPr>
          <p:cNvPr id="30" name="TextBox 29"/>
          <p:cNvSpPr txBox="1"/>
          <p:nvPr/>
        </p:nvSpPr>
        <p:spPr>
          <a:xfrm>
            <a:off x="11035626" y="5139714"/>
            <a:ext cx="1278294"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grain</a:t>
            </a:r>
          </a:p>
        </p:txBody>
      </p:sp>
      <p:cxnSp>
        <p:nvCxnSpPr>
          <p:cNvPr id="32" name="Straight Arrow Connector 31"/>
          <p:cNvCxnSpPr/>
          <p:nvPr/>
        </p:nvCxnSpPr>
        <p:spPr>
          <a:xfrm flipV="1">
            <a:off x="8771396" y="4778980"/>
            <a:ext cx="444291" cy="522267"/>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flipV="1">
            <a:off x="9410543" y="4112171"/>
            <a:ext cx="465754" cy="261687"/>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4202507" y="5767578"/>
            <a:ext cx="2922970" cy="600164"/>
          </a:xfrm>
          <a:prstGeom prst="rect">
            <a:avLst/>
          </a:prstGeom>
          <a:noFill/>
        </p:spPr>
        <p:txBody>
          <a:bodyPr wrap="square" lIns="182880" tIns="146304" rIns="182880" bIns="146304" rtlCol="0">
            <a:spAutoFit/>
          </a:bodyPr>
          <a:lstStyle/>
          <a:p>
            <a:pPr algn="ctr">
              <a:lnSpc>
                <a:spcPct val="90000"/>
              </a:lnSpc>
              <a:spcAft>
                <a:spcPts val="600"/>
              </a:spcAft>
            </a:pPr>
            <a:r>
              <a:rPr lang="en-US" sz="2200" i="1" dirty="0">
                <a:solidFill>
                  <a:srgbClr val="00B050"/>
                </a:solidFill>
                <a:latin typeface="Times New Roman" panose="02020603050405020304" pitchFamily="18" charset="0"/>
                <a:cs typeface="Times New Roman" panose="02020603050405020304" pitchFamily="18" charset="0"/>
              </a:rPr>
              <a:t>Complete Agreement</a:t>
            </a:r>
          </a:p>
        </p:txBody>
      </p:sp>
      <p:sp>
        <p:nvSpPr>
          <p:cNvPr id="40" name="TextBox 39"/>
          <p:cNvSpPr txBox="1"/>
          <p:nvPr/>
        </p:nvSpPr>
        <p:spPr>
          <a:xfrm>
            <a:off x="8588205" y="5767578"/>
            <a:ext cx="2922970" cy="600164"/>
          </a:xfrm>
          <a:prstGeom prst="rect">
            <a:avLst/>
          </a:prstGeom>
          <a:noFill/>
        </p:spPr>
        <p:txBody>
          <a:bodyPr wrap="square" lIns="182880" tIns="146304" rIns="182880" bIns="146304" rtlCol="0">
            <a:spAutoFit/>
          </a:bodyPr>
          <a:lstStyle/>
          <a:p>
            <a:pPr algn="ctr">
              <a:lnSpc>
                <a:spcPct val="90000"/>
              </a:lnSpc>
              <a:spcAft>
                <a:spcPts val="600"/>
              </a:spcAft>
            </a:pPr>
            <a:r>
              <a:rPr lang="en-US" sz="2200" i="1" dirty="0">
                <a:solidFill>
                  <a:srgbClr val="00B050"/>
                </a:solidFill>
                <a:latin typeface="Times New Roman" panose="02020603050405020304" pitchFamily="18" charset="0"/>
                <a:cs typeface="Times New Roman" panose="02020603050405020304" pitchFamily="18" charset="0"/>
              </a:rPr>
              <a:t>Partial Agreement</a:t>
            </a:r>
          </a:p>
        </p:txBody>
      </p:sp>
      <p:cxnSp>
        <p:nvCxnSpPr>
          <p:cNvPr id="42" name="Straight Connector 41"/>
          <p:cNvCxnSpPr/>
          <p:nvPr/>
        </p:nvCxnSpPr>
        <p:spPr>
          <a:xfrm>
            <a:off x="3828660" y="2799184"/>
            <a:ext cx="0" cy="3489649"/>
          </a:xfrm>
          <a:prstGeom prst="line">
            <a:avLst/>
          </a:prstGeom>
          <a:ln>
            <a:solidFill>
              <a:srgbClr val="C00000"/>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7134808" y="2808515"/>
            <a:ext cx="0" cy="3489649"/>
          </a:xfrm>
          <a:prstGeom prst="line">
            <a:avLst/>
          </a:prstGeom>
          <a:ln>
            <a:solidFill>
              <a:srgbClr val="C00000"/>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38573030"/>
      </p:ext>
    </p:extLst>
  </p:cSld>
  <p:clrMapOvr>
    <a:masterClrMapping/>
  </p:clrMapOvr>
  <p:transition>
    <p:fad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03B8D93-1415-43E1-B665-115ED7E24A72}"/>
              </a:ext>
            </a:extLst>
          </p:cNvPr>
          <p:cNvSpPr>
            <a:spLocks noGrp="1"/>
          </p:cNvSpPr>
          <p:nvPr>
            <p:ph type="title"/>
          </p:nvPr>
        </p:nvSpPr>
        <p:spPr/>
        <p:txBody>
          <a:bodyPr/>
          <a:lstStyle/>
          <a:p>
            <a:r>
              <a:rPr lang="en-US" dirty="0"/>
              <a:t>Sparsity of Textual Relations</a:t>
            </a:r>
          </a:p>
        </p:txBody>
      </p:sp>
      <p:pic>
        <p:nvPicPr>
          <p:cNvPr id="7" name="Content Placeholder 6">
            <a:extLst>
              <a:ext uri="{FF2B5EF4-FFF2-40B4-BE49-F238E27FC236}">
                <a16:creationId xmlns:a16="http://schemas.microsoft.com/office/drawing/2014/main" id="{2F546550-E9BA-4C7E-8671-B7B1A26A4E56}"/>
              </a:ext>
            </a:extLst>
          </p:cNvPr>
          <p:cNvPicPr>
            <a:picLocks noGrp="1" noChangeAspect="1"/>
          </p:cNvPicPr>
          <p:nvPr>
            <p:ph sz="quarter" idx="10"/>
          </p:nvPr>
        </p:nvPicPr>
        <p:blipFill>
          <a:blip r:embed="rId3"/>
          <a:stretch>
            <a:fillRect/>
          </a:stretch>
        </p:blipFill>
        <p:spPr>
          <a:xfrm>
            <a:off x="1751153" y="1523977"/>
            <a:ext cx="8335822" cy="4681652"/>
          </a:xfrm>
          <a:prstGeom prst="rect">
            <a:avLst/>
          </a:prstGeom>
        </p:spPr>
      </p:pic>
      <p:sp>
        <p:nvSpPr>
          <p:cNvPr id="4" name="TextBox 3">
            <a:extLst>
              <a:ext uri="{FF2B5EF4-FFF2-40B4-BE49-F238E27FC236}">
                <a16:creationId xmlns:a16="http://schemas.microsoft.com/office/drawing/2014/main" id="{FB2C6F78-D604-422B-A2EC-53CC8D9D291F}"/>
              </a:ext>
            </a:extLst>
          </p:cNvPr>
          <p:cNvSpPr txBox="1"/>
          <p:nvPr/>
        </p:nvSpPr>
        <p:spPr>
          <a:xfrm>
            <a:off x="4617459" y="6515134"/>
            <a:ext cx="7546425" cy="400110"/>
          </a:xfrm>
          <a:prstGeom prst="rect">
            <a:avLst/>
          </a:prstGeom>
          <a:noFill/>
        </p:spPr>
        <p:txBody>
          <a:bodyPr wrap="none" rtlCol="0">
            <a:spAutoFit/>
          </a:bodyPr>
          <a:lstStyle/>
          <a:p>
            <a:r>
              <a:rPr lang="en-US" sz="2000" i="1" dirty="0">
                <a:solidFill>
                  <a:srgbClr val="0070C0"/>
                </a:solidFill>
              </a:rPr>
              <a:t>[Toutanova, Chen, Pantel, Poon, Choudhury, Gamon, EMNLP 2015]</a:t>
            </a:r>
          </a:p>
        </p:txBody>
      </p:sp>
    </p:spTree>
    <p:extLst>
      <p:ext uri="{BB962C8B-B14F-4D97-AF65-F5344CB8AC3E}">
        <p14:creationId xmlns:p14="http://schemas.microsoft.com/office/powerpoint/2010/main" val="2635532615"/>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E00530-7425-414F-B7B7-F568916AA7FF}"/>
              </a:ext>
            </a:extLst>
          </p:cNvPr>
          <p:cNvSpPr>
            <a:spLocks noGrp="1"/>
          </p:cNvSpPr>
          <p:nvPr>
            <p:ph type="title"/>
          </p:nvPr>
        </p:nvSpPr>
        <p:spPr/>
        <p:txBody>
          <a:bodyPr/>
          <a:lstStyle/>
          <a:p>
            <a:r>
              <a:rPr lang="en-US" sz="4400" dirty="0"/>
              <a:t>Convolutional NN for Textual Relation</a:t>
            </a:r>
            <a:r>
              <a:rPr lang="en-US" sz="3600" dirty="0"/>
              <a:t> [Toutanova+ 15]</a:t>
            </a:r>
            <a:endParaRPr lang="en-US" dirty="0"/>
          </a:p>
        </p:txBody>
      </p:sp>
      <p:pic>
        <p:nvPicPr>
          <p:cNvPr id="4" name="Picture 3">
            <a:extLst>
              <a:ext uri="{FF2B5EF4-FFF2-40B4-BE49-F238E27FC236}">
                <a16:creationId xmlns:a16="http://schemas.microsoft.com/office/drawing/2014/main" id="{C84DD879-071B-4F12-A97A-654AED4A8190}"/>
              </a:ext>
            </a:extLst>
          </p:cNvPr>
          <p:cNvPicPr>
            <a:picLocks noChangeAspect="1"/>
          </p:cNvPicPr>
          <p:nvPr/>
        </p:nvPicPr>
        <p:blipFill>
          <a:blip r:embed="rId3"/>
          <a:stretch>
            <a:fillRect/>
          </a:stretch>
        </p:blipFill>
        <p:spPr>
          <a:xfrm>
            <a:off x="3682893" y="1397947"/>
            <a:ext cx="907555" cy="1447492"/>
          </a:xfrm>
          <a:prstGeom prst="rect">
            <a:avLst/>
          </a:prstGeom>
        </p:spPr>
      </p:pic>
      <p:sp>
        <p:nvSpPr>
          <p:cNvPr id="5" name="TextBox 4">
            <a:extLst>
              <a:ext uri="{FF2B5EF4-FFF2-40B4-BE49-F238E27FC236}">
                <a16:creationId xmlns:a16="http://schemas.microsoft.com/office/drawing/2014/main" id="{D89E4487-6764-4BE2-81E3-5180D0DF0E32}"/>
              </a:ext>
            </a:extLst>
          </p:cNvPr>
          <p:cNvSpPr txBox="1"/>
          <p:nvPr/>
        </p:nvSpPr>
        <p:spPr>
          <a:xfrm>
            <a:off x="3367922" y="3150436"/>
            <a:ext cx="1850069" cy="478376"/>
          </a:xfrm>
          <a:prstGeom prst="rect">
            <a:avLst/>
          </a:prstGeom>
          <a:noFill/>
        </p:spPr>
        <p:txBody>
          <a:bodyPr wrap="none" rtlCol="0">
            <a:spAutoFit/>
          </a:bodyPr>
          <a:lstStyle/>
          <a:p>
            <a:r>
              <a:rPr lang="en-US" sz="2448" dirty="0"/>
              <a:t>KB relations</a:t>
            </a:r>
          </a:p>
        </p:txBody>
      </p:sp>
      <p:pic>
        <p:nvPicPr>
          <p:cNvPr id="6" name="Picture 5">
            <a:extLst>
              <a:ext uri="{FF2B5EF4-FFF2-40B4-BE49-F238E27FC236}">
                <a16:creationId xmlns:a16="http://schemas.microsoft.com/office/drawing/2014/main" id="{283BA4C0-FD0B-4AA0-BFF9-0686960A33E1}"/>
              </a:ext>
            </a:extLst>
          </p:cNvPr>
          <p:cNvPicPr>
            <a:picLocks noChangeAspect="1"/>
          </p:cNvPicPr>
          <p:nvPr/>
        </p:nvPicPr>
        <p:blipFill>
          <a:blip r:embed="rId3"/>
          <a:stretch>
            <a:fillRect/>
          </a:stretch>
        </p:blipFill>
        <p:spPr>
          <a:xfrm>
            <a:off x="5289240" y="1368817"/>
            <a:ext cx="928203" cy="1480425"/>
          </a:xfrm>
          <a:prstGeom prst="rect">
            <a:avLst/>
          </a:prstGeom>
        </p:spPr>
      </p:pic>
      <p:sp>
        <p:nvSpPr>
          <p:cNvPr id="7" name="TextBox 6">
            <a:extLst>
              <a:ext uri="{FF2B5EF4-FFF2-40B4-BE49-F238E27FC236}">
                <a16:creationId xmlns:a16="http://schemas.microsoft.com/office/drawing/2014/main" id="{4798596D-3A87-4781-9C5A-74B8D41F9165}"/>
              </a:ext>
            </a:extLst>
          </p:cNvPr>
          <p:cNvSpPr txBox="1"/>
          <p:nvPr/>
        </p:nvSpPr>
        <p:spPr>
          <a:xfrm>
            <a:off x="5267585" y="3150436"/>
            <a:ext cx="2459631" cy="478376"/>
          </a:xfrm>
          <a:prstGeom prst="rect">
            <a:avLst/>
          </a:prstGeom>
          <a:noFill/>
        </p:spPr>
        <p:txBody>
          <a:bodyPr wrap="none" rtlCol="0">
            <a:spAutoFit/>
          </a:bodyPr>
          <a:lstStyle/>
          <a:p>
            <a:r>
              <a:rPr lang="en-US" sz="2448" dirty="0"/>
              <a:t>Textual relations</a:t>
            </a:r>
          </a:p>
        </p:txBody>
      </p:sp>
      <p:pic>
        <p:nvPicPr>
          <p:cNvPr id="8" name="Picture 7">
            <a:extLst>
              <a:ext uri="{FF2B5EF4-FFF2-40B4-BE49-F238E27FC236}">
                <a16:creationId xmlns:a16="http://schemas.microsoft.com/office/drawing/2014/main" id="{5BADB19A-7BBA-4351-AEF5-91469F3DDCA5}"/>
              </a:ext>
            </a:extLst>
          </p:cNvPr>
          <p:cNvPicPr>
            <a:picLocks noChangeAspect="1"/>
          </p:cNvPicPr>
          <p:nvPr/>
        </p:nvPicPr>
        <p:blipFill>
          <a:blip r:embed="rId3"/>
          <a:stretch>
            <a:fillRect/>
          </a:stretch>
        </p:blipFill>
        <p:spPr>
          <a:xfrm>
            <a:off x="3734606" y="3886205"/>
            <a:ext cx="907555" cy="1447492"/>
          </a:xfrm>
          <a:prstGeom prst="rect">
            <a:avLst/>
          </a:prstGeom>
        </p:spPr>
      </p:pic>
      <p:sp>
        <p:nvSpPr>
          <p:cNvPr id="9" name="TextBox 8">
            <a:extLst>
              <a:ext uri="{FF2B5EF4-FFF2-40B4-BE49-F238E27FC236}">
                <a16:creationId xmlns:a16="http://schemas.microsoft.com/office/drawing/2014/main" id="{C4A4762D-CD83-4119-8C69-195E98CDC51D}"/>
              </a:ext>
            </a:extLst>
          </p:cNvPr>
          <p:cNvSpPr txBox="1"/>
          <p:nvPr/>
        </p:nvSpPr>
        <p:spPr>
          <a:xfrm>
            <a:off x="3417516" y="5751182"/>
            <a:ext cx="1850069" cy="478376"/>
          </a:xfrm>
          <a:prstGeom prst="rect">
            <a:avLst/>
          </a:prstGeom>
          <a:noFill/>
        </p:spPr>
        <p:txBody>
          <a:bodyPr wrap="none" rtlCol="0">
            <a:spAutoFit/>
          </a:bodyPr>
          <a:lstStyle/>
          <a:p>
            <a:r>
              <a:rPr lang="en-US" sz="2448" dirty="0"/>
              <a:t>KB relations</a:t>
            </a:r>
          </a:p>
        </p:txBody>
      </p:sp>
      <p:sp>
        <p:nvSpPr>
          <p:cNvPr id="10" name="TextBox 9">
            <a:extLst>
              <a:ext uri="{FF2B5EF4-FFF2-40B4-BE49-F238E27FC236}">
                <a16:creationId xmlns:a16="http://schemas.microsoft.com/office/drawing/2014/main" id="{B60E47DD-C270-40FE-903A-F48C70F9FC67}"/>
              </a:ext>
            </a:extLst>
          </p:cNvPr>
          <p:cNvSpPr txBox="1"/>
          <p:nvPr/>
        </p:nvSpPr>
        <p:spPr>
          <a:xfrm>
            <a:off x="5289240" y="5751182"/>
            <a:ext cx="2459631" cy="478376"/>
          </a:xfrm>
          <a:prstGeom prst="rect">
            <a:avLst/>
          </a:prstGeom>
          <a:noFill/>
        </p:spPr>
        <p:txBody>
          <a:bodyPr wrap="none" rtlCol="0">
            <a:spAutoFit/>
          </a:bodyPr>
          <a:lstStyle/>
          <a:p>
            <a:r>
              <a:rPr lang="en-US" sz="2448" dirty="0"/>
              <a:t>Textual relations</a:t>
            </a:r>
          </a:p>
        </p:txBody>
      </p:sp>
      <p:pic>
        <p:nvPicPr>
          <p:cNvPr id="11" name="Picture 10">
            <a:extLst>
              <a:ext uri="{FF2B5EF4-FFF2-40B4-BE49-F238E27FC236}">
                <a16:creationId xmlns:a16="http://schemas.microsoft.com/office/drawing/2014/main" id="{6A5C1491-2654-4DCC-B031-CE7FD2F6F57E}"/>
              </a:ext>
            </a:extLst>
          </p:cNvPr>
          <p:cNvPicPr>
            <a:picLocks noChangeAspect="1"/>
          </p:cNvPicPr>
          <p:nvPr/>
        </p:nvPicPr>
        <p:blipFill>
          <a:blip r:embed="rId4"/>
          <a:stretch>
            <a:fillRect/>
          </a:stretch>
        </p:blipFill>
        <p:spPr>
          <a:xfrm>
            <a:off x="7578349" y="3636458"/>
            <a:ext cx="2629814" cy="1959635"/>
          </a:xfrm>
          <a:prstGeom prst="rect">
            <a:avLst/>
          </a:prstGeom>
        </p:spPr>
      </p:pic>
      <p:pic>
        <p:nvPicPr>
          <p:cNvPr id="12" name="Picture 11">
            <a:extLst>
              <a:ext uri="{FF2B5EF4-FFF2-40B4-BE49-F238E27FC236}">
                <a16:creationId xmlns:a16="http://schemas.microsoft.com/office/drawing/2014/main" id="{4257A6DA-D17A-443D-8697-CD55D553BD06}"/>
              </a:ext>
            </a:extLst>
          </p:cNvPr>
          <p:cNvPicPr>
            <a:picLocks noChangeAspect="1"/>
          </p:cNvPicPr>
          <p:nvPr/>
        </p:nvPicPr>
        <p:blipFill>
          <a:blip r:embed="rId5"/>
          <a:stretch>
            <a:fillRect/>
          </a:stretch>
        </p:blipFill>
        <p:spPr>
          <a:xfrm>
            <a:off x="5362558" y="3824353"/>
            <a:ext cx="1001399" cy="1489262"/>
          </a:xfrm>
          <a:prstGeom prst="rect">
            <a:avLst/>
          </a:prstGeom>
        </p:spPr>
      </p:pic>
      <p:sp>
        <p:nvSpPr>
          <p:cNvPr id="13" name="Left Arrow 16">
            <a:extLst>
              <a:ext uri="{FF2B5EF4-FFF2-40B4-BE49-F238E27FC236}">
                <a16:creationId xmlns:a16="http://schemas.microsoft.com/office/drawing/2014/main" id="{077EB456-3425-4CE8-8CB2-0612B200C018}"/>
              </a:ext>
            </a:extLst>
          </p:cNvPr>
          <p:cNvSpPr/>
          <p:nvPr/>
        </p:nvSpPr>
        <p:spPr>
          <a:xfrm>
            <a:off x="6839180" y="4568983"/>
            <a:ext cx="1010320" cy="219379"/>
          </a:xfrm>
          <a:prstGeom prst="leftArrow">
            <a:avLst/>
          </a:prstGeom>
          <a:solidFill>
            <a:srgbClr val="FFC000">
              <a:alpha val="58000"/>
            </a:srgbClr>
          </a:solidFill>
          <a:ln w="635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4" name="TextBox 13">
            <a:extLst>
              <a:ext uri="{FF2B5EF4-FFF2-40B4-BE49-F238E27FC236}">
                <a16:creationId xmlns:a16="http://schemas.microsoft.com/office/drawing/2014/main" id="{E3B3C901-652B-473D-93BE-E37EC1DD338B}"/>
              </a:ext>
            </a:extLst>
          </p:cNvPr>
          <p:cNvSpPr txBox="1"/>
          <p:nvPr/>
        </p:nvSpPr>
        <p:spPr>
          <a:xfrm>
            <a:off x="2020729" y="1213382"/>
            <a:ext cx="812530" cy="1600908"/>
          </a:xfrm>
          <a:prstGeom prst="rect">
            <a:avLst/>
          </a:prstGeom>
          <a:noFill/>
        </p:spPr>
        <p:txBody>
          <a:bodyPr vert="vert270" wrap="square" rtlCol="0">
            <a:spAutoFit/>
          </a:bodyPr>
          <a:lstStyle/>
          <a:p>
            <a:r>
              <a:rPr lang="en-US" sz="4080" dirty="0"/>
              <a:t>Basic </a:t>
            </a:r>
          </a:p>
        </p:txBody>
      </p:sp>
      <p:sp>
        <p:nvSpPr>
          <p:cNvPr id="15" name="TextBox 14">
            <a:extLst>
              <a:ext uri="{FF2B5EF4-FFF2-40B4-BE49-F238E27FC236}">
                <a16:creationId xmlns:a16="http://schemas.microsoft.com/office/drawing/2014/main" id="{18EE4843-6031-42E8-A9F9-48B01384F7F0}"/>
              </a:ext>
            </a:extLst>
          </p:cNvPr>
          <p:cNvSpPr txBox="1"/>
          <p:nvPr/>
        </p:nvSpPr>
        <p:spPr>
          <a:xfrm>
            <a:off x="2020729" y="3311740"/>
            <a:ext cx="812530" cy="2098358"/>
          </a:xfrm>
          <a:prstGeom prst="rect">
            <a:avLst/>
          </a:prstGeom>
          <a:noFill/>
        </p:spPr>
        <p:txBody>
          <a:bodyPr vert="vert270" wrap="square" rtlCol="0">
            <a:spAutoFit/>
          </a:bodyPr>
          <a:lstStyle/>
          <a:p>
            <a:r>
              <a:rPr lang="en-US" sz="4080" dirty="0"/>
              <a:t>Conv</a:t>
            </a:r>
          </a:p>
        </p:txBody>
      </p:sp>
      <p:sp>
        <p:nvSpPr>
          <p:cNvPr id="16" name="TextBox 15">
            <a:extLst>
              <a:ext uri="{FF2B5EF4-FFF2-40B4-BE49-F238E27FC236}">
                <a16:creationId xmlns:a16="http://schemas.microsoft.com/office/drawing/2014/main" id="{4FF0C339-BDD4-4019-864F-764857DA94CA}"/>
              </a:ext>
            </a:extLst>
          </p:cNvPr>
          <p:cNvSpPr txBox="1"/>
          <p:nvPr/>
        </p:nvSpPr>
        <p:spPr>
          <a:xfrm>
            <a:off x="5139204" y="6399491"/>
            <a:ext cx="7024680" cy="469039"/>
          </a:xfrm>
          <a:prstGeom prst="rect">
            <a:avLst/>
          </a:prstGeom>
          <a:noFill/>
        </p:spPr>
        <p:txBody>
          <a:bodyPr wrap="none" rtlCol="0" anchor="t">
            <a:spAutoFit/>
          </a:bodyPr>
          <a:lstStyle/>
          <a:p>
            <a:pPr defTabSz="932597" fontAlgn="base">
              <a:spcBef>
                <a:spcPct val="0"/>
              </a:spcBef>
              <a:spcAft>
                <a:spcPct val="0"/>
              </a:spcAft>
            </a:pPr>
            <a:r>
              <a:rPr lang="en-US" sz="2400" dirty="0">
                <a:solidFill>
                  <a:srgbClr val="0070C0"/>
                </a:solidFill>
                <a:latin typeface="Arial" charset="0"/>
                <a:ea typeface="宋体"/>
                <a:cs typeface="Arial"/>
              </a:rPr>
              <a:t>Bi-LSTM</a:t>
            </a:r>
            <a:r>
              <a:rPr lang="en-US" sz="2400" dirty="0">
                <a:solidFill>
                  <a:srgbClr val="0070C0"/>
                </a:solidFill>
                <a:latin typeface="Arial" charset="0"/>
                <a:ea typeface="宋体"/>
              </a:rPr>
              <a:t> and cross-lingual </a:t>
            </a:r>
            <a:r>
              <a:rPr lang="en-US" sz="2000" i="1" dirty="0">
                <a:solidFill>
                  <a:srgbClr val="0070C0"/>
                </a:solidFill>
                <a:latin typeface="Arial" charset="0"/>
                <a:ea typeface="宋体"/>
              </a:rPr>
              <a:t>[</a:t>
            </a:r>
            <a:r>
              <a:rPr lang="en-US" sz="2000" i="1" dirty="0" err="1">
                <a:solidFill>
                  <a:srgbClr val="0070C0"/>
                </a:solidFill>
                <a:latin typeface="Arial" charset="0"/>
                <a:ea typeface="宋体"/>
              </a:rPr>
              <a:t>Verga</a:t>
            </a:r>
            <a:r>
              <a:rPr lang="en-US" sz="2000" i="1" dirty="0">
                <a:solidFill>
                  <a:srgbClr val="0070C0"/>
                </a:solidFill>
                <a:latin typeface="Arial" charset="0"/>
                <a:ea typeface="宋体"/>
              </a:rPr>
              <a:t> et al. NAACL 2016]</a:t>
            </a:r>
            <a:endParaRPr lang="en-US" sz="2400" i="1" dirty="0">
              <a:solidFill>
                <a:srgbClr val="0070C0"/>
              </a:solidFill>
              <a:latin typeface="Arial" charset="0"/>
              <a:ea typeface="宋体"/>
            </a:endParaRPr>
          </a:p>
        </p:txBody>
      </p:sp>
    </p:spTree>
    <p:extLst>
      <p:ext uri="{BB962C8B-B14F-4D97-AF65-F5344CB8AC3E}">
        <p14:creationId xmlns:p14="http://schemas.microsoft.com/office/powerpoint/2010/main" val="2128102695"/>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8B22BD-109F-430E-8CB5-29FB446995F0}"/>
              </a:ext>
            </a:extLst>
          </p:cNvPr>
          <p:cNvSpPr>
            <a:spLocks noGrp="1"/>
          </p:cNvSpPr>
          <p:nvPr>
            <p:ph type="title"/>
          </p:nvPr>
        </p:nvSpPr>
        <p:spPr/>
        <p:txBody>
          <a:bodyPr/>
          <a:lstStyle/>
          <a:p>
            <a:r>
              <a:rPr lang="en-US" sz="4400" dirty="0"/>
              <a:t>Compositional Parametrization of Textual Relations</a:t>
            </a:r>
          </a:p>
        </p:txBody>
      </p:sp>
      <p:pic>
        <p:nvPicPr>
          <p:cNvPr id="4" name="Picture 3">
            <a:extLst>
              <a:ext uri="{FF2B5EF4-FFF2-40B4-BE49-F238E27FC236}">
                <a16:creationId xmlns:a16="http://schemas.microsoft.com/office/drawing/2014/main" id="{38080C35-ED06-4008-BD99-6064874F0A23}"/>
              </a:ext>
            </a:extLst>
          </p:cNvPr>
          <p:cNvPicPr>
            <a:picLocks noChangeAspect="1"/>
          </p:cNvPicPr>
          <p:nvPr/>
        </p:nvPicPr>
        <p:blipFill>
          <a:blip r:embed="rId3"/>
          <a:stretch>
            <a:fillRect/>
          </a:stretch>
        </p:blipFill>
        <p:spPr>
          <a:xfrm>
            <a:off x="1304982" y="1555034"/>
            <a:ext cx="10194762" cy="4559280"/>
          </a:xfrm>
          <a:prstGeom prst="rect">
            <a:avLst/>
          </a:prstGeom>
        </p:spPr>
      </p:pic>
      <p:sp>
        <p:nvSpPr>
          <p:cNvPr id="5" name="TextBox 4">
            <a:extLst>
              <a:ext uri="{FF2B5EF4-FFF2-40B4-BE49-F238E27FC236}">
                <a16:creationId xmlns:a16="http://schemas.microsoft.com/office/drawing/2014/main" id="{C8AA9200-86C2-4FD7-AACB-C638469EA2E4}"/>
              </a:ext>
            </a:extLst>
          </p:cNvPr>
          <p:cNvSpPr txBox="1"/>
          <p:nvPr/>
        </p:nvSpPr>
        <p:spPr>
          <a:xfrm>
            <a:off x="4615413" y="6341182"/>
            <a:ext cx="7546425" cy="400110"/>
          </a:xfrm>
          <a:prstGeom prst="rect">
            <a:avLst/>
          </a:prstGeom>
          <a:noFill/>
        </p:spPr>
        <p:txBody>
          <a:bodyPr wrap="none" rtlCol="0">
            <a:spAutoFit/>
          </a:bodyPr>
          <a:lstStyle/>
          <a:p>
            <a:r>
              <a:rPr lang="en-US" sz="2000" i="1" dirty="0">
                <a:solidFill>
                  <a:srgbClr val="0070C0"/>
                </a:solidFill>
              </a:rPr>
              <a:t>[Toutanova, Chen, Pantel, Poon, Choudhury, Gamon, EMNLP 2015]</a:t>
            </a:r>
          </a:p>
        </p:txBody>
      </p:sp>
    </p:spTree>
    <p:extLst>
      <p:ext uri="{BB962C8B-B14F-4D97-AF65-F5344CB8AC3E}">
        <p14:creationId xmlns:p14="http://schemas.microsoft.com/office/powerpoint/2010/main" val="2063998965"/>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EF897D-05E1-4842-BECB-4D0456D4D0FD}"/>
              </a:ext>
            </a:extLst>
          </p:cNvPr>
          <p:cNvSpPr>
            <a:spLocks noGrp="1"/>
          </p:cNvSpPr>
          <p:nvPr>
            <p:ph type="title"/>
          </p:nvPr>
        </p:nvSpPr>
        <p:spPr>
          <a:xfrm>
            <a:off x="272274" y="127968"/>
            <a:ext cx="11889564" cy="917575"/>
          </a:xfrm>
        </p:spPr>
        <p:txBody>
          <a:bodyPr/>
          <a:lstStyle/>
          <a:p>
            <a:r>
              <a:rPr lang="en-US" dirty="0"/>
              <a:t>Learning Embeddings for Relation Paths</a:t>
            </a:r>
          </a:p>
        </p:txBody>
      </p:sp>
      <p:sp>
        <p:nvSpPr>
          <p:cNvPr id="3" name="Content Placeholder 2">
            <a:extLst>
              <a:ext uri="{FF2B5EF4-FFF2-40B4-BE49-F238E27FC236}">
                <a16:creationId xmlns:a16="http://schemas.microsoft.com/office/drawing/2014/main" id="{8D25F17E-F867-4025-87F8-E46959748C70}"/>
              </a:ext>
            </a:extLst>
          </p:cNvPr>
          <p:cNvSpPr>
            <a:spLocks noGrp="1"/>
          </p:cNvSpPr>
          <p:nvPr>
            <p:ph sz="quarter" idx="10"/>
          </p:nvPr>
        </p:nvSpPr>
        <p:spPr>
          <a:xfrm>
            <a:off x="272274" y="1062260"/>
            <a:ext cx="11887200" cy="683264"/>
          </a:xfrm>
        </p:spPr>
        <p:txBody>
          <a:bodyPr/>
          <a:lstStyle/>
          <a:p>
            <a:r>
              <a:rPr lang="en-US" dirty="0"/>
              <a:t>A bioinformatic example:</a:t>
            </a:r>
          </a:p>
        </p:txBody>
      </p:sp>
      <p:pic>
        <p:nvPicPr>
          <p:cNvPr id="4" name="Picture 3">
            <a:extLst>
              <a:ext uri="{FF2B5EF4-FFF2-40B4-BE49-F238E27FC236}">
                <a16:creationId xmlns:a16="http://schemas.microsoft.com/office/drawing/2014/main" id="{581A30BD-A9C9-439B-9B74-0AEA5246D474}"/>
              </a:ext>
            </a:extLst>
          </p:cNvPr>
          <p:cNvPicPr>
            <a:picLocks noChangeAspect="1"/>
          </p:cNvPicPr>
          <p:nvPr/>
        </p:nvPicPr>
        <p:blipFill>
          <a:blip r:embed="rId2"/>
          <a:stretch>
            <a:fillRect/>
          </a:stretch>
        </p:blipFill>
        <p:spPr>
          <a:xfrm>
            <a:off x="9190080" y="1913895"/>
            <a:ext cx="2971758" cy="752464"/>
          </a:xfrm>
          <a:prstGeom prst="rect">
            <a:avLst/>
          </a:prstGeom>
        </p:spPr>
      </p:pic>
      <p:sp>
        <p:nvSpPr>
          <p:cNvPr id="5" name="Arc 4">
            <a:extLst>
              <a:ext uri="{FF2B5EF4-FFF2-40B4-BE49-F238E27FC236}">
                <a16:creationId xmlns:a16="http://schemas.microsoft.com/office/drawing/2014/main" id="{2038D1FA-CDB1-4431-86AC-6B495E50D725}"/>
              </a:ext>
            </a:extLst>
          </p:cNvPr>
          <p:cNvSpPr/>
          <p:nvPr/>
        </p:nvSpPr>
        <p:spPr>
          <a:xfrm rot="19337607" flipV="1">
            <a:off x="5984959" y="4161068"/>
            <a:ext cx="3867571" cy="1612664"/>
          </a:xfrm>
          <a:prstGeom prst="arc">
            <a:avLst>
              <a:gd name="adj1" fmla="val 10695891"/>
              <a:gd name="adj2" fmla="val 21588181"/>
            </a:avLst>
          </a:prstGeom>
          <a:ln w="38100">
            <a:solidFill>
              <a:srgbClr val="00B05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vert="horz" rtlCol="0" anchor="t" anchorCtr="0"/>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505050"/>
              </a:solidFill>
              <a:effectLst/>
              <a:uLnTx/>
              <a:uFillTx/>
              <a:latin typeface="Segoe UI"/>
              <a:ea typeface="+mn-ea"/>
              <a:cs typeface="+mn-cs"/>
            </a:endParaRPr>
          </a:p>
        </p:txBody>
      </p:sp>
      <p:grpSp>
        <p:nvGrpSpPr>
          <p:cNvPr id="6" name="Group 5">
            <a:extLst>
              <a:ext uri="{FF2B5EF4-FFF2-40B4-BE49-F238E27FC236}">
                <a16:creationId xmlns:a16="http://schemas.microsoft.com/office/drawing/2014/main" id="{DB7CD4CD-5867-47AA-8CBA-4014C310FC14}"/>
              </a:ext>
            </a:extLst>
          </p:cNvPr>
          <p:cNvGrpSpPr/>
          <p:nvPr/>
        </p:nvGrpSpPr>
        <p:grpSpPr>
          <a:xfrm>
            <a:off x="2004951" y="1691134"/>
            <a:ext cx="7646059" cy="4678757"/>
            <a:chOff x="1399437" y="1203877"/>
            <a:chExt cx="7646059" cy="4678757"/>
          </a:xfrm>
        </p:grpSpPr>
        <p:sp>
          <p:nvSpPr>
            <p:cNvPr id="7" name="TextBox 6">
              <a:extLst>
                <a:ext uri="{FF2B5EF4-FFF2-40B4-BE49-F238E27FC236}">
                  <a16:creationId xmlns:a16="http://schemas.microsoft.com/office/drawing/2014/main" id="{AB41455A-DC98-4C21-B85D-14AA6ADD15DD}"/>
                </a:ext>
              </a:extLst>
            </p:cNvPr>
            <p:cNvSpPr txBox="1"/>
            <p:nvPr/>
          </p:nvSpPr>
          <p:spPr>
            <a:xfrm>
              <a:off x="4712149" y="4687063"/>
              <a:ext cx="838306" cy="406265"/>
            </a:xfrm>
            <a:prstGeom prst="rect">
              <a:avLst/>
            </a:prstGeom>
            <a:noFill/>
          </p:spPr>
          <p:txBody>
            <a:bodyPr wrap="non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040" b="0" i="0" u="none" strike="noStrike" kern="1200" cap="none" spc="0" normalizeH="0" baseline="0" noProof="0" dirty="0">
                  <a:ln>
                    <a:noFill/>
                  </a:ln>
                  <a:solidFill>
                    <a:srgbClr val="C00000"/>
                  </a:solidFill>
                  <a:effectLst/>
                  <a:uLnTx/>
                  <a:uFillTx/>
                  <a:latin typeface="Segoe UI"/>
                  <a:ea typeface="+mn-ea"/>
                  <a:cs typeface="+mn-cs"/>
                </a:rPr>
                <a:t>KITLG</a:t>
              </a:r>
            </a:p>
          </p:txBody>
        </p:sp>
        <p:sp>
          <p:nvSpPr>
            <p:cNvPr id="8" name="TextBox 7">
              <a:extLst>
                <a:ext uri="{FF2B5EF4-FFF2-40B4-BE49-F238E27FC236}">
                  <a16:creationId xmlns:a16="http://schemas.microsoft.com/office/drawing/2014/main" id="{FA7CB243-A00C-41C7-9F13-F2A3EDFE0D02}"/>
                </a:ext>
              </a:extLst>
            </p:cNvPr>
            <p:cNvSpPr txBox="1"/>
            <p:nvPr/>
          </p:nvSpPr>
          <p:spPr>
            <a:xfrm>
              <a:off x="4618299" y="1203877"/>
              <a:ext cx="1027845" cy="406265"/>
            </a:xfrm>
            <a:prstGeom prst="rect">
              <a:avLst/>
            </a:prstGeom>
            <a:noFill/>
          </p:spPr>
          <p:txBody>
            <a:bodyPr wrap="non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040" b="0" i="0" u="none" strike="noStrike" kern="1200" cap="none" spc="0" normalizeH="0" baseline="0" noProof="0" dirty="0">
                  <a:ln>
                    <a:noFill/>
                  </a:ln>
                  <a:solidFill>
                    <a:srgbClr val="C00000"/>
                  </a:solidFill>
                  <a:effectLst/>
                  <a:uLnTx/>
                  <a:uFillTx/>
                  <a:latin typeface="Segoe UI"/>
                  <a:ea typeface="+mn-ea"/>
                  <a:cs typeface="+mn-cs"/>
                </a:rPr>
                <a:t>MAPK1</a:t>
              </a:r>
            </a:p>
          </p:txBody>
        </p:sp>
        <p:sp>
          <p:nvSpPr>
            <p:cNvPr id="9" name="TextBox 8">
              <a:extLst>
                <a:ext uri="{FF2B5EF4-FFF2-40B4-BE49-F238E27FC236}">
                  <a16:creationId xmlns:a16="http://schemas.microsoft.com/office/drawing/2014/main" id="{66FDD127-5570-4187-97ED-4D4618B49EF2}"/>
                </a:ext>
              </a:extLst>
            </p:cNvPr>
            <p:cNvSpPr txBox="1"/>
            <p:nvPr/>
          </p:nvSpPr>
          <p:spPr>
            <a:xfrm>
              <a:off x="8017378" y="2328997"/>
              <a:ext cx="813043" cy="406265"/>
            </a:xfrm>
            <a:prstGeom prst="rect">
              <a:avLst/>
            </a:prstGeom>
            <a:noFill/>
          </p:spPr>
          <p:txBody>
            <a:bodyPr wrap="non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040" b="0" i="0" u="none" strike="noStrike" kern="1200" cap="none" spc="0" normalizeH="0" baseline="0" noProof="0" dirty="0">
                  <a:ln>
                    <a:noFill/>
                  </a:ln>
                  <a:solidFill>
                    <a:srgbClr val="C00000"/>
                  </a:solidFill>
                  <a:effectLst/>
                  <a:uLnTx/>
                  <a:uFillTx/>
                  <a:latin typeface="Segoe UI"/>
                  <a:ea typeface="+mn-ea"/>
                  <a:cs typeface="+mn-cs"/>
                </a:rPr>
                <a:t>GRB2</a:t>
              </a:r>
            </a:p>
          </p:txBody>
        </p:sp>
        <p:sp>
          <p:nvSpPr>
            <p:cNvPr id="10" name="Arc 9">
              <a:extLst>
                <a:ext uri="{FF2B5EF4-FFF2-40B4-BE49-F238E27FC236}">
                  <a16:creationId xmlns:a16="http://schemas.microsoft.com/office/drawing/2014/main" id="{D5AF26F0-311C-492F-AF75-8C4107868189}"/>
                </a:ext>
              </a:extLst>
            </p:cNvPr>
            <p:cNvSpPr/>
            <p:nvPr/>
          </p:nvSpPr>
          <p:spPr>
            <a:xfrm>
              <a:off x="4759406" y="1780162"/>
              <a:ext cx="3439237" cy="1116627"/>
            </a:xfrm>
            <a:prstGeom prst="arc">
              <a:avLst>
                <a:gd name="adj1" fmla="val 13033368"/>
                <a:gd name="adj2" fmla="val 21363684"/>
              </a:avLst>
            </a:prstGeom>
            <a:ln w="38100">
              <a:solidFill>
                <a:srgbClr val="00B05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vert="horz" rtlCol="0" anchor="t" anchorCtr="0"/>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505050"/>
                </a:solidFill>
                <a:effectLst/>
                <a:uLnTx/>
                <a:uFillTx/>
                <a:latin typeface="Segoe UI"/>
                <a:ea typeface="+mn-ea"/>
                <a:cs typeface="+mn-cs"/>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7C8CAAF6-FA91-4FBA-9AE2-C7F658F888FB}"/>
                    </a:ext>
                  </a:extLst>
                </p:cNvPr>
                <p:cNvSpPr txBox="1"/>
                <p:nvPr/>
              </p:nvSpPr>
              <p:spPr>
                <a:xfrm rot="3015829">
                  <a:off x="6025230" y="2723386"/>
                  <a:ext cx="1219200" cy="338554"/>
                </a:xfrm>
                <a:prstGeom prst="rect">
                  <a:avLst/>
                </a:prstGeom>
                <a:noFill/>
              </p:spPr>
              <p:txBody>
                <a:bodyPr vert="horz" wrap="squar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0C0"/>
                      </a:solidFill>
                      <a:effectLst/>
                      <a:uLnTx/>
                      <a:uFillTx/>
                      <a:latin typeface="Agency FB" panose="020B0503020202020204" pitchFamily="34" charset="0"/>
                      <a:ea typeface="+mn-ea"/>
                      <a:cs typeface="+mn-cs"/>
                    </a:rPr>
                    <a:t>REGULATION </a:t>
                  </a:r>
                  <a14:m>
                    <m:oMath xmlns:m="http://schemas.openxmlformats.org/officeDocument/2006/math">
                      <m:r>
                        <a:rPr kumimoji="0" lang="en-US" sz="1600" b="0" i="1" u="none" strike="noStrike" kern="1200" cap="none" spc="0" normalizeH="0" baseline="0" noProof="0">
                          <a:ln>
                            <a:noFill/>
                          </a:ln>
                          <a:solidFill>
                            <a:srgbClr val="0070C0"/>
                          </a:solidFill>
                          <a:effectLst/>
                          <a:uLnTx/>
                          <a:uFillTx/>
                          <a:latin typeface="Cambria Math" panose="02040503050406030204" pitchFamily="18" charset="0"/>
                          <a:ea typeface="+mn-ea"/>
                          <a:cs typeface="+mn-cs"/>
                        </a:rPr>
                        <m:t>↑</m:t>
                      </m:r>
                    </m:oMath>
                  </a14:m>
                  <a:endParaRPr kumimoji="0" lang="en-US" sz="1600" b="0" i="0" u="none" strike="noStrike" kern="1200" cap="none" spc="0" normalizeH="0" baseline="0" noProof="0" dirty="0">
                    <a:ln>
                      <a:noFill/>
                    </a:ln>
                    <a:solidFill>
                      <a:srgbClr val="0070C0"/>
                    </a:solidFill>
                    <a:effectLst/>
                    <a:uLnTx/>
                    <a:uFillTx/>
                    <a:latin typeface="Agency FB" panose="020B0503020202020204" pitchFamily="34" charset="0"/>
                    <a:ea typeface="+mn-ea"/>
                    <a:cs typeface="+mn-cs"/>
                  </a:endParaRPr>
                </a:p>
              </p:txBody>
            </p:sp>
          </mc:Choice>
          <mc:Fallback xmlns="">
            <p:sp>
              <p:nvSpPr>
                <p:cNvPr id="11" name="TextBox 10">
                  <a:extLst>
                    <a:ext uri="{FF2B5EF4-FFF2-40B4-BE49-F238E27FC236}">
                      <a16:creationId xmlns:a16="http://schemas.microsoft.com/office/drawing/2014/main" id="{7C8CAAF6-FA91-4FBA-9AE2-C7F658F888FB}"/>
                    </a:ext>
                  </a:extLst>
                </p:cNvPr>
                <p:cNvSpPr txBox="1">
                  <a:spLocks noRot="1" noChangeAspect="1" noMove="1" noResize="1" noEditPoints="1" noAdjustHandles="1" noChangeArrowheads="1" noChangeShapeType="1" noTextEdit="1"/>
                </p:cNvSpPr>
                <p:nvPr/>
              </p:nvSpPr>
              <p:spPr>
                <a:xfrm rot="3015829">
                  <a:off x="6025230" y="2723386"/>
                  <a:ext cx="1219200" cy="338554"/>
                </a:xfrm>
                <a:prstGeom prst="rect">
                  <a:avLst/>
                </a:prstGeom>
                <a:blipFill>
                  <a:blip r:embed="rId3"/>
                  <a:stretch>
                    <a:fillRect l="-7602" t="-2618"/>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23444403-0CF4-4BDF-984B-63485370E1EB}"/>
                </a:ext>
              </a:extLst>
            </p:cNvPr>
            <p:cNvSpPr txBox="1"/>
            <p:nvPr/>
          </p:nvSpPr>
          <p:spPr>
            <a:xfrm>
              <a:off x="5942361" y="3188385"/>
              <a:ext cx="524464" cy="406265"/>
            </a:xfrm>
            <a:prstGeom prst="rect">
              <a:avLst/>
            </a:prstGeom>
            <a:noFill/>
          </p:spPr>
          <p:txBody>
            <a:bodyPr wrap="squar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040" b="0" i="0" u="none" strike="noStrike" kern="1200" cap="none" spc="0" normalizeH="0" baseline="0" noProof="0" dirty="0">
                  <a:ln>
                    <a:noFill/>
                  </a:ln>
                  <a:solidFill>
                    <a:srgbClr val="C00000"/>
                  </a:solidFill>
                  <a:effectLst/>
                  <a:uLnTx/>
                  <a:uFillTx/>
                  <a:latin typeface="Segoe UI"/>
                  <a:ea typeface="+mn-ea"/>
                  <a:cs typeface="+mn-cs"/>
                </a:rPr>
                <a:t>IL2</a:t>
              </a:r>
            </a:p>
          </p:txBody>
        </p:sp>
        <p:pic>
          <p:nvPicPr>
            <p:cNvPr id="13" name="Picture 2" descr="Protein MAPK1 PDB 1erk.png">
              <a:extLst>
                <a:ext uri="{FF2B5EF4-FFF2-40B4-BE49-F238E27FC236}">
                  <a16:creationId xmlns:a16="http://schemas.microsoft.com/office/drawing/2014/main" id="{D5081C2E-69CB-46EA-953B-042A2F8E6C0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43803" y="1587628"/>
              <a:ext cx="1202341" cy="75539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descr="Grb2.JPG">
              <a:extLst>
                <a:ext uri="{FF2B5EF4-FFF2-40B4-BE49-F238E27FC236}">
                  <a16:creationId xmlns:a16="http://schemas.microsoft.com/office/drawing/2014/main" id="{BC41FF47-B5E6-4043-B8AE-23084D2DD69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58207" y="2735262"/>
              <a:ext cx="1087289" cy="103509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descr="IL2 Crystal Structure.png">
              <a:extLst>
                <a:ext uri="{FF2B5EF4-FFF2-40B4-BE49-F238E27FC236}">
                  <a16:creationId xmlns:a16="http://schemas.microsoft.com/office/drawing/2014/main" id="{6DEA5897-3437-48B3-8129-D62ECD763A1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54005" y="3588324"/>
              <a:ext cx="1395036" cy="116067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8" descr="Protein KITLG PDB 1exz.png">
              <a:extLst>
                <a:ext uri="{FF2B5EF4-FFF2-40B4-BE49-F238E27FC236}">
                  <a16:creationId xmlns:a16="http://schemas.microsoft.com/office/drawing/2014/main" id="{33920436-3BE4-4A3D-970B-11A15BCEB5B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03282" y="4968108"/>
              <a:ext cx="1235846" cy="914526"/>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0" descr="http://www.pdb.org/pdb/images/4QTB_asyr_r_250.jpg?bioNum=0">
              <a:extLst>
                <a:ext uri="{FF2B5EF4-FFF2-40B4-BE49-F238E27FC236}">
                  <a16:creationId xmlns:a16="http://schemas.microsoft.com/office/drawing/2014/main" id="{CC754DFF-E1BF-48CD-BC61-10FAC32C56C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399437" y="3097840"/>
              <a:ext cx="1276276" cy="1276276"/>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D91B6405-725C-4FF7-A1AB-1D70FD02FFB0}"/>
                </a:ext>
              </a:extLst>
            </p:cNvPr>
            <p:cNvSpPr txBox="1"/>
            <p:nvPr/>
          </p:nvSpPr>
          <p:spPr>
            <a:xfrm>
              <a:off x="1565037" y="2780018"/>
              <a:ext cx="1027845" cy="406265"/>
            </a:xfrm>
            <a:prstGeom prst="rect">
              <a:avLst/>
            </a:prstGeom>
            <a:noFill/>
          </p:spPr>
          <p:txBody>
            <a:bodyPr wrap="non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040" b="0" i="0" u="none" strike="noStrike" kern="1200" cap="none" spc="0" normalizeH="0" baseline="0" noProof="0" dirty="0">
                  <a:ln>
                    <a:noFill/>
                  </a:ln>
                  <a:solidFill>
                    <a:srgbClr val="C00000"/>
                  </a:solidFill>
                  <a:effectLst/>
                  <a:uLnTx/>
                  <a:uFillTx/>
                  <a:latin typeface="Segoe UI"/>
                  <a:ea typeface="+mn-ea"/>
                  <a:cs typeface="+mn-cs"/>
                </a:rPr>
                <a:t>MAPK3</a:t>
              </a:r>
            </a:p>
          </p:txBody>
        </p:sp>
        <p:sp>
          <p:nvSpPr>
            <p:cNvPr id="19" name="Arc 18">
              <a:extLst>
                <a:ext uri="{FF2B5EF4-FFF2-40B4-BE49-F238E27FC236}">
                  <a16:creationId xmlns:a16="http://schemas.microsoft.com/office/drawing/2014/main" id="{ADEB8CD3-A3BC-42C1-AE48-72342D51F827}"/>
                </a:ext>
              </a:extLst>
            </p:cNvPr>
            <p:cNvSpPr/>
            <p:nvPr/>
          </p:nvSpPr>
          <p:spPr>
            <a:xfrm rot="2180922" flipV="1">
              <a:off x="6693581" y="1787122"/>
              <a:ext cx="2072243" cy="3141708"/>
            </a:xfrm>
            <a:prstGeom prst="arc">
              <a:avLst>
                <a:gd name="adj1" fmla="val 15702255"/>
                <a:gd name="adj2" fmla="val 487933"/>
              </a:avLst>
            </a:prstGeom>
            <a:ln w="38100">
              <a:solidFill>
                <a:srgbClr val="00B05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vert="horz" rtlCol="0" anchor="t" anchorCtr="0"/>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505050"/>
                </a:solidFill>
                <a:effectLst/>
                <a:uLnTx/>
                <a:uFillTx/>
                <a:latin typeface="Segoe UI"/>
                <a:ea typeface="+mn-ea"/>
                <a:cs typeface="+mn-cs"/>
              </a:endParaRPr>
            </a:p>
          </p:txBody>
        </p:sp>
        <p:sp>
          <p:nvSpPr>
            <p:cNvPr id="20" name="Arc 19">
              <a:extLst>
                <a:ext uri="{FF2B5EF4-FFF2-40B4-BE49-F238E27FC236}">
                  <a16:creationId xmlns:a16="http://schemas.microsoft.com/office/drawing/2014/main" id="{BC4920E3-AF27-4A78-94B8-DB256A92F476}"/>
                </a:ext>
              </a:extLst>
            </p:cNvPr>
            <p:cNvSpPr/>
            <p:nvPr/>
          </p:nvSpPr>
          <p:spPr>
            <a:xfrm>
              <a:off x="4246373" y="2260534"/>
              <a:ext cx="2427025" cy="3141728"/>
            </a:xfrm>
            <a:prstGeom prst="arc">
              <a:avLst>
                <a:gd name="adj1" fmla="val 16188128"/>
                <a:gd name="adj2" fmla="val 21363684"/>
              </a:avLst>
            </a:prstGeom>
            <a:ln w="38100">
              <a:solidFill>
                <a:srgbClr val="00B05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vert="horz" rtlCol="0" anchor="t" anchorCtr="0"/>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505050"/>
                </a:solidFill>
                <a:effectLst/>
                <a:uLnTx/>
                <a:uFillTx/>
                <a:latin typeface="Segoe UI"/>
                <a:ea typeface="+mn-ea"/>
                <a:cs typeface="+mn-cs"/>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85BFE8B8-D56B-4B58-A7BF-8F806A68DF02}"/>
                    </a:ext>
                  </a:extLst>
                </p:cNvPr>
                <p:cNvSpPr txBox="1"/>
                <p:nvPr/>
              </p:nvSpPr>
              <p:spPr>
                <a:xfrm>
                  <a:off x="6479024" y="1482830"/>
                  <a:ext cx="1219200" cy="338554"/>
                </a:xfrm>
                <a:prstGeom prst="rect">
                  <a:avLst/>
                </a:prstGeom>
                <a:noFill/>
              </p:spPr>
              <p:txBody>
                <a:bodyPr vert="horz" wrap="squar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0C0"/>
                      </a:solidFill>
                      <a:effectLst/>
                      <a:uLnTx/>
                      <a:uFillTx/>
                      <a:latin typeface="Agency FB" panose="020B0503020202020204" pitchFamily="34" charset="0"/>
                      <a:ea typeface="+mn-ea"/>
                      <a:cs typeface="+mn-cs"/>
                    </a:rPr>
                    <a:t>REGULATION </a:t>
                  </a:r>
                  <a14:m>
                    <m:oMath xmlns:m="http://schemas.openxmlformats.org/officeDocument/2006/math">
                      <m:r>
                        <a:rPr kumimoji="0" lang="en-US" sz="1600" b="0" i="1" u="none" strike="noStrike" kern="1200" cap="none" spc="0" normalizeH="0" baseline="0" noProof="0">
                          <a:ln>
                            <a:noFill/>
                          </a:ln>
                          <a:solidFill>
                            <a:srgbClr val="0070C0"/>
                          </a:solidFill>
                          <a:effectLst/>
                          <a:uLnTx/>
                          <a:uFillTx/>
                          <a:latin typeface="Cambria Math" panose="02040503050406030204" pitchFamily="18" charset="0"/>
                          <a:ea typeface="+mn-ea"/>
                          <a:cs typeface="+mn-cs"/>
                        </a:rPr>
                        <m:t>↑</m:t>
                      </m:r>
                    </m:oMath>
                  </a14:m>
                  <a:endParaRPr kumimoji="0" lang="en-US" sz="1600" b="0" i="0" u="none" strike="noStrike" kern="1200" cap="none" spc="0" normalizeH="0" baseline="0" noProof="0" dirty="0">
                    <a:ln>
                      <a:noFill/>
                    </a:ln>
                    <a:solidFill>
                      <a:srgbClr val="0070C0"/>
                    </a:solidFill>
                    <a:effectLst/>
                    <a:uLnTx/>
                    <a:uFillTx/>
                    <a:latin typeface="Agency FB" panose="020B0503020202020204" pitchFamily="34" charset="0"/>
                    <a:ea typeface="+mn-ea"/>
                    <a:cs typeface="+mn-cs"/>
                  </a:endParaRPr>
                </a:p>
              </p:txBody>
            </p:sp>
          </mc:Choice>
          <mc:Fallback xmlns="">
            <p:sp>
              <p:nvSpPr>
                <p:cNvPr id="21" name="TextBox 20">
                  <a:extLst>
                    <a:ext uri="{FF2B5EF4-FFF2-40B4-BE49-F238E27FC236}">
                      <a16:creationId xmlns:a16="http://schemas.microsoft.com/office/drawing/2014/main" id="{85BFE8B8-D56B-4B58-A7BF-8F806A68DF02}"/>
                    </a:ext>
                  </a:extLst>
                </p:cNvPr>
                <p:cNvSpPr txBox="1">
                  <a:spLocks noRot="1" noChangeAspect="1" noMove="1" noResize="1" noEditPoints="1" noAdjustHandles="1" noChangeArrowheads="1" noChangeShapeType="1" noTextEdit="1"/>
                </p:cNvSpPr>
                <p:nvPr/>
              </p:nvSpPr>
              <p:spPr>
                <a:xfrm>
                  <a:off x="6479024" y="1482830"/>
                  <a:ext cx="1219200" cy="338554"/>
                </a:xfrm>
                <a:prstGeom prst="rect">
                  <a:avLst/>
                </a:prstGeom>
                <a:blipFill>
                  <a:blip r:embed="rId9"/>
                  <a:stretch>
                    <a:fillRect l="-2500" t="-3571" b="-232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C74DCB79-29B4-4D20-9D24-D84B4C74B085}"/>
                    </a:ext>
                  </a:extLst>
                </p:cNvPr>
                <p:cNvSpPr txBox="1"/>
                <p:nvPr/>
              </p:nvSpPr>
              <p:spPr>
                <a:xfrm rot="19194148">
                  <a:off x="7244429" y="4116108"/>
                  <a:ext cx="1269307" cy="338554"/>
                </a:xfrm>
                <a:prstGeom prst="rect">
                  <a:avLst/>
                </a:prstGeom>
                <a:noFill/>
              </p:spPr>
              <p:txBody>
                <a:bodyPr vert="horz" wrap="squar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0C0"/>
                      </a:solidFill>
                      <a:effectLst/>
                      <a:uLnTx/>
                      <a:uFillTx/>
                      <a:latin typeface="Agency FB" panose="020B0503020202020204" pitchFamily="34" charset="0"/>
                      <a:ea typeface="+mn-ea"/>
                      <a:cs typeface="+mn-cs"/>
                    </a:rPr>
                    <a:t>REGULATION </a:t>
                  </a:r>
                  <a14:m>
                    <m:oMath xmlns:m="http://schemas.openxmlformats.org/officeDocument/2006/math">
                      <m:r>
                        <a:rPr kumimoji="0" lang="en-US" sz="1600" b="0" i="1" u="none" strike="noStrike" kern="1200" cap="none" spc="0" normalizeH="0" baseline="0" noProof="0">
                          <a:ln>
                            <a:noFill/>
                          </a:ln>
                          <a:solidFill>
                            <a:srgbClr val="0070C0"/>
                          </a:solidFill>
                          <a:effectLst/>
                          <a:uLnTx/>
                          <a:uFillTx/>
                          <a:latin typeface="Cambria Math" panose="02040503050406030204" pitchFamily="18" charset="0"/>
                          <a:ea typeface="+mn-ea"/>
                          <a:cs typeface="+mn-cs"/>
                        </a:rPr>
                        <m:t>↑</m:t>
                      </m:r>
                    </m:oMath>
                  </a14:m>
                  <a:endParaRPr kumimoji="0" lang="en-US" sz="1600" b="0" i="0" u="none" strike="noStrike" kern="1200" cap="none" spc="0" normalizeH="0" baseline="0" noProof="0" dirty="0">
                    <a:ln>
                      <a:noFill/>
                    </a:ln>
                    <a:solidFill>
                      <a:srgbClr val="0070C0"/>
                    </a:solidFill>
                    <a:effectLst/>
                    <a:uLnTx/>
                    <a:uFillTx/>
                    <a:latin typeface="Agency FB" panose="020B0503020202020204" pitchFamily="34" charset="0"/>
                    <a:ea typeface="+mn-ea"/>
                    <a:cs typeface="+mn-cs"/>
                  </a:endParaRPr>
                </a:p>
              </p:txBody>
            </p:sp>
          </mc:Choice>
          <mc:Fallback xmlns="">
            <p:sp>
              <p:nvSpPr>
                <p:cNvPr id="22" name="TextBox 21">
                  <a:extLst>
                    <a:ext uri="{FF2B5EF4-FFF2-40B4-BE49-F238E27FC236}">
                      <a16:creationId xmlns:a16="http://schemas.microsoft.com/office/drawing/2014/main" id="{C74DCB79-29B4-4D20-9D24-D84B4C74B085}"/>
                    </a:ext>
                  </a:extLst>
                </p:cNvPr>
                <p:cNvSpPr txBox="1">
                  <a:spLocks noRot="1" noChangeAspect="1" noMove="1" noResize="1" noEditPoints="1" noAdjustHandles="1" noChangeArrowheads="1" noChangeShapeType="1" noTextEdit="1"/>
                </p:cNvSpPr>
                <p:nvPr/>
              </p:nvSpPr>
              <p:spPr>
                <a:xfrm rot="19194148">
                  <a:off x="7244429" y="4116108"/>
                  <a:ext cx="1269307" cy="338554"/>
                </a:xfrm>
                <a:prstGeom prst="rect">
                  <a:avLst/>
                </a:prstGeom>
                <a:blipFill>
                  <a:blip r:embed="rId10"/>
                  <a:stretch>
                    <a:fillRect l="-2551" b="-73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1CD2D27B-B5D8-4C43-B99A-5DD91A7E2382}"/>
                    </a:ext>
                  </a:extLst>
                </p:cNvPr>
                <p:cNvSpPr txBox="1"/>
                <p:nvPr/>
              </p:nvSpPr>
              <p:spPr>
                <a:xfrm rot="19194148">
                  <a:off x="7505158" y="4998351"/>
                  <a:ext cx="1269307" cy="338554"/>
                </a:xfrm>
                <a:prstGeom prst="rect">
                  <a:avLst/>
                </a:prstGeom>
                <a:noFill/>
              </p:spPr>
              <p:txBody>
                <a:bodyPr vert="horz" wrap="squar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0C0"/>
                      </a:solidFill>
                      <a:effectLst/>
                      <a:uLnTx/>
                      <a:uFillTx/>
                      <a:latin typeface="Agency FB" panose="020B0503020202020204" pitchFamily="34" charset="0"/>
                      <a:ea typeface="+mn-ea"/>
                      <a:cs typeface="+mn-cs"/>
                    </a:rPr>
                    <a:t>REGULATION </a:t>
                  </a:r>
                  <a14:m>
                    <m:oMath xmlns:m="http://schemas.openxmlformats.org/officeDocument/2006/math">
                      <m:r>
                        <a:rPr kumimoji="0" lang="en-US" sz="1600" b="0" i="1" u="none" strike="noStrike" kern="1200" cap="none" spc="0" normalizeH="0" baseline="0" noProof="0">
                          <a:ln>
                            <a:noFill/>
                          </a:ln>
                          <a:solidFill>
                            <a:srgbClr val="0070C0"/>
                          </a:solidFill>
                          <a:effectLst/>
                          <a:uLnTx/>
                          <a:uFillTx/>
                          <a:latin typeface="Cambria Math" panose="02040503050406030204" pitchFamily="18" charset="0"/>
                          <a:ea typeface="+mn-ea"/>
                          <a:cs typeface="+mn-cs"/>
                        </a:rPr>
                        <m:t>↑</m:t>
                      </m:r>
                    </m:oMath>
                  </a14:m>
                  <a:endParaRPr kumimoji="0" lang="en-US" sz="1600" b="0" i="0" u="none" strike="noStrike" kern="1200" cap="none" spc="0" normalizeH="0" baseline="0" noProof="0" dirty="0">
                    <a:ln>
                      <a:noFill/>
                    </a:ln>
                    <a:solidFill>
                      <a:srgbClr val="0070C0"/>
                    </a:solidFill>
                    <a:effectLst/>
                    <a:uLnTx/>
                    <a:uFillTx/>
                    <a:latin typeface="Agency FB" panose="020B0503020202020204" pitchFamily="34" charset="0"/>
                    <a:ea typeface="+mn-ea"/>
                    <a:cs typeface="+mn-cs"/>
                  </a:endParaRPr>
                </a:p>
              </p:txBody>
            </p:sp>
          </mc:Choice>
          <mc:Fallback xmlns="">
            <p:sp>
              <p:nvSpPr>
                <p:cNvPr id="23" name="TextBox 22">
                  <a:extLst>
                    <a:ext uri="{FF2B5EF4-FFF2-40B4-BE49-F238E27FC236}">
                      <a16:creationId xmlns:a16="http://schemas.microsoft.com/office/drawing/2014/main" id="{1CD2D27B-B5D8-4C43-B99A-5DD91A7E2382}"/>
                    </a:ext>
                  </a:extLst>
                </p:cNvPr>
                <p:cNvSpPr txBox="1">
                  <a:spLocks noRot="1" noChangeAspect="1" noMove="1" noResize="1" noEditPoints="1" noAdjustHandles="1" noChangeArrowheads="1" noChangeShapeType="1" noTextEdit="1"/>
                </p:cNvSpPr>
                <p:nvPr/>
              </p:nvSpPr>
              <p:spPr>
                <a:xfrm rot="19194148">
                  <a:off x="7505158" y="4998351"/>
                  <a:ext cx="1269307" cy="338554"/>
                </a:xfrm>
                <a:prstGeom prst="rect">
                  <a:avLst/>
                </a:prstGeom>
                <a:blipFill>
                  <a:blip r:embed="rId11"/>
                  <a:stretch>
                    <a:fillRect l="-2551" b="-7910"/>
                  </a:stretch>
                </a:blipFill>
              </p:spPr>
              <p:txBody>
                <a:bodyPr/>
                <a:lstStyle/>
                <a:p>
                  <a:r>
                    <a:rPr lang="en-US">
                      <a:noFill/>
                    </a:rPr>
                    <a:t> </a:t>
                  </a:r>
                </a:p>
              </p:txBody>
            </p:sp>
          </mc:Fallback>
        </mc:AlternateContent>
        <p:sp>
          <p:nvSpPr>
            <p:cNvPr id="24" name="Arc 23">
              <a:extLst>
                <a:ext uri="{FF2B5EF4-FFF2-40B4-BE49-F238E27FC236}">
                  <a16:creationId xmlns:a16="http://schemas.microsoft.com/office/drawing/2014/main" id="{B70FCC9E-76BD-4629-ABC0-3A68465F9319}"/>
                </a:ext>
              </a:extLst>
            </p:cNvPr>
            <p:cNvSpPr/>
            <p:nvPr/>
          </p:nvSpPr>
          <p:spPr>
            <a:xfrm rot="20594451">
              <a:off x="1753394" y="1641139"/>
              <a:ext cx="2976895" cy="1755676"/>
            </a:xfrm>
            <a:prstGeom prst="arc">
              <a:avLst>
                <a:gd name="adj1" fmla="val 11162672"/>
                <a:gd name="adj2" fmla="val 21363684"/>
              </a:avLst>
            </a:prstGeom>
            <a:ln w="38100">
              <a:solidFill>
                <a:srgbClr val="7030A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vert="horz" rtlCol="0" anchor="t" anchorCtr="0"/>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505050"/>
                </a:solidFill>
                <a:effectLst/>
                <a:uLnTx/>
                <a:uFillTx/>
                <a:latin typeface="Segoe UI"/>
                <a:ea typeface="+mn-ea"/>
                <a:cs typeface="+mn-cs"/>
              </a:endParaRPr>
            </a:p>
          </p:txBody>
        </p:sp>
        <p:sp>
          <p:nvSpPr>
            <p:cNvPr id="25" name="TextBox 24">
              <a:extLst>
                <a:ext uri="{FF2B5EF4-FFF2-40B4-BE49-F238E27FC236}">
                  <a16:creationId xmlns:a16="http://schemas.microsoft.com/office/drawing/2014/main" id="{7EF07018-B306-44FB-A0E9-076D9D61E207}"/>
                </a:ext>
              </a:extLst>
            </p:cNvPr>
            <p:cNvSpPr txBox="1"/>
            <p:nvPr/>
          </p:nvSpPr>
          <p:spPr>
            <a:xfrm rot="20153858">
              <a:off x="2317887" y="1340429"/>
              <a:ext cx="1143407" cy="338554"/>
            </a:xfrm>
            <a:prstGeom prst="rect">
              <a:avLst/>
            </a:prstGeom>
            <a:noFill/>
          </p:spPr>
          <p:txBody>
            <a:bodyPr vert="horz" wrap="squar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0C0"/>
                  </a:solidFill>
                  <a:effectLst/>
                  <a:uLnTx/>
                  <a:uFillTx/>
                  <a:latin typeface="Agency FB" panose="020B0503020202020204" pitchFamily="34" charset="0"/>
                  <a:ea typeface="+mn-ea"/>
                  <a:cs typeface="+mn-cs"/>
                </a:rPr>
                <a:t>FAMILY</a:t>
              </a:r>
            </a:p>
          </p:txBody>
        </p:sp>
        <p:sp>
          <p:nvSpPr>
            <p:cNvPr id="26" name="Arc 25">
              <a:extLst>
                <a:ext uri="{FF2B5EF4-FFF2-40B4-BE49-F238E27FC236}">
                  <a16:creationId xmlns:a16="http://schemas.microsoft.com/office/drawing/2014/main" id="{3B772213-3082-4010-871C-DA954D9A7CE5}"/>
                </a:ext>
              </a:extLst>
            </p:cNvPr>
            <p:cNvSpPr/>
            <p:nvPr/>
          </p:nvSpPr>
          <p:spPr>
            <a:xfrm rot="19641659" flipV="1">
              <a:off x="1936586" y="1833702"/>
              <a:ext cx="2976895" cy="1616486"/>
            </a:xfrm>
            <a:prstGeom prst="arc">
              <a:avLst>
                <a:gd name="adj1" fmla="val 11824135"/>
                <a:gd name="adj2" fmla="val 20559161"/>
              </a:avLst>
            </a:prstGeom>
            <a:ln w="38100">
              <a:solidFill>
                <a:srgbClr val="7030A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vert="horz" rtlCol="0" anchor="t" anchorCtr="0"/>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505050"/>
                </a:solidFill>
                <a:effectLst/>
                <a:uLnTx/>
                <a:uFillTx/>
                <a:latin typeface="Segoe UI"/>
                <a:ea typeface="+mn-ea"/>
                <a:cs typeface="+mn-cs"/>
              </a:endParaRPr>
            </a:p>
          </p:txBody>
        </p:sp>
        <p:sp>
          <p:nvSpPr>
            <p:cNvPr id="27" name="TextBox 26">
              <a:extLst>
                <a:ext uri="{FF2B5EF4-FFF2-40B4-BE49-F238E27FC236}">
                  <a16:creationId xmlns:a16="http://schemas.microsoft.com/office/drawing/2014/main" id="{19DDB626-C5B7-403F-B6BA-A7D495CD1310}"/>
                </a:ext>
              </a:extLst>
            </p:cNvPr>
            <p:cNvSpPr txBox="1"/>
            <p:nvPr/>
          </p:nvSpPr>
          <p:spPr>
            <a:xfrm rot="20153858">
              <a:off x="3297212" y="2934622"/>
              <a:ext cx="1143407" cy="338554"/>
            </a:xfrm>
            <a:prstGeom prst="rect">
              <a:avLst/>
            </a:prstGeom>
            <a:noFill/>
          </p:spPr>
          <p:txBody>
            <a:bodyPr vert="horz" wrap="squar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0C0"/>
                  </a:solidFill>
                  <a:effectLst/>
                  <a:uLnTx/>
                  <a:uFillTx/>
                  <a:latin typeface="Agency FB" panose="020B0503020202020204" pitchFamily="34" charset="0"/>
                  <a:ea typeface="+mn-ea"/>
                  <a:cs typeface="+mn-cs"/>
                </a:rPr>
                <a:t>FAMILY</a:t>
              </a:r>
            </a:p>
          </p:txBody>
        </p:sp>
      </p:grpSp>
      <p:cxnSp>
        <p:nvCxnSpPr>
          <p:cNvPr id="28" name="Straight Arrow Connector 27">
            <a:extLst>
              <a:ext uri="{FF2B5EF4-FFF2-40B4-BE49-F238E27FC236}">
                <a16:creationId xmlns:a16="http://schemas.microsoft.com/office/drawing/2014/main" id="{A5E2FEF3-5CFA-47BD-914C-00E6712023F7}"/>
              </a:ext>
            </a:extLst>
          </p:cNvPr>
          <p:cNvCxnSpPr>
            <a:cxnSpLocks/>
            <a:stCxn id="7" idx="0"/>
          </p:cNvCxnSpPr>
          <p:nvPr/>
        </p:nvCxnSpPr>
        <p:spPr>
          <a:xfrm flipV="1">
            <a:off x="5736816" y="2992132"/>
            <a:ext cx="115329" cy="2182188"/>
          </a:xfrm>
          <a:prstGeom prst="straightConnector1">
            <a:avLst/>
          </a:prstGeom>
          <a:ln w="38100">
            <a:solidFill>
              <a:srgbClr val="442359"/>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95AB9E25-CD26-4299-AA43-C2CA2C92CF0E}"/>
              </a:ext>
            </a:extLst>
          </p:cNvPr>
          <p:cNvSpPr txBox="1"/>
          <p:nvPr/>
        </p:nvSpPr>
        <p:spPr>
          <a:xfrm rot="16403797">
            <a:off x="4185601" y="3803198"/>
            <a:ext cx="2517263" cy="544765"/>
          </a:xfrm>
          <a:prstGeom prst="rect">
            <a:avLst/>
          </a:prstGeom>
          <a:noFill/>
        </p:spPr>
        <p:txBody>
          <a:bodyPr wrap="square" lIns="182880" tIns="146304" rIns="182880" bIns="146304" rtlCol="0">
            <a:spAutoFit/>
          </a:bodyPr>
          <a:lstStyle/>
          <a:p>
            <a:pPr>
              <a:lnSpc>
                <a:spcPct val="90000"/>
              </a:lnSpc>
              <a:spcAft>
                <a:spcPts val="600"/>
              </a:spcAft>
            </a:pPr>
            <a:r>
              <a:rPr lang="en-US" b="1" dirty="0">
                <a:gradFill>
                  <a:gsLst>
                    <a:gs pos="2917">
                      <a:schemeClr val="tx1"/>
                    </a:gs>
                    <a:gs pos="30000">
                      <a:schemeClr val="tx1"/>
                    </a:gs>
                  </a:gsLst>
                  <a:lin ang="5400000" scaled="0"/>
                </a:gradFill>
                <a:latin typeface="Arial Narrow" panose="020B0606020202030204" pitchFamily="34" charset="0"/>
              </a:rPr>
              <a:t>_</a:t>
            </a:r>
            <a:r>
              <a:rPr lang="en-US" b="1" dirty="0" err="1">
                <a:gradFill>
                  <a:gsLst>
                    <a:gs pos="2917">
                      <a:schemeClr val="tx1"/>
                    </a:gs>
                    <a:gs pos="30000">
                      <a:schemeClr val="tx1"/>
                    </a:gs>
                  </a:gsLst>
                  <a:lin ang="5400000" scaled="0"/>
                </a:gradFill>
                <a:latin typeface="Arial Narrow" panose="020B0606020202030204" pitchFamily="34" charset="0"/>
              </a:rPr>
              <a:t>nsubj</a:t>
            </a:r>
            <a:r>
              <a:rPr lang="en-US" b="1" dirty="0">
                <a:gradFill>
                  <a:gsLst>
                    <a:gs pos="2917">
                      <a:schemeClr val="tx1"/>
                    </a:gs>
                    <a:gs pos="30000">
                      <a:schemeClr val="tx1"/>
                    </a:gs>
                  </a:gsLst>
                  <a:lin ang="5400000" scaled="0"/>
                </a:gradFill>
                <a:latin typeface="Arial Narrow" panose="020B0606020202030204" pitchFamily="34" charset="0"/>
              </a:rPr>
              <a:t> </a:t>
            </a:r>
            <a:r>
              <a:rPr lang="en-US" dirty="0">
                <a:gradFill>
                  <a:gsLst>
                    <a:gs pos="2917">
                      <a:schemeClr val="tx1"/>
                    </a:gs>
                    <a:gs pos="30000">
                      <a:schemeClr val="tx1"/>
                    </a:gs>
                  </a:gsLst>
                  <a:lin ang="5400000" scaled="0"/>
                </a:gradFill>
                <a:latin typeface="Arial Narrow" panose="020B0606020202030204" pitchFamily="34" charset="0"/>
              </a:rPr>
              <a:t>–</a:t>
            </a:r>
            <a:r>
              <a:rPr lang="en-US" i="1" dirty="0">
                <a:gradFill>
                  <a:gsLst>
                    <a:gs pos="2917">
                      <a:schemeClr val="tx1"/>
                    </a:gs>
                    <a:gs pos="30000">
                      <a:schemeClr val="tx1"/>
                    </a:gs>
                  </a:gsLst>
                  <a:lin ang="5400000" scaled="0"/>
                </a:gradFill>
                <a:latin typeface="Arial Narrow" panose="020B0606020202030204" pitchFamily="34" charset="0"/>
              </a:rPr>
              <a:t>activate</a:t>
            </a:r>
            <a:r>
              <a:rPr lang="en-US" dirty="0">
                <a:gradFill>
                  <a:gsLst>
                    <a:gs pos="2917">
                      <a:schemeClr val="tx1"/>
                    </a:gs>
                    <a:gs pos="30000">
                      <a:schemeClr val="tx1"/>
                    </a:gs>
                  </a:gsLst>
                  <a:lin ang="5400000" scaled="0"/>
                </a:gradFill>
                <a:latin typeface="Arial Narrow" panose="020B0606020202030204" pitchFamily="34" charset="0"/>
              </a:rPr>
              <a:t>-</a:t>
            </a:r>
            <a:r>
              <a:rPr lang="en-US" b="1" dirty="0" err="1">
                <a:gradFill>
                  <a:gsLst>
                    <a:gs pos="2917">
                      <a:schemeClr val="tx1"/>
                    </a:gs>
                    <a:gs pos="30000">
                      <a:schemeClr val="tx1"/>
                    </a:gs>
                  </a:gsLst>
                  <a:lin ang="5400000" scaled="0"/>
                </a:gradFill>
                <a:latin typeface="Arial Narrow" panose="020B0606020202030204" pitchFamily="34" charset="0"/>
              </a:rPr>
              <a:t>dobj</a:t>
            </a:r>
            <a:endParaRPr lang="en-US" b="1" dirty="0">
              <a:gradFill>
                <a:gsLst>
                  <a:gs pos="2917">
                    <a:schemeClr val="tx1"/>
                  </a:gs>
                  <a:gs pos="30000">
                    <a:schemeClr val="tx1"/>
                  </a:gs>
                </a:gsLst>
                <a:lin ang="5400000" scaled="0"/>
              </a:gradFill>
              <a:latin typeface="Arial Narrow" panose="020B0606020202030204" pitchFamily="34" charset="0"/>
            </a:endParaRPr>
          </a:p>
        </p:txBody>
      </p:sp>
      <p:sp>
        <p:nvSpPr>
          <p:cNvPr id="30" name="TextBox 29">
            <a:extLst>
              <a:ext uri="{FF2B5EF4-FFF2-40B4-BE49-F238E27FC236}">
                <a16:creationId xmlns:a16="http://schemas.microsoft.com/office/drawing/2014/main" id="{AA3D9AE6-E0E7-4806-A2AC-FB8C1D6BB985}"/>
              </a:ext>
            </a:extLst>
          </p:cNvPr>
          <p:cNvSpPr txBox="1"/>
          <p:nvPr/>
        </p:nvSpPr>
        <p:spPr>
          <a:xfrm>
            <a:off x="724668" y="5552123"/>
            <a:ext cx="3810146" cy="627864"/>
          </a:xfrm>
          <a:prstGeom prst="rect">
            <a:avLst/>
          </a:prstGeom>
          <a:noFill/>
        </p:spPr>
        <p:txBody>
          <a:bodyPr wrap="none" lIns="182880" tIns="146304" rIns="182880" bIns="146304" rtlCol="0">
            <a:spAutoFit/>
          </a:bodyPr>
          <a:lstStyle/>
          <a:p>
            <a:pPr>
              <a:lnSpc>
                <a:spcPct val="90000"/>
              </a:lnSpc>
              <a:spcAft>
                <a:spcPts val="600"/>
              </a:spcAft>
            </a:pPr>
            <a:r>
              <a:rPr lang="en-US" sz="2400" b="1" i="1" dirty="0">
                <a:gradFill>
                  <a:gsLst>
                    <a:gs pos="2917">
                      <a:schemeClr val="tx1"/>
                    </a:gs>
                    <a:gs pos="30000">
                      <a:schemeClr val="tx1"/>
                    </a:gs>
                  </a:gsLst>
                  <a:lin ang="5400000" scaled="0"/>
                </a:gradFill>
              </a:rPr>
              <a:t>KITLG activates MAPK1.</a:t>
            </a:r>
          </a:p>
        </p:txBody>
      </p:sp>
      <p:sp>
        <p:nvSpPr>
          <p:cNvPr id="31" name="TextBox 30">
            <a:extLst>
              <a:ext uri="{FF2B5EF4-FFF2-40B4-BE49-F238E27FC236}">
                <a16:creationId xmlns:a16="http://schemas.microsoft.com/office/drawing/2014/main" id="{6F7624A1-AED9-40E5-9122-A74B680B4952}"/>
              </a:ext>
            </a:extLst>
          </p:cNvPr>
          <p:cNvSpPr txBox="1"/>
          <p:nvPr/>
        </p:nvSpPr>
        <p:spPr>
          <a:xfrm>
            <a:off x="724668" y="4861373"/>
            <a:ext cx="1587614" cy="627864"/>
          </a:xfrm>
          <a:prstGeom prst="rect">
            <a:avLst/>
          </a:prstGeom>
          <a:noFill/>
        </p:spPr>
        <p:txBody>
          <a:bodyPr wrap="none" lIns="182880" tIns="146304" rIns="182880" bIns="146304" rtlCol="0">
            <a:spAutoFit/>
          </a:bodyPr>
          <a:lstStyle/>
          <a:p>
            <a:pPr>
              <a:lnSpc>
                <a:spcPct val="90000"/>
              </a:lnSpc>
              <a:spcAft>
                <a:spcPts val="600"/>
              </a:spcAft>
            </a:pPr>
            <a:r>
              <a:rPr lang="en-US" sz="2400" b="1" dirty="0">
                <a:gradFill>
                  <a:gsLst>
                    <a:gs pos="2917">
                      <a:schemeClr val="tx1"/>
                    </a:gs>
                    <a:gs pos="30000">
                      <a:schemeClr val="tx1"/>
                    </a:gs>
                  </a:gsLst>
                  <a:lin ang="5400000" scaled="0"/>
                </a:gradFill>
              </a:rPr>
              <a:t>PubMed</a:t>
            </a:r>
          </a:p>
        </p:txBody>
      </p:sp>
      <p:cxnSp>
        <p:nvCxnSpPr>
          <p:cNvPr id="32" name="Straight Connector 31">
            <a:extLst>
              <a:ext uri="{FF2B5EF4-FFF2-40B4-BE49-F238E27FC236}">
                <a16:creationId xmlns:a16="http://schemas.microsoft.com/office/drawing/2014/main" id="{82387B30-4427-43AB-9AAD-C6B9AC8578B5}"/>
              </a:ext>
            </a:extLst>
          </p:cNvPr>
          <p:cNvCxnSpPr>
            <a:cxnSpLocks/>
            <a:stCxn id="30" idx="0"/>
            <a:endCxn id="29" idx="0"/>
          </p:cNvCxnSpPr>
          <p:nvPr/>
        </p:nvCxnSpPr>
        <p:spPr>
          <a:xfrm flipV="1">
            <a:off x="2629741" y="4059442"/>
            <a:ext cx="2542588" cy="1492681"/>
          </a:xfrm>
          <a:prstGeom prst="line">
            <a:avLst/>
          </a:prstGeom>
          <a:ln>
            <a:solidFill>
              <a:schemeClr val="tx1"/>
            </a:solidFill>
            <a:prstDash val="lgDashDot"/>
            <a:headEnd type="none"/>
            <a:tailEnd type="non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609635B4-D668-4DEC-9911-BA05D6625A81}"/>
              </a:ext>
            </a:extLst>
          </p:cNvPr>
          <p:cNvSpPr/>
          <p:nvPr/>
        </p:nvSpPr>
        <p:spPr>
          <a:xfrm>
            <a:off x="111080" y="6362133"/>
            <a:ext cx="7649127" cy="670445"/>
          </a:xfrm>
          <a:prstGeom prst="rect">
            <a:avLst/>
          </a:prstGeom>
        </p:spPr>
        <p:txBody>
          <a:bodyPr wrap="square">
            <a:spAutoFit/>
          </a:bodyPr>
          <a:lstStyle/>
          <a:p>
            <a:pPr defTabSz="932597" fontAlgn="base">
              <a:spcBef>
                <a:spcPct val="0"/>
              </a:spcBef>
              <a:spcAft>
                <a:spcPct val="0"/>
              </a:spcAft>
            </a:pPr>
            <a:r>
              <a:rPr lang="en-US" sz="1836" b="1" dirty="0">
                <a:solidFill>
                  <a:srgbClr val="000000"/>
                </a:solidFill>
                <a:latin typeface="Arial" charset="0"/>
                <a:ea typeface="宋体"/>
                <a:hlinkClick r:id="rId12"/>
              </a:rPr>
              <a:t>NCI-PID-PubMed Genomics Knowledge Base Completion Dataset</a:t>
            </a:r>
            <a:br>
              <a:rPr lang="en-US" sz="1836" b="1" dirty="0">
                <a:solidFill>
                  <a:srgbClr val="000000"/>
                </a:solidFill>
                <a:latin typeface="Arial" charset="0"/>
                <a:ea typeface="宋体"/>
                <a:hlinkClick r:id="rId12"/>
              </a:rPr>
            </a:br>
            <a:r>
              <a:rPr lang="en-US" sz="1836" dirty="0">
                <a:solidFill>
                  <a:srgbClr val="000000"/>
                </a:solidFill>
                <a:latin typeface="Arial" charset="0"/>
                <a:ea typeface="宋体"/>
              </a:rPr>
              <a:t>http://aka.ms/NCI-PID-PubMed</a:t>
            </a:r>
          </a:p>
        </p:txBody>
      </p:sp>
    </p:spTree>
    <p:extLst>
      <p:ext uri="{BB962C8B-B14F-4D97-AF65-F5344CB8AC3E}">
        <p14:creationId xmlns:p14="http://schemas.microsoft.com/office/powerpoint/2010/main" val="757121922"/>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95A9D2-2893-42A8-876A-C2382C04565F}"/>
              </a:ext>
            </a:extLst>
          </p:cNvPr>
          <p:cNvSpPr>
            <a:spLocks noGrp="1"/>
          </p:cNvSpPr>
          <p:nvPr>
            <p:ph type="title"/>
          </p:nvPr>
        </p:nvSpPr>
        <p:spPr/>
        <p:txBody>
          <a:bodyPr/>
          <a:lstStyle/>
          <a:p>
            <a:r>
              <a:rPr lang="en-US" dirty="0"/>
              <a:t>Embedding Models based on Triples</a:t>
            </a:r>
          </a:p>
        </p:txBody>
      </p:sp>
      <p:sp>
        <p:nvSpPr>
          <p:cNvPr id="3" name="Content Placeholder 2">
            <a:extLst>
              <a:ext uri="{FF2B5EF4-FFF2-40B4-BE49-F238E27FC236}">
                <a16:creationId xmlns:a16="http://schemas.microsoft.com/office/drawing/2014/main" id="{3FF1675A-DD7E-4021-BAF9-028FEFC958E8}"/>
              </a:ext>
            </a:extLst>
          </p:cNvPr>
          <p:cNvSpPr>
            <a:spLocks noGrp="1"/>
          </p:cNvSpPr>
          <p:nvPr>
            <p:ph sz="quarter" idx="10"/>
          </p:nvPr>
        </p:nvSpPr>
        <p:spPr>
          <a:xfrm>
            <a:off x="276684" y="1373352"/>
            <a:ext cx="11887200" cy="683264"/>
          </a:xfrm>
        </p:spPr>
        <p:txBody>
          <a:bodyPr/>
          <a:lstStyle/>
          <a:p>
            <a:r>
              <a:rPr lang="en-US" dirty="0"/>
              <a:t>Does GRB2 positively regulate MAPK3?</a:t>
            </a:r>
          </a:p>
        </p:txBody>
      </p:sp>
      <p:grpSp>
        <p:nvGrpSpPr>
          <p:cNvPr id="4" name="Group 3">
            <a:extLst>
              <a:ext uri="{FF2B5EF4-FFF2-40B4-BE49-F238E27FC236}">
                <a16:creationId xmlns:a16="http://schemas.microsoft.com/office/drawing/2014/main" id="{58E36F6D-0EE8-4B50-ADAB-7B91EF464EDF}"/>
              </a:ext>
            </a:extLst>
          </p:cNvPr>
          <p:cNvGrpSpPr/>
          <p:nvPr/>
        </p:nvGrpSpPr>
        <p:grpSpPr>
          <a:xfrm>
            <a:off x="241042" y="2546491"/>
            <a:ext cx="6128201" cy="3873324"/>
            <a:chOff x="1399437" y="1203877"/>
            <a:chExt cx="7648853" cy="4678757"/>
          </a:xfrm>
        </p:grpSpPr>
        <p:grpSp>
          <p:nvGrpSpPr>
            <p:cNvPr id="5" name="Group 4">
              <a:extLst>
                <a:ext uri="{FF2B5EF4-FFF2-40B4-BE49-F238E27FC236}">
                  <a16:creationId xmlns:a16="http://schemas.microsoft.com/office/drawing/2014/main" id="{5547868A-EBA0-4303-85EE-B559EE6C24E0}"/>
                </a:ext>
              </a:extLst>
            </p:cNvPr>
            <p:cNvGrpSpPr/>
            <p:nvPr/>
          </p:nvGrpSpPr>
          <p:grpSpPr>
            <a:xfrm>
              <a:off x="1399437" y="1203877"/>
              <a:ext cx="7648853" cy="4678757"/>
              <a:chOff x="1399437" y="1203877"/>
              <a:chExt cx="7648853" cy="4678757"/>
            </a:xfrm>
          </p:grpSpPr>
          <p:sp>
            <p:nvSpPr>
              <p:cNvPr id="8" name="TextBox 7">
                <a:extLst>
                  <a:ext uri="{FF2B5EF4-FFF2-40B4-BE49-F238E27FC236}">
                    <a16:creationId xmlns:a16="http://schemas.microsoft.com/office/drawing/2014/main" id="{15D5E679-EB92-479A-AF59-0D9F1FC795C4}"/>
                  </a:ext>
                </a:extLst>
              </p:cNvPr>
              <p:cNvSpPr txBox="1"/>
              <p:nvPr/>
            </p:nvSpPr>
            <p:spPr>
              <a:xfrm>
                <a:off x="4712149" y="4687063"/>
                <a:ext cx="1063072" cy="499567"/>
              </a:xfrm>
              <a:prstGeom prst="rect">
                <a:avLst/>
              </a:prstGeom>
              <a:noFill/>
            </p:spPr>
            <p:txBody>
              <a:bodyPr wrap="none" rtlCol="0">
                <a:spAutoFit/>
              </a:bodyPr>
              <a:lstStyle/>
              <a:p>
                <a:pPr defTabSz="930375">
                  <a:defRPr/>
                </a:pPr>
                <a:r>
                  <a:rPr lang="en-US" sz="2035" dirty="0">
                    <a:solidFill>
                      <a:srgbClr val="C00000"/>
                    </a:solidFill>
                    <a:latin typeface="Segoe UI"/>
                    <a:ea typeface="宋体"/>
                  </a:rPr>
                  <a:t>KITLG</a:t>
                </a:r>
              </a:p>
            </p:txBody>
          </p:sp>
          <p:sp>
            <p:nvSpPr>
              <p:cNvPr id="9" name="TextBox 8">
                <a:extLst>
                  <a:ext uri="{FF2B5EF4-FFF2-40B4-BE49-F238E27FC236}">
                    <a16:creationId xmlns:a16="http://schemas.microsoft.com/office/drawing/2014/main" id="{0CA2B46A-6EBD-4553-AFA8-BE5808380617}"/>
                  </a:ext>
                </a:extLst>
              </p:cNvPr>
              <p:cNvSpPr txBox="1"/>
              <p:nvPr/>
            </p:nvSpPr>
            <p:spPr>
              <a:xfrm>
                <a:off x="4618298" y="1203877"/>
                <a:ext cx="1304352" cy="499567"/>
              </a:xfrm>
              <a:prstGeom prst="rect">
                <a:avLst/>
              </a:prstGeom>
              <a:noFill/>
            </p:spPr>
            <p:txBody>
              <a:bodyPr wrap="none" rtlCol="0">
                <a:spAutoFit/>
              </a:bodyPr>
              <a:lstStyle/>
              <a:p>
                <a:pPr defTabSz="930375">
                  <a:defRPr/>
                </a:pPr>
                <a:r>
                  <a:rPr lang="en-US" sz="2035" dirty="0">
                    <a:solidFill>
                      <a:srgbClr val="C00000"/>
                    </a:solidFill>
                    <a:latin typeface="Segoe UI"/>
                    <a:ea typeface="宋体"/>
                  </a:rPr>
                  <a:t>MAPK1</a:t>
                </a:r>
              </a:p>
            </p:txBody>
          </p:sp>
          <p:sp>
            <p:nvSpPr>
              <p:cNvPr id="10" name="TextBox 9">
                <a:extLst>
                  <a:ext uri="{FF2B5EF4-FFF2-40B4-BE49-F238E27FC236}">
                    <a16:creationId xmlns:a16="http://schemas.microsoft.com/office/drawing/2014/main" id="{D1980F96-E5FA-4F33-8304-CE1582A2F909}"/>
                  </a:ext>
                </a:extLst>
              </p:cNvPr>
              <p:cNvSpPr txBox="1"/>
              <p:nvPr/>
            </p:nvSpPr>
            <p:spPr>
              <a:xfrm>
                <a:off x="8017378" y="2328996"/>
                <a:ext cx="1030912" cy="499567"/>
              </a:xfrm>
              <a:prstGeom prst="rect">
                <a:avLst/>
              </a:prstGeom>
              <a:noFill/>
            </p:spPr>
            <p:txBody>
              <a:bodyPr wrap="none" rtlCol="0">
                <a:spAutoFit/>
              </a:bodyPr>
              <a:lstStyle/>
              <a:p>
                <a:pPr defTabSz="930375">
                  <a:defRPr/>
                </a:pPr>
                <a:r>
                  <a:rPr lang="en-US" sz="2035" dirty="0">
                    <a:solidFill>
                      <a:srgbClr val="C00000"/>
                    </a:solidFill>
                    <a:latin typeface="Segoe UI"/>
                    <a:ea typeface="宋体"/>
                  </a:rPr>
                  <a:t>GRB2</a:t>
                </a:r>
              </a:p>
            </p:txBody>
          </p:sp>
          <p:sp>
            <p:nvSpPr>
              <p:cNvPr id="11" name="Arc 10">
                <a:extLst>
                  <a:ext uri="{FF2B5EF4-FFF2-40B4-BE49-F238E27FC236}">
                    <a16:creationId xmlns:a16="http://schemas.microsoft.com/office/drawing/2014/main" id="{86119AEE-83B5-4767-B38B-880A2B6B13AB}"/>
                  </a:ext>
                </a:extLst>
              </p:cNvPr>
              <p:cNvSpPr/>
              <p:nvPr/>
            </p:nvSpPr>
            <p:spPr>
              <a:xfrm>
                <a:off x="4759406" y="1780162"/>
                <a:ext cx="3439237" cy="1116627"/>
              </a:xfrm>
              <a:prstGeom prst="arc">
                <a:avLst>
                  <a:gd name="adj1" fmla="val 13033368"/>
                  <a:gd name="adj2" fmla="val 21363684"/>
                </a:avLst>
              </a:prstGeom>
              <a:ln w="38100">
                <a:solidFill>
                  <a:srgbClr val="00B05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vert="horz" rtlCol="0" anchor="t" anchorCtr="0"/>
              <a:lstStyle/>
              <a:p>
                <a:pPr algn="ctr" defTabSz="930375">
                  <a:defRPr/>
                </a:pPr>
                <a:endParaRPr lang="en-US" sz="1832" dirty="0">
                  <a:solidFill>
                    <a:srgbClr val="505050"/>
                  </a:solidFill>
                  <a:latin typeface="Segoe UI"/>
                  <a:ea typeface="宋体"/>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3D7BB192-476F-41D1-97E1-A1AAB76F959C}"/>
                      </a:ext>
                    </a:extLst>
                  </p:cNvPr>
                  <p:cNvSpPr txBox="1"/>
                  <p:nvPr/>
                </p:nvSpPr>
                <p:spPr>
                  <a:xfrm rot="3015829">
                    <a:off x="5900770" y="2554663"/>
                    <a:ext cx="1435144" cy="430159"/>
                  </a:xfrm>
                  <a:prstGeom prst="rect">
                    <a:avLst/>
                  </a:prstGeom>
                  <a:noFill/>
                </p:spPr>
                <p:txBody>
                  <a:bodyPr vert="horz" wrap="square" rtlCol="0">
                    <a:spAutoFit/>
                  </a:bodyPr>
                  <a:lstStyle/>
                  <a:p>
                    <a:pPr defTabSz="930375">
                      <a:defRPr/>
                    </a:pPr>
                    <a:r>
                      <a:rPr lang="en-US" sz="1596" dirty="0">
                        <a:solidFill>
                          <a:srgbClr val="0070C0"/>
                        </a:solidFill>
                        <a:latin typeface="Agency FB" panose="020B0503020202020204" pitchFamily="34" charset="0"/>
                        <a:ea typeface="宋体"/>
                      </a:rPr>
                      <a:t>REGULATION </a:t>
                    </a:r>
                    <a14:m>
                      <m:oMath xmlns:m="http://schemas.openxmlformats.org/officeDocument/2006/math">
                        <m:r>
                          <a:rPr lang="en-US" sz="1596" i="1">
                            <a:solidFill>
                              <a:srgbClr val="0070C0"/>
                            </a:solidFill>
                            <a:latin typeface="Cambria Math" panose="02040503050406030204" pitchFamily="18" charset="0"/>
                          </a:rPr>
                          <m:t>↑</m:t>
                        </m:r>
                      </m:oMath>
                    </a14:m>
                    <a:endParaRPr lang="en-US" sz="1596" dirty="0">
                      <a:solidFill>
                        <a:srgbClr val="0070C0"/>
                      </a:solidFill>
                      <a:latin typeface="Agency FB" panose="020B0503020202020204" pitchFamily="34" charset="0"/>
                      <a:ea typeface="宋体"/>
                    </a:endParaRPr>
                  </a:p>
                </p:txBody>
              </p:sp>
            </mc:Choice>
            <mc:Fallback xmlns="">
              <p:sp>
                <p:nvSpPr>
                  <p:cNvPr id="12" name="TextBox 11">
                    <a:extLst>
                      <a:ext uri="{FF2B5EF4-FFF2-40B4-BE49-F238E27FC236}">
                        <a16:creationId xmlns:a16="http://schemas.microsoft.com/office/drawing/2014/main" id="{3D7BB192-476F-41D1-97E1-A1AAB76F959C}"/>
                      </a:ext>
                    </a:extLst>
                  </p:cNvPr>
                  <p:cNvSpPr txBox="1">
                    <a:spLocks noRot="1" noChangeAspect="1" noMove="1" noResize="1" noEditPoints="1" noAdjustHandles="1" noChangeArrowheads="1" noChangeShapeType="1" noTextEdit="1"/>
                  </p:cNvSpPr>
                  <p:nvPr/>
                </p:nvSpPr>
                <p:spPr>
                  <a:xfrm rot="3015829">
                    <a:off x="5900770" y="2554663"/>
                    <a:ext cx="1435144" cy="430159"/>
                  </a:xfrm>
                  <a:prstGeom prst="rect">
                    <a:avLst/>
                  </a:prstGeom>
                  <a:blipFill>
                    <a:blip r:embed="rId3"/>
                    <a:stretch>
                      <a:fillRect l="-7101" t="-2674"/>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2DABA92E-CC1E-4B84-9CC6-AD0E2677C918}"/>
                  </a:ext>
                </a:extLst>
              </p:cNvPr>
              <p:cNvSpPr txBox="1"/>
              <p:nvPr/>
            </p:nvSpPr>
            <p:spPr>
              <a:xfrm>
                <a:off x="5942360" y="3188386"/>
                <a:ext cx="825069" cy="499567"/>
              </a:xfrm>
              <a:prstGeom prst="rect">
                <a:avLst/>
              </a:prstGeom>
              <a:noFill/>
            </p:spPr>
            <p:txBody>
              <a:bodyPr wrap="square" rtlCol="0">
                <a:spAutoFit/>
              </a:bodyPr>
              <a:lstStyle/>
              <a:p>
                <a:pPr defTabSz="930375">
                  <a:defRPr/>
                </a:pPr>
                <a:r>
                  <a:rPr lang="en-US" sz="2035" dirty="0">
                    <a:solidFill>
                      <a:srgbClr val="C00000"/>
                    </a:solidFill>
                    <a:latin typeface="Segoe UI"/>
                    <a:ea typeface="宋体"/>
                  </a:rPr>
                  <a:t>IL2</a:t>
                </a:r>
              </a:p>
            </p:txBody>
          </p:sp>
          <p:pic>
            <p:nvPicPr>
              <p:cNvPr id="15" name="Picture 4" descr="Grb2.JPG">
                <a:extLst>
                  <a:ext uri="{FF2B5EF4-FFF2-40B4-BE49-F238E27FC236}">
                    <a16:creationId xmlns:a16="http://schemas.microsoft.com/office/drawing/2014/main" id="{7F5F88C3-19CC-4D7B-A774-C5C2D88D338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958207" y="2735262"/>
                <a:ext cx="1087289" cy="103509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6" descr="IL2 Crystal Structure.png">
                <a:extLst>
                  <a:ext uri="{FF2B5EF4-FFF2-40B4-BE49-F238E27FC236}">
                    <a16:creationId xmlns:a16="http://schemas.microsoft.com/office/drawing/2014/main" id="{1B810EC0-FC75-4662-AA3B-4229D3F8806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54005" y="3588324"/>
                <a:ext cx="1395036" cy="116067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8" descr="Protein KITLG PDB 1exz.png">
                <a:extLst>
                  <a:ext uri="{FF2B5EF4-FFF2-40B4-BE49-F238E27FC236}">
                    <a16:creationId xmlns:a16="http://schemas.microsoft.com/office/drawing/2014/main" id="{DFF2413E-257C-4405-8573-2E6C15A5B57A}"/>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603282" y="4968108"/>
                <a:ext cx="1235846" cy="914526"/>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0" descr="http://www.pdb.org/pdb/images/4QTB_asyr_r_250.jpg?bioNum=0">
                <a:extLst>
                  <a:ext uri="{FF2B5EF4-FFF2-40B4-BE49-F238E27FC236}">
                    <a16:creationId xmlns:a16="http://schemas.microsoft.com/office/drawing/2014/main" id="{4B9235A8-2A4B-4DEB-8B2A-4E5DCC21C37F}"/>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399437" y="3097840"/>
                <a:ext cx="1276276" cy="1276276"/>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DC11BDA1-F632-4A85-AD23-98C8A2D52EDA}"/>
                  </a:ext>
                </a:extLst>
              </p:cNvPr>
              <p:cNvSpPr txBox="1"/>
              <p:nvPr/>
            </p:nvSpPr>
            <p:spPr>
              <a:xfrm>
                <a:off x="1565037" y="2780018"/>
                <a:ext cx="1304352" cy="499567"/>
              </a:xfrm>
              <a:prstGeom prst="rect">
                <a:avLst/>
              </a:prstGeom>
              <a:noFill/>
            </p:spPr>
            <p:txBody>
              <a:bodyPr wrap="none" rtlCol="0">
                <a:spAutoFit/>
              </a:bodyPr>
              <a:lstStyle/>
              <a:p>
                <a:pPr defTabSz="930375">
                  <a:defRPr/>
                </a:pPr>
                <a:r>
                  <a:rPr lang="en-US" sz="2035" dirty="0">
                    <a:solidFill>
                      <a:srgbClr val="C00000"/>
                    </a:solidFill>
                    <a:latin typeface="Segoe UI"/>
                    <a:ea typeface="宋体"/>
                  </a:rPr>
                  <a:t>MAPK3</a:t>
                </a:r>
              </a:p>
            </p:txBody>
          </p:sp>
          <p:sp>
            <p:nvSpPr>
              <p:cNvPr id="20" name="Arc 19">
                <a:extLst>
                  <a:ext uri="{FF2B5EF4-FFF2-40B4-BE49-F238E27FC236}">
                    <a16:creationId xmlns:a16="http://schemas.microsoft.com/office/drawing/2014/main" id="{685C6398-844B-4777-B89A-3E30FEBF11A2}"/>
                  </a:ext>
                </a:extLst>
              </p:cNvPr>
              <p:cNvSpPr/>
              <p:nvPr/>
            </p:nvSpPr>
            <p:spPr>
              <a:xfrm rot="2180922" flipV="1">
                <a:off x="6693581" y="1787122"/>
                <a:ext cx="2072243" cy="3141708"/>
              </a:xfrm>
              <a:prstGeom prst="arc">
                <a:avLst>
                  <a:gd name="adj1" fmla="val 15702255"/>
                  <a:gd name="adj2" fmla="val 487933"/>
                </a:avLst>
              </a:prstGeom>
              <a:ln w="38100">
                <a:solidFill>
                  <a:srgbClr val="00B05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vert="horz" rtlCol="0" anchor="t" anchorCtr="0"/>
              <a:lstStyle/>
              <a:p>
                <a:pPr algn="ctr" defTabSz="930375">
                  <a:defRPr/>
                </a:pPr>
                <a:endParaRPr lang="en-US" sz="1832" dirty="0">
                  <a:solidFill>
                    <a:srgbClr val="505050"/>
                  </a:solidFill>
                  <a:latin typeface="Segoe UI"/>
                  <a:ea typeface="宋体"/>
                </a:endParaRPr>
              </a:p>
            </p:txBody>
          </p:sp>
          <p:sp>
            <p:nvSpPr>
              <p:cNvPr id="21" name="Arc 20">
                <a:extLst>
                  <a:ext uri="{FF2B5EF4-FFF2-40B4-BE49-F238E27FC236}">
                    <a16:creationId xmlns:a16="http://schemas.microsoft.com/office/drawing/2014/main" id="{299801B3-8330-4984-A64D-303F5C17D027}"/>
                  </a:ext>
                </a:extLst>
              </p:cNvPr>
              <p:cNvSpPr/>
              <p:nvPr/>
            </p:nvSpPr>
            <p:spPr>
              <a:xfrm>
                <a:off x="4246373" y="2260534"/>
                <a:ext cx="2427025" cy="3141728"/>
              </a:xfrm>
              <a:prstGeom prst="arc">
                <a:avLst>
                  <a:gd name="adj1" fmla="val 16188128"/>
                  <a:gd name="adj2" fmla="val 21363684"/>
                </a:avLst>
              </a:prstGeom>
              <a:ln w="38100">
                <a:solidFill>
                  <a:srgbClr val="00B05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vert="horz" rtlCol="0" anchor="t" anchorCtr="0"/>
              <a:lstStyle/>
              <a:p>
                <a:pPr algn="ctr" defTabSz="930375">
                  <a:defRPr/>
                </a:pPr>
                <a:endParaRPr lang="en-US" sz="1832" dirty="0">
                  <a:solidFill>
                    <a:srgbClr val="505050"/>
                  </a:solidFill>
                  <a:latin typeface="Segoe UI"/>
                  <a:ea typeface="宋体"/>
                </a:endParaRP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68E71307-04C0-41B7-A746-145D36809F14}"/>
                      </a:ext>
                    </a:extLst>
                  </p:cNvPr>
                  <p:cNvSpPr txBox="1"/>
                  <p:nvPr/>
                </p:nvSpPr>
                <p:spPr>
                  <a:xfrm>
                    <a:off x="6479023" y="1482829"/>
                    <a:ext cx="1538355" cy="416306"/>
                  </a:xfrm>
                  <a:prstGeom prst="rect">
                    <a:avLst/>
                  </a:prstGeom>
                  <a:noFill/>
                </p:spPr>
                <p:txBody>
                  <a:bodyPr vert="horz" wrap="square" rtlCol="0">
                    <a:spAutoFit/>
                  </a:bodyPr>
                  <a:lstStyle/>
                  <a:p>
                    <a:pPr defTabSz="930375">
                      <a:defRPr/>
                    </a:pPr>
                    <a:r>
                      <a:rPr lang="en-US" sz="1596" dirty="0">
                        <a:solidFill>
                          <a:srgbClr val="0070C0"/>
                        </a:solidFill>
                        <a:latin typeface="Agency FB" panose="020B0503020202020204" pitchFamily="34" charset="0"/>
                        <a:ea typeface="宋体"/>
                      </a:rPr>
                      <a:t>REGULATION </a:t>
                    </a:r>
                    <a14:m>
                      <m:oMath xmlns:m="http://schemas.openxmlformats.org/officeDocument/2006/math">
                        <m:r>
                          <a:rPr lang="en-US" sz="1596" i="1">
                            <a:solidFill>
                              <a:srgbClr val="0070C0"/>
                            </a:solidFill>
                            <a:latin typeface="Cambria Math" panose="02040503050406030204" pitchFamily="18" charset="0"/>
                          </a:rPr>
                          <m:t>↑</m:t>
                        </m:r>
                      </m:oMath>
                    </a14:m>
                    <a:endParaRPr lang="en-US" sz="1596" dirty="0">
                      <a:solidFill>
                        <a:srgbClr val="0070C0"/>
                      </a:solidFill>
                      <a:latin typeface="Agency FB" panose="020B0503020202020204" pitchFamily="34" charset="0"/>
                      <a:ea typeface="宋体"/>
                    </a:endParaRPr>
                  </a:p>
                </p:txBody>
              </p:sp>
            </mc:Choice>
            <mc:Fallback xmlns="">
              <p:sp>
                <p:nvSpPr>
                  <p:cNvPr id="22" name="TextBox 21">
                    <a:extLst>
                      <a:ext uri="{FF2B5EF4-FFF2-40B4-BE49-F238E27FC236}">
                        <a16:creationId xmlns:a16="http://schemas.microsoft.com/office/drawing/2014/main" id="{68E71307-04C0-41B7-A746-145D36809F14}"/>
                      </a:ext>
                    </a:extLst>
                  </p:cNvPr>
                  <p:cNvSpPr txBox="1">
                    <a:spLocks noRot="1" noChangeAspect="1" noMove="1" noResize="1" noEditPoints="1" noAdjustHandles="1" noChangeArrowheads="1" noChangeShapeType="1" noTextEdit="1"/>
                  </p:cNvSpPr>
                  <p:nvPr/>
                </p:nvSpPr>
                <p:spPr>
                  <a:xfrm>
                    <a:off x="6479023" y="1482829"/>
                    <a:ext cx="1538355" cy="416306"/>
                  </a:xfrm>
                  <a:prstGeom prst="rect">
                    <a:avLst/>
                  </a:prstGeom>
                  <a:blipFill>
                    <a:blip r:embed="rId8"/>
                    <a:stretch>
                      <a:fillRect l="-2475" t="-3571" b="-232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4B9455EA-207A-4750-9C5D-D245C40E6328}"/>
                      </a:ext>
                    </a:extLst>
                  </p:cNvPr>
                  <p:cNvSpPr txBox="1"/>
                  <p:nvPr/>
                </p:nvSpPr>
                <p:spPr>
                  <a:xfrm rot="19194148">
                    <a:off x="7233834" y="3998939"/>
                    <a:ext cx="1643701" cy="416306"/>
                  </a:xfrm>
                  <a:prstGeom prst="rect">
                    <a:avLst/>
                  </a:prstGeom>
                  <a:noFill/>
                </p:spPr>
                <p:txBody>
                  <a:bodyPr vert="horz" wrap="square" rtlCol="0">
                    <a:spAutoFit/>
                  </a:bodyPr>
                  <a:lstStyle/>
                  <a:p>
                    <a:pPr defTabSz="930375">
                      <a:defRPr/>
                    </a:pPr>
                    <a:r>
                      <a:rPr lang="en-US" sz="1596" dirty="0">
                        <a:solidFill>
                          <a:srgbClr val="0070C0"/>
                        </a:solidFill>
                        <a:latin typeface="Agency FB" panose="020B0503020202020204" pitchFamily="34" charset="0"/>
                        <a:ea typeface="宋体"/>
                      </a:rPr>
                      <a:t>REGULATION </a:t>
                    </a:r>
                    <a14:m>
                      <m:oMath xmlns:m="http://schemas.openxmlformats.org/officeDocument/2006/math">
                        <m:r>
                          <a:rPr lang="en-US" sz="1596" i="1">
                            <a:solidFill>
                              <a:srgbClr val="0070C0"/>
                            </a:solidFill>
                            <a:latin typeface="Cambria Math" panose="02040503050406030204" pitchFamily="18" charset="0"/>
                          </a:rPr>
                          <m:t>↑</m:t>
                        </m:r>
                      </m:oMath>
                    </a14:m>
                    <a:endParaRPr lang="en-US" sz="1596" dirty="0">
                      <a:solidFill>
                        <a:srgbClr val="0070C0"/>
                      </a:solidFill>
                      <a:latin typeface="Agency FB" panose="020B0503020202020204" pitchFamily="34" charset="0"/>
                      <a:ea typeface="宋体"/>
                    </a:endParaRPr>
                  </a:p>
                </p:txBody>
              </p:sp>
            </mc:Choice>
            <mc:Fallback xmlns="">
              <p:sp>
                <p:nvSpPr>
                  <p:cNvPr id="23" name="TextBox 22">
                    <a:extLst>
                      <a:ext uri="{FF2B5EF4-FFF2-40B4-BE49-F238E27FC236}">
                        <a16:creationId xmlns:a16="http://schemas.microsoft.com/office/drawing/2014/main" id="{4B9455EA-207A-4750-9C5D-D245C40E6328}"/>
                      </a:ext>
                    </a:extLst>
                  </p:cNvPr>
                  <p:cNvSpPr txBox="1">
                    <a:spLocks noRot="1" noChangeAspect="1" noMove="1" noResize="1" noEditPoints="1" noAdjustHandles="1" noChangeArrowheads="1" noChangeShapeType="1" noTextEdit="1"/>
                  </p:cNvSpPr>
                  <p:nvPr/>
                </p:nvSpPr>
                <p:spPr>
                  <a:xfrm rot="19194148">
                    <a:off x="7233834" y="3998939"/>
                    <a:ext cx="1643701" cy="416306"/>
                  </a:xfrm>
                  <a:prstGeom prst="rect">
                    <a:avLst/>
                  </a:prstGeom>
                  <a:blipFill>
                    <a:blip r:embed="rId9"/>
                    <a:stretch>
                      <a:fillRect l="-2463" b="-710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C7B1609A-D91F-4678-98C4-FD008071FBCE}"/>
                      </a:ext>
                    </a:extLst>
                  </p:cNvPr>
                  <p:cNvSpPr txBox="1"/>
                  <p:nvPr/>
                </p:nvSpPr>
                <p:spPr>
                  <a:xfrm rot="19194148">
                    <a:off x="7357386" y="5039127"/>
                    <a:ext cx="1674716" cy="416306"/>
                  </a:xfrm>
                  <a:prstGeom prst="rect">
                    <a:avLst/>
                  </a:prstGeom>
                  <a:noFill/>
                </p:spPr>
                <p:txBody>
                  <a:bodyPr vert="horz" wrap="square" rtlCol="0">
                    <a:spAutoFit/>
                  </a:bodyPr>
                  <a:lstStyle/>
                  <a:p>
                    <a:pPr defTabSz="930375">
                      <a:defRPr/>
                    </a:pPr>
                    <a:r>
                      <a:rPr lang="en-US" sz="1596" dirty="0">
                        <a:solidFill>
                          <a:srgbClr val="0070C0"/>
                        </a:solidFill>
                        <a:latin typeface="Agency FB" panose="020B0503020202020204" pitchFamily="34" charset="0"/>
                        <a:ea typeface="宋体"/>
                      </a:rPr>
                      <a:t>REGULATION </a:t>
                    </a:r>
                    <a14:m>
                      <m:oMath xmlns:m="http://schemas.openxmlformats.org/officeDocument/2006/math">
                        <m:r>
                          <a:rPr lang="en-US" sz="1596" i="1">
                            <a:solidFill>
                              <a:srgbClr val="0070C0"/>
                            </a:solidFill>
                            <a:latin typeface="Cambria Math" panose="02040503050406030204" pitchFamily="18" charset="0"/>
                          </a:rPr>
                          <m:t>↑</m:t>
                        </m:r>
                      </m:oMath>
                    </a14:m>
                    <a:endParaRPr lang="en-US" sz="1596" dirty="0">
                      <a:solidFill>
                        <a:srgbClr val="0070C0"/>
                      </a:solidFill>
                      <a:latin typeface="Agency FB" panose="020B0503020202020204" pitchFamily="34" charset="0"/>
                      <a:ea typeface="宋体"/>
                    </a:endParaRPr>
                  </a:p>
                </p:txBody>
              </p:sp>
            </mc:Choice>
            <mc:Fallback xmlns="">
              <p:sp>
                <p:nvSpPr>
                  <p:cNvPr id="24" name="TextBox 23">
                    <a:extLst>
                      <a:ext uri="{FF2B5EF4-FFF2-40B4-BE49-F238E27FC236}">
                        <a16:creationId xmlns:a16="http://schemas.microsoft.com/office/drawing/2014/main" id="{C7B1609A-D91F-4678-98C4-FD008071FBCE}"/>
                      </a:ext>
                    </a:extLst>
                  </p:cNvPr>
                  <p:cNvSpPr txBox="1">
                    <a:spLocks noRot="1" noChangeAspect="1" noMove="1" noResize="1" noEditPoints="1" noAdjustHandles="1" noChangeArrowheads="1" noChangeShapeType="1" noTextEdit="1"/>
                  </p:cNvSpPr>
                  <p:nvPr/>
                </p:nvSpPr>
                <p:spPr>
                  <a:xfrm rot="19194148">
                    <a:off x="7357386" y="5039127"/>
                    <a:ext cx="1674716" cy="416306"/>
                  </a:xfrm>
                  <a:prstGeom prst="rect">
                    <a:avLst/>
                  </a:prstGeom>
                  <a:blipFill>
                    <a:blip r:embed="rId10"/>
                    <a:stretch>
                      <a:fillRect l="-2427" b="-6452"/>
                    </a:stretch>
                  </a:blipFill>
                </p:spPr>
                <p:txBody>
                  <a:bodyPr/>
                  <a:lstStyle/>
                  <a:p>
                    <a:r>
                      <a:rPr lang="en-US">
                        <a:noFill/>
                      </a:rPr>
                      <a:t> </a:t>
                    </a:r>
                  </a:p>
                </p:txBody>
              </p:sp>
            </mc:Fallback>
          </mc:AlternateContent>
          <p:sp>
            <p:nvSpPr>
              <p:cNvPr id="25" name="Arc 24">
                <a:extLst>
                  <a:ext uri="{FF2B5EF4-FFF2-40B4-BE49-F238E27FC236}">
                    <a16:creationId xmlns:a16="http://schemas.microsoft.com/office/drawing/2014/main" id="{D469AD0B-0E2B-4BE3-9498-7CB14E410150}"/>
                  </a:ext>
                </a:extLst>
              </p:cNvPr>
              <p:cNvSpPr/>
              <p:nvPr/>
            </p:nvSpPr>
            <p:spPr>
              <a:xfrm rot="20594451">
                <a:off x="1753394" y="1641139"/>
                <a:ext cx="2976895" cy="1755676"/>
              </a:xfrm>
              <a:prstGeom prst="arc">
                <a:avLst>
                  <a:gd name="adj1" fmla="val 11162672"/>
                  <a:gd name="adj2" fmla="val 21363684"/>
                </a:avLst>
              </a:prstGeom>
              <a:ln w="38100">
                <a:solidFill>
                  <a:srgbClr val="7030A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vert="horz" rtlCol="0" anchor="t" anchorCtr="0"/>
              <a:lstStyle/>
              <a:p>
                <a:pPr algn="ctr" defTabSz="930375">
                  <a:defRPr/>
                </a:pPr>
                <a:endParaRPr lang="en-US" sz="1832" dirty="0">
                  <a:solidFill>
                    <a:srgbClr val="505050"/>
                  </a:solidFill>
                  <a:latin typeface="Segoe UI"/>
                  <a:ea typeface="宋体"/>
                </a:endParaRPr>
              </a:p>
            </p:txBody>
          </p:sp>
          <p:sp>
            <p:nvSpPr>
              <p:cNvPr id="26" name="TextBox 25">
                <a:extLst>
                  <a:ext uri="{FF2B5EF4-FFF2-40B4-BE49-F238E27FC236}">
                    <a16:creationId xmlns:a16="http://schemas.microsoft.com/office/drawing/2014/main" id="{A3FD9DF7-9EDF-4A62-BF57-E5A1CA9697AA}"/>
                  </a:ext>
                </a:extLst>
              </p:cNvPr>
              <p:cNvSpPr txBox="1"/>
              <p:nvPr/>
            </p:nvSpPr>
            <p:spPr>
              <a:xfrm rot="20153858">
                <a:off x="2317886" y="1301554"/>
                <a:ext cx="1143407" cy="416306"/>
              </a:xfrm>
              <a:prstGeom prst="rect">
                <a:avLst/>
              </a:prstGeom>
              <a:noFill/>
            </p:spPr>
            <p:txBody>
              <a:bodyPr vert="horz" wrap="square" rtlCol="0">
                <a:spAutoFit/>
              </a:bodyPr>
              <a:lstStyle/>
              <a:p>
                <a:pPr defTabSz="930375">
                  <a:defRPr/>
                </a:pPr>
                <a:r>
                  <a:rPr lang="en-US" sz="1596" dirty="0">
                    <a:solidFill>
                      <a:srgbClr val="0070C0"/>
                    </a:solidFill>
                    <a:latin typeface="Agency FB" panose="020B0503020202020204" pitchFamily="34" charset="0"/>
                    <a:ea typeface="宋体"/>
                  </a:rPr>
                  <a:t>FAMILY</a:t>
                </a:r>
              </a:p>
            </p:txBody>
          </p:sp>
          <p:sp>
            <p:nvSpPr>
              <p:cNvPr id="27" name="Arc 26">
                <a:extLst>
                  <a:ext uri="{FF2B5EF4-FFF2-40B4-BE49-F238E27FC236}">
                    <a16:creationId xmlns:a16="http://schemas.microsoft.com/office/drawing/2014/main" id="{632896BF-1DE7-4E7E-9220-371588EF8864}"/>
                  </a:ext>
                </a:extLst>
              </p:cNvPr>
              <p:cNvSpPr/>
              <p:nvPr/>
            </p:nvSpPr>
            <p:spPr>
              <a:xfrm rot="19641659" flipV="1">
                <a:off x="1936586" y="1833702"/>
                <a:ext cx="2976895" cy="1616486"/>
              </a:xfrm>
              <a:prstGeom prst="arc">
                <a:avLst>
                  <a:gd name="adj1" fmla="val 11824135"/>
                  <a:gd name="adj2" fmla="val 20559161"/>
                </a:avLst>
              </a:prstGeom>
              <a:ln w="38100">
                <a:solidFill>
                  <a:srgbClr val="7030A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vert="horz" rtlCol="0" anchor="t" anchorCtr="0"/>
              <a:lstStyle/>
              <a:p>
                <a:pPr algn="ctr" defTabSz="930375">
                  <a:defRPr/>
                </a:pPr>
                <a:endParaRPr lang="en-US" sz="1832" dirty="0">
                  <a:solidFill>
                    <a:srgbClr val="505050"/>
                  </a:solidFill>
                  <a:latin typeface="Segoe UI"/>
                  <a:ea typeface="宋体"/>
                </a:endParaRPr>
              </a:p>
            </p:txBody>
          </p:sp>
          <p:sp>
            <p:nvSpPr>
              <p:cNvPr id="28" name="TextBox 27">
                <a:extLst>
                  <a:ext uri="{FF2B5EF4-FFF2-40B4-BE49-F238E27FC236}">
                    <a16:creationId xmlns:a16="http://schemas.microsoft.com/office/drawing/2014/main" id="{137463A0-8D7C-4537-8ECB-ADB805690215}"/>
                  </a:ext>
                </a:extLst>
              </p:cNvPr>
              <p:cNvSpPr txBox="1"/>
              <p:nvPr/>
            </p:nvSpPr>
            <p:spPr>
              <a:xfrm rot="20153858">
                <a:off x="3297211" y="2895748"/>
                <a:ext cx="1143407" cy="416306"/>
              </a:xfrm>
              <a:prstGeom prst="rect">
                <a:avLst/>
              </a:prstGeom>
              <a:noFill/>
            </p:spPr>
            <p:txBody>
              <a:bodyPr vert="horz" wrap="square" rtlCol="0">
                <a:spAutoFit/>
              </a:bodyPr>
              <a:lstStyle/>
              <a:p>
                <a:pPr defTabSz="930375">
                  <a:defRPr/>
                </a:pPr>
                <a:r>
                  <a:rPr lang="en-US" sz="1596" dirty="0">
                    <a:solidFill>
                      <a:srgbClr val="0070C0"/>
                    </a:solidFill>
                    <a:latin typeface="Agency FB" panose="020B0503020202020204" pitchFamily="34" charset="0"/>
                    <a:ea typeface="宋体"/>
                  </a:rPr>
                  <a:t>FAMILY</a:t>
                </a:r>
              </a:p>
            </p:txBody>
          </p:sp>
        </p:grpSp>
        <p:cxnSp>
          <p:nvCxnSpPr>
            <p:cNvPr id="6" name="Straight Arrow Connector 5">
              <a:extLst>
                <a:ext uri="{FF2B5EF4-FFF2-40B4-BE49-F238E27FC236}">
                  <a16:creationId xmlns:a16="http://schemas.microsoft.com/office/drawing/2014/main" id="{8CEF9B59-8ED9-40AF-A2FC-35C8B190AEDA}"/>
                </a:ext>
              </a:extLst>
            </p:cNvPr>
            <p:cNvCxnSpPr>
              <a:stCxn id="8" idx="0"/>
            </p:cNvCxnSpPr>
            <p:nvPr/>
          </p:nvCxnSpPr>
          <p:spPr>
            <a:xfrm flipV="1">
              <a:off x="5243685" y="2504878"/>
              <a:ext cx="2946" cy="2182186"/>
            </a:xfrm>
            <a:prstGeom prst="straightConnector1">
              <a:avLst/>
            </a:prstGeom>
            <a:ln w="38100">
              <a:solidFill>
                <a:srgbClr val="442359"/>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0BF462DF-8662-4E4B-BE2B-9110FF33AF63}"/>
                </a:ext>
              </a:extLst>
            </p:cNvPr>
            <p:cNvSpPr txBox="1"/>
            <p:nvPr/>
          </p:nvSpPr>
          <p:spPr>
            <a:xfrm rot="16403797">
              <a:off x="3319901" y="2969107"/>
              <a:ext cx="3071458" cy="685218"/>
            </a:xfrm>
            <a:prstGeom prst="rect">
              <a:avLst/>
            </a:prstGeom>
            <a:noFill/>
          </p:spPr>
          <p:txBody>
            <a:bodyPr wrap="square" lIns="182425" tIns="145940" rIns="182425" bIns="145940" rtlCol="0">
              <a:spAutoFit/>
            </a:bodyPr>
            <a:lstStyle/>
            <a:p>
              <a:pPr defTabSz="932597" fontAlgn="base">
                <a:lnSpc>
                  <a:spcPct val="90000"/>
                </a:lnSpc>
                <a:spcBef>
                  <a:spcPct val="0"/>
                </a:spcBef>
                <a:spcAft>
                  <a:spcPts val="599"/>
                </a:spcAft>
              </a:pPr>
              <a:r>
                <a:rPr lang="en-US" sz="1836" b="1" dirty="0">
                  <a:solidFill>
                    <a:srgbClr val="0070C0"/>
                  </a:solidFill>
                  <a:latin typeface="Arial Narrow" panose="020B0606020202030204" pitchFamily="34" charset="0"/>
                  <a:ea typeface="宋体"/>
                </a:rPr>
                <a:t>_</a:t>
              </a:r>
              <a:r>
                <a:rPr lang="en-US" sz="1836" b="1" dirty="0" err="1">
                  <a:solidFill>
                    <a:srgbClr val="0070C0"/>
                  </a:solidFill>
                  <a:latin typeface="Arial Narrow" panose="020B0606020202030204" pitchFamily="34" charset="0"/>
                  <a:ea typeface="宋体"/>
                </a:rPr>
                <a:t>nsubj</a:t>
              </a:r>
              <a:r>
                <a:rPr lang="en-US" sz="1836" b="1" dirty="0">
                  <a:solidFill>
                    <a:srgbClr val="0070C0"/>
                  </a:solidFill>
                  <a:latin typeface="Arial Narrow" panose="020B0606020202030204" pitchFamily="34" charset="0"/>
                  <a:ea typeface="宋体"/>
                </a:rPr>
                <a:t> –</a:t>
              </a:r>
              <a:r>
                <a:rPr lang="en-US" sz="1836" b="1" i="1" dirty="0">
                  <a:solidFill>
                    <a:srgbClr val="0070C0"/>
                  </a:solidFill>
                  <a:latin typeface="Arial Narrow" panose="020B0606020202030204" pitchFamily="34" charset="0"/>
                  <a:ea typeface="宋体"/>
                </a:rPr>
                <a:t>activate</a:t>
              </a:r>
              <a:r>
                <a:rPr lang="en-US" sz="1836" b="1" dirty="0">
                  <a:solidFill>
                    <a:srgbClr val="0070C0"/>
                  </a:solidFill>
                  <a:latin typeface="Arial Narrow" panose="020B0606020202030204" pitchFamily="34" charset="0"/>
                  <a:ea typeface="宋体"/>
                </a:rPr>
                <a:t>-</a:t>
              </a:r>
              <a:r>
                <a:rPr lang="en-US" sz="1836" b="1" dirty="0" err="1">
                  <a:solidFill>
                    <a:srgbClr val="0070C0"/>
                  </a:solidFill>
                  <a:latin typeface="Arial Narrow" panose="020B0606020202030204" pitchFamily="34" charset="0"/>
                  <a:ea typeface="宋体"/>
                </a:rPr>
                <a:t>dobj</a:t>
              </a:r>
              <a:endParaRPr lang="en-US" sz="1836" b="1" dirty="0">
                <a:solidFill>
                  <a:srgbClr val="0070C0"/>
                </a:solidFill>
                <a:latin typeface="Arial Narrow" panose="020B0606020202030204" pitchFamily="34" charset="0"/>
                <a:ea typeface="宋体"/>
              </a:endParaRPr>
            </a:p>
          </p:txBody>
        </p:sp>
      </p:grpSp>
      <p:sp>
        <p:nvSpPr>
          <p:cNvPr id="29" name="Arc 28">
            <a:extLst>
              <a:ext uri="{FF2B5EF4-FFF2-40B4-BE49-F238E27FC236}">
                <a16:creationId xmlns:a16="http://schemas.microsoft.com/office/drawing/2014/main" id="{26B1962E-D299-452A-BB44-966FF053F5D1}"/>
              </a:ext>
            </a:extLst>
          </p:cNvPr>
          <p:cNvSpPr/>
          <p:nvPr/>
        </p:nvSpPr>
        <p:spPr>
          <a:xfrm rot="19337607" flipV="1">
            <a:off x="3853170" y="4980621"/>
            <a:ext cx="2555961" cy="735019"/>
          </a:xfrm>
          <a:prstGeom prst="arc">
            <a:avLst>
              <a:gd name="adj1" fmla="val 10772505"/>
              <a:gd name="adj2" fmla="val 21588181"/>
            </a:avLst>
          </a:prstGeom>
          <a:ln w="38100">
            <a:solidFill>
              <a:srgbClr val="00B05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vert="horz" rtlCol="0" anchor="t" anchorCtr="0"/>
          <a:lstStyle/>
          <a:p>
            <a:pPr algn="ctr" defTabSz="930375">
              <a:defRPr/>
            </a:pPr>
            <a:endParaRPr lang="en-US" sz="1832" dirty="0">
              <a:solidFill>
                <a:srgbClr val="505050"/>
              </a:solidFill>
              <a:latin typeface="Segoe UI"/>
              <a:ea typeface="宋体"/>
            </a:endParaRPr>
          </a:p>
        </p:txBody>
      </p:sp>
      <p:cxnSp>
        <p:nvCxnSpPr>
          <p:cNvPr id="31" name="Straight Arrow Connector 30">
            <a:extLst>
              <a:ext uri="{FF2B5EF4-FFF2-40B4-BE49-F238E27FC236}">
                <a16:creationId xmlns:a16="http://schemas.microsoft.com/office/drawing/2014/main" id="{71DC6CC8-E3E3-430F-A2B3-F53BAD8BD767}"/>
              </a:ext>
            </a:extLst>
          </p:cNvPr>
          <p:cNvCxnSpPr/>
          <p:nvPr/>
        </p:nvCxnSpPr>
        <p:spPr>
          <a:xfrm flipH="1">
            <a:off x="1396814" y="3879463"/>
            <a:ext cx="4260341" cy="150815"/>
          </a:xfrm>
          <a:prstGeom prst="straightConnector1">
            <a:avLst/>
          </a:prstGeom>
          <a:ln w="38100">
            <a:solidFill>
              <a:srgbClr val="00B050"/>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5E516932-E37A-48E9-AC6C-DFA5D58BA29C}"/>
              </a:ext>
            </a:extLst>
          </p:cNvPr>
          <p:cNvSpPr/>
          <p:nvPr/>
        </p:nvSpPr>
        <p:spPr>
          <a:xfrm>
            <a:off x="6933149" y="2796874"/>
            <a:ext cx="4864666" cy="432338"/>
          </a:xfrm>
          <a:prstGeom prst="rect">
            <a:avLst/>
          </a:prstGeom>
        </p:spPr>
        <p:txBody>
          <a:bodyPr wrap="square">
            <a:spAutoFit/>
          </a:bodyPr>
          <a:lstStyle/>
          <a:p>
            <a:pPr defTabSz="932597" fontAlgn="base">
              <a:lnSpc>
                <a:spcPct val="90000"/>
              </a:lnSpc>
              <a:spcBef>
                <a:spcPct val="0"/>
              </a:spcBef>
              <a:spcAft>
                <a:spcPts val="599"/>
              </a:spcAft>
            </a:pPr>
            <a:r>
              <a:rPr lang="en-US" sz="2394" b="1" dirty="0">
                <a:gradFill>
                  <a:gsLst>
                    <a:gs pos="2917">
                      <a:srgbClr val="000000"/>
                    </a:gs>
                    <a:gs pos="30000">
                      <a:srgbClr val="000000"/>
                    </a:gs>
                  </a:gsLst>
                  <a:lin ang="5400000" scaled="0"/>
                </a:gradFill>
                <a:latin typeface="Arial" charset="0"/>
                <a:ea typeface="宋体"/>
              </a:rPr>
              <a:t>Triple-based Embedding Model</a:t>
            </a:r>
          </a:p>
        </p:txBody>
      </p:sp>
      <p:pic>
        <p:nvPicPr>
          <p:cNvPr id="33" name="Picture 32">
            <a:extLst>
              <a:ext uri="{FF2B5EF4-FFF2-40B4-BE49-F238E27FC236}">
                <a16:creationId xmlns:a16="http://schemas.microsoft.com/office/drawing/2014/main" id="{F3E47AC1-B4C0-40D1-BE41-817B6A8CDD83}"/>
              </a:ext>
            </a:extLst>
          </p:cNvPr>
          <p:cNvPicPr>
            <a:picLocks noChangeAspect="1"/>
          </p:cNvPicPr>
          <p:nvPr/>
        </p:nvPicPr>
        <p:blipFill>
          <a:blip r:embed="rId11"/>
          <a:stretch>
            <a:fillRect/>
          </a:stretch>
        </p:blipFill>
        <p:spPr>
          <a:xfrm rot="5400000">
            <a:off x="7415978" y="3605761"/>
            <a:ext cx="605115" cy="1149668"/>
          </a:xfrm>
          <a:prstGeom prst="rect">
            <a:avLst/>
          </a:prstGeom>
        </p:spPr>
      </p:pic>
      <p:pic>
        <p:nvPicPr>
          <p:cNvPr id="34" name="Picture 33">
            <a:extLst>
              <a:ext uri="{FF2B5EF4-FFF2-40B4-BE49-F238E27FC236}">
                <a16:creationId xmlns:a16="http://schemas.microsoft.com/office/drawing/2014/main" id="{F5982EC6-A942-4F39-84EF-6E8B4071E22E}"/>
              </a:ext>
            </a:extLst>
          </p:cNvPr>
          <p:cNvPicPr>
            <a:picLocks noChangeAspect="1"/>
          </p:cNvPicPr>
          <p:nvPr/>
        </p:nvPicPr>
        <p:blipFill>
          <a:blip r:embed="rId12"/>
          <a:stretch>
            <a:fillRect/>
          </a:stretch>
        </p:blipFill>
        <p:spPr>
          <a:xfrm>
            <a:off x="8774867" y="3925798"/>
            <a:ext cx="1245194" cy="1245194"/>
          </a:xfrm>
          <a:prstGeom prst="rect">
            <a:avLst/>
          </a:prstGeom>
        </p:spPr>
      </p:pic>
      <p:pic>
        <p:nvPicPr>
          <p:cNvPr id="35" name="Picture 34">
            <a:extLst>
              <a:ext uri="{FF2B5EF4-FFF2-40B4-BE49-F238E27FC236}">
                <a16:creationId xmlns:a16="http://schemas.microsoft.com/office/drawing/2014/main" id="{2AA74244-2444-4F1F-A51C-1651B95FDE33}"/>
              </a:ext>
            </a:extLst>
          </p:cNvPr>
          <p:cNvPicPr>
            <a:picLocks noChangeAspect="1"/>
          </p:cNvPicPr>
          <p:nvPr/>
        </p:nvPicPr>
        <p:blipFill>
          <a:blip r:embed="rId11"/>
          <a:stretch>
            <a:fillRect/>
          </a:stretch>
        </p:blipFill>
        <p:spPr>
          <a:xfrm rot="10800000">
            <a:off x="10412148" y="3925798"/>
            <a:ext cx="605115" cy="1149668"/>
          </a:xfrm>
          <a:prstGeom prst="rect">
            <a:avLst/>
          </a:prstGeom>
        </p:spPr>
      </p:pic>
      <p:sp>
        <p:nvSpPr>
          <p:cNvPr id="36" name="TextBox 35">
            <a:extLst>
              <a:ext uri="{FF2B5EF4-FFF2-40B4-BE49-F238E27FC236}">
                <a16:creationId xmlns:a16="http://schemas.microsoft.com/office/drawing/2014/main" id="{7781283B-8287-400B-8864-56397BB8242C}"/>
              </a:ext>
            </a:extLst>
          </p:cNvPr>
          <p:cNvSpPr txBox="1"/>
          <p:nvPr/>
        </p:nvSpPr>
        <p:spPr>
          <a:xfrm>
            <a:off x="7258499" y="3430633"/>
            <a:ext cx="825959" cy="413568"/>
          </a:xfrm>
          <a:prstGeom prst="rect">
            <a:avLst/>
          </a:prstGeom>
          <a:noFill/>
        </p:spPr>
        <p:txBody>
          <a:bodyPr wrap="none" rtlCol="0">
            <a:spAutoFit/>
          </a:bodyPr>
          <a:lstStyle/>
          <a:p>
            <a:pPr defTabSz="930375">
              <a:defRPr/>
            </a:pPr>
            <a:r>
              <a:rPr lang="en-US" sz="2035" dirty="0">
                <a:solidFill>
                  <a:srgbClr val="C00000"/>
                </a:solidFill>
                <a:latin typeface="Segoe UI"/>
                <a:ea typeface="宋体"/>
              </a:rPr>
              <a:t>GRB2</a:t>
            </a:r>
          </a:p>
        </p:txBody>
      </p:sp>
      <p:sp>
        <p:nvSpPr>
          <p:cNvPr id="37" name="TextBox 36">
            <a:extLst>
              <a:ext uri="{FF2B5EF4-FFF2-40B4-BE49-F238E27FC236}">
                <a16:creationId xmlns:a16="http://schemas.microsoft.com/office/drawing/2014/main" id="{6F9D52ED-E937-4CDD-9F2E-2B5DC95557EC}"/>
              </a:ext>
            </a:extLst>
          </p:cNvPr>
          <p:cNvSpPr txBox="1"/>
          <p:nvPr/>
        </p:nvSpPr>
        <p:spPr>
          <a:xfrm>
            <a:off x="10409614" y="3467553"/>
            <a:ext cx="1045037" cy="413568"/>
          </a:xfrm>
          <a:prstGeom prst="rect">
            <a:avLst/>
          </a:prstGeom>
          <a:noFill/>
        </p:spPr>
        <p:txBody>
          <a:bodyPr wrap="none" rtlCol="0">
            <a:spAutoFit/>
          </a:bodyPr>
          <a:lstStyle/>
          <a:p>
            <a:pPr defTabSz="930375">
              <a:defRPr/>
            </a:pPr>
            <a:r>
              <a:rPr lang="en-US" sz="2035" dirty="0">
                <a:solidFill>
                  <a:srgbClr val="C00000"/>
                </a:solidFill>
                <a:latin typeface="Segoe UI"/>
                <a:ea typeface="宋体"/>
              </a:rPr>
              <a:t>MAPK3</a:t>
            </a:r>
          </a:p>
        </p:txBody>
      </p: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02DDB814-98DC-477C-AE87-BB7EF01E2E90}"/>
                  </a:ext>
                </a:extLst>
              </p:cNvPr>
              <p:cNvSpPr txBox="1"/>
              <p:nvPr/>
            </p:nvSpPr>
            <p:spPr>
              <a:xfrm>
                <a:off x="8858916" y="3459638"/>
                <a:ext cx="1232518" cy="344640"/>
              </a:xfrm>
              <a:prstGeom prst="rect">
                <a:avLst/>
              </a:prstGeom>
              <a:noFill/>
            </p:spPr>
            <p:txBody>
              <a:bodyPr vert="horz" wrap="square" rtlCol="0">
                <a:spAutoFit/>
              </a:bodyPr>
              <a:lstStyle/>
              <a:p>
                <a:pPr defTabSz="930375">
                  <a:defRPr/>
                </a:pPr>
                <a:r>
                  <a:rPr lang="en-US" sz="1596" dirty="0">
                    <a:solidFill>
                      <a:srgbClr val="0070C0"/>
                    </a:solidFill>
                    <a:latin typeface="Agency FB" panose="020B0503020202020204" pitchFamily="34" charset="0"/>
                    <a:ea typeface="宋体"/>
                  </a:rPr>
                  <a:t>REGULATION </a:t>
                </a:r>
                <a14:m>
                  <m:oMath xmlns:m="http://schemas.openxmlformats.org/officeDocument/2006/math">
                    <m:r>
                      <a:rPr lang="en-US" sz="1596" i="1">
                        <a:solidFill>
                          <a:srgbClr val="0070C0"/>
                        </a:solidFill>
                        <a:latin typeface="Cambria Math" panose="02040503050406030204" pitchFamily="18" charset="0"/>
                      </a:rPr>
                      <m:t>↑</m:t>
                    </m:r>
                  </m:oMath>
                </a14:m>
                <a:endParaRPr lang="en-US" sz="1596" dirty="0">
                  <a:solidFill>
                    <a:srgbClr val="0070C0"/>
                  </a:solidFill>
                  <a:latin typeface="Agency FB" panose="020B0503020202020204" pitchFamily="34" charset="0"/>
                  <a:ea typeface="宋体"/>
                </a:endParaRPr>
              </a:p>
            </p:txBody>
          </p:sp>
        </mc:Choice>
        <mc:Fallback xmlns="">
          <p:sp>
            <p:nvSpPr>
              <p:cNvPr id="38" name="TextBox 37">
                <a:extLst>
                  <a:ext uri="{FF2B5EF4-FFF2-40B4-BE49-F238E27FC236}">
                    <a16:creationId xmlns:a16="http://schemas.microsoft.com/office/drawing/2014/main" id="{02DDB814-98DC-477C-AE87-BB7EF01E2E90}"/>
                  </a:ext>
                </a:extLst>
              </p:cNvPr>
              <p:cNvSpPr txBox="1">
                <a:spLocks noRot="1" noChangeAspect="1" noMove="1" noResize="1" noEditPoints="1" noAdjustHandles="1" noChangeArrowheads="1" noChangeShapeType="1" noTextEdit="1"/>
              </p:cNvSpPr>
              <p:nvPr/>
            </p:nvSpPr>
            <p:spPr>
              <a:xfrm>
                <a:off x="8858916" y="3459638"/>
                <a:ext cx="1232518" cy="344640"/>
              </a:xfrm>
              <a:prstGeom prst="rect">
                <a:avLst/>
              </a:prstGeom>
              <a:blipFill>
                <a:blip r:embed="rId13"/>
                <a:stretch>
                  <a:fillRect l="-2475" t="-3571" b="-23214"/>
                </a:stretch>
              </a:blipFill>
            </p:spPr>
            <p:txBody>
              <a:bodyPr/>
              <a:lstStyle/>
              <a:p>
                <a:r>
                  <a:rPr lang="en-US">
                    <a:noFill/>
                  </a:rPr>
                  <a:t> </a:t>
                </a:r>
              </a:p>
            </p:txBody>
          </p:sp>
        </mc:Fallback>
      </mc:AlternateContent>
      <p:pic>
        <p:nvPicPr>
          <p:cNvPr id="39" name="Picture 38">
            <a:extLst>
              <a:ext uri="{FF2B5EF4-FFF2-40B4-BE49-F238E27FC236}">
                <a16:creationId xmlns:a16="http://schemas.microsoft.com/office/drawing/2014/main" id="{3C778669-4249-4AE2-9A51-A0B600109694}"/>
              </a:ext>
            </a:extLst>
          </p:cNvPr>
          <p:cNvPicPr>
            <a:picLocks noChangeAspect="1"/>
          </p:cNvPicPr>
          <p:nvPr/>
        </p:nvPicPr>
        <p:blipFill>
          <a:blip r:embed="rId14"/>
          <a:stretch>
            <a:fillRect/>
          </a:stretch>
        </p:blipFill>
        <p:spPr>
          <a:xfrm>
            <a:off x="8386805" y="4250685"/>
            <a:ext cx="395733" cy="395733"/>
          </a:xfrm>
          <a:prstGeom prst="rect">
            <a:avLst/>
          </a:prstGeom>
        </p:spPr>
      </p:pic>
      <p:pic>
        <p:nvPicPr>
          <p:cNvPr id="40" name="Picture 39">
            <a:extLst>
              <a:ext uri="{FF2B5EF4-FFF2-40B4-BE49-F238E27FC236}">
                <a16:creationId xmlns:a16="http://schemas.microsoft.com/office/drawing/2014/main" id="{83B29865-5EE9-4B94-B5CC-0E203AFD8222}"/>
              </a:ext>
            </a:extLst>
          </p:cNvPr>
          <p:cNvPicPr>
            <a:picLocks noChangeAspect="1"/>
          </p:cNvPicPr>
          <p:nvPr/>
        </p:nvPicPr>
        <p:blipFill>
          <a:blip r:embed="rId14"/>
          <a:stretch>
            <a:fillRect/>
          </a:stretch>
        </p:blipFill>
        <p:spPr>
          <a:xfrm>
            <a:off x="9998089" y="4285286"/>
            <a:ext cx="395733" cy="395733"/>
          </a:xfrm>
          <a:prstGeom prst="rect">
            <a:avLst/>
          </a:prstGeom>
        </p:spPr>
      </p:pic>
    </p:spTree>
    <p:extLst>
      <p:ext uri="{BB962C8B-B14F-4D97-AF65-F5344CB8AC3E}">
        <p14:creationId xmlns:p14="http://schemas.microsoft.com/office/powerpoint/2010/main" val="3493122638"/>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A74454-0810-426B-9184-60225A2E10B2}"/>
              </a:ext>
            </a:extLst>
          </p:cNvPr>
          <p:cNvSpPr>
            <a:spLocks noGrp="1"/>
          </p:cNvSpPr>
          <p:nvPr>
            <p:ph type="title"/>
          </p:nvPr>
        </p:nvSpPr>
        <p:spPr/>
        <p:txBody>
          <a:bodyPr/>
          <a:lstStyle/>
          <a:p>
            <a:r>
              <a:rPr lang="en-US" dirty="0"/>
              <a:t>Learning and/or Inference with Relation Paths</a:t>
            </a:r>
          </a:p>
        </p:txBody>
      </p:sp>
      <p:sp>
        <p:nvSpPr>
          <p:cNvPr id="3" name="Content Placeholder 2">
            <a:extLst>
              <a:ext uri="{FF2B5EF4-FFF2-40B4-BE49-F238E27FC236}">
                <a16:creationId xmlns:a16="http://schemas.microsoft.com/office/drawing/2014/main" id="{2B9880A1-E65B-43F5-89FF-D5D66ADB5C43}"/>
              </a:ext>
            </a:extLst>
          </p:cNvPr>
          <p:cNvSpPr>
            <a:spLocks noGrp="1"/>
          </p:cNvSpPr>
          <p:nvPr>
            <p:ph sz="quarter" idx="10"/>
          </p:nvPr>
        </p:nvSpPr>
        <p:spPr>
          <a:xfrm>
            <a:off x="274638" y="1371600"/>
            <a:ext cx="11887200" cy="683264"/>
          </a:xfrm>
        </p:spPr>
        <p:txBody>
          <a:bodyPr/>
          <a:lstStyle/>
          <a:p>
            <a:r>
              <a:rPr lang="en-US" dirty="0"/>
              <a:t>Does GRB2 positively regulate MAPK3?</a:t>
            </a:r>
          </a:p>
        </p:txBody>
      </p:sp>
      <p:grpSp>
        <p:nvGrpSpPr>
          <p:cNvPr id="5" name="Group 4">
            <a:extLst>
              <a:ext uri="{FF2B5EF4-FFF2-40B4-BE49-F238E27FC236}">
                <a16:creationId xmlns:a16="http://schemas.microsoft.com/office/drawing/2014/main" id="{CC72B505-37E2-4B56-96A2-EA0749236E10}"/>
              </a:ext>
            </a:extLst>
          </p:cNvPr>
          <p:cNvGrpSpPr/>
          <p:nvPr/>
        </p:nvGrpSpPr>
        <p:grpSpPr>
          <a:xfrm>
            <a:off x="0" y="2314023"/>
            <a:ext cx="6128201" cy="3873324"/>
            <a:chOff x="1399437" y="1203877"/>
            <a:chExt cx="7648853" cy="4678757"/>
          </a:xfrm>
        </p:grpSpPr>
        <p:grpSp>
          <p:nvGrpSpPr>
            <p:cNvPr id="6" name="Group 5">
              <a:extLst>
                <a:ext uri="{FF2B5EF4-FFF2-40B4-BE49-F238E27FC236}">
                  <a16:creationId xmlns:a16="http://schemas.microsoft.com/office/drawing/2014/main" id="{B957F731-0A6F-45EF-829F-338333877657}"/>
                </a:ext>
              </a:extLst>
            </p:cNvPr>
            <p:cNvGrpSpPr/>
            <p:nvPr/>
          </p:nvGrpSpPr>
          <p:grpSpPr>
            <a:xfrm>
              <a:off x="1399437" y="1203877"/>
              <a:ext cx="7648853" cy="4678757"/>
              <a:chOff x="1399437" y="1203877"/>
              <a:chExt cx="7648853" cy="4678757"/>
            </a:xfrm>
          </p:grpSpPr>
          <p:sp>
            <p:nvSpPr>
              <p:cNvPr id="9" name="TextBox 8">
                <a:extLst>
                  <a:ext uri="{FF2B5EF4-FFF2-40B4-BE49-F238E27FC236}">
                    <a16:creationId xmlns:a16="http://schemas.microsoft.com/office/drawing/2014/main" id="{54043409-040A-4CE3-8B0B-79B328E0C319}"/>
                  </a:ext>
                </a:extLst>
              </p:cNvPr>
              <p:cNvSpPr txBox="1"/>
              <p:nvPr/>
            </p:nvSpPr>
            <p:spPr>
              <a:xfrm>
                <a:off x="4712149" y="4687063"/>
                <a:ext cx="1063072" cy="499567"/>
              </a:xfrm>
              <a:prstGeom prst="rect">
                <a:avLst/>
              </a:prstGeom>
              <a:noFill/>
            </p:spPr>
            <p:txBody>
              <a:bodyPr wrap="none" rtlCol="0">
                <a:spAutoFit/>
              </a:bodyPr>
              <a:lstStyle/>
              <a:p>
                <a:pPr defTabSz="930375">
                  <a:defRPr/>
                </a:pPr>
                <a:r>
                  <a:rPr lang="en-US" sz="2035" dirty="0">
                    <a:solidFill>
                      <a:srgbClr val="C00000"/>
                    </a:solidFill>
                    <a:latin typeface="Segoe UI"/>
                    <a:ea typeface="宋体"/>
                  </a:rPr>
                  <a:t>KITLG</a:t>
                </a:r>
              </a:p>
            </p:txBody>
          </p:sp>
          <p:sp>
            <p:nvSpPr>
              <p:cNvPr id="10" name="TextBox 9">
                <a:extLst>
                  <a:ext uri="{FF2B5EF4-FFF2-40B4-BE49-F238E27FC236}">
                    <a16:creationId xmlns:a16="http://schemas.microsoft.com/office/drawing/2014/main" id="{C5FB5B9E-6699-4487-82BC-272002EBC54D}"/>
                  </a:ext>
                </a:extLst>
              </p:cNvPr>
              <p:cNvSpPr txBox="1"/>
              <p:nvPr/>
            </p:nvSpPr>
            <p:spPr>
              <a:xfrm>
                <a:off x="4618298" y="1203877"/>
                <a:ext cx="1304352" cy="499567"/>
              </a:xfrm>
              <a:prstGeom prst="rect">
                <a:avLst/>
              </a:prstGeom>
              <a:noFill/>
            </p:spPr>
            <p:txBody>
              <a:bodyPr wrap="none" rtlCol="0">
                <a:spAutoFit/>
              </a:bodyPr>
              <a:lstStyle/>
              <a:p>
                <a:pPr defTabSz="930375">
                  <a:defRPr/>
                </a:pPr>
                <a:r>
                  <a:rPr lang="en-US" sz="2035" dirty="0">
                    <a:solidFill>
                      <a:srgbClr val="C00000"/>
                    </a:solidFill>
                    <a:latin typeface="Segoe UI"/>
                    <a:ea typeface="宋体"/>
                  </a:rPr>
                  <a:t>MAPK1</a:t>
                </a:r>
              </a:p>
            </p:txBody>
          </p:sp>
          <p:sp>
            <p:nvSpPr>
              <p:cNvPr id="11" name="TextBox 10">
                <a:extLst>
                  <a:ext uri="{FF2B5EF4-FFF2-40B4-BE49-F238E27FC236}">
                    <a16:creationId xmlns:a16="http://schemas.microsoft.com/office/drawing/2014/main" id="{73DFB116-48CC-4A47-B2E9-B04E913113C3}"/>
                  </a:ext>
                </a:extLst>
              </p:cNvPr>
              <p:cNvSpPr txBox="1"/>
              <p:nvPr/>
            </p:nvSpPr>
            <p:spPr>
              <a:xfrm>
                <a:off x="8017378" y="2328996"/>
                <a:ext cx="1030912" cy="499567"/>
              </a:xfrm>
              <a:prstGeom prst="rect">
                <a:avLst/>
              </a:prstGeom>
              <a:noFill/>
            </p:spPr>
            <p:txBody>
              <a:bodyPr wrap="none" rtlCol="0">
                <a:spAutoFit/>
              </a:bodyPr>
              <a:lstStyle/>
              <a:p>
                <a:pPr defTabSz="930375">
                  <a:defRPr/>
                </a:pPr>
                <a:r>
                  <a:rPr lang="en-US" sz="2035" dirty="0">
                    <a:solidFill>
                      <a:srgbClr val="C00000"/>
                    </a:solidFill>
                    <a:latin typeface="Segoe UI"/>
                    <a:ea typeface="宋体"/>
                  </a:rPr>
                  <a:t>GRB2</a:t>
                </a:r>
              </a:p>
            </p:txBody>
          </p:sp>
          <p:sp>
            <p:nvSpPr>
              <p:cNvPr id="12" name="Arc 11">
                <a:extLst>
                  <a:ext uri="{FF2B5EF4-FFF2-40B4-BE49-F238E27FC236}">
                    <a16:creationId xmlns:a16="http://schemas.microsoft.com/office/drawing/2014/main" id="{2BD0CD26-E2EF-4A72-8067-901B74CB1E51}"/>
                  </a:ext>
                </a:extLst>
              </p:cNvPr>
              <p:cNvSpPr/>
              <p:nvPr/>
            </p:nvSpPr>
            <p:spPr>
              <a:xfrm>
                <a:off x="4759406" y="1780162"/>
                <a:ext cx="3439237" cy="1116627"/>
              </a:xfrm>
              <a:prstGeom prst="arc">
                <a:avLst>
                  <a:gd name="adj1" fmla="val 13033368"/>
                  <a:gd name="adj2" fmla="val 21363684"/>
                </a:avLst>
              </a:prstGeom>
              <a:ln w="38100">
                <a:solidFill>
                  <a:srgbClr val="00B05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vert="horz" rtlCol="0" anchor="t" anchorCtr="0"/>
              <a:lstStyle/>
              <a:p>
                <a:pPr algn="ctr" defTabSz="930375">
                  <a:defRPr/>
                </a:pPr>
                <a:endParaRPr lang="en-US" sz="1832" dirty="0">
                  <a:solidFill>
                    <a:srgbClr val="505050"/>
                  </a:solidFill>
                  <a:latin typeface="Segoe UI"/>
                  <a:ea typeface="宋体"/>
                </a:endParaRP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BDA2F804-9633-4424-AFD9-119D3BFDB274}"/>
                      </a:ext>
                    </a:extLst>
                  </p:cNvPr>
                  <p:cNvSpPr txBox="1"/>
                  <p:nvPr/>
                </p:nvSpPr>
                <p:spPr>
                  <a:xfrm rot="3015829">
                    <a:off x="5900770" y="2554663"/>
                    <a:ext cx="1435144" cy="430159"/>
                  </a:xfrm>
                  <a:prstGeom prst="rect">
                    <a:avLst/>
                  </a:prstGeom>
                  <a:noFill/>
                </p:spPr>
                <p:txBody>
                  <a:bodyPr vert="horz" wrap="square" rtlCol="0">
                    <a:spAutoFit/>
                  </a:bodyPr>
                  <a:lstStyle/>
                  <a:p>
                    <a:pPr defTabSz="930375">
                      <a:defRPr/>
                    </a:pPr>
                    <a:r>
                      <a:rPr lang="en-US" sz="1596" dirty="0">
                        <a:solidFill>
                          <a:srgbClr val="0070C0"/>
                        </a:solidFill>
                        <a:latin typeface="Agency FB" panose="020B0503020202020204" pitchFamily="34" charset="0"/>
                        <a:ea typeface="宋体"/>
                      </a:rPr>
                      <a:t>REGULATION </a:t>
                    </a:r>
                    <a14:m>
                      <m:oMath xmlns:m="http://schemas.openxmlformats.org/officeDocument/2006/math">
                        <m:r>
                          <a:rPr lang="en-US" sz="1596" i="1">
                            <a:solidFill>
                              <a:srgbClr val="0070C0"/>
                            </a:solidFill>
                            <a:latin typeface="Cambria Math" panose="02040503050406030204" pitchFamily="18" charset="0"/>
                          </a:rPr>
                          <m:t>↑</m:t>
                        </m:r>
                      </m:oMath>
                    </a14:m>
                    <a:endParaRPr lang="en-US" sz="1596" dirty="0">
                      <a:solidFill>
                        <a:srgbClr val="0070C0"/>
                      </a:solidFill>
                      <a:latin typeface="Agency FB" panose="020B0503020202020204" pitchFamily="34" charset="0"/>
                      <a:ea typeface="宋体"/>
                    </a:endParaRPr>
                  </a:p>
                </p:txBody>
              </p:sp>
            </mc:Choice>
            <mc:Fallback xmlns="">
              <p:sp>
                <p:nvSpPr>
                  <p:cNvPr id="13" name="TextBox 12">
                    <a:extLst>
                      <a:ext uri="{FF2B5EF4-FFF2-40B4-BE49-F238E27FC236}">
                        <a16:creationId xmlns:a16="http://schemas.microsoft.com/office/drawing/2014/main" id="{BDA2F804-9633-4424-AFD9-119D3BFDB274}"/>
                      </a:ext>
                    </a:extLst>
                  </p:cNvPr>
                  <p:cNvSpPr txBox="1">
                    <a:spLocks noRot="1" noChangeAspect="1" noMove="1" noResize="1" noEditPoints="1" noAdjustHandles="1" noChangeArrowheads="1" noChangeShapeType="1" noTextEdit="1"/>
                  </p:cNvSpPr>
                  <p:nvPr/>
                </p:nvSpPr>
                <p:spPr>
                  <a:xfrm rot="3015829">
                    <a:off x="5900770" y="2554663"/>
                    <a:ext cx="1435144" cy="430159"/>
                  </a:xfrm>
                  <a:prstGeom prst="rect">
                    <a:avLst/>
                  </a:prstGeom>
                  <a:blipFill>
                    <a:blip r:embed="rId2"/>
                    <a:stretch>
                      <a:fillRect l="-7101" t="-2674"/>
                    </a:stretch>
                  </a:blipFill>
                </p:spPr>
                <p:txBody>
                  <a:bodyPr/>
                  <a:lstStyle/>
                  <a:p>
                    <a:r>
                      <a:rPr lang="en-US">
                        <a:noFill/>
                      </a:rPr>
                      <a:t> </a:t>
                    </a:r>
                  </a:p>
                </p:txBody>
              </p:sp>
            </mc:Fallback>
          </mc:AlternateContent>
          <p:sp>
            <p:nvSpPr>
              <p:cNvPr id="14" name="TextBox 13">
                <a:extLst>
                  <a:ext uri="{FF2B5EF4-FFF2-40B4-BE49-F238E27FC236}">
                    <a16:creationId xmlns:a16="http://schemas.microsoft.com/office/drawing/2014/main" id="{B9B8AC36-5CA6-4719-869E-854A74582DAC}"/>
                  </a:ext>
                </a:extLst>
              </p:cNvPr>
              <p:cNvSpPr txBox="1"/>
              <p:nvPr/>
            </p:nvSpPr>
            <p:spPr>
              <a:xfrm>
                <a:off x="5942360" y="3188386"/>
                <a:ext cx="825069" cy="499567"/>
              </a:xfrm>
              <a:prstGeom prst="rect">
                <a:avLst/>
              </a:prstGeom>
              <a:noFill/>
            </p:spPr>
            <p:txBody>
              <a:bodyPr wrap="square" rtlCol="0">
                <a:spAutoFit/>
              </a:bodyPr>
              <a:lstStyle/>
              <a:p>
                <a:pPr defTabSz="930375">
                  <a:defRPr/>
                </a:pPr>
                <a:r>
                  <a:rPr lang="en-US" sz="2035" dirty="0">
                    <a:solidFill>
                      <a:srgbClr val="C00000"/>
                    </a:solidFill>
                    <a:latin typeface="Segoe UI"/>
                    <a:ea typeface="宋体"/>
                  </a:rPr>
                  <a:t>IL2</a:t>
                </a:r>
              </a:p>
            </p:txBody>
          </p:sp>
          <p:pic>
            <p:nvPicPr>
              <p:cNvPr id="15" name="Picture 4" descr="Grb2.JPG">
                <a:extLst>
                  <a:ext uri="{FF2B5EF4-FFF2-40B4-BE49-F238E27FC236}">
                    <a16:creationId xmlns:a16="http://schemas.microsoft.com/office/drawing/2014/main" id="{77C95A17-8A16-464B-A192-2D510762B4C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58207" y="2735262"/>
                <a:ext cx="1087289" cy="103509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6" descr="IL2 Crystal Structure.png">
                <a:extLst>
                  <a:ext uri="{FF2B5EF4-FFF2-40B4-BE49-F238E27FC236}">
                    <a16:creationId xmlns:a16="http://schemas.microsoft.com/office/drawing/2014/main" id="{4049BD99-8D41-4E12-8F30-ECE46F3EF39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54005" y="3588324"/>
                <a:ext cx="1395036" cy="116067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8" descr="Protein KITLG PDB 1exz.png">
                <a:extLst>
                  <a:ext uri="{FF2B5EF4-FFF2-40B4-BE49-F238E27FC236}">
                    <a16:creationId xmlns:a16="http://schemas.microsoft.com/office/drawing/2014/main" id="{12561C89-D61F-4806-A612-648F3697EFD8}"/>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603282" y="4968108"/>
                <a:ext cx="1235846" cy="914526"/>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0" descr="http://www.pdb.org/pdb/images/4QTB_asyr_r_250.jpg?bioNum=0">
                <a:extLst>
                  <a:ext uri="{FF2B5EF4-FFF2-40B4-BE49-F238E27FC236}">
                    <a16:creationId xmlns:a16="http://schemas.microsoft.com/office/drawing/2014/main" id="{C4E65917-A178-40DA-9A5B-7EDFD8A6C330}"/>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399437" y="3097840"/>
                <a:ext cx="1276276" cy="1276276"/>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68D81591-1B75-41E2-BD61-D15EB9DD6869}"/>
                  </a:ext>
                </a:extLst>
              </p:cNvPr>
              <p:cNvSpPr txBox="1"/>
              <p:nvPr/>
            </p:nvSpPr>
            <p:spPr>
              <a:xfrm>
                <a:off x="1565037" y="2780018"/>
                <a:ext cx="1304352" cy="499567"/>
              </a:xfrm>
              <a:prstGeom prst="rect">
                <a:avLst/>
              </a:prstGeom>
              <a:noFill/>
            </p:spPr>
            <p:txBody>
              <a:bodyPr wrap="none" rtlCol="0">
                <a:spAutoFit/>
              </a:bodyPr>
              <a:lstStyle/>
              <a:p>
                <a:pPr defTabSz="930375">
                  <a:defRPr/>
                </a:pPr>
                <a:r>
                  <a:rPr lang="en-US" sz="2035" dirty="0">
                    <a:solidFill>
                      <a:srgbClr val="C00000"/>
                    </a:solidFill>
                    <a:latin typeface="Segoe UI"/>
                    <a:ea typeface="宋体"/>
                  </a:rPr>
                  <a:t>MAPK3</a:t>
                </a:r>
              </a:p>
            </p:txBody>
          </p:sp>
          <p:sp>
            <p:nvSpPr>
              <p:cNvPr id="20" name="Arc 19">
                <a:extLst>
                  <a:ext uri="{FF2B5EF4-FFF2-40B4-BE49-F238E27FC236}">
                    <a16:creationId xmlns:a16="http://schemas.microsoft.com/office/drawing/2014/main" id="{7DF2D61B-9B00-4353-8CBC-AA8DFB1E0E0D}"/>
                  </a:ext>
                </a:extLst>
              </p:cNvPr>
              <p:cNvSpPr/>
              <p:nvPr/>
            </p:nvSpPr>
            <p:spPr>
              <a:xfrm rot="2180922" flipV="1">
                <a:off x="6693581" y="1787122"/>
                <a:ext cx="2072243" cy="3141708"/>
              </a:xfrm>
              <a:prstGeom prst="arc">
                <a:avLst>
                  <a:gd name="adj1" fmla="val 15702255"/>
                  <a:gd name="adj2" fmla="val 487933"/>
                </a:avLst>
              </a:prstGeom>
              <a:ln w="38100">
                <a:solidFill>
                  <a:srgbClr val="00B05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vert="horz" rtlCol="0" anchor="t" anchorCtr="0"/>
              <a:lstStyle/>
              <a:p>
                <a:pPr algn="ctr" defTabSz="930375">
                  <a:defRPr/>
                </a:pPr>
                <a:endParaRPr lang="en-US" sz="1832" dirty="0">
                  <a:solidFill>
                    <a:srgbClr val="505050"/>
                  </a:solidFill>
                  <a:latin typeface="Segoe UI"/>
                  <a:ea typeface="宋体"/>
                </a:endParaRPr>
              </a:p>
            </p:txBody>
          </p:sp>
          <p:sp>
            <p:nvSpPr>
              <p:cNvPr id="21" name="Arc 20">
                <a:extLst>
                  <a:ext uri="{FF2B5EF4-FFF2-40B4-BE49-F238E27FC236}">
                    <a16:creationId xmlns:a16="http://schemas.microsoft.com/office/drawing/2014/main" id="{3DC1B697-E12A-460A-8917-6CF580A71E69}"/>
                  </a:ext>
                </a:extLst>
              </p:cNvPr>
              <p:cNvSpPr/>
              <p:nvPr/>
            </p:nvSpPr>
            <p:spPr>
              <a:xfrm>
                <a:off x="4246373" y="2260534"/>
                <a:ext cx="2427025" cy="3141728"/>
              </a:xfrm>
              <a:prstGeom prst="arc">
                <a:avLst>
                  <a:gd name="adj1" fmla="val 16188128"/>
                  <a:gd name="adj2" fmla="val 21363684"/>
                </a:avLst>
              </a:prstGeom>
              <a:ln w="38100">
                <a:solidFill>
                  <a:srgbClr val="00B05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vert="horz" rtlCol="0" anchor="t" anchorCtr="0"/>
              <a:lstStyle/>
              <a:p>
                <a:pPr algn="ctr" defTabSz="930375">
                  <a:defRPr/>
                </a:pPr>
                <a:endParaRPr lang="en-US" sz="1832" dirty="0">
                  <a:solidFill>
                    <a:srgbClr val="505050"/>
                  </a:solidFill>
                  <a:latin typeface="Segoe UI"/>
                  <a:ea typeface="宋体"/>
                </a:endParaRP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BA0EEAE7-E84B-43B2-AD89-770C633A0DDB}"/>
                      </a:ext>
                    </a:extLst>
                  </p:cNvPr>
                  <p:cNvSpPr txBox="1"/>
                  <p:nvPr/>
                </p:nvSpPr>
                <p:spPr>
                  <a:xfrm>
                    <a:off x="6479023" y="1482829"/>
                    <a:ext cx="1538355" cy="416306"/>
                  </a:xfrm>
                  <a:prstGeom prst="rect">
                    <a:avLst/>
                  </a:prstGeom>
                  <a:noFill/>
                </p:spPr>
                <p:txBody>
                  <a:bodyPr vert="horz" wrap="square" rtlCol="0">
                    <a:spAutoFit/>
                  </a:bodyPr>
                  <a:lstStyle/>
                  <a:p>
                    <a:pPr defTabSz="930375">
                      <a:defRPr/>
                    </a:pPr>
                    <a:r>
                      <a:rPr lang="en-US" sz="1596" dirty="0">
                        <a:solidFill>
                          <a:srgbClr val="0070C0"/>
                        </a:solidFill>
                        <a:latin typeface="Agency FB" panose="020B0503020202020204" pitchFamily="34" charset="0"/>
                        <a:ea typeface="宋体"/>
                      </a:rPr>
                      <a:t>REGULATION </a:t>
                    </a:r>
                    <a14:m>
                      <m:oMath xmlns:m="http://schemas.openxmlformats.org/officeDocument/2006/math">
                        <m:r>
                          <a:rPr lang="en-US" sz="1596" i="1">
                            <a:solidFill>
                              <a:srgbClr val="0070C0"/>
                            </a:solidFill>
                            <a:latin typeface="Cambria Math" panose="02040503050406030204" pitchFamily="18" charset="0"/>
                          </a:rPr>
                          <m:t>↑</m:t>
                        </m:r>
                      </m:oMath>
                    </a14:m>
                    <a:endParaRPr lang="en-US" sz="1596" dirty="0">
                      <a:solidFill>
                        <a:srgbClr val="0070C0"/>
                      </a:solidFill>
                      <a:latin typeface="Agency FB" panose="020B0503020202020204" pitchFamily="34" charset="0"/>
                      <a:ea typeface="宋体"/>
                    </a:endParaRPr>
                  </a:p>
                </p:txBody>
              </p:sp>
            </mc:Choice>
            <mc:Fallback xmlns="">
              <p:sp>
                <p:nvSpPr>
                  <p:cNvPr id="22" name="TextBox 21">
                    <a:extLst>
                      <a:ext uri="{FF2B5EF4-FFF2-40B4-BE49-F238E27FC236}">
                        <a16:creationId xmlns:a16="http://schemas.microsoft.com/office/drawing/2014/main" id="{BA0EEAE7-E84B-43B2-AD89-770C633A0DDB}"/>
                      </a:ext>
                    </a:extLst>
                  </p:cNvPr>
                  <p:cNvSpPr txBox="1">
                    <a:spLocks noRot="1" noChangeAspect="1" noMove="1" noResize="1" noEditPoints="1" noAdjustHandles="1" noChangeArrowheads="1" noChangeShapeType="1" noTextEdit="1"/>
                  </p:cNvSpPr>
                  <p:nvPr/>
                </p:nvSpPr>
                <p:spPr>
                  <a:xfrm>
                    <a:off x="6479023" y="1482829"/>
                    <a:ext cx="1538355" cy="416306"/>
                  </a:xfrm>
                  <a:prstGeom prst="rect">
                    <a:avLst/>
                  </a:prstGeom>
                  <a:blipFill>
                    <a:blip r:embed="rId7"/>
                    <a:stretch>
                      <a:fillRect l="-2970" t="-3509" b="-2105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1B05D609-CD14-4519-8363-81A6D7219754}"/>
                      </a:ext>
                    </a:extLst>
                  </p:cNvPr>
                  <p:cNvSpPr txBox="1"/>
                  <p:nvPr/>
                </p:nvSpPr>
                <p:spPr>
                  <a:xfrm rot="19194148">
                    <a:off x="7233834" y="3998939"/>
                    <a:ext cx="1643701" cy="416306"/>
                  </a:xfrm>
                  <a:prstGeom prst="rect">
                    <a:avLst/>
                  </a:prstGeom>
                  <a:noFill/>
                </p:spPr>
                <p:txBody>
                  <a:bodyPr vert="horz" wrap="square" rtlCol="0">
                    <a:spAutoFit/>
                  </a:bodyPr>
                  <a:lstStyle/>
                  <a:p>
                    <a:pPr defTabSz="930375">
                      <a:defRPr/>
                    </a:pPr>
                    <a:r>
                      <a:rPr lang="en-US" sz="1596" dirty="0">
                        <a:solidFill>
                          <a:srgbClr val="0070C0"/>
                        </a:solidFill>
                        <a:latin typeface="Agency FB" panose="020B0503020202020204" pitchFamily="34" charset="0"/>
                        <a:ea typeface="宋体"/>
                      </a:rPr>
                      <a:t>REGULATION </a:t>
                    </a:r>
                    <a14:m>
                      <m:oMath xmlns:m="http://schemas.openxmlformats.org/officeDocument/2006/math">
                        <m:r>
                          <a:rPr lang="en-US" sz="1596" i="1">
                            <a:solidFill>
                              <a:srgbClr val="0070C0"/>
                            </a:solidFill>
                            <a:latin typeface="Cambria Math" panose="02040503050406030204" pitchFamily="18" charset="0"/>
                          </a:rPr>
                          <m:t>↑</m:t>
                        </m:r>
                      </m:oMath>
                    </a14:m>
                    <a:endParaRPr lang="en-US" sz="1596" dirty="0">
                      <a:solidFill>
                        <a:srgbClr val="0070C0"/>
                      </a:solidFill>
                      <a:latin typeface="Agency FB" panose="020B0503020202020204" pitchFamily="34" charset="0"/>
                      <a:ea typeface="宋体"/>
                    </a:endParaRPr>
                  </a:p>
                </p:txBody>
              </p:sp>
            </mc:Choice>
            <mc:Fallback xmlns="">
              <p:sp>
                <p:nvSpPr>
                  <p:cNvPr id="23" name="TextBox 22">
                    <a:extLst>
                      <a:ext uri="{FF2B5EF4-FFF2-40B4-BE49-F238E27FC236}">
                        <a16:creationId xmlns:a16="http://schemas.microsoft.com/office/drawing/2014/main" id="{1B05D609-CD14-4519-8363-81A6D7219754}"/>
                      </a:ext>
                    </a:extLst>
                  </p:cNvPr>
                  <p:cNvSpPr txBox="1">
                    <a:spLocks noRot="1" noChangeAspect="1" noMove="1" noResize="1" noEditPoints="1" noAdjustHandles="1" noChangeArrowheads="1" noChangeShapeType="1" noTextEdit="1"/>
                  </p:cNvSpPr>
                  <p:nvPr/>
                </p:nvSpPr>
                <p:spPr>
                  <a:xfrm rot="19194148">
                    <a:off x="7233834" y="3998939"/>
                    <a:ext cx="1643701" cy="416306"/>
                  </a:xfrm>
                  <a:prstGeom prst="rect">
                    <a:avLst/>
                  </a:prstGeom>
                  <a:blipFill>
                    <a:blip r:embed="rId8"/>
                    <a:stretch>
                      <a:fillRect l="-1970" b="-710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8DC4E81A-CABF-4515-AF44-A2D4C40F05E4}"/>
                      </a:ext>
                    </a:extLst>
                  </p:cNvPr>
                  <p:cNvSpPr txBox="1"/>
                  <p:nvPr/>
                </p:nvSpPr>
                <p:spPr>
                  <a:xfrm rot="19194148">
                    <a:off x="7357386" y="5039127"/>
                    <a:ext cx="1674716" cy="416306"/>
                  </a:xfrm>
                  <a:prstGeom prst="rect">
                    <a:avLst/>
                  </a:prstGeom>
                  <a:noFill/>
                </p:spPr>
                <p:txBody>
                  <a:bodyPr vert="horz" wrap="square" rtlCol="0">
                    <a:spAutoFit/>
                  </a:bodyPr>
                  <a:lstStyle/>
                  <a:p>
                    <a:pPr defTabSz="930375">
                      <a:defRPr/>
                    </a:pPr>
                    <a:r>
                      <a:rPr lang="en-US" sz="1596" dirty="0">
                        <a:solidFill>
                          <a:srgbClr val="0070C0"/>
                        </a:solidFill>
                        <a:latin typeface="Agency FB" panose="020B0503020202020204" pitchFamily="34" charset="0"/>
                        <a:ea typeface="宋体"/>
                      </a:rPr>
                      <a:t>REGULATION </a:t>
                    </a:r>
                    <a14:m>
                      <m:oMath xmlns:m="http://schemas.openxmlformats.org/officeDocument/2006/math">
                        <m:r>
                          <a:rPr lang="en-US" sz="1596" i="1">
                            <a:solidFill>
                              <a:srgbClr val="0070C0"/>
                            </a:solidFill>
                            <a:latin typeface="Cambria Math" panose="02040503050406030204" pitchFamily="18" charset="0"/>
                          </a:rPr>
                          <m:t>↑</m:t>
                        </m:r>
                      </m:oMath>
                    </a14:m>
                    <a:endParaRPr lang="en-US" sz="1596" dirty="0">
                      <a:solidFill>
                        <a:srgbClr val="0070C0"/>
                      </a:solidFill>
                      <a:latin typeface="Agency FB" panose="020B0503020202020204" pitchFamily="34" charset="0"/>
                      <a:ea typeface="宋体"/>
                    </a:endParaRPr>
                  </a:p>
                </p:txBody>
              </p:sp>
            </mc:Choice>
            <mc:Fallback xmlns="">
              <p:sp>
                <p:nvSpPr>
                  <p:cNvPr id="24" name="TextBox 23">
                    <a:extLst>
                      <a:ext uri="{FF2B5EF4-FFF2-40B4-BE49-F238E27FC236}">
                        <a16:creationId xmlns:a16="http://schemas.microsoft.com/office/drawing/2014/main" id="{8DC4E81A-CABF-4515-AF44-A2D4C40F05E4}"/>
                      </a:ext>
                    </a:extLst>
                  </p:cNvPr>
                  <p:cNvSpPr txBox="1">
                    <a:spLocks noRot="1" noChangeAspect="1" noMove="1" noResize="1" noEditPoints="1" noAdjustHandles="1" noChangeArrowheads="1" noChangeShapeType="1" noTextEdit="1"/>
                  </p:cNvSpPr>
                  <p:nvPr/>
                </p:nvSpPr>
                <p:spPr>
                  <a:xfrm rot="19194148">
                    <a:off x="7357386" y="5039127"/>
                    <a:ext cx="1674716" cy="416306"/>
                  </a:xfrm>
                  <a:prstGeom prst="rect">
                    <a:avLst/>
                  </a:prstGeom>
                  <a:blipFill>
                    <a:blip r:embed="rId9"/>
                    <a:stretch>
                      <a:fillRect l="-2427" b="-6452"/>
                    </a:stretch>
                  </a:blipFill>
                </p:spPr>
                <p:txBody>
                  <a:bodyPr/>
                  <a:lstStyle/>
                  <a:p>
                    <a:r>
                      <a:rPr lang="en-US">
                        <a:noFill/>
                      </a:rPr>
                      <a:t> </a:t>
                    </a:r>
                  </a:p>
                </p:txBody>
              </p:sp>
            </mc:Fallback>
          </mc:AlternateContent>
          <p:sp>
            <p:nvSpPr>
              <p:cNvPr id="25" name="Arc 24">
                <a:extLst>
                  <a:ext uri="{FF2B5EF4-FFF2-40B4-BE49-F238E27FC236}">
                    <a16:creationId xmlns:a16="http://schemas.microsoft.com/office/drawing/2014/main" id="{39D14E62-28B8-45D2-A528-EA253065D828}"/>
                  </a:ext>
                </a:extLst>
              </p:cNvPr>
              <p:cNvSpPr/>
              <p:nvPr/>
            </p:nvSpPr>
            <p:spPr>
              <a:xfrm rot="20594451">
                <a:off x="1753394" y="1641139"/>
                <a:ext cx="2976895" cy="1755676"/>
              </a:xfrm>
              <a:prstGeom prst="arc">
                <a:avLst>
                  <a:gd name="adj1" fmla="val 11162672"/>
                  <a:gd name="adj2" fmla="val 21363684"/>
                </a:avLst>
              </a:prstGeom>
              <a:ln w="38100">
                <a:solidFill>
                  <a:srgbClr val="7030A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vert="horz" rtlCol="0" anchor="t" anchorCtr="0"/>
              <a:lstStyle/>
              <a:p>
                <a:pPr algn="ctr" defTabSz="930375">
                  <a:defRPr/>
                </a:pPr>
                <a:endParaRPr lang="en-US" sz="1832" dirty="0">
                  <a:solidFill>
                    <a:srgbClr val="505050"/>
                  </a:solidFill>
                  <a:latin typeface="Segoe UI"/>
                  <a:ea typeface="宋体"/>
                </a:endParaRPr>
              </a:p>
            </p:txBody>
          </p:sp>
          <p:sp>
            <p:nvSpPr>
              <p:cNvPr id="26" name="TextBox 25">
                <a:extLst>
                  <a:ext uri="{FF2B5EF4-FFF2-40B4-BE49-F238E27FC236}">
                    <a16:creationId xmlns:a16="http://schemas.microsoft.com/office/drawing/2014/main" id="{A88CC403-532A-4B78-9C45-EA158F920BF0}"/>
                  </a:ext>
                </a:extLst>
              </p:cNvPr>
              <p:cNvSpPr txBox="1"/>
              <p:nvPr/>
            </p:nvSpPr>
            <p:spPr>
              <a:xfrm rot="20153858">
                <a:off x="2317886" y="1301554"/>
                <a:ext cx="1143407" cy="416306"/>
              </a:xfrm>
              <a:prstGeom prst="rect">
                <a:avLst/>
              </a:prstGeom>
              <a:noFill/>
            </p:spPr>
            <p:txBody>
              <a:bodyPr vert="horz" wrap="square" rtlCol="0">
                <a:spAutoFit/>
              </a:bodyPr>
              <a:lstStyle/>
              <a:p>
                <a:pPr defTabSz="930375">
                  <a:defRPr/>
                </a:pPr>
                <a:r>
                  <a:rPr lang="en-US" sz="1596" dirty="0">
                    <a:solidFill>
                      <a:srgbClr val="0070C0"/>
                    </a:solidFill>
                    <a:latin typeface="Agency FB" panose="020B0503020202020204" pitchFamily="34" charset="0"/>
                    <a:ea typeface="宋体"/>
                  </a:rPr>
                  <a:t>FAMILY</a:t>
                </a:r>
              </a:p>
            </p:txBody>
          </p:sp>
          <p:sp>
            <p:nvSpPr>
              <p:cNvPr id="27" name="Arc 26">
                <a:extLst>
                  <a:ext uri="{FF2B5EF4-FFF2-40B4-BE49-F238E27FC236}">
                    <a16:creationId xmlns:a16="http://schemas.microsoft.com/office/drawing/2014/main" id="{B798CC95-14E0-4F9E-A67B-FB13FEAB2AEA}"/>
                  </a:ext>
                </a:extLst>
              </p:cNvPr>
              <p:cNvSpPr/>
              <p:nvPr/>
            </p:nvSpPr>
            <p:spPr>
              <a:xfrm rot="19641659" flipV="1">
                <a:off x="1936586" y="1833702"/>
                <a:ext cx="2976895" cy="1616486"/>
              </a:xfrm>
              <a:prstGeom prst="arc">
                <a:avLst>
                  <a:gd name="adj1" fmla="val 11824135"/>
                  <a:gd name="adj2" fmla="val 20559161"/>
                </a:avLst>
              </a:prstGeom>
              <a:ln w="38100">
                <a:solidFill>
                  <a:srgbClr val="7030A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vert="horz" rtlCol="0" anchor="t" anchorCtr="0"/>
              <a:lstStyle/>
              <a:p>
                <a:pPr algn="ctr" defTabSz="930375">
                  <a:defRPr/>
                </a:pPr>
                <a:endParaRPr lang="en-US" sz="1832" dirty="0">
                  <a:solidFill>
                    <a:srgbClr val="505050"/>
                  </a:solidFill>
                  <a:latin typeface="Segoe UI"/>
                  <a:ea typeface="宋体"/>
                </a:endParaRPr>
              </a:p>
            </p:txBody>
          </p:sp>
          <p:sp>
            <p:nvSpPr>
              <p:cNvPr id="28" name="TextBox 27">
                <a:extLst>
                  <a:ext uri="{FF2B5EF4-FFF2-40B4-BE49-F238E27FC236}">
                    <a16:creationId xmlns:a16="http://schemas.microsoft.com/office/drawing/2014/main" id="{A62871DC-7F11-4BF5-9D22-94A00780CDC6}"/>
                  </a:ext>
                </a:extLst>
              </p:cNvPr>
              <p:cNvSpPr txBox="1"/>
              <p:nvPr/>
            </p:nvSpPr>
            <p:spPr>
              <a:xfrm rot="20153858">
                <a:off x="3297211" y="2895748"/>
                <a:ext cx="1143407" cy="416306"/>
              </a:xfrm>
              <a:prstGeom prst="rect">
                <a:avLst/>
              </a:prstGeom>
              <a:noFill/>
            </p:spPr>
            <p:txBody>
              <a:bodyPr vert="horz" wrap="square" rtlCol="0">
                <a:spAutoFit/>
              </a:bodyPr>
              <a:lstStyle/>
              <a:p>
                <a:pPr defTabSz="930375">
                  <a:defRPr/>
                </a:pPr>
                <a:r>
                  <a:rPr lang="en-US" sz="1596" dirty="0">
                    <a:solidFill>
                      <a:srgbClr val="0070C0"/>
                    </a:solidFill>
                    <a:latin typeface="Agency FB" panose="020B0503020202020204" pitchFamily="34" charset="0"/>
                    <a:ea typeface="宋体"/>
                  </a:rPr>
                  <a:t>FAMILY</a:t>
                </a:r>
              </a:p>
            </p:txBody>
          </p:sp>
        </p:grpSp>
        <p:cxnSp>
          <p:nvCxnSpPr>
            <p:cNvPr id="7" name="Straight Arrow Connector 6">
              <a:extLst>
                <a:ext uri="{FF2B5EF4-FFF2-40B4-BE49-F238E27FC236}">
                  <a16:creationId xmlns:a16="http://schemas.microsoft.com/office/drawing/2014/main" id="{6DE6EBD3-25BE-4B72-8E85-A10307E02871}"/>
                </a:ext>
              </a:extLst>
            </p:cNvPr>
            <p:cNvCxnSpPr>
              <a:stCxn id="9" idx="0"/>
            </p:cNvCxnSpPr>
            <p:nvPr/>
          </p:nvCxnSpPr>
          <p:spPr>
            <a:xfrm flipV="1">
              <a:off x="5243685" y="2504878"/>
              <a:ext cx="2946" cy="2182186"/>
            </a:xfrm>
            <a:prstGeom prst="straightConnector1">
              <a:avLst/>
            </a:prstGeom>
            <a:ln w="38100">
              <a:solidFill>
                <a:srgbClr val="442359"/>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E578F31-399F-4CEC-9627-E0C03050A34B}"/>
                </a:ext>
              </a:extLst>
            </p:cNvPr>
            <p:cNvSpPr txBox="1"/>
            <p:nvPr/>
          </p:nvSpPr>
          <p:spPr>
            <a:xfrm rot="16403797">
              <a:off x="3319901" y="2969107"/>
              <a:ext cx="3071458" cy="685218"/>
            </a:xfrm>
            <a:prstGeom prst="rect">
              <a:avLst/>
            </a:prstGeom>
            <a:noFill/>
          </p:spPr>
          <p:txBody>
            <a:bodyPr wrap="square" lIns="182425" tIns="145940" rIns="182425" bIns="145940" rtlCol="0">
              <a:spAutoFit/>
            </a:bodyPr>
            <a:lstStyle/>
            <a:p>
              <a:pPr defTabSz="932597" fontAlgn="base">
                <a:lnSpc>
                  <a:spcPct val="90000"/>
                </a:lnSpc>
                <a:spcBef>
                  <a:spcPct val="0"/>
                </a:spcBef>
                <a:spcAft>
                  <a:spcPts val="599"/>
                </a:spcAft>
              </a:pPr>
              <a:r>
                <a:rPr lang="en-US" sz="1836" b="1" dirty="0">
                  <a:solidFill>
                    <a:srgbClr val="0070C0"/>
                  </a:solidFill>
                  <a:latin typeface="Arial Narrow" panose="020B0606020202030204" pitchFamily="34" charset="0"/>
                  <a:ea typeface="宋体"/>
                </a:rPr>
                <a:t>_</a:t>
              </a:r>
              <a:r>
                <a:rPr lang="en-US" sz="1836" b="1" dirty="0" err="1">
                  <a:solidFill>
                    <a:srgbClr val="0070C0"/>
                  </a:solidFill>
                  <a:latin typeface="Arial Narrow" panose="020B0606020202030204" pitchFamily="34" charset="0"/>
                  <a:ea typeface="宋体"/>
                </a:rPr>
                <a:t>nsubj</a:t>
              </a:r>
              <a:r>
                <a:rPr lang="en-US" sz="1836" b="1" dirty="0">
                  <a:solidFill>
                    <a:srgbClr val="0070C0"/>
                  </a:solidFill>
                  <a:latin typeface="Arial Narrow" panose="020B0606020202030204" pitchFamily="34" charset="0"/>
                  <a:ea typeface="宋体"/>
                </a:rPr>
                <a:t> –</a:t>
              </a:r>
              <a:r>
                <a:rPr lang="en-US" sz="1836" b="1" i="1" dirty="0">
                  <a:solidFill>
                    <a:srgbClr val="0070C0"/>
                  </a:solidFill>
                  <a:latin typeface="Arial Narrow" panose="020B0606020202030204" pitchFamily="34" charset="0"/>
                  <a:ea typeface="宋体"/>
                </a:rPr>
                <a:t>activate</a:t>
              </a:r>
              <a:r>
                <a:rPr lang="en-US" sz="1836" b="1" dirty="0">
                  <a:solidFill>
                    <a:srgbClr val="0070C0"/>
                  </a:solidFill>
                  <a:latin typeface="Arial Narrow" panose="020B0606020202030204" pitchFamily="34" charset="0"/>
                  <a:ea typeface="宋体"/>
                </a:rPr>
                <a:t>-</a:t>
              </a:r>
              <a:r>
                <a:rPr lang="en-US" sz="1836" b="1" dirty="0" err="1">
                  <a:solidFill>
                    <a:srgbClr val="0070C0"/>
                  </a:solidFill>
                  <a:latin typeface="Arial Narrow" panose="020B0606020202030204" pitchFamily="34" charset="0"/>
                  <a:ea typeface="宋体"/>
                </a:rPr>
                <a:t>dobj</a:t>
              </a:r>
              <a:endParaRPr lang="en-US" sz="1836" b="1" dirty="0">
                <a:solidFill>
                  <a:srgbClr val="0070C0"/>
                </a:solidFill>
                <a:latin typeface="Arial Narrow" panose="020B0606020202030204" pitchFamily="34" charset="0"/>
                <a:ea typeface="宋体"/>
              </a:endParaRPr>
            </a:p>
          </p:txBody>
        </p:sp>
      </p:grpSp>
      <p:sp>
        <p:nvSpPr>
          <p:cNvPr id="29" name="Arc 28">
            <a:extLst>
              <a:ext uri="{FF2B5EF4-FFF2-40B4-BE49-F238E27FC236}">
                <a16:creationId xmlns:a16="http://schemas.microsoft.com/office/drawing/2014/main" id="{96CEC83D-6751-414E-9FC8-F143D3D731F4}"/>
              </a:ext>
            </a:extLst>
          </p:cNvPr>
          <p:cNvSpPr/>
          <p:nvPr/>
        </p:nvSpPr>
        <p:spPr>
          <a:xfrm rot="19337607" flipV="1">
            <a:off x="3612128" y="4748153"/>
            <a:ext cx="2555961" cy="735019"/>
          </a:xfrm>
          <a:prstGeom prst="arc">
            <a:avLst>
              <a:gd name="adj1" fmla="val 10772505"/>
              <a:gd name="adj2" fmla="val 21588181"/>
            </a:avLst>
          </a:prstGeom>
          <a:ln w="38100">
            <a:solidFill>
              <a:srgbClr val="00B05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vert="horz" rtlCol="0" anchor="t" anchorCtr="0"/>
          <a:lstStyle/>
          <a:p>
            <a:pPr algn="ctr" defTabSz="930375">
              <a:defRPr/>
            </a:pPr>
            <a:endParaRPr lang="en-US" sz="1832" dirty="0">
              <a:solidFill>
                <a:srgbClr val="505050"/>
              </a:solidFill>
              <a:latin typeface="Segoe UI"/>
              <a:ea typeface="宋体"/>
            </a:endParaRPr>
          </a:p>
        </p:txBody>
      </p:sp>
      <p:cxnSp>
        <p:nvCxnSpPr>
          <p:cNvPr id="30" name="Straight Arrow Connector 29">
            <a:extLst>
              <a:ext uri="{FF2B5EF4-FFF2-40B4-BE49-F238E27FC236}">
                <a16:creationId xmlns:a16="http://schemas.microsoft.com/office/drawing/2014/main" id="{05A69117-6D60-4339-AE91-F3E93EB29D31}"/>
              </a:ext>
            </a:extLst>
          </p:cNvPr>
          <p:cNvCxnSpPr/>
          <p:nvPr/>
        </p:nvCxnSpPr>
        <p:spPr>
          <a:xfrm flipH="1">
            <a:off x="1155772" y="3646995"/>
            <a:ext cx="4260341" cy="150815"/>
          </a:xfrm>
          <a:prstGeom prst="straightConnector1">
            <a:avLst/>
          </a:prstGeom>
          <a:ln w="38100">
            <a:solidFill>
              <a:srgbClr val="00B050"/>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CFFCD07B-4B96-4ABA-8A38-77C4E71883A8}"/>
              </a:ext>
            </a:extLst>
          </p:cNvPr>
          <p:cNvSpPr/>
          <p:nvPr/>
        </p:nvSpPr>
        <p:spPr>
          <a:xfrm>
            <a:off x="6845219" y="4371078"/>
            <a:ext cx="4864666" cy="432338"/>
          </a:xfrm>
          <a:prstGeom prst="rect">
            <a:avLst/>
          </a:prstGeom>
        </p:spPr>
        <p:txBody>
          <a:bodyPr wrap="square">
            <a:spAutoFit/>
          </a:bodyPr>
          <a:lstStyle/>
          <a:p>
            <a:pPr defTabSz="932597" fontAlgn="base">
              <a:lnSpc>
                <a:spcPct val="90000"/>
              </a:lnSpc>
              <a:spcBef>
                <a:spcPct val="0"/>
              </a:spcBef>
              <a:spcAft>
                <a:spcPts val="599"/>
              </a:spcAft>
            </a:pPr>
            <a:r>
              <a:rPr lang="en-US" sz="2394" b="1" dirty="0">
                <a:gradFill>
                  <a:gsLst>
                    <a:gs pos="2917">
                      <a:srgbClr val="000000"/>
                    </a:gs>
                    <a:gs pos="30000">
                      <a:srgbClr val="000000"/>
                    </a:gs>
                  </a:gsLst>
                  <a:lin ang="5400000" scaled="0"/>
                </a:gradFill>
                <a:latin typeface="Arial" charset="0"/>
                <a:ea typeface="宋体"/>
              </a:rPr>
              <a:t>Paths from GRB2 to MAPK3</a:t>
            </a:r>
          </a:p>
        </p:txBody>
      </p:sp>
      <mc:AlternateContent xmlns:mc="http://schemas.openxmlformats.org/markup-compatibility/2006" xmlns:a14="http://schemas.microsoft.com/office/drawing/2010/main">
        <mc:Choice Requires="a14">
          <p:sp>
            <p:nvSpPr>
              <p:cNvPr id="40" name="Rectangle 39">
                <a:extLst>
                  <a:ext uri="{FF2B5EF4-FFF2-40B4-BE49-F238E27FC236}">
                    <a16:creationId xmlns:a16="http://schemas.microsoft.com/office/drawing/2014/main" id="{A1898B59-CDDA-4B92-AEF9-6A29F34F3F12}"/>
                  </a:ext>
                </a:extLst>
              </p:cNvPr>
              <p:cNvSpPr/>
              <p:nvPr/>
            </p:nvSpPr>
            <p:spPr>
              <a:xfrm>
                <a:off x="6170439" y="4965265"/>
                <a:ext cx="6214225" cy="1323439"/>
              </a:xfrm>
              <a:prstGeom prst="rect">
                <a:avLst/>
              </a:prstGeom>
            </p:spPr>
            <p:txBody>
              <a:bodyPr wrap="square">
                <a:spAutoFit/>
              </a:bodyPr>
              <a:lstStyle/>
              <a:p>
                <a:pPr>
                  <a:tabLst>
                    <a:tab pos="346075" algn="l"/>
                  </a:tabLst>
                </a:pPr>
                <a14:m>
                  <m:oMath xmlns:m="http://schemas.openxmlformats.org/officeDocument/2006/math">
                    <m:sSub>
                      <m:sSubPr>
                        <m:ctrlPr>
                          <a:rPr lang="en-US" sz="2000" i="1" dirty="0" smtClean="0">
                            <a:latin typeface="Cambria Math" panose="02040503050406030204" pitchFamily="18" charset="0"/>
                          </a:rPr>
                        </m:ctrlPr>
                      </m:sSubPr>
                      <m:e>
                        <m:r>
                          <a:rPr lang="en-US" sz="2000" i="1" dirty="0" smtClean="0">
                            <a:latin typeface="Cambria Math" panose="02040503050406030204" pitchFamily="18" charset="0"/>
                          </a:rPr>
                          <m:t>𝜋</m:t>
                        </m:r>
                      </m:e>
                      <m:sub>
                        <m:r>
                          <a:rPr lang="en-US" sz="2000" i="1" dirty="0">
                            <a:latin typeface="Cambria Math" panose="02040503050406030204" pitchFamily="18" charset="0"/>
                          </a:rPr>
                          <m:t>1</m:t>
                        </m:r>
                      </m:sub>
                    </m:sSub>
                  </m:oMath>
                </a14:m>
                <a:r>
                  <a:rPr lang="en-US" sz="2000" dirty="0"/>
                  <a:t>: </a:t>
                </a:r>
                <a:r>
                  <a:rPr lang="en-US" sz="2000" dirty="0">
                    <a:solidFill>
                      <a:srgbClr val="0070C0"/>
                    </a:solidFill>
                  </a:rPr>
                  <a:t>REGULATION↑</a:t>
                </a:r>
                <a:r>
                  <a:rPr lang="en-US" sz="2000" dirty="0"/>
                  <a:t> IL2 </a:t>
                </a:r>
                <a:r>
                  <a:rPr lang="en-US" sz="2000" dirty="0">
                    <a:solidFill>
                      <a:srgbClr val="0070C0"/>
                    </a:solidFill>
                  </a:rPr>
                  <a:t>_REGULATION↑ </a:t>
                </a:r>
                <a:r>
                  <a:rPr lang="en-US" sz="2000" dirty="0"/>
                  <a:t>MAPK1 </a:t>
                </a:r>
                <a:r>
                  <a:rPr lang="en-US" sz="2000" dirty="0">
                    <a:solidFill>
                      <a:srgbClr val="0070C0"/>
                    </a:solidFill>
                  </a:rPr>
                  <a:t>FAMILY</a:t>
                </a:r>
              </a:p>
              <a:p>
                <a14:m>
                  <m:oMath xmlns:m="http://schemas.openxmlformats.org/officeDocument/2006/math">
                    <m:sSub>
                      <m:sSubPr>
                        <m:ctrlPr>
                          <a:rPr lang="en-US" sz="2000" i="1" dirty="0" smtClean="0">
                            <a:latin typeface="Cambria Math" panose="02040503050406030204" pitchFamily="18" charset="0"/>
                          </a:rPr>
                        </m:ctrlPr>
                      </m:sSubPr>
                      <m:e>
                        <m:r>
                          <a:rPr lang="en-US" sz="2000" i="1" dirty="0" smtClean="0">
                            <a:latin typeface="Cambria Math" panose="02040503050406030204" pitchFamily="18" charset="0"/>
                          </a:rPr>
                          <m:t>𝜋</m:t>
                        </m:r>
                      </m:e>
                      <m:sub>
                        <m:r>
                          <a:rPr lang="en-US" sz="2000" i="1" dirty="0">
                            <a:latin typeface="Cambria Math" panose="02040503050406030204" pitchFamily="18" charset="0"/>
                          </a:rPr>
                          <m:t>2</m:t>
                        </m:r>
                      </m:sub>
                    </m:sSub>
                  </m:oMath>
                </a14:m>
                <a:r>
                  <a:rPr lang="en-US" sz="2000" dirty="0"/>
                  <a:t>: </a:t>
                </a:r>
                <a:r>
                  <a:rPr lang="en-US" sz="2000" dirty="0">
                    <a:solidFill>
                      <a:srgbClr val="0070C0"/>
                    </a:solidFill>
                  </a:rPr>
                  <a:t>REGULATION↑ </a:t>
                </a:r>
                <a:r>
                  <a:rPr lang="en-US" sz="2000" dirty="0"/>
                  <a:t>KITLG </a:t>
                </a:r>
                <a:r>
                  <a:rPr lang="en-US" sz="2000" dirty="0">
                    <a:solidFill>
                      <a:srgbClr val="0070C0"/>
                    </a:solidFill>
                  </a:rPr>
                  <a:t>_</a:t>
                </a:r>
                <a:r>
                  <a:rPr lang="en-US" sz="2000" dirty="0" err="1">
                    <a:solidFill>
                      <a:srgbClr val="0070C0"/>
                    </a:solidFill>
                  </a:rPr>
                  <a:t>nsubj</a:t>
                </a:r>
                <a:r>
                  <a:rPr lang="en-US" sz="2000" dirty="0">
                    <a:solidFill>
                      <a:srgbClr val="0070C0"/>
                    </a:solidFill>
                  </a:rPr>
                  <a:t>-activate-</a:t>
                </a:r>
                <a:r>
                  <a:rPr lang="en-US" sz="2000" dirty="0" err="1">
                    <a:solidFill>
                      <a:srgbClr val="0070C0"/>
                    </a:solidFill>
                  </a:rPr>
                  <a:t>dobj</a:t>
                </a:r>
                <a:r>
                  <a:rPr lang="en-US" sz="2000" dirty="0"/>
                  <a:t> MAPK1  </a:t>
                </a:r>
              </a:p>
              <a:p>
                <a:pPr>
                  <a:tabLst>
                    <a:tab pos="346075" algn="l"/>
                  </a:tabLst>
                </a:pPr>
                <a:r>
                  <a:rPr lang="en-US" sz="2000" dirty="0">
                    <a:solidFill>
                      <a:srgbClr val="0070C0"/>
                    </a:solidFill>
                  </a:rPr>
                  <a:t>      FAMILY</a:t>
                </a:r>
              </a:p>
              <a:p>
                <a14:m>
                  <m:oMath xmlns:m="http://schemas.openxmlformats.org/officeDocument/2006/math">
                    <m:sSub>
                      <m:sSubPr>
                        <m:ctrlPr>
                          <a:rPr lang="en-US" sz="2000" i="1" dirty="0" smtClean="0">
                            <a:latin typeface="Cambria Math" panose="02040503050406030204" pitchFamily="18" charset="0"/>
                          </a:rPr>
                        </m:ctrlPr>
                      </m:sSubPr>
                      <m:e>
                        <m:r>
                          <a:rPr lang="en-US" sz="2000" i="1" dirty="0" smtClean="0">
                            <a:latin typeface="Cambria Math" panose="02040503050406030204" pitchFamily="18" charset="0"/>
                          </a:rPr>
                          <m:t>𝜋</m:t>
                        </m:r>
                      </m:e>
                      <m:sub>
                        <m:r>
                          <a:rPr lang="en-US" sz="2000" i="1" dirty="0">
                            <a:latin typeface="Cambria Math" panose="02040503050406030204" pitchFamily="18" charset="0"/>
                          </a:rPr>
                          <m:t>3</m:t>
                        </m:r>
                      </m:sub>
                    </m:sSub>
                  </m:oMath>
                </a14:m>
                <a:r>
                  <a:rPr lang="en-US" sz="2000" dirty="0"/>
                  <a:t>: </a:t>
                </a:r>
                <a:r>
                  <a:rPr lang="en-US" sz="2000" dirty="0">
                    <a:solidFill>
                      <a:srgbClr val="0070C0"/>
                    </a:solidFill>
                  </a:rPr>
                  <a:t>_REGULATION↑</a:t>
                </a:r>
                <a:r>
                  <a:rPr lang="en-US" sz="2000" dirty="0"/>
                  <a:t> MAPK1 </a:t>
                </a:r>
                <a:r>
                  <a:rPr lang="en-US" sz="2000" dirty="0">
                    <a:solidFill>
                      <a:srgbClr val="0070C0"/>
                    </a:solidFill>
                  </a:rPr>
                  <a:t>FAMILY</a:t>
                </a:r>
              </a:p>
            </p:txBody>
          </p:sp>
        </mc:Choice>
        <mc:Fallback xmlns="">
          <p:sp>
            <p:nvSpPr>
              <p:cNvPr id="40" name="Rectangle 39">
                <a:extLst>
                  <a:ext uri="{FF2B5EF4-FFF2-40B4-BE49-F238E27FC236}">
                    <a16:creationId xmlns:a16="http://schemas.microsoft.com/office/drawing/2014/main" id="{A1898B59-CDDA-4B92-AEF9-6A29F34F3F12}"/>
                  </a:ext>
                </a:extLst>
              </p:cNvPr>
              <p:cNvSpPr>
                <a:spLocks noRot="1" noChangeAspect="1" noMove="1" noResize="1" noEditPoints="1" noAdjustHandles="1" noChangeArrowheads="1" noChangeShapeType="1" noTextEdit="1"/>
              </p:cNvSpPr>
              <p:nvPr/>
            </p:nvSpPr>
            <p:spPr>
              <a:xfrm>
                <a:off x="6170439" y="4965265"/>
                <a:ext cx="6214225" cy="1323439"/>
              </a:xfrm>
              <a:prstGeom prst="rect">
                <a:avLst/>
              </a:prstGeom>
              <a:blipFill>
                <a:blip r:embed="rId10"/>
                <a:stretch>
                  <a:fillRect t="-2304" r="-784" b="-7834"/>
                </a:stretch>
              </a:blipFill>
            </p:spPr>
            <p:txBody>
              <a:bodyPr/>
              <a:lstStyle/>
              <a:p>
                <a:r>
                  <a:rPr lang="en-US">
                    <a:noFill/>
                  </a:rPr>
                  <a:t> </a:t>
                </a:r>
              </a:p>
            </p:txBody>
          </p:sp>
        </mc:Fallback>
      </mc:AlternateContent>
    </p:spTree>
    <p:extLst>
      <p:ext uri="{BB962C8B-B14F-4D97-AF65-F5344CB8AC3E}">
        <p14:creationId xmlns:p14="http://schemas.microsoft.com/office/powerpoint/2010/main" val="672610377"/>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3DAB6F-996E-4A20-97E4-7C1F3E0C8A43}"/>
              </a:ext>
            </a:extLst>
          </p:cNvPr>
          <p:cNvSpPr>
            <a:spLocks noGrp="1"/>
          </p:cNvSpPr>
          <p:nvPr>
            <p:ph type="title"/>
          </p:nvPr>
        </p:nvSpPr>
        <p:spPr/>
        <p:txBody>
          <a:bodyPr/>
          <a:lstStyle/>
          <a:p>
            <a:r>
              <a:rPr lang="en-US" dirty="0"/>
              <a:t>Path Types and Random Walk Probabilities</a:t>
            </a:r>
          </a:p>
        </p:txBody>
      </p:sp>
      <p:sp>
        <p:nvSpPr>
          <p:cNvPr id="3" name="Content Placeholder 2">
            <a:extLst>
              <a:ext uri="{FF2B5EF4-FFF2-40B4-BE49-F238E27FC236}">
                <a16:creationId xmlns:a16="http://schemas.microsoft.com/office/drawing/2014/main" id="{FF6C13A8-28E0-4E76-A8BA-BB2E4BDEDA5C}"/>
              </a:ext>
            </a:extLst>
          </p:cNvPr>
          <p:cNvSpPr>
            <a:spLocks noGrp="1"/>
          </p:cNvSpPr>
          <p:nvPr>
            <p:ph sz="quarter" idx="10"/>
          </p:nvPr>
        </p:nvSpPr>
        <p:spPr>
          <a:xfrm>
            <a:off x="274638" y="1371600"/>
            <a:ext cx="11887200" cy="1575816"/>
          </a:xfrm>
        </p:spPr>
        <p:txBody>
          <a:bodyPr/>
          <a:lstStyle/>
          <a:p>
            <a:r>
              <a:rPr lang="en-US" sz="3200" dirty="0"/>
              <a:t>Paths from GRB2 to MAPK3</a:t>
            </a:r>
          </a:p>
          <a:p>
            <a:pPr lvl="1"/>
            <a:r>
              <a:rPr lang="en-US" dirty="0"/>
              <a:t>Represented as sequences of relation types </a:t>
            </a:r>
          </a:p>
          <a:p>
            <a:pPr lvl="1"/>
            <a:r>
              <a:rPr lang="en-US" dirty="0"/>
              <a:t>Together with path-constrained random walk probabilities</a:t>
            </a:r>
          </a:p>
        </p:txBody>
      </p:sp>
      <p:grpSp>
        <p:nvGrpSpPr>
          <p:cNvPr id="8" name="Group 7">
            <a:extLst>
              <a:ext uri="{FF2B5EF4-FFF2-40B4-BE49-F238E27FC236}">
                <a16:creationId xmlns:a16="http://schemas.microsoft.com/office/drawing/2014/main" id="{14E98355-F309-48AA-9D44-7A6A2140B76D}"/>
              </a:ext>
            </a:extLst>
          </p:cNvPr>
          <p:cNvGrpSpPr/>
          <p:nvPr/>
        </p:nvGrpSpPr>
        <p:grpSpPr>
          <a:xfrm>
            <a:off x="1229332" y="3071928"/>
            <a:ext cx="8907439" cy="1723549"/>
            <a:chOff x="680692" y="2972175"/>
            <a:chExt cx="8907439" cy="1723549"/>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C37B3284-A487-4668-AE84-55282B293D81}"/>
                    </a:ext>
                  </a:extLst>
                </p:cNvPr>
                <p:cNvSpPr txBox="1"/>
                <p:nvPr/>
              </p:nvSpPr>
              <p:spPr>
                <a:xfrm>
                  <a:off x="680692" y="2972175"/>
                  <a:ext cx="5223674" cy="1723549"/>
                </a:xfrm>
                <a:prstGeom prst="rect">
                  <a:avLst/>
                </a:prstGeom>
                <a:noFill/>
              </p:spPr>
              <p:txBody>
                <a:bodyPr wrap="none" lIns="182880" tIns="146304" rIns="182880" bIns="146304" rtlCol="0">
                  <a:spAutoFit/>
                </a:bodyPr>
                <a:lstStyle/>
                <a:p>
                  <a:pPr>
                    <a:lnSpc>
                      <a:spcPct val="90000"/>
                    </a:lnSpc>
                    <a:spcAft>
                      <a:spcPts val="600"/>
                    </a:spcAft>
                  </a:pPr>
                  <a14:m>
                    <m:oMath xmlns:m="http://schemas.openxmlformats.org/officeDocument/2006/math">
                      <m:sSub>
                        <m:sSubPr>
                          <m:ctrlPr>
                            <a:rPr lang="en-US" sz="2800" b="0" i="1" dirty="0" smtClean="0">
                              <a:gradFill>
                                <a:gsLst>
                                  <a:gs pos="2917">
                                    <a:schemeClr val="tx1"/>
                                  </a:gs>
                                  <a:gs pos="30000">
                                    <a:schemeClr val="tx1"/>
                                  </a:gs>
                                </a:gsLst>
                                <a:lin ang="5400000" scaled="0"/>
                              </a:gradFill>
                              <a:latin typeface="Cambria Math" panose="02040503050406030204" pitchFamily="18" charset="0"/>
                            </a:rPr>
                          </m:ctrlPr>
                        </m:sSubPr>
                        <m:e>
                          <m:r>
                            <a:rPr lang="en-US" sz="2800" b="0" i="1" dirty="0" smtClean="0">
                              <a:gradFill>
                                <a:gsLst>
                                  <a:gs pos="2917">
                                    <a:schemeClr val="tx1"/>
                                  </a:gs>
                                  <a:gs pos="30000">
                                    <a:schemeClr val="tx1"/>
                                  </a:gs>
                                </a:gsLst>
                                <a:lin ang="5400000" scaled="0"/>
                              </a:gradFill>
                              <a:latin typeface="Cambria Math" panose="02040503050406030204" pitchFamily="18" charset="0"/>
                            </a:rPr>
                            <m:t>𝜋</m:t>
                          </m:r>
                        </m:e>
                        <m:sub>
                          <m:r>
                            <a:rPr lang="en-US" sz="2800" b="0" i="1" dirty="0" smtClean="0">
                              <a:gradFill>
                                <a:gsLst>
                                  <a:gs pos="2917">
                                    <a:schemeClr val="tx1"/>
                                  </a:gs>
                                  <a:gs pos="30000">
                                    <a:schemeClr val="tx1"/>
                                  </a:gs>
                                </a:gsLst>
                                <a:lin ang="5400000" scaled="0"/>
                              </a:gradFill>
                              <a:latin typeface="Cambria Math" panose="02040503050406030204" pitchFamily="18" charset="0"/>
                            </a:rPr>
                            <m:t>1</m:t>
                          </m:r>
                        </m:sub>
                      </m:sSub>
                    </m:oMath>
                  </a14:m>
                  <a:r>
                    <a:rPr lang="en-US" sz="2800" dirty="0">
                      <a:gradFill>
                        <a:gsLst>
                          <a:gs pos="2917">
                            <a:schemeClr val="tx1"/>
                          </a:gs>
                          <a:gs pos="30000">
                            <a:schemeClr val="tx1"/>
                          </a:gs>
                        </a:gsLst>
                        <a:lin ang="5400000" scaled="0"/>
                      </a:gradFill>
                    </a:rPr>
                    <a:t>: </a:t>
                  </a:r>
                  <a:r>
                    <a:rPr lang="en-US" sz="2400" dirty="0">
                      <a:solidFill>
                        <a:srgbClr val="0070C0"/>
                      </a:solidFill>
                      <a:latin typeface="Agency FB" panose="020B0503020202020204" pitchFamily="34" charset="0"/>
                    </a:rPr>
                    <a:t>REGULATION</a:t>
                  </a:r>
                  <a14:m>
                    <m:oMath xmlns:m="http://schemas.openxmlformats.org/officeDocument/2006/math">
                      <m:r>
                        <a:rPr lang="en-US" sz="2400" i="1">
                          <a:solidFill>
                            <a:srgbClr val="0070C0"/>
                          </a:solidFill>
                          <a:latin typeface="Cambria Math" panose="02040503050406030204" pitchFamily="18" charset="0"/>
                        </a:rPr>
                        <m:t>↑</m:t>
                      </m:r>
                      <m:r>
                        <a:rPr lang="en-US" sz="2400" b="0" i="0" smtClean="0">
                          <a:solidFill>
                            <a:srgbClr val="0070C0"/>
                          </a:solidFill>
                          <a:latin typeface="Cambria Math" panose="02040503050406030204" pitchFamily="18" charset="0"/>
                        </a:rPr>
                        <m:t> </m:t>
                      </m:r>
                    </m:oMath>
                  </a14:m>
                  <a:r>
                    <a:rPr lang="en-US" sz="3200" b="1" dirty="0">
                      <a:solidFill>
                        <a:srgbClr val="0070C0"/>
                      </a:solidFill>
                    </a:rPr>
                    <a:t>_</a:t>
                  </a:r>
                  <a:r>
                    <a:rPr lang="en-US" sz="2400" dirty="0">
                      <a:solidFill>
                        <a:srgbClr val="0070C0"/>
                      </a:solidFill>
                      <a:latin typeface="Agency FB" panose="020B0503020202020204" pitchFamily="34" charset="0"/>
                    </a:rPr>
                    <a:t>REGULATION</a:t>
                  </a:r>
                  <a14:m>
                    <m:oMath xmlns:m="http://schemas.openxmlformats.org/officeDocument/2006/math">
                      <m:r>
                        <a:rPr lang="en-US" sz="2400" i="1">
                          <a:solidFill>
                            <a:srgbClr val="0070C0"/>
                          </a:solidFill>
                          <a:latin typeface="Cambria Math" panose="02040503050406030204" pitchFamily="18" charset="0"/>
                        </a:rPr>
                        <m:t>↑</m:t>
                      </m:r>
                      <m:r>
                        <a:rPr lang="en-US" sz="2400" b="0" i="1" smtClean="0">
                          <a:solidFill>
                            <a:srgbClr val="0070C0"/>
                          </a:solidFill>
                          <a:latin typeface="Cambria Math" panose="02040503050406030204" pitchFamily="18" charset="0"/>
                        </a:rPr>
                        <m:t> </m:t>
                      </m:r>
                      <m:r>
                        <a:rPr lang="en-US" sz="2400" i="1">
                          <a:solidFill>
                            <a:srgbClr val="0070C0"/>
                          </a:solidFill>
                          <a:latin typeface="Cambria Math" panose="02040503050406030204" pitchFamily="18" charset="0"/>
                        </a:rPr>
                        <m:t> </m:t>
                      </m:r>
                    </m:oMath>
                  </a14:m>
                  <a:r>
                    <a:rPr lang="en-US" sz="2400" dirty="0">
                      <a:solidFill>
                        <a:srgbClr val="0070C0"/>
                      </a:solidFill>
                      <a:latin typeface="Agency FB" panose="020B0503020202020204" pitchFamily="34" charset="0"/>
                    </a:rPr>
                    <a:t>FAMILY</a:t>
                  </a:r>
                  <a:endParaRPr lang="en-US" sz="2800" dirty="0">
                    <a:gradFill>
                      <a:gsLst>
                        <a:gs pos="2917">
                          <a:schemeClr val="tx1"/>
                        </a:gs>
                        <a:gs pos="30000">
                          <a:schemeClr val="tx1"/>
                        </a:gs>
                      </a:gsLst>
                      <a:lin ang="5400000" scaled="0"/>
                    </a:gradFill>
                  </a:endParaRPr>
                </a:p>
                <a:p>
                  <a:pPr>
                    <a:lnSpc>
                      <a:spcPct val="90000"/>
                    </a:lnSpc>
                    <a:spcAft>
                      <a:spcPts val="600"/>
                    </a:spcAft>
                  </a:pPr>
                  <a14:m>
                    <m:oMath xmlns:m="http://schemas.openxmlformats.org/officeDocument/2006/math">
                      <m:sSub>
                        <m:sSubPr>
                          <m:ctrlPr>
                            <a:rPr lang="en-US" sz="2800" i="1" dirty="0">
                              <a:gradFill>
                                <a:gsLst>
                                  <a:gs pos="2917">
                                    <a:schemeClr val="tx1"/>
                                  </a:gs>
                                  <a:gs pos="30000">
                                    <a:schemeClr val="tx1"/>
                                  </a:gs>
                                </a:gsLst>
                                <a:lin ang="5400000" scaled="0"/>
                              </a:gradFill>
                              <a:latin typeface="Cambria Math" panose="02040503050406030204" pitchFamily="18" charset="0"/>
                            </a:rPr>
                          </m:ctrlPr>
                        </m:sSubPr>
                        <m:e>
                          <m:r>
                            <a:rPr lang="en-US" sz="2800" i="1" dirty="0">
                              <a:gradFill>
                                <a:gsLst>
                                  <a:gs pos="2917">
                                    <a:schemeClr val="tx1"/>
                                  </a:gs>
                                  <a:gs pos="30000">
                                    <a:schemeClr val="tx1"/>
                                  </a:gs>
                                </a:gsLst>
                                <a:lin ang="5400000" scaled="0"/>
                              </a:gradFill>
                              <a:latin typeface="Cambria Math" panose="02040503050406030204" pitchFamily="18" charset="0"/>
                            </a:rPr>
                            <m:t>𝜋</m:t>
                          </m:r>
                        </m:e>
                        <m:sub>
                          <m:r>
                            <a:rPr lang="en-US" sz="2800" b="0" i="1" dirty="0" smtClean="0">
                              <a:gradFill>
                                <a:gsLst>
                                  <a:gs pos="2917">
                                    <a:schemeClr val="tx1"/>
                                  </a:gs>
                                  <a:gs pos="30000">
                                    <a:schemeClr val="tx1"/>
                                  </a:gs>
                                </a:gsLst>
                                <a:lin ang="5400000" scaled="0"/>
                              </a:gradFill>
                              <a:latin typeface="Cambria Math" panose="02040503050406030204" pitchFamily="18" charset="0"/>
                            </a:rPr>
                            <m:t>2</m:t>
                          </m:r>
                        </m:sub>
                      </m:sSub>
                    </m:oMath>
                  </a14:m>
                  <a:r>
                    <a:rPr lang="en-US" sz="2800" dirty="0">
                      <a:gradFill>
                        <a:gsLst>
                          <a:gs pos="2917">
                            <a:schemeClr val="tx1"/>
                          </a:gs>
                          <a:gs pos="30000">
                            <a:schemeClr val="tx1"/>
                          </a:gs>
                        </a:gsLst>
                        <a:lin ang="5400000" scaled="0"/>
                      </a:gradFill>
                    </a:rPr>
                    <a:t>: </a:t>
                  </a:r>
                  <a:r>
                    <a:rPr lang="en-US" sz="2400" dirty="0">
                      <a:solidFill>
                        <a:srgbClr val="0070C0"/>
                      </a:solidFill>
                      <a:latin typeface="Agency FB" panose="020B0503020202020204" pitchFamily="34" charset="0"/>
                    </a:rPr>
                    <a:t>REGULATION</a:t>
                  </a:r>
                  <a14:m>
                    <m:oMath xmlns:m="http://schemas.openxmlformats.org/officeDocument/2006/math">
                      <m:r>
                        <a:rPr lang="en-US" sz="2400" i="1">
                          <a:solidFill>
                            <a:srgbClr val="0070C0"/>
                          </a:solidFill>
                          <a:latin typeface="Cambria Math" panose="02040503050406030204" pitchFamily="18" charset="0"/>
                        </a:rPr>
                        <m:t>↑</m:t>
                      </m:r>
                      <m:r>
                        <a:rPr lang="en-US" sz="2400" b="0" i="0" smtClean="0">
                          <a:solidFill>
                            <a:srgbClr val="0070C0"/>
                          </a:solidFill>
                          <a:latin typeface="Cambria Math" panose="02040503050406030204" pitchFamily="18" charset="0"/>
                        </a:rPr>
                        <m:t> </m:t>
                      </m:r>
                    </m:oMath>
                  </a14:m>
                  <a:r>
                    <a:rPr lang="en-US" sz="2800" dirty="0">
                      <a:solidFill>
                        <a:srgbClr val="0070C0"/>
                      </a:solidFill>
                    </a:rPr>
                    <a:t>_</a:t>
                  </a:r>
                  <a:r>
                    <a:rPr lang="en-US" sz="2400" b="1" dirty="0">
                      <a:solidFill>
                        <a:srgbClr val="0070C0"/>
                      </a:solidFill>
                      <a:latin typeface="Agency FB" panose="020B0503020202020204" pitchFamily="34" charset="0"/>
                    </a:rPr>
                    <a:t>nsubj</a:t>
                  </a:r>
                  <a:r>
                    <a:rPr lang="en-US" sz="2400" dirty="0">
                      <a:solidFill>
                        <a:srgbClr val="0070C0"/>
                      </a:solidFill>
                      <a:latin typeface="Agency FB" panose="020B0503020202020204" pitchFamily="34" charset="0"/>
                    </a:rPr>
                    <a:t>-activate-</a:t>
                  </a:r>
                  <a:r>
                    <a:rPr lang="en-US" sz="2400" b="1" dirty="0">
                      <a:solidFill>
                        <a:srgbClr val="0070C0"/>
                      </a:solidFill>
                      <a:latin typeface="Agency FB" panose="020B0503020202020204" pitchFamily="34" charset="0"/>
                    </a:rPr>
                    <a:t>dobj</a:t>
                  </a:r>
                  <a14:m>
                    <m:oMath xmlns:m="http://schemas.openxmlformats.org/officeDocument/2006/math">
                      <m:r>
                        <a:rPr lang="en-US" sz="2400" i="1">
                          <a:solidFill>
                            <a:srgbClr val="0070C0"/>
                          </a:solidFill>
                          <a:latin typeface="Cambria Math" panose="02040503050406030204" pitchFamily="18" charset="0"/>
                        </a:rPr>
                        <m:t> </m:t>
                      </m:r>
                      <m:r>
                        <a:rPr lang="en-US" sz="2400" b="0" i="1" smtClean="0">
                          <a:solidFill>
                            <a:srgbClr val="0070C0"/>
                          </a:solidFill>
                          <a:latin typeface="Cambria Math" panose="02040503050406030204" pitchFamily="18" charset="0"/>
                        </a:rPr>
                        <m:t> </m:t>
                      </m:r>
                    </m:oMath>
                  </a14:m>
                  <a:r>
                    <a:rPr lang="en-US" sz="2400" dirty="0">
                      <a:solidFill>
                        <a:srgbClr val="0070C0"/>
                      </a:solidFill>
                      <a:latin typeface="Agency FB" panose="020B0503020202020204" pitchFamily="34" charset="0"/>
                    </a:rPr>
                    <a:t>FAMILY</a:t>
                  </a:r>
                  <a:endParaRPr lang="en-US" sz="2800" dirty="0">
                    <a:gradFill>
                      <a:gsLst>
                        <a:gs pos="2917">
                          <a:schemeClr val="tx1"/>
                        </a:gs>
                        <a:gs pos="30000">
                          <a:schemeClr val="tx1"/>
                        </a:gs>
                      </a:gsLst>
                      <a:lin ang="5400000" scaled="0"/>
                    </a:gradFill>
                  </a:endParaRPr>
                </a:p>
                <a:p>
                  <a:pPr>
                    <a:lnSpc>
                      <a:spcPct val="90000"/>
                    </a:lnSpc>
                    <a:spcAft>
                      <a:spcPts val="600"/>
                    </a:spcAft>
                  </a:pPr>
                  <a14:m>
                    <m:oMath xmlns:m="http://schemas.openxmlformats.org/officeDocument/2006/math">
                      <m:sSub>
                        <m:sSubPr>
                          <m:ctrlPr>
                            <a:rPr lang="en-US" sz="2800" i="1" dirty="0">
                              <a:gradFill>
                                <a:gsLst>
                                  <a:gs pos="2917">
                                    <a:schemeClr val="tx1"/>
                                  </a:gs>
                                  <a:gs pos="30000">
                                    <a:schemeClr val="tx1"/>
                                  </a:gs>
                                </a:gsLst>
                                <a:lin ang="5400000" scaled="0"/>
                              </a:gradFill>
                              <a:latin typeface="Cambria Math" panose="02040503050406030204" pitchFamily="18" charset="0"/>
                            </a:rPr>
                          </m:ctrlPr>
                        </m:sSubPr>
                        <m:e>
                          <m:r>
                            <a:rPr lang="en-US" sz="2800" i="1" dirty="0">
                              <a:gradFill>
                                <a:gsLst>
                                  <a:gs pos="2917">
                                    <a:schemeClr val="tx1"/>
                                  </a:gs>
                                  <a:gs pos="30000">
                                    <a:schemeClr val="tx1"/>
                                  </a:gs>
                                </a:gsLst>
                                <a:lin ang="5400000" scaled="0"/>
                              </a:gradFill>
                              <a:latin typeface="Cambria Math" panose="02040503050406030204" pitchFamily="18" charset="0"/>
                            </a:rPr>
                            <m:t>𝜋</m:t>
                          </m:r>
                        </m:e>
                        <m:sub>
                          <m:r>
                            <a:rPr lang="en-US" sz="2800" b="0" i="1" dirty="0" smtClean="0">
                              <a:gradFill>
                                <a:gsLst>
                                  <a:gs pos="2917">
                                    <a:schemeClr val="tx1"/>
                                  </a:gs>
                                  <a:gs pos="30000">
                                    <a:schemeClr val="tx1"/>
                                  </a:gs>
                                </a:gsLst>
                                <a:lin ang="5400000" scaled="0"/>
                              </a:gradFill>
                              <a:latin typeface="Cambria Math" panose="02040503050406030204" pitchFamily="18" charset="0"/>
                            </a:rPr>
                            <m:t>3</m:t>
                          </m:r>
                        </m:sub>
                      </m:sSub>
                    </m:oMath>
                  </a14:m>
                  <a:r>
                    <a:rPr lang="en-US" sz="2800" dirty="0">
                      <a:gradFill>
                        <a:gsLst>
                          <a:gs pos="2917">
                            <a:schemeClr val="tx1"/>
                          </a:gs>
                          <a:gs pos="30000">
                            <a:schemeClr val="tx1"/>
                          </a:gs>
                        </a:gsLst>
                        <a:lin ang="5400000" scaled="0"/>
                      </a:gradFill>
                    </a:rPr>
                    <a:t>:</a:t>
                  </a:r>
                  <a:r>
                    <a:rPr lang="en-US" sz="2400" dirty="0">
                      <a:gradFill>
                        <a:gsLst>
                          <a:gs pos="2917">
                            <a:schemeClr val="tx1"/>
                          </a:gs>
                          <a:gs pos="30000">
                            <a:schemeClr val="tx1"/>
                          </a:gs>
                        </a:gsLst>
                        <a:lin ang="5400000" scaled="0"/>
                      </a:gradFill>
                    </a:rPr>
                    <a:t> </a:t>
                  </a:r>
                  <a:r>
                    <a:rPr lang="en-US" sz="3200" b="1" dirty="0">
                      <a:solidFill>
                        <a:srgbClr val="0070C0"/>
                      </a:solidFill>
                    </a:rPr>
                    <a:t>_</a:t>
                  </a:r>
                  <a:r>
                    <a:rPr lang="en-US" sz="2400" dirty="0">
                      <a:solidFill>
                        <a:srgbClr val="0070C0"/>
                      </a:solidFill>
                      <a:latin typeface="Agency FB" panose="020B0503020202020204" pitchFamily="34" charset="0"/>
                    </a:rPr>
                    <a:t>REGULATION</a:t>
                  </a:r>
                  <a14:m>
                    <m:oMath xmlns:m="http://schemas.openxmlformats.org/officeDocument/2006/math">
                      <m:r>
                        <a:rPr lang="en-US" sz="2400" i="1">
                          <a:solidFill>
                            <a:srgbClr val="0070C0"/>
                          </a:solidFill>
                          <a:latin typeface="Cambria Math" panose="02040503050406030204" pitchFamily="18" charset="0"/>
                        </a:rPr>
                        <m:t>↑ </m:t>
                      </m:r>
                    </m:oMath>
                  </a14:m>
                  <a:r>
                    <a:rPr lang="en-US" sz="2400" dirty="0">
                      <a:solidFill>
                        <a:srgbClr val="0070C0"/>
                      </a:solidFill>
                      <a:latin typeface="Agency FB" panose="020B0503020202020204" pitchFamily="34" charset="0"/>
                    </a:rPr>
                    <a:t>FAMILY</a:t>
                  </a:r>
                  <a:endParaRPr lang="en-US" sz="3200" dirty="0">
                    <a:gradFill>
                      <a:gsLst>
                        <a:gs pos="2917">
                          <a:schemeClr val="tx1"/>
                        </a:gs>
                        <a:gs pos="30000">
                          <a:schemeClr val="tx1"/>
                        </a:gs>
                      </a:gsLst>
                      <a:lin ang="5400000" scaled="0"/>
                    </a:gradFill>
                  </a:endParaRPr>
                </a:p>
              </p:txBody>
            </p:sp>
          </mc:Choice>
          <mc:Fallback xmlns="">
            <p:sp>
              <p:nvSpPr>
                <p:cNvPr id="4" name="TextBox 3">
                  <a:extLst>
                    <a:ext uri="{FF2B5EF4-FFF2-40B4-BE49-F238E27FC236}">
                      <a16:creationId xmlns:a16="http://schemas.microsoft.com/office/drawing/2014/main" id="{C37B3284-A487-4668-AE84-55282B293D81}"/>
                    </a:ext>
                  </a:extLst>
                </p:cNvPr>
                <p:cNvSpPr txBox="1">
                  <a:spLocks noRot="1" noChangeAspect="1" noMove="1" noResize="1" noEditPoints="1" noAdjustHandles="1" noChangeArrowheads="1" noChangeShapeType="1" noTextEdit="1"/>
                </p:cNvSpPr>
                <p:nvPr/>
              </p:nvSpPr>
              <p:spPr>
                <a:xfrm>
                  <a:off x="680692" y="2972175"/>
                  <a:ext cx="5223674" cy="1723549"/>
                </a:xfrm>
                <a:prstGeom prst="rect">
                  <a:avLst/>
                </a:prstGeom>
                <a:blipFill>
                  <a:blip r:embed="rId3"/>
                  <a:stretch>
                    <a:fillRect t="-1767" b="-459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06B8C596-B6E1-42C6-A839-EB9AFA1B50BB}"/>
                    </a:ext>
                  </a:extLst>
                </p:cNvPr>
                <p:cNvSpPr txBox="1"/>
                <p:nvPr/>
              </p:nvSpPr>
              <p:spPr>
                <a:xfrm>
                  <a:off x="5904366" y="2984349"/>
                  <a:ext cx="3676648"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.5= </a:t>
                  </a:r>
                  <a14:m>
                    <m:oMath xmlns:m="http://schemas.openxmlformats.org/officeDocument/2006/math">
                      <m:r>
                        <a:rPr lang="en-US" sz="2400" b="0" i="1" smtClean="0">
                          <a:gradFill>
                            <a:gsLst>
                              <a:gs pos="2917">
                                <a:schemeClr val="tx1"/>
                              </a:gs>
                              <a:gs pos="30000">
                                <a:schemeClr val="tx1"/>
                              </a:gs>
                            </a:gsLst>
                            <a:lin ang="5400000" scaled="0"/>
                          </a:gradFill>
                          <a:latin typeface="Cambria Math" panose="02040503050406030204" pitchFamily="18" charset="0"/>
                        </a:rPr>
                        <m:t>𝑃</m:t>
                      </m:r>
                      <m:r>
                        <a:rPr lang="en-US" sz="2400" b="0" i="1" smtClean="0">
                          <a:gradFill>
                            <a:gsLst>
                              <a:gs pos="2917">
                                <a:schemeClr val="tx1"/>
                              </a:gs>
                              <a:gs pos="30000">
                                <a:schemeClr val="tx1"/>
                              </a:gs>
                            </a:gsLst>
                            <a:lin ang="5400000" scaled="0"/>
                          </a:gradFill>
                          <a:latin typeface="Cambria Math" panose="02040503050406030204" pitchFamily="18" charset="0"/>
                        </a:rPr>
                        <m:t>(</m:t>
                      </m:r>
                      <m:r>
                        <a:rPr lang="en-US" sz="2400" b="0" i="1" smtClean="0">
                          <a:gradFill>
                            <a:gsLst>
                              <a:gs pos="2917">
                                <a:schemeClr val="tx1"/>
                              </a:gs>
                              <a:gs pos="30000">
                                <a:schemeClr val="tx1"/>
                              </a:gs>
                            </a:gsLst>
                            <a:lin ang="5400000" scaled="0"/>
                          </a:gradFill>
                          <a:latin typeface="Cambria Math" panose="02040503050406030204" pitchFamily="18" charset="0"/>
                        </a:rPr>
                        <m:t>𝑀𝐴𝑃𝐾</m:t>
                      </m:r>
                      <m:r>
                        <a:rPr lang="en-US" sz="2400" b="0" i="1" smtClean="0">
                          <a:gradFill>
                            <a:gsLst>
                              <a:gs pos="2917">
                                <a:schemeClr val="tx1"/>
                              </a:gs>
                              <a:gs pos="30000">
                                <a:schemeClr val="tx1"/>
                              </a:gs>
                            </a:gsLst>
                            <a:lin ang="5400000" scaled="0"/>
                          </a:gradFill>
                          <a:latin typeface="Cambria Math" panose="02040503050406030204" pitchFamily="18" charset="0"/>
                        </a:rPr>
                        <m:t>3|</m:t>
                      </m:r>
                      <m:r>
                        <a:rPr lang="en-US" sz="2400" b="0" i="1" smtClean="0">
                          <a:gradFill>
                            <a:gsLst>
                              <a:gs pos="2917">
                                <a:schemeClr val="tx1"/>
                              </a:gs>
                              <a:gs pos="30000">
                                <a:schemeClr val="tx1"/>
                              </a:gs>
                            </a:gsLst>
                            <a:lin ang="5400000" scaled="0"/>
                          </a:gradFill>
                          <a:latin typeface="Cambria Math" panose="02040503050406030204" pitchFamily="18" charset="0"/>
                        </a:rPr>
                        <m:t>𝐺𝑅𝐵</m:t>
                      </m:r>
                      <m:r>
                        <a:rPr lang="en-US" sz="2400" b="0" i="1" smtClean="0">
                          <a:gradFill>
                            <a:gsLst>
                              <a:gs pos="2917">
                                <a:schemeClr val="tx1"/>
                              </a:gs>
                              <a:gs pos="30000">
                                <a:schemeClr val="tx1"/>
                              </a:gs>
                            </a:gsLst>
                            <a:lin ang="5400000" scaled="0"/>
                          </a:gradFill>
                          <a:latin typeface="Cambria Math" panose="02040503050406030204" pitchFamily="18" charset="0"/>
                        </a:rPr>
                        <m:t>2,</m:t>
                      </m:r>
                      <m:sSub>
                        <m:sSubPr>
                          <m:ctrlPr>
                            <a:rPr lang="en-US" sz="2400" b="0" i="1" smtClean="0">
                              <a:gradFill>
                                <a:gsLst>
                                  <a:gs pos="2917">
                                    <a:schemeClr val="tx1"/>
                                  </a:gs>
                                  <a:gs pos="30000">
                                    <a:schemeClr val="tx1"/>
                                  </a:gs>
                                </a:gsLst>
                                <a:lin ang="5400000" scaled="0"/>
                              </a:gradFill>
                              <a:latin typeface="Cambria Math" panose="02040503050406030204" pitchFamily="18" charset="0"/>
                            </a:rPr>
                          </m:ctrlPr>
                        </m:sSubPr>
                        <m:e>
                          <m:r>
                            <a:rPr lang="en-US" sz="2400" b="0" i="1" smtClean="0">
                              <a:gradFill>
                                <a:gsLst>
                                  <a:gs pos="2917">
                                    <a:schemeClr val="tx1"/>
                                  </a:gs>
                                  <a:gs pos="30000">
                                    <a:schemeClr val="tx1"/>
                                  </a:gs>
                                </a:gsLst>
                                <a:lin ang="5400000" scaled="0"/>
                              </a:gradFill>
                              <a:latin typeface="Cambria Math" panose="02040503050406030204" pitchFamily="18" charset="0"/>
                            </a:rPr>
                            <m:t>𝜋</m:t>
                          </m:r>
                        </m:e>
                        <m:sub>
                          <m:r>
                            <a:rPr lang="en-US" sz="2400" b="0" i="1" smtClean="0">
                              <a:gradFill>
                                <a:gsLst>
                                  <a:gs pos="2917">
                                    <a:schemeClr val="tx1"/>
                                  </a:gs>
                                  <a:gs pos="30000">
                                    <a:schemeClr val="tx1"/>
                                  </a:gs>
                                </a:gsLst>
                                <a:lin ang="5400000" scaled="0"/>
                              </a:gradFill>
                              <a:latin typeface="Cambria Math" panose="02040503050406030204" pitchFamily="18" charset="0"/>
                            </a:rPr>
                            <m:t>1</m:t>
                          </m:r>
                        </m:sub>
                      </m:sSub>
                      <m:r>
                        <a:rPr lang="en-US" sz="2400" b="0" i="1" smtClean="0">
                          <a:gradFill>
                            <a:gsLst>
                              <a:gs pos="2917">
                                <a:schemeClr val="tx1"/>
                              </a:gs>
                              <a:gs pos="30000">
                                <a:schemeClr val="tx1"/>
                              </a:gs>
                            </a:gsLst>
                            <a:lin ang="5400000" scaled="0"/>
                          </a:gradFill>
                          <a:latin typeface="Cambria Math" panose="02040503050406030204" pitchFamily="18" charset="0"/>
                        </a:rPr>
                        <m:t>)</m:t>
                      </m:r>
                    </m:oMath>
                  </a14:m>
                  <a:endParaRPr lang="en-US" sz="2400" dirty="0">
                    <a:gradFill>
                      <a:gsLst>
                        <a:gs pos="2917">
                          <a:schemeClr val="tx1"/>
                        </a:gs>
                        <a:gs pos="30000">
                          <a:schemeClr val="tx1"/>
                        </a:gs>
                      </a:gsLst>
                      <a:lin ang="5400000" scaled="0"/>
                    </a:gradFill>
                  </a:endParaRPr>
                </a:p>
              </p:txBody>
            </p:sp>
          </mc:Choice>
          <mc:Fallback xmlns="">
            <p:sp>
              <p:nvSpPr>
                <p:cNvPr id="5" name="TextBox 4">
                  <a:extLst>
                    <a:ext uri="{FF2B5EF4-FFF2-40B4-BE49-F238E27FC236}">
                      <a16:creationId xmlns:a16="http://schemas.microsoft.com/office/drawing/2014/main" id="{06B8C596-B6E1-42C6-A839-EB9AFA1B50BB}"/>
                    </a:ext>
                  </a:extLst>
                </p:cNvPr>
                <p:cNvSpPr txBox="1">
                  <a:spLocks noRot="1" noChangeAspect="1" noMove="1" noResize="1" noEditPoints="1" noAdjustHandles="1" noChangeArrowheads="1" noChangeShapeType="1" noTextEdit="1"/>
                </p:cNvSpPr>
                <p:nvPr/>
              </p:nvSpPr>
              <p:spPr>
                <a:xfrm>
                  <a:off x="5904366" y="2984349"/>
                  <a:ext cx="3676648" cy="627864"/>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46DED77D-B0EE-4E22-90BB-8F1E457CCF2B}"/>
                    </a:ext>
                  </a:extLst>
                </p:cNvPr>
                <p:cNvSpPr txBox="1"/>
                <p:nvPr/>
              </p:nvSpPr>
              <p:spPr>
                <a:xfrm>
                  <a:off x="5904366" y="3510067"/>
                  <a:ext cx="3683765"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.5= </a:t>
                  </a:r>
                  <a14:m>
                    <m:oMath xmlns:m="http://schemas.openxmlformats.org/officeDocument/2006/math">
                      <m:r>
                        <a:rPr lang="en-US" sz="2400" i="1">
                          <a:gradFill>
                            <a:gsLst>
                              <a:gs pos="2917">
                                <a:schemeClr val="tx1"/>
                              </a:gs>
                              <a:gs pos="30000">
                                <a:schemeClr val="tx1"/>
                              </a:gs>
                            </a:gsLst>
                            <a:lin ang="5400000" scaled="0"/>
                          </a:gradFill>
                          <a:latin typeface="Cambria Math" panose="02040503050406030204" pitchFamily="18" charset="0"/>
                        </a:rPr>
                        <m:t>𝑃</m:t>
                      </m:r>
                      <m:r>
                        <a:rPr lang="en-US" sz="2400" i="1">
                          <a:gradFill>
                            <a:gsLst>
                              <a:gs pos="2917">
                                <a:schemeClr val="tx1"/>
                              </a:gs>
                              <a:gs pos="30000">
                                <a:schemeClr val="tx1"/>
                              </a:gs>
                            </a:gsLst>
                            <a:lin ang="5400000" scaled="0"/>
                          </a:gradFill>
                          <a:latin typeface="Cambria Math" panose="02040503050406030204" pitchFamily="18" charset="0"/>
                        </a:rPr>
                        <m:t>(</m:t>
                      </m:r>
                      <m:r>
                        <a:rPr lang="en-US" sz="2400" i="1">
                          <a:gradFill>
                            <a:gsLst>
                              <a:gs pos="2917">
                                <a:schemeClr val="tx1"/>
                              </a:gs>
                              <a:gs pos="30000">
                                <a:schemeClr val="tx1"/>
                              </a:gs>
                            </a:gsLst>
                            <a:lin ang="5400000" scaled="0"/>
                          </a:gradFill>
                          <a:latin typeface="Cambria Math" panose="02040503050406030204" pitchFamily="18" charset="0"/>
                        </a:rPr>
                        <m:t>𝑀𝐴𝑃𝐾</m:t>
                      </m:r>
                      <m:r>
                        <a:rPr lang="en-US" sz="2400" i="1">
                          <a:gradFill>
                            <a:gsLst>
                              <a:gs pos="2917">
                                <a:schemeClr val="tx1"/>
                              </a:gs>
                              <a:gs pos="30000">
                                <a:schemeClr val="tx1"/>
                              </a:gs>
                            </a:gsLst>
                            <a:lin ang="5400000" scaled="0"/>
                          </a:gradFill>
                          <a:latin typeface="Cambria Math" panose="02040503050406030204" pitchFamily="18" charset="0"/>
                        </a:rPr>
                        <m:t>3|</m:t>
                      </m:r>
                      <m:r>
                        <a:rPr lang="en-US" sz="2400" i="1">
                          <a:gradFill>
                            <a:gsLst>
                              <a:gs pos="2917">
                                <a:schemeClr val="tx1"/>
                              </a:gs>
                              <a:gs pos="30000">
                                <a:schemeClr val="tx1"/>
                              </a:gs>
                            </a:gsLst>
                            <a:lin ang="5400000" scaled="0"/>
                          </a:gradFill>
                          <a:latin typeface="Cambria Math" panose="02040503050406030204" pitchFamily="18" charset="0"/>
                        </a:rPr>
                        <m:t>𝐺𝑅𝐵</m:t>
                      </m:r>
                      <m:r>
                        <a:rPr lang="en-US" sz="2400" i="1">
                          <a:gradFill>
                            <a:gsLst>
                              <a:gs pos="2917">
                                <a:schemeClr val="tx1"/>
                              </a:gs>
                              <a:gs pos="30000">
                                <a:schemeClr val="tx1"/>
                              </a:gs>
                            </a:gsLst>
                            <a:lin ang="5400000" scaled="0"/>
                          </a:gradFill>
                          <a:latin typeface="Cambria Math" panose="02040503050406030204" pitchFamily="18" charset="0"/>
                        </a:rPr>
                        <m:t>2,</m:t>
                      </m:r>
                      <m:sSub>
                        <m:sSubPr>
                          <m:ctrlPr>
                            <a:rPr lang="en-US" sz="2400" i="1">
                              <a:gradFill>
                                <a:gsLst>
                                  <a:gs pos="2917">
                                    <a:schemeClr val="tx1"/>
                                  </a:gs>
                                  <a:gs pos="30000">
                                    <a:schemeClr val="tx1"/>
                                  </a:gs>
                                </a:gsLst>
                                <a:lin ang="5400000" scaled="0"/>
                              </a:gradFill>
                              <a:latin typeface="Cambria Math" panose="02040503050406030204" pitchFamily="18" charset="0"/>
                            </a:rPr>
                          </m:ctrlPr>
                        </m:sSubPr>
                        <m:e>
                          <m:r>
                            <a:rPr lang="en-US" sz="2400" i="1">
                              <a:gradFill>
                                <a:gsLst>
                                  <a:gs pos="2917">
                                    <a:schemeClr val="tx1"/>
                                  </a:gs>
                                  <a:gs pos="30000">
                                    <a:schemeClr val="tx1"/>
                                  </a:gs>
                                </a:gsLst>
                                <a:lin ang="5400000" scaled="0"/>
                              </a:gradFill>
                              <a:latin typeface="Cambria Math" panose="02040503050406030204" pitchFamily="18" charset="0"/>
                            </a:rPr>
                            <m:t>𝜋</m:t>
                          </m:r>
                        </m:e>
                        <m:sub>
                          <m:r>
                            <a:rPr lang="en-US" sz="2400" b="0" i="1" smtClean="0">
                              <a:gradFill>
                                <a:gsLst>
                                  <a:gs pos="2917">
                                    <a:schemeClr val="tx1"/>
                                  </a:gs>
                                  <a:gs pos="30000">
                                    <a:schemeClr val="tx1"/>
                                  </a:gs>
                                </a:gsLst>
                                <a:lin ang="5400000" scaled="0"/>
                              </a:gradFill>
                              <a:latin typeface="Cambria Math" panose="02040503050406030204" pitchFamily="18" charset="0"/>
                            </a:rPr>
                            <m:t>2</m:t>
                          </m:r>
                        </m:sub>
                      </m:sSub>
                      <m:r>
                        <a:rPr lang="en-US" sz="2400" i="1">
                          <a:gradFill>
                            <a:gsLst>
                              <a:gs pos="2917">
                                <a:schemeClr val="tx1"/>
                              </a:gs>
                              <a:gs pos="30000">
                                <a:schemeClr val="tx1"/>
                              </a:gs>
                            </a:gsLst>
                            <a:lin ang="5400000" scaled="0"/>
                          </a:gradFill>
                          <a:latin typeface="Cambria Math" panose="02040503050406030204" pitchFamily="18" charset="0"/>
                        </a:rPr>
                        <m:t>)</m:t>
                      </m:r>
                    </m:oMath>
                  </a14:m>
                  <a:endParaRPr lang="en-US" sz="2400" dirty="0">
                    <a:gradFill>
                      <a:gsLst>
                        <a:gs pos="2917">
                          <a:schemeClr val="tx1"/>
                        </a:gs>
                        <a:gs pos="30000">
                          <a:schemeClr val="tx1"/>
                        </a:gs>
                      </a:gsLst>
                      <a:lin ang="5400000" scaled="0"/>
                    </a:gradFill>
                  </a:endParaRPr>
                </a:p>
              </p:txBody>
            </p:sp>
          </mc:Choice>
          <mc:Fallback xmlns="">
            <p:sp>
              <p:nvSpPr>
                <p:cNvPr id="6" name="TextBox 5">
                  <a:extLst>
                    <a:ext uri="{FF2B5EF4-FFF2-40B4-BE49-F238E27FC236}">
                      <a16:creationId xmlns:a16="http://schemas.microsoft.com/office/drawing/2014/main" id="{46DED77D-B0EE-4E22-90BB-8F1E457CCF2B}"/>
                    </a:ext>
                  </a:extLst>
                </p:cNvPr>
                <p:cNvSpPr txBox="1">
                  <a:spLocks noRot="1" noChangeAspect="1" noMove="1" noResize="1" noEditPoints="1" noAdjustHandles="1" noChangeArrowheads="1" noChangeShapeType="1" noTextEdit="1"/>
                </p:cNvSpPr>
                <p:nvPr/>
              </p:nvSpPr>
              <p:spPr>
                <a:xfrm>
                  <a:off x="5904366" y="3510067"/>
                  <a:ext cx="3683765" cy="627864"/>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3C08E03-F2BF-4B3B-8594-E02DCEA93295}"/>
                    </a:ext>
                  </a:extLst>
                </p:cNvPr>
                <p:cNvSpPr txBox="1"/>
                <p:nvPr/>
              </p:nvSpPr>
              <p:spPr>
                <a:xfrm>
                  <a:off x="5938029" y="4035785"/>
                  <a:ext cx="3616439"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1= </a:t>
                  </a:r>
                  <a14:m>
                    <m:oMath xmlns:m="http://schemas.openxmlformats.org/officeDocument/2006/math">
                      <m:r>
                        <a:rPr lang="en-US" sz="2400" i="1">
                          <a:gradFill>
                            <a:gsLst>
                              <a:gs pos="2917">
                                <a:schemeClr val="tx1"/>
                              </a:gs>
                              <a:gs pos="30000">
                                <a:schemeClr val="tx1"/>
                              </a:gs>
                            </a:gsLst>
                            <a:lin ang="5400000" scaled="0"/>
                          </a:gradFill>
                          <a:latin typeface="Cambria Math" panose="02040503050406030204" pitchFamily="18" charset="0"/>
                        </a:rPr>
                        <m:t>𝑃</m:t>
                      </m:r>
                      <m:r>
                        <a:rPr lang="en-US" sz="2400" i="1">
                          <a:gradFill>
                            <a:gsLst>
                              <a:gs pos="2917">
                                <a:schemeClr val="tx1"/>
                              </a:gs>
                              <a:gs pos="30000">
                                <a:schemeClr val="tx1"/>
                              </a:gs>
                            </a:gsLst>
                            <a:lin ang="5400000" scaled="0"/>
                          </a:gradFill>
                          <a:latin typeface="Cambria Math" panose="02040503050406030204" pitchFamily="18" charset="0"/>
                        </a:rPr>
                        <m:t>(</m:t>
                      </m:r>
                      <m:r>
                        <a:rPr lang="en-US" sz="2400" i="1">
                          <a:gradFill>
                            <a:gsLst>
                              <a:gs pos="2917">
                                <a:schemeClr val="tx1"/>
                              </a:gs>
                              <a:gs pos="30000">
                                <a:schemeClr val="tx1"/>
                              </a:gs>
                            </a:gsLst>
                            <a:lin ang="5400000" scaled="0"/>
                          </a:gradFill>
                          <a:latin typeface="Cambria Math" panose="02040503050406030204" pitchFamily="18" charset="0"/>
                        </a:rPr>
                        <m:t>𝑀𝐴𝑃𝐾</m:t>
                      </m:r>
                      <m:r>
                        <a:rPr lang="en-US" sz="2400" i="1">
                          <a:gradFill>
                            <a:gsLst>
                              <a:gs pos="2917">
                                <a:schemeClr val="tx1"/>
                              </a:gs>
                              <a:gs pos="30000">
                                <a:schemeClr val="tx1"/>
                              </a:gs>
                            </a:gsLst>
                            <a:lin ang="5400000" scaled="0"/>
                          </a:gradFill>
                          <a:latin typeface="Cambria Math" panose="02040503050406030204" pitchFamily="18" charset="0"/>
                        </a:rPr>
                        <m:t>3|</m:t>
                      </m:r>
                      <m:r>
                        <a:rPr lang="en-US" sz="2400" i="1">
                          <a:gradFill>
                            <a:gsLst>
                              <a:gs pos="2917">
                                <a:schemeClr val="tx1"/>
                              </a:gs>
                              <a:gs pos="30000">
                                <a:schemeClr val="tx1"/>
                              </a:gs>
                            </a:gsLst>
                            <a:lin ang="5400000" scaled="0"/>
                          </a:gradFill>
                          <a:latin typeface="Cambria Math" panose="02040503050406030204" pitchFamily="18" charset="0"/>
                        </a:rPr>
                        <m:t>𝐺𝑅𝐵</m:t>
                      </m:r>
                      <m:r>
                        <a:rPr lang="en-US" sz="2400" i="1">
                          <a:gradFill>
                            <a:gsLst>
                              <a:gs pos="2917">
                                <a:schemeClr val="tx1"/>
                              </a:gs>
                              <a:gs pos="30000">
                                <a:schemeClr val="tx1"/>
                              </a:gs>
                            </a:gsLst>
                            <a:lin ang="5400000" scaled="0"/>
                          </a:gradFill>
                          <a:latin typeface="Cambria Math" panose="02040503050406030204" pitchFamily="18" charset="0"/>
                        </a:rPr>
                        <m:t>2,</m:t>
                      </m:r>
                      <m:sSub>
                        <m:sSubPr>
                          <m:ctrlPr>
                            <a:rPr lang="en-US" sz="2400" b="0" i="1" smtClean="0">
                              <a:gradFill>
                                <a:gsLst>
                                  <a:gs pos="2917">
                                    <a:schemeClr val="tx1"/>
                                  </a:gs>
                                  <a:gs pos="30000">
                                    <a:schemeClr val="tx1"/>
                                  </a:gs>
                                </a:gsLst>
                                <a:lin ang="5400000" scaled="0"/>
                              </a:gradFill>
                              <a:latin typeface="Cambria Math" panose="02040503050406030204" pitchFamily="18" charset="0"/>
                            </a:rPr>
                          </m:ctrlPr>
                        </m:sSubPr>
                        <m:e>
                          <m:r>
                            <a:rPr lang="en-US" sz="2400" b="0" i="1" smtClean="0">
                              <a:gradFill>
                                <a:gsLst>
                                  <a:gs pos="2917">
                                    <a:schemeClr val="tx1"/>
                                  </a:gs>
                                  <a:gs pos="30000">
                                    <a:schemeClr val="tx1"/>
                                  </a:gs>
                                </a:gsLst>
                                <a:lin ang="5400000" scaled="0"/>
                              </a:gradFill>
                              <a:latin typeface="Cambria Math" panose="02040503050406030204" pitchFamily="18" charset="0"/>
                            </a:rPr>
                            <m:t>𝜋</m:t>
                          </m:r>
                        </m:e>
                        <m:sub>
                          <m:r>
                            <a:rPr lang="en-US" sz="2400" b="0" i="1" smtClean="0">
                              <a:gradFill>
                                <a:gsLst>
                                  <a:gs pos="2917">
                                    <a:schemeClr val="tx1"/>
                                  </a:gs>
                                  <a:gs pos="30000">
                                    <a:schemeClr val="tx1"/>
                                  </a:gs>
                                </a:gsLst>
                                <a:lin ang="5400000" scaled="0"/>
                              </a:gradFill>
                              <a:latin typeface="Cambria Math" panose="02040503050406030204" pitchFamily="18" charset="0"/>
                            </a:rPr>
                            <m:t>3</m:t>
                          </m:r>
                        </m:sub>
                      </m:sSub>
                      <m:r>
                        <a:rPr lang="en-US" sz="2400" i="1">
                          <a:gradFill>
                            <a:gsLst>
                              <a:gs pos="2917">
                                <a:schemeClr val="tx1"/>
                              </a:gs>
                              <a:gs pos="30000">
                                <a:schemeClr val="tx1"/>
                              </a:gs>
                            </a:gsLst>
                            <a:lin ang="5400000" scaled="0"/>
                          </a:gradFill>
                          <a:latin typeface="Cambria Math" panose="02040503050406030204" pitchFamily="18" charset="0"/>
                        </a:rPr>
                        <m:t>)</m:t>
                      </m:r>
                    </m:oMath>
                  </a14:m>
                  <a:endParaRPr lang="en-US" sz="2400" dirty="0">
                    <a:gradFill>
                      <a:gsLst>
                        <a:gs pos="2917">
                          <a:schemeClr val="tx1"/>
                        </a:gs>
                        <a:gs pos="30000">
                          <a:schemeClr val="tx1"/>
                        </a:gs>
                      </a:gsLst>
                      <a:lin ang="5400000" scaled="0"/>
                    </a:gradFill>
                  </a:endParaRPr>
                </a:p>
              </p:txBody>
            </p:sp>
          </mc:Choice>
          <mc:Fallback xmlns="">
            <p:sp>
              <p:nvSpPr>
                <p:cNvPr id="7" name="TextBox 6">
                  <a:extLst>
                    <a:ext uri="{FF2B5EF4-FFF2-40B4-BE49-F238E27FC236}">
                      <a16:creationId xmlns:a16="http://schemas.microsoft.com/office/drawing/2014/main" id="{D3C08E03-F2BF-4B3B-8594-E02DCEA93295}"/>
                    </a:ext>
                  </a:extLst>
                </p:cNvPr>
                <p:cNvSpPr txBox="1">
                  <a:spLocks noRot="1" noChangeAspect="1" noMove="1" noResize="1" noEditPoints="1" noAdjustHandles="1" noChangeArrowheads="1" noChangeShapeType="1" noTextEdit="1"/>
                </p:cNvSpPr>
                <p:nvPr/>
              </p:nvSpPr>
              <p:spPr>
                <a:xfrm>
                  <a:off x="5938029" y="4035785"/>
                  <a:ext cx="3616439" cy="627864"/>
                </a:xfrm>
                <a:prstGeom prst="rect">
                  <a:avLst/>
                </a:prstGeom>
                <a:blipFill>
                  <a:blip r:embed="rId6"/>
                  <a:stretch>
                    <a:fillRect/>
                  </a:stretch>
                </a:blipFill>
              </p:spPr>
              <p:txBody>
                <a:bodyPr/>
                <a:lstStyle/>
                <a:p>
                  <a:r>
                    <a:rPr lang="en-US">
                      <a:noFill/>
                    </a:rPr>
                    <a:t> </a:t>
                  </a:r>
                </a:p>
              </p:txBody>
            </p:sp>
          </mc:Fallback>
        </mc:AlternateContent>
      </p:grpSp>
      <p:sp>
        <p:nvSpPr>
          <p:cNvPr id="9" name="Content Placeholder 2">
            <a:extLst>
              <a:ext uri="{FF2B5EF4-FFF2-40B4-BE49-F238E27FC236}">
                <a16:creationId xmlns:a16="http://schemas.microsoft.com/office/drawing/2014/main" id="{D1E98256-317E-4948-82AE-850DB22D4248}"/>
              </a:ext>
            </a:extLst>
          </p:cNvPr>
          <p:cNvSpPr txBox="1">
            <a:spLocks/>
          </p:cNvSpPr>
          <p:nvPr/>
        </p:nvSpPr>
        <p:spPr>
          <a:xfrm>
            <a:off x="274320" y="5186974"/>
            <a:ext cx="11887200" cy="627864"/>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8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8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200" dirty="0"/>
              <a:t>Nodes are excluded to alleviate sparsity</a:t>
            </a:r>
            <a:endParaRPr lang="en-US" dirty="0"/>
          </a:p>
        </p:txBody>
      </p:sp>
    </p:spTree>
    <p:extLst>
      <p:ext uri="{BB962C8B-B14F-4D97-AF65-F5344CB8AC3E}">
        <p14:creationId xmlns:p14="http://schemas.microsoft.com/office/powerpoint/2010/main" val="2814235339"/>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B0BCAF-7F61-4624-B600-A127A4610E6B}"/>
              </a:ext>
            </a:extLst>
          </p:cNvPr>
          <p:cNvSpPr>
            <a:spLocks noGrp="1"/>
          </p:cNvSpPr>
          <p:nvPr>
            <p:ph type="title"/>
          </p:nvPr>
        </p:nvSpPr>
        <p:spPr/>
        <p:txBody>
          <a:bodyPr/>
          <a:lstStyle/>
          <a:p>
            <a:r>
              <a:rPr lang="en-US" dirty="0"/>
              <a:t>Compositional Representations for Paths </a:t>
            </a:r>
          </a:p>
        </p:txBody>
      </p: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07DD326B-2705-43EA-BD80-93F597063441}"/>
                  </a:ext>
                </a:extLst>
              </p:cNvPr>
              <p:cNvSpPr/>
              <p:nvPr/>
            </p:nvSpPr>
            <p:spPr>
              <a:xfrm>
                <a:off x="501320" y="2022017"/>
                <a:ext cx="11748960" cy="883246"/>
              </a:xfrm>
              <a:prstGeom prst="rect">
                <a:avLst/>
              </a:prstGeom>
            </p:spPr>
            <p:txBody>
              <a:bodyPr wrap="square">
                <a:spAutoFit/>
              </a:bodyPr>
              <a:lstStyle/>
              <a:p>
                <a:pPr defTabSz="932597" fontAlgn="base">
                  <a:lnSpc>
                    <a:spcPct val="90000"/>
                  </a:lnSpc>
                  <a:spcBef>
                    <a:spcPct val="0"/>
                  </a:spcBef>
                  <a:spcAft>
                    <a:spcPts val="599"/>
                  </a:spcAft>
                </a:pPr>
                <a:r>
                  <a:rPr lang="en-US" sz="2394" dirty="0">
                    <a:gradFill>
                      <a:gsLst>
                        <a:gs pos="2917">
                          <a:srgbClr val="000000"/>
                        </a:gs>
                        <a:gs pos="30000">
                          <a:srgbClr val="000000"/>
                        </a:gs>
                      </a:gsLst>
                      <a:lin ang="5400000" scaled="0"/>
                    </a:gradFill>
                    <a:latin typeface="Arial" charset="0"/>
                    <a:ea typeface="宋体"/>
                  </a:rPr>
                  <a:t>Compositional representations of path types: vector or matrix compositional embeddings </a:t>
                </a:r>
                <a14:m>
                  <m:oMath xmlns:m="http://schemas.openxmlformats.org/officeDocument/2006/math">
                    <m:r>
                      <m:rPr>
                        <m:sty m:val="p"/>
                      </m:rPr>
                      <a:rPr lang="en-US" sz="3192">
                        <a:gradFill>
                          <a:gsLst>
                            <a:gs pos="2917">
                              <a:srgbClr val="000000"/>
                            </a:gs>
                            <a:gs pos="30000">
                              <a:srgbClr val="000000"/>
                            </a:gs>
                          </a:gsLst>
                          <a:lin ang="5400000" scaled="0"/>
                        </a:gradFill>
                        <a:latin typeface="Cambria Math" panose="02040503050406030204" pitchFamily="18" charset="0"/>
                      </a:rPr>
                      <m:t>Φ</m:t>
                    </m:r>
                    <m:r>
                      <a:rPr lang="en-US" sz="3192" i="1">
                        <a:gradFill>
                          <a:gsLst>
                            <a:gs pos="2917">
                              <a:srgbClr val="000000"/>
                            </a:gs>
                            <a:gs pos="30000">
                              <a:srgbClr val="000000"/>
                            </a:gs>
                          </a:gsLst>
                          <a:lin ang="5400000" scaled="0"/>
                        </a:gradFill>
                        <a:latin typeface="Cambria Math" panose="02040503050406030204" pitchFamily="18" charset="0"/>
                      </a:rPr>
                      <m:t>(</m:t>
                    </m:r>
                    <m:r>
                      <a:rPr lang="en-US" sz="3192" i="1">
                        <a:gradFill>
                          <a:gsLst>
                            <a:gs pos="2917">
                              <a:srgbClr val="000000"/>
                            </a:gs>
                            <a:gs pos="30000">
                              <a:srgbClr val="000000"/>
                            </a:gs>
                          </a:gsLst>
                          <a:lin ang="5400000" scaled="0"/>
                        </a:gradFill>
                        <a:latin typeface="Cambria Math" panose="02040503050406030204" pitchFamily="18" charset="0"/>
                      </a:rPr>
                      <m:t>𝜋</m:t>
                    </m:r>
                    <m:r>
                      <a:rPr lang="en-US" sz="3192" i="1">
                        <a:gradFill>
                          <a:gsLst>
                            <a:gs pos="2917">
                              <a:srgbClr val="000000"/>
                            </a:gs>
                            <a:gs pos="30000">
                              <a:srgbClr val="000000"/>
                            </a:gs>
                          </a:gsLst>
                          <a:lin ang="5400000" scaled="0"/>
                        </a:gradFill>
                        <a:latin typeface="Cambria Math" panose="02040503050406030204" pitchFamily="18" charset="0"/>
                      </a:rPr>
                      <m:t>)</m:t>
                    </m:r>
                  </m:oMath>
                </a14:m>
                <a:r>
                  <a:rPr lang="en-US" sz="3192" b="1" dirty="0">
                    <a:gradFill>
                      <a:gsLst>
                        <a:gs pos="2917">
                          <a:srgbClr val="000000"/>
                        </a:gs>
                        <a:gs pos="30000">
                          <a:srgbClr val="000000"/>
                        </a:gs>
                      </a:gsLst>
                      <a:lin ang="5400000" scaled="0"/>
                    </a:gradFill>
                    <a:latin typeface="Arial" charset="0"/>
                    <a:ea typeface="宋体"/>
                  </a:rPr>
                  <a:t>.  </a:t>
                </a:r>
                <a:endParaRPr lang="en-US" sz="2394" b="1" dirty="0">
                  <a:gradFill>
                    <a:gsLst>
                      <a:gs pos="2917">
                        <a:srgbClr val="000000"/>
                      </a:gs>
                      <a:gs pos="30000">
                        <a:srgbClr val="000000"/>
                      </a:gs>
                    </a:gsLst>
                    <a:lin ang="5400000" scaled="0"/>
                  </a:gradFill>
                  <a:latin typeface="Arial" charset="0"/>
                  <a:ea typeface="宋体"/>
                </a:endParaRPr>
              </a:p>
            </p:txBody>
          </p:sp>
        </mc:Choice>
        <mc:Fallback xmlns="">
          <p:sp>
            <p:nvSpPr>
              <p:cNvPr id="4" name="Rectangle 3">
                <a:extLst>
                  <a:ext uri="{FF2B5EF4-FFF2-40B4-BE49-F238E27FC236}">
                    <a16:creationId xmlns:a16="http://schemas.microsoft.com/office/drawing/2014/main" id="{07DD326B-2705-43EA-BD80-93F597063441}"/>
                  </a:ext>
                </a:extLst>
              </p:cNvPr>
              <p:cNvSpPr>
                <a:spLocks noRot="1" noChangeAspect="1" noMove="1" noResize="1" noEditPoints="1" noAdjustHandles="1" noChangeArrowheads="1" noChangeShapeType="1" noTextEdit="1"/>
              </p:cNvSpPr>
              <p:nvPr/>
            </p:nvSpPr>
            <p:spPr>
              <a:xfrm>
                <a:off x="501320" y="2022017"/>
                <a:ext cx="11748960" cy="883246"/>
              </a:xfrm>
              <a:prstGeom prst="rect">
                <a:avLst/>
              </a:prstGeom>
              <a:blipFill>
                <a:blip r:embed="rId2"/>
                <a:stretch>
                  <a:fillRect/>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45320FD6-27E9-4A09-8A30-67BE53DC01BF}"/>
              </a:ext>
            </a:extLst>
          </p:cNvPr>
          <p:cNvPicPr>
            <a:picLocks noChangeAspect="1"/>
          </p:cNvPicPr>
          <p:nvPr/>
        </p:nvPicPr>
        <p:blipFill>
          <a:blip r:embed="rId3">
            <a:lum bright="-51000"/>
          </a:blip>
          <a:stretch>
            <a:fillRect/>
          </a:stretch>
        </p:blipFill>
        <p:spPr>
          <a:xfrm>
            <a:off x="4575042" y="3354765"/>
            <a:ext cx="1245194" cy="1245194"/>
          </a:xfrm>
          <a:prstGeom prst="rect">
            <a:avLst/>
          </a:prstGeom>
        </p:spPr>
      </p:pic>
      <p:pic>
        <p:nvPicPr>
          <p:cNvPr id="6" name="Picture 5">
            <a:extLst>
              <a:ext uri="{FF2B5EF4-FFF2-40B4-BE49-F238E27FC236}">
                <a16:creationId xmlns:a16="http://schemas.microsoft.com/office/drawing/2014/main" id="{A9124DC5-C0ED-494B-86F9-F1EFD3456BA0}"/>
              </a:ext>
            </a:extLst>
          </p:cNvPr>
          <p:cNvPicPr>
            <a:picLocks noChangeAspect="1"/>
          </p:cNvPicPr>
          <p:nvPr/>
        </p:nvPicPr>
        <p:blipFill>
          <a:blip r:embed="rId4">
            <a:lum bright="26000"/>
          </a:blip>
          <a:stretch>
            <a:fillRect/>
          </a:stretch>
        </p:blipFill>
        <p:spPr>
          <a:xfrm>
            <a:off x="6625269" y="3354765"/>
            <a:ext cx="1245194" cy="1245194"/>
          </a:xfrm>
          <a:prstGeom prst="rect">
            <a:avLst/>
          </a:prstGeom>
        </p:spPr>
      </p:pic>
      <p:pic>
        <p:nvPicPr>
          <p:cNvPr id="7" name="Picture 6">
            <a:extLst>
              <a:ext uri="{FF2B5EF4-FFF2-40B4-BE49-F238E27FC236}">
                <a16:creationId xmlns:a16="http://schemas.microsoft.com/office/drawing/2014/main" id="{BAD14F76-B6C7-4E99-B04D-870816EE0564}"/>
              </a:ext>
            </a:extLst>
          </p:cNvPr>
          <p:cNvPicPr>
            <a:picLocks noChangeAspect="1"/>
          </p:cNvPicPr>
          <p:nvPr/>
        </p:nvPicPr>
        <p:blipFill>
          <a:blip r:embed="rId5"/>
          <a:stretch>
            <a:fillRect/>
          </a:stretch>
        </p:blipFill>
        <p:spPr>
          <a:xfrm>
            <a:off x="5924916" y="3801760"/>
            <a:ext cx="395733" cy="395733"/>
          </a:xfrm>
          <a:prstGeom prst="rect">
            <a:avLst/>
          </a:prstGeom>
        </p:spPr>
      </p:pic>
      <p:pic>
        <p:nvPicPr>
          <p:cNvPr id="8" name="Picture 7">
            <a:extLst>
              <a:ext uri="{FF2B5EF4-FFF2-40B4-BE49-F238E27FC236}">
                <a16:creationId xmlns:a16="http://schemas.microsoft.com/office/drawing/2014/main" id="{CEF12863-9B0C-4D62-B2C9-B4D4BC8E501F}"/>
              </a:ext>
            </a:extLst>
          </p:cNvPr>
          <p:cNvPicPr>
            <a:picLocks noChangeAspect="1"/>
          </p:cNvPicPr>
          <p:nvPr/>
        </p:nvPicPr>
        <p:blipFill>
          <a:blip r:embed="rId5"/>
          <a:stretch>
            <a:fillRect/>
          </a:stretch>
        </p:blipFill>
        <p:spPr>
          <a:xfrm>
            <a:off x="8063131" y="3801760"/>
            <a:ext cx="395733" cy="395733"/>
          </a:xfrm>
          <a:prstGeom prst="rect">
            <a:avLst/>
          </a:prstGeom>
        </p:spPr>
      </p:pic>
      <p:pic>
        <p:nvPicPr>
          <p:cNvPr id="9" name="Picture 8">
            <a:extLst>
              <a:ext uri="{FF2B5EF4-FFF2-40B4-BE49-F238E27FC236}">
                <a16:creationId xmlns:a16="http://schemas.microsoft.com/office/drawing/2014/main" id="{17C93995-0652-494C-A1B5-A096E3D83C5A}"/>
              </a:ext>
            </a:extLst>
          </p:cNvPr>
          <p:cNvPicPr>
            <a:picLocks noChangeAspect="1"/>
          </p:cNvPicPr>
          <p:nvPr/>
        </p:nvPicPr>
        <p:blipFill>
          <a:blip r:embed="rId3">
            <a:lum contrast="59000"/>
          </a:blip>
          <a:stretch>
            <a:fillRect/>
          </a:stretch>
        </p:blipFill>
        <p:spPr>
          <a:xfrm>
            <a:off x="8572753" y="3377029"/>
            <a:ext cx="1245194" cy="1245194"/>
          </a:xfrm>
          <a:prstGeom prst="rect">
            <a:avLst/>
          </a:prstGeom>
        </p:spPr>
      </p:pic>
      <p:pic>
        <p:nvPicPr>
          <p:cNvPr id="10" name="Picture 9">
            <a:extLst>
              <a:ext uri="{FF2B5EF4-FFF2-40B4-BE49-F238E27FC236}">
                <a16:creationId xmlns:a16="http://schemas.microsoft.com/office/drawing/2014/main" id="{089AE669-7BB4-4718-B371-8DD6980580CC}"/>
              </a:ext>
            </a:extLst>
          </p:cNvPr>
          <p:cNvPicPr>
            <a:picLocks noChangeAspect="1"/>
          </p:cNvPicPr>
          <p:nvPr/>
        </p:nvPicPr>
        <p:blipFill>
          <a:blip r:embed="rId3">
            <a:lum contrast="-55000"/>
          </a:blip>
          <a:stretch>
            <a:fillRect/>
          </a:stretch>
        </p:blipFill>
        <p:spPr>
          <a:xfrm>
            <a:off x="914803" y="3395177"/>
            <a:ext cx="1245194" cy="1245194"/>
          </a:xfrm>
          <a:prstGeom prst="rect">
            <a:avLst/>
          </a:prstGeom>
        </p:spPr>
      </p:pic>
      <p:pic>
        <p:nvPicPr>
          <p:cNvPr id="11" name="Picture 10">
            <a:extLst>
              <a:ext uri="{FF2B5EF4-FFF2-40B4-BE49-F238E27FC236}">
                <a16:creationId xmlns:a16="http://schemas.microsoft.com/office/drawing/2014/main" id="{58366B4A-835E-49CF-8A7C-E0947A35837A}"/>
              </a:ext>
            </a:extLst>
          </p:cNvPr>
          <p:cNvPicPr>
            <a:picLocks noChangeAspect="1"/>
          </p:cNvPicPr>
          <p:nvPr/>
        </p:nvPicPr>
        <p:blipFill>
          <a:blip r:embed="rId6"/>
          <a:stretch>
            <a:fillRect/>
          </a:stretch>
        </p:blipFill>
        <p:spPr>
          <a:xfrm>
            <a:off x="2886793" y="3910402"/>
            <a:ext cx="477608" cy="327503"/>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71259B59-99EA-48D3-8BE8-BFD0360B4457}"/>
                  </a:ext>
                </a:extLst>
              </p:cNvPr>
              <p:cNvSpPr txBox="1"/>
              <p:nvPr/>
            </p:nvSpPr>
            <p:spPr>
              <a:xfrm>
                <a:off x="274320" y="4752091"/>
                <a:ext cx="5847904" cy="571729"/>
              </a:xfrm>
              <a:prstGeom prst="rect">
                <a:avLst/>
              </a:prstGeom>
              <a:noFill/>
            </p:spPr>
            <p:txBody>
              <a:bodyPr wrap="square" lIns="182425" tIns="145940" rIns="182425" bIns="145940" rtlCol="0">
                <a:spAutoFit/>
              </a:bodyPr>
              <a:lstStyle/>
              <a:p>
                <a:pPr defTabSz="932597" fontAlgn="base">
                  <a:lnSpc>
                    <a:spcPct val="90000"/>
                  </a:lnSpc>
                  <a:spcBef>
                    <a:spcPct val="0"/>
                  </a:spcBef>
                  <a:spcAft>
                    <a:spcPts val="599"/>
                  </a:spcAft>
                </a:pPr>
                <a:r>
                  <a:rPr lang="en-US" sz="2000" b="1" dirty="0">
                    <a:solidFill>
                      <a:srgbClr val="0070C0"/>
                    </a:solidFill>
                    <a:latin typeface="Agency FB" panose="020B0503020202020204" pitchFamily="34" charset="0"/>
                    <a:ea typeface="宋体"/>
                  </a:rPr>
                  <a:t>REGULATION</a:t>
                </a:r>
                <a14:m>
                  <m:oMath xmlns:m="http://schemas.openxmlformats.org/officeDocument/2006/math">
                    <m:r>
                      <a:rPr lang="en-US" sz="2000" b="1" i="1">
                        <a:solidFill>
                          <a:srgbClr val="0070C0"/>
                        </a:solidFill>
                        <a:latin typeface="Cambria Math" panose="02040503050406030204" pitchFamily="18" charset="0"/>
                      </a:rPr>
                      <m:t>↑</m:t>
                    </m:r>
                    <m:r>
                      <m:rPr>
                        <m:nor/>
                      </m:rPr>
                      <a:rPr lang="en-US" sz="2000" b="1" dirty="0">
                        <a:solidFill>
                          <a:srgbClr val="0070C0"/>
                        </a:solidFill>
                        <a:latin typeface="Arial" charset="0"/>
                        <a:ea typeface="宋体"/>
                      </a:rPr>
                      <m:t>_</m:t>
                    </m:r>
                    <m:r>
                      <m:rPr>
                        <m:nor/>
                      </m:rPr>
                      <a:rPr lang="en-US" sz="2000" b="1" dirty="0">
                        <a:solidFill>
                          <a:srgbClr val="0070C0"/>
                        </a:solidFill>
                        <a:latin typeface="Agency FB" panose="020B0503020202020204" pitchFamily="34" charset="0"/>
                        <a:ea typeface="宋体"/>
                      </a:rPr>
                      <m:t>nsubj</m:t>
                    </m:r>
                    <m:r>
                      <m:rPr>
                        <m:nor/>
                      </m:rPr>
                      <a:rPr lang="en-US" sz="2000" b="1" dirty="0">
                        <a:solidFill>
                          <a:srgbClr val="0070C0"/>
                        </a:solidFill>
                        <a:latin typeface="Agency FB" panose="020B0503020202020204" pitchFamily="34" charset="0"/>
                        <a:ea typeface="宋体"/>
                      </a:rPr>
                      <m:t>−</m:t>
                    </m:r>
                    <m:r>
                      <m:rPr>
                        <m:nor/>
                      </m:rPr>
                      <a:rPr lang="en-US" sz="2000" b="1" dirty="0">
                        <a:solidFill>
                          <a:srgbClr val="0070C0"/>
                        </a:solidFill>
                        <a:latin typeface="Agency FB" panose="020B0503020202020204" pitchFamily="34" charset="0"/>
                        <a:ea typeface="宋体"/>
                      </a:rPr>
                      <m:t>activate</m:t>
                    </m:r>
                    <m:r>
                      <m:rPr>
                        <m:nor/>
                      </m:rPr>
                      <a:rPr lang="en-US" sz="2000" b="1" dirty="0">
                        <a:solidFill>
                          <a:srgbClr val="0070C0"/>
                        </a:solidFill>
                        <a:latin typeface="Agency FB" panose="020B0503020202020204" pitchFamily="34" charset="0"/>
                        <a:ea typeface="宋体"/>
                      </a:rPr>
                      <m:t>−</m:t>
                    </m:r>
                    <m:r>
                      <m:rPr>
                        <m:nor/>
                      </m:rPr>
                      <a:rPr lang="en-US" sz="2000" b="1" dirty="0">
                        <a:solidFill>
                          <a:srgbClr val="0070C0"/>
                        </a:solidFill>
                        <a:latin typeface="Agency FB" panose="020B0503020202020204" pitchFamily="34" charset="0"/>
                        <a:ea typeface="宋体"/>
                      </a:rPr>
                      <m:t>dobj</m:t>
                    </m:r>
                    <m:r>
                      <m:rPr>
                        <m:nor/>
                      </m:rPr>
                      <a:rPr lang="en-US" sz="2000" dirty="0">
                        <a:solidFill>
                          <a:srgbClr val="0070C0"/>
                        </a:solidFill>
                        <a:latin typeface="Agency FB" panose="020B0503020202020204" pitchFamily="34" charset="0"/>
                        <a:ea typeface="宋体"/>
                      </a:rPr>
                      <m:t> </m:t>
                    </m:r>
                  </m:oMath>
                </a14:m>
                <a:r>
                  <a:rPr lang="en-US" sz="2000" b="1" dirty="0">
                    <a:solidFill>
                      <a:srgbClr val="0070C0"/>
                    </a:solidFill>
                    <a:latin typeface="Agency FB" panose="020B0503020202020204" pitchFamily="34" charset="0"/>
                    <a:ea typeface="宋体"/>
                  </a:rPr>
                  <a:t>FAMILY</a:t>
                </a:r>
                <a:endParaRPr lang="en-US" sz="2000" b="1" dirty="0">
                  <a:solidFill>
                    <a:srgbClr val="0070C0"/>
                  </a:solidFill>
                  <a:latin typeface="Arial" charset="0"/>
                  <a:ea typeface="宋体"/>
                </a:endParaRPr>
              </a:p>
            </p:txBody>
          </p:sp>
        </mc:Choice>
        <mc:Fallback xmlns="">
          <p:sp>
            <p:nvSpPr>
              <p:cNvPr id="12" name="TextBox 11">
                <a:extLst>
                  <a:ext uri="{FF2B5EF4-FFF2-40B4-BE49-F238E27FC236}">
                    <a16:creationId xmlns:a16="http://schemas.microsoft.com/office/drawing/2014/main" id="{71259B59-99EA-48D3-8BE8-BFD0360B4457}"/>
                  </a:ext>
                </a:extLst>
              </p:cNvPr>
              <p:cNvSpPr txBox="1">
                <a:spLocks noRot="1" noChangeAspect="1" noMove="1" noResize="1" noEditPoints="1" noAdjustHandles="1" noChangeArrowheads="1" noChangeShapeType="1" noTextEdit="1"/>
              </p:cNvSpPr>
              <p:nvPr/>
            </p:nvSpPr>
            <p:spPr>
              <a:xfrm>
                <a:off x="274320" y="4752091"/>
                <a:ext cx="5847904" cy="571729"/>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38E8DE9E-96F8-49DB-BE02-6575578C0C0B}"/>
                  </a:ext>
                </a:extLst>
              </p:cNvPr>
              <p:cNvSpPr/>
              <p:nvPr/>
            </p:nvSpPr>
            <p:spPr>
              <a:xfrm>
                <a:off x="4605950" y="4840623"/>
                <a:ext cx="1375698" cy="400110"/>
              </a:xfrm>
              <a:prstGeom prst="rect">
                <a:avLst/>
              </a:prstGeom>
            </p:spPr>
            <p:txBody>
              <a:bodyPr wrap="none">
                <a:spAutoFit/>
              </a:bodyPr>
              <a:lstStyle/>
              <a:p>
                <a:pPr defTabSz="932597" fontAlgn="base">
                  <a:spcBef>
                    <a:spcPct val="0"/>
                  </a:spcBef>
                  <a:spcAft>
                    <a:spcPct val="0"/>
                  </a:spcAft>
                </a:pPr>
                <a:r>
                  <a:rPr lang="en-US" sz="2000" b="1" dirty="0">
                    <a:solidFill>
                      <a:srgbClr val="0070C0"/>
                    </a:solidFill>
                    <a:latin typeface="Agency FB" panose="020B0503020202020204" pitchFamily="34" charset="0"/>
                    <a:ea typeface="宋体"/>
                  </a:rPr>
                  <a:t>REGULATION</a:t>
                </a:r>
                <a14:m>
                  <m:oMath xmlns:m="http://schemas.openxmlformats.org/officeDocument/2006/math">
                    <m:r>
                      <a:rPr lang="en-US" sz="2000" b="1" i="1">
                        <a:solidFill>
                          <a:srgbClr val="0070C0"/>
                        </a:solidFill>
                        <a:latin typeface="Cambria Math" panose="02040503050406030204" pitchFamily="18" charset="0"/>
                      </a:rPr>
                      <m:t>↑</m:t>
                    </m:r>
                  </m:oMath>
                </a14:m>
                <a:endParaRPr lang="en-US" sz="2000" b="1" dirty="0">
                  <a:solidFill>
                    <a:srgbClr val="0070C0"/>
                  </a:solidFill>
                  <a:latin typeface="Arial" charset="0"/>
                  <a:ea typeface="宋体"/>
                </a:endParaRPr>
              </a:p>
            </p:txBody>
          </p:sp>
        </mc:Choice>
        <mc:Fallback xmlns="">
          <p:sp>
            <p:nvSpPr>
              <p:cNvPr id="13" name="Rectangle 12">
                <a:extLst>
                  <a:ext uri="{FF2B5EF4-FFF2-40B4-BE49-F238E27FC236}">
                    <a16:creationId xmlns:a16="http://schemas.microsoft.com/office/drawing/2014/main" id="{38E8DE9E-96F8-49DB-BE02-6575578C0C0B}"/>
                  </a:ext>
                </a:extLst>
              </p:cNvPr>
              <p:cNvSpPr>
                <a:spLocks noRot="1" noChangeAspect="1" noMove="1" noResize="1" noEditPoints="1" noAdjustHandles="1" noChangeArrowheads="1" noChangeShapeType="1" noTextEdit="1"/>
              </p:cNvSpPr>
              <p:nvPr/>
            </p:nvSpPr>
            <p:spPr>
              <a:xfrm>
                <a:off x="4605950" y="4840623"/>
                <a:ext cx="1375698" cy="400110"/>
              </a:xfrm>
              <a:prstGeom prst="rect">
                <a:avLst/>
              </a:prstGeom>
              <a:blipFill>
                <a:blip r:embed="rId8"/>
                <a:stretch>
                  <a:fillRect l="-4889" t="-9091" b="-2424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5122EF02-11D0-44E8-BBFE-11E528D7AB37}"/>
                  </a:ext>
                </a:extLst>
              </p:cNvPr>
              <p:cNvSpPr/>
              <p:nvPr/>
            </p:nvSpPr>
            <p:spPr>
              <a:xfrm>
                <a:off x="6055972" y="4697676"/>
                <a:ext cx="2627634" cy="521996"/>
              </a:xfrm>
              <a:prstGeom prst="rect">
                <a:avLst/>
              </a:prstGeom>
            </p:spPr>
            <p:txBody>
              <a:bodyPr wrap="none">
                <a:spAutoFit/>
              </a:bodyPr>
              <a:lstStyle/>
              <a:p>
                <a:pPr defTabSz="932597" fontAlgn="base">
                  <a:spcBef>
                    <a:spcPct val="0"/>
                  </a:spcBef>
                  <a:spcAft>
                    <a:spcPct val="0"/>
                  </a:spcAft>
                </a:pPr>
                <a14:m>
                  <m:oMathPara xmlns:m="http://schemas.openxmlformats.org/officeDocument/2006/math">
                    <m:oMathParaPr>
                      <m:jc m:val="centerGroup"/>
                    </m:oMathParaPr>
                    <m:oMath xmlns:m="http://schemas.openxmlformats.org/officeDocument/2006/math">
                      <m:r>
                        <m:rPr>
                          <m:nor/>
                        </m:rPr>
                        <a:rPr lang="en-US" sz="2800" b="1" dirty="0" smtClean="0">
                          <a:solidFill>
                            <a:srgbClr val="0070C0"/>
                          </a:solidFill>
                          <a:latin typeface="Arial" charset="0"/>
                          <a:ea typeface="宋体"/>
                        </a:rPr>
                        <m:t>_</m:t>
                      </m:r>
                      <m:r>
                        <m:rPr>
                          <m:nor/>
                        </m:rPr>
                        <a:rPr lang="en-US" sz="2400" b="1" dirty="0" smtClean="0">
                          <a:solidFill>
                            <a:srgbClr val="0070C0"/>
                          </a:solidFill>
                          <a:latin typeface="Agency FB" panose="020B0503020202020204" pitchFamily="34" charset="0"/>
                          <a:ea typeface="宋体"/>
                        </a:rPr>
                        <m:t>nsubj</m:t>
                      </m:r>
                      <m:r>
                        <m:rPr>
                          <m:nor/>
                        </m:rPr>
                        <a:rPr lang="en-US" sz="2400" b="1" dirty="0" smtClean="0">
                          <a:solidFill>
                            <a:srgbClr val="0070C0"/>
                          </a:solidFill>
                          <a:latin typeface="Agency FB" panose="020B0503020202020204" pitchFamily="34" charset="0"/>
                          <a:ea typeface="宋体"/>
                        </a:rPr>
                        <m:t>−</m:t>
                      </m:r>
                      <m:r>
                        <m:rPr>
                          <m:nor/>
                        </m:rPr>
                        <a:rPr lang="en-US" sz="2400" b="1" dirty="0" smtClean="0">
                          <a:solidFill>
                            <a:srgbClr val="0070C0"/>
                          </a:solidFill>
                          <a:latin typeface="Agency FB" panose="020B0503020202020204" pitchFamily="34" charset="0"/>
                          <a:ea typeface="宋体"/>
                        </a:rPr>
                        <m:t>activate</m:t>
                      </m:r>
                      <m:r>
                        <m:rPr>
                          <m:nor/>
                        </m:rPr>
                        <a:rPr lang="en-US" sz="2400" b="1" dirty="0" smtClean="0">
                          <a:solidFill>
                            <a:srgbClr val="0070C0"/>
                          </a:solidFill>
                          <a:latin typeface="Agency FB" panose="020B0503020202020204" pitchFamily="34" charset="0"/>
                          <a:ea typeface="宋体"/>
                        </a:rPr>
                        <m:t>−</m:t>
                      </m:r>
                      <m:r>
                        <m:rPr>
                          <m:nor/>
                        </m:rPr>
                        <a:rPr lang="en-US" sz="2400" b="1" dirty="0" smtClean="0">
                          <a:solidFill>
                            <a:srgbClr val="0070C0"/>
                          </a:solidFill>
                          <a:latin typeface="Agency FB" panose="020B0503020202020204" pitchFamily="34" charset="0"/>
                          <a:ea typeface="宋体"/>
                        </a:rPr>
                        <m:t>dobj</m:t>
                      </m:r>
                    </m:oMath>
                  </m:oMathPara>
                </a14:m>
                <a:endParaRPr lang="en-US" sz="2000" b="1" dirty="0">
                  <a:solidFill>
                    <a:srgbClr val="0070C0"/>
                  </a:solidFill>
                  <a:latin typeface="Arial" charset="0"/>
                  <a:ea typeface="宋体"/>
                </a:endParaRPr>
              </a:p>
            </p:txBody>
          </p:sp>
        </mc:Choice>
        <mc:Fallback xmlns="">
          <p:sp>
            <p:nvSpPr>
              <p:cNvPr id="14" name="Rectangle 13">
                <a:extLst>
                  <a:ext uri="{FF2B5EF4-FFF2-40B4-BE49-F238E27FC236}">
                    <a16:creationId xmlns:a16="http://schemas.microsoft.com/office/drawing/2014/main" id="{5122EF02-11D0-44E8-BBFE-11E528D7AB37}"/>
                  </a:ext>
                </a:extLst>
              </p:cNvPr>
              <p:cNvSpPr>
                <a:spLocks noRot="1" noChangeAspect="1" noMove="1" noResize="1" noEditPoints="1" noAdjustHandles="1" noChangeArrowheads="1" noChangeShapeType="1" noTextEdit="1"/>
              </p:cNvSpPr>
              <p:nvPr/>
            </p:nvSpPr>
            <p:spPr>
              <a:xfrm>
                <a:off x="6055972" y="4697676"/>
                <a:ext cx="2627634" cy="521996"/>
              </a:xfrm>
              <a:prstGeom prst="rect">
                <a:avLst/>
              </a:prstGeom>
              <a:blipFill>
                <a:blip r:embed="rId9"/>
                <a:stretch>
                  <a:fillRect/>
                </a:stretch>
              </a:blipFill>
            </p:spPr>
            <p:txBody>
              <a:bodyPr/>
              <a:lstStyle/>
              <a:p>
                <a:r>
                  <a:rPr lang="en-US">
                    <a:noFill/>
                  </a:rPr>
                  <a:t> </a:t>
                </a:r>
              </a:p>
            </p:txBody>
          </p:sp>
        </mc:Fallback>
      </mc:AlternateContent>
      <p:sp>
        <p:nvSpPr>
          <p:cNvPr id="15" name="Rectangle 14">
            <a:extLst>
              <a:ext uri="{FF2B5EF4-FFF2-40B4-BE49-F238E27FC236}">
                <a16:creationId xmlns:a16="http://schemas.microsoft.com/office/drawing/2014/main" id="{F3A8F4D1-E886-49C4-B9A3-808D3938C484}"/>
              </a:ext>
            </a:extLst>
          </p:cNvPr>
          <p:cNvSpPr/>
          <p:nvPr/>
        </p:nvSpPr>
        <p:spPr>
          <a:xfrm>
            <a:off x="8876190" y="4810601"/>
            <a:ext cx="801823" cy="400110"/>
          </a:xfrm>
          <a:prstGeom prst="rect">
            <a:avLst/>
          </a:prstGeom>
        </p:spPr>
        <p:txBody>
          <a:bodyPr wrap="none">
            <a:spAutoFit/>
          </a:bodyPr>
          <a:lstStyle/>
          <a:p>
            <a:pPr defTabSz="932597" fontAlgn="base">
              <a:spcBef>
                <a:spcPct val="0"/>
              </a:spcBef>
              <a:spcAft>
                <a:spcPct val="0"/>
              </a:spcAft>
            </a:pPr>
            <a:r>
              <a:rPr lang="en-US" sz="2000" b="1" dirty="0">
                <a:solidFill>
                  <a:srgbClr val="0070C0"/>
                </a:solidFill>
                <a:latin typeface="Agency FB" panose="020B0503020202020204" pitchFamily="34" charset="0"/>
                <a:ea typeface="宋体"/>
              </a:rPr>
              <a:t>FAMILY</a:t>
            </a:r>
            <a:endParaRPr lang="en-US" sz="2000" b="1" dirty="0">
              <a:solidFill>
                <a:srgbClr val="0070C0"/>
              </a:solidFill>
              <a:latin typeface="Arial" charset="0"/>
              <a:ea typeface="宋体"/>
            </a:endParaRPr>
          </a:p>
        </p:txBody>
      </p:sp>
      <p:sp>
        <p:nvSpPr>
          <p:cNvPr id="16" name="TextBox 15">
            <a:extLst>
              <a:ext uri="{FF2B5EF4-FFF2-40B4-BE49-F238E27FC236}">
                <a16:creationId xmlns:a16="http://schemas.microsoft.com/office/drawing/2014/main" id="{DBFBFD48-9729-4554-B791-DE7535BFB8FD}"/>
              </a:ext>
            </a:extLst>
          </p:cNvPr>
          <p:cNvSpPr txBox="1"/>
          <p:nvPr/>
        </p:nvSpPr>
        <p:spPr>
          <a:xfrm>
            <a:off x="293637" y="5667774"/>
            <a:ext cx="10047107" cy="632895"/>
          </a:xfrm>
          <a:prstGeom prst="rect">
            <a:avLst/>
          </a:prstGeom>
          <a:noFill/>
        </p:spPr>
        <p:txBody>
          <a:bodyPr wrap="none" lIns="182425" tIns="145940" rIns="182425" bIns="145940" rtlCol="0">
            <a:spAutoFit/>
          </a:bodyPr>
          <a:lstStyle/>
          <a:p>
            <a:pPr defTabSz="932597" fontAlgn="base">
              <a:lnSpc>
                <a:spcPct val="90000"/>
              </a:lnSpc>
              <a:spcBef>
                <a:spcPct val="0"/>
              </a:spcBef>
              <a:spcAft>
                <a:spcPts val="599"/>
              </a:spcAft>
            </a:pPr>
            <a:r>
              <a:rPr lang="en-US" sz="2394" dirty="0">
                <a:gradFill>
                  <a:gsLst>
                    <a:gs pos="2917">
                      <a:srgbClr val="000000"/>
                    </a:gs>
                    <a:gs pos="30000">
                      <a:srgbClr val="000000"/>
                    </a:gs>
                  </a:gsLst>
                  <a:lin ang="5400000" scaled="0"/>
                </a:gradFill>
                <a:latin typeface="Arial" charset="0"/>
                <a:ea typeface="宋体"/>
              </a:rPr>
              <a:t>Also: RNN [</a:t>
            </a:r>
            <a:r>
              <a:rPr lang="en-US" sz="2394" dirty="0">
                <a:solidFill>
                  <a:srgbClr val="000000"/>
                </a:solidFill>
                <a:latin typeface="Arial" charset="0"/>
                <a:ea typeface="宋体"/>
              </a:rPr>
              <a:t>Neelakantan et al 2015], or sum of vectors [Lin et al 2015]</a:t>
            </a:r>
            <a:endParaRPr lang="en-US" sz="2394" dirty="0">
              <a:gradFill>
                <a:gsLst>
                  <a:gs pos="2917">
                    <a:srgbClr val="000000"/>
                  </a:gs>
                  <a:gs pos="30000">
                    <a:srgbClr val="000000"/>
                  </a:gs>
                </a:gsLst>
                <a:lin ang="5400000" scaled="0"/>
              </a:gradFill>
              <a:latin typeface="Arial" charset="0"/>
              <a:ea typeface="宋体"/>
            </a:endParaRPr>
          </a:p>
        </p:txBody>
      </p:sp>
      <p:sp>
        <p:nvSpPr>
          <p:cNvPr id="17" name="TextBox 16">
            <a:extLst>
              <a:ext uri="{FF2B5EF4-FFF2-40B4-BE49-F238E27FC236}">
                <a16:creationId xmlns:a16="http://schemas.microsoft.com/office/drawing/2014/main" id="{BB672148-1850-4959-A710-D7DC46BC294C}"/>
              </a:ext>
            </a:extLst>
          </p:cNvPr>
          <p:cNvSpPr txBox="1"/>
          <p:nvPr/>
        </p:nvSpPr>
        <p:spPr>
          <a:xfrm>
            <a:off x="9817947" y="3761002"/>
            <a:ext cx="2688357" cy="632895"/>
          </a:xfrm>
          <a:prstGeom prst="rect">
            <a:avLst/>
          </a:prstGeom>
          <a:noFill/>
        </p:spPr>
        <p:txBody>
          <a:bodyPr wrap="none" lIns="182425" tIns="145940" rIns="182425" bIns="145940" rtlCol="0">
            <a:spAutoFit/>
          </a:bodyPr>
          <a:lstStyle/>
          <a:p>
            <a:pPr defTabSz="932597" fontAlgn="base">
              <a:lnSpc>
                <a:spcPct val="90000"/>
              </a:lnSpc>
              <a:spcBef>
                <a:spcPct val="0"/>
              </a:spcBef>
              <a:spcAft>
                <a:spcPts val="599"/>
              </a:spcAft>
            </a:pPr>
            <a:r>
              <a:rPr lang="en-US" sz="2394" dirty="0">
                <a:gradFill>
                  <a:gsLst>
                    <a:gs pos="2917">
                      <a:srgbClr val="000000"/>
                    </a:gs>
                    <a:gs pos="30000">
                      <a:srgbClr val="000000"/>
                    </a:gs>
                  </a:gsLst>
                  <a:lin ang="5400000" scaled="0"/>
                </a:gradFill>
                <a:latin typeface="Arial" charset="0"/>
                <a:ea typeface="宋体"/>
              </a:rPr>
              <a:t>[Guu et al. 2015]</a:t>
            </a:r>
          </a:p>
        </p:txBody>
      </p:sp>
      <p:sp>
        <p:nvSpPr>
          <p:cNvPr id="18" name="TextBox 17">
            <a:extLst>
              <a:ext uri="{FF2B5EF4-FFF2-40B4-BE49-F238E27FC236}">
                <a16:creationId xmlns:a16="http://schemas.microsoft.com/office/drawing/2014/main" id="{82B7B963-4E91-41EF-8AB6-5AAAACBB5F0C}"/>
              </a:ext>
            </a:extLst>
          </p:cNvPr>
          <p:cNvSpPr txBox="1"/>
          <p:nvPr/>
        </p:nvSpPr>
        <p:spPr>
          <a:xfrm>
            <a:off x="289985" y="6144677"/>
            <a:ext cx="10423660" cy="632895"/>
          </a:xfrm>
          <a:prstGeom prst="rect">
            <a:avLst/>
          </a:prstGeom>
          <a:noFill/>
        </p:spPr>
        <p:txBody>
          <a:bodyPr wrap="none" lIns="182425" tIns="145940" rIns="182425" bIns="145940" rtlCol="0">
            <a:spAutoFit/>
          </a:bodyPr>
          <a:lstStyle/>
          <a:p>
            <a:pPr defTabSz="932597" fontAlgn="base">
              <a:lnSpc>
                <a:spcPct val="90000"/>
              </a:lnSpc>
              <a:spcBef>
                <a:spcPct val="0"/>
              </a:spcBef>
              <a:spcAft>
                <a:spcPts val="599"/>
              </a:spcAft>
            </a:pPr>
            <a:r>
              <a:rPr lang="en-US" sz="2394" dirty="0">
                <a:gradFill>
                  <a:gsLst>
                    <a:gs pos="2917">
                      <a:srgbClr val="000000"/>
                    </a:gs>
                    <a:gs pos="30000">
                      <a:srgbClr val="000000"/>
                    </a:gs>
                  </a:gsLst>
                  <a:lin ang="5400000" scaled="0"/>
                </a:gradFill>
                <a:latin typeface="Arial" charset="0"/>
                <a:ea typeface="宋体"/>
              </a:rPr>
              <a:t>See [Gardner</a:t>
            </a:r>
            <a:r>
              <a:rPr lang="en-US" sz="2394" dirty="0">
                <a:solidFill>
                  <a:srgbClr val="000000"/>
                </a:solidFill>
                <a:latin typeface="Arial" charset="0"/>
                <a:ea typeface="宋体"/>
              </a:rPr>
              <a:t> et al. 2013, 2014] for different methods to combat sparsity.</a:t>
            </a:r>
            <a:endParaRPr lang="en-US" sz="2394" dirty="0">
              <a:gradFill>
                <a:gsLst>
                  <a:gs pos="2917">
                    <a:srgbClr val="000000"/>
                  </a:gs>
                  <a:gs pos="30000">
                    <a:srgbClr val="000000"/>
                  </a:gs>
                </a:gsLst>
                <a:lin ang="5400000" scaled="0"/>
              </a:gradFill>
              <a:latin typeface="Arial" charset="0"/>
              <a:ea typeface="宋体"/>
            </a:endParaRP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17571F0E-623A-4E59-B81F-7217F804EAAC}"/>
                  </a:ext>
                </a:extLst>
              </p:cNvPr>
              <p:cNvSpPr txBox="1"/>
              <p:nvPr/>
            </p:nvSpPr>
            <p:spPr>
              <a:xfrm>
                <a:off x="517073" y="1221020"/>
                <a:ext cx="3907993" cy="683264"/>
              </a:xfrm>
              <a:prstGeom prst="rect">
                <a:avLst/>
              </a:prstGeom>
              <a:noFill/>
            </p:spPr>
            <p:txBody>
              <a:bodyPr wrap="none" lIns="182880" tIns="146304" rIns="182880" bIns="146304" rtlCol="0">
                <a:spAutoFit/>
              </a:bodyPr>
              <a:lstStyle/>
              <a:p>
                <a:pPr>
                  <a:lnSpc>
                    <a:spcPct val="90000"/>
                  </a:lnSpc>
                  <a:spcAft>
                    <a:spcPts val="600"/>
                  </a:spcAft>
                </a:pPr>
                <a14:m>
                  <m:oMath xmlns:m="http://schemas.openxmlformats.org/officeDocument/2006/math">
                    <m:sSub>
                      <m:sSubPr>
                        <m:ctrlPr>
                          <a:rPr lang="en-US" sz="2400" b="0" i="1" dirty="0" smtClean="0">
                            <a:gradFill>
                              <a:gsLst>
                                <a:gs pos="2917">
                                  <a:schemeClr val="tx1"/>
                                </a:gs>
                                <a:gs pos="30000">
                                  <a:schemeClr val="tx1"/>
                                </a:gs>
                              </a:gsLst>
                              <a:lin ang="5400000" scaled="0"/>
                            </a:gradFill>
                            <a:latin typeface="Cambria Math" panose="02040503050406030204" pitchFamily="18" charset="0"/>
                          </a:rPr>
                        </m:ctrlPr>
                      </m:sSubPr>
                      <m:e>
                        <m:r>
                          <a:rPr lang="en-US" sz="2400" b="0" i="1" dirty="0" smtClean="0">
                            <a:gradFill>
                              <a:gsLst>
                                <a:gs pos="2917">
                                  <a:schemeClr val="tx1"/>
                                </a:gs>
                                <a:gs pos="30000">
                                  <a:schemeClr val="tx1"/>
                                </a:gs>
                              </a:gsLst>
                              <a:lin ang="5400000" scaled="0"/>
                            </a:gradFill>
                            <a:latin typeface="Cambria Math" panose="02040503050406030204" pitchFamily="18" charset="0"/>
                          </a:rPr>
                          <m:t>𝜋</m:t>
                        </m:r>
                      </m:e>
                      <m:sub>
                        <m:r>
                          <a:rPr lang="en-US" sz="2400" b="0" i="1" dirty="0" smtClean="0">
                            <a:gradFill>
                              <a:gsLst>
                                <a:gs pos="2917">
                                  <a:schemeClr val="tx1"/>
                                </a:gs>
                                <a:gs pos="30000">
                                  <a:schemeClr val="tx1"/>
                                </a:gs>
                              </a:gsLst>
                              <a:lin ang="5400000" scaled="0"/>
                            </a:gradFill>
                            <a:latin typeface="Cambria Math" panose="02040503050406030204" pitchFamily="18" charset="0"/>
                          </a:rPr>
                          <m:t>1</m:t>
                        </m:r>
                      </m:sub>
                    </m:sSub>
                  </m:oMath>
                </a14:m>
                <a:r>
                  <a:rPr lang="en-US" sz="2400" dirty="0">
                    <a:gradFill>
                      <a:gsLst>
                        <a:gs pos="2917">
                          <a:schemeClr val="tx1"/>
                        </a:gs>
                        <a:gs pos="30000">
                          <a:schemeClr val="tx1"/>
                        </a:gs>
                      </a:gsLst>
                      <a:lin ang="5400000" scaled="0"/>
                    </a:gradFill>
                  </a:rPr>
                  <a:t>: </a:t>
                </a:r>
                <a:r>
                  <a:rPr lang="en-US" sz="2000" dirty="0">
                    <a:solidFill>
                      <a:srgbClr val="0070C0"/>
                    </a:solidFill>
                    <a:latin typeface="Agency FB" panose="020B0503020202020204" pitchFamily="34" charset="0"/>
                  </a:rPr>
                  <a:t>REGULATION</a:t>
                </a:r>
                <a14:m>
                  <m:oMath xmlns:m="http://schemas.openxmlformats.org/officeDocument/2006/math">
                    <m:r>
                      <a:rPr lang="en-US" sz="2000" i="1">
                        <a:solidFill>
                          <a:srgbClr val="0070C0"/>
                        </a:solidFill>
                        <a:latin typeface="Cambria Math" panose="02040503050406030204" pitchFamily="18" charset="0"/>
                      </a:rPr>
                      <m:t>↑</m:t>
                    </m:r>
                    <m:r>
                      <a:rPr lang="en-US" sz="2000" b="0" i="0" smtClean="0">
                        <a:solidFill>
                          <a:srgbClr val="0070C0"/>
                        </a:solidFill>
                        <a:latin typeface="Cambria Math" panose="02040503050406030204" pitchFamily="18" charset="0"/>
                      </a:rPr>
                      <m:t> </m:t>
                    </m:r>
                  </m:oMath>
                </a14:m>
                <a:r>
                  <a:rPr lang="en-US" sz="2800" b="1" dirty="0">
                    <a:solidFill>
                      <a:srgbClr val="0070C0"/>
                    </a:solidFill>
                  </a:rPr>
                  <a:t>_</a:t>
                </a:r>
                <a:r>
                  <a:rPr lang="en-US" sz="2000" dirty="0">
                    <a:solidFill>
                      <a:srgbClr val="0070C0"/>
                    </a:solidFill>
                    <a:latin typeface="Agency FB" panose="020B0503020202020204" pitchFamily="34" charset="0"/>
                  </a:rPr>
                  <a:t>REGULATION</a:t>
                </a:r>
                <a14:m>
                  <m:oMath xmlns:m="http://schemas.openxmlformats.org/officeDocument/2006/math">
                    <m:r>
                      <a:rPr lang="en-US" sz="2000" i="1">
                        <a:solidFill>
                          <a:srgbClr val="0070C0"/>
                        </a:solidFill>
                        <a:latin typeface="Cambria Math" panose="02040503050406030204" pitchFamily="18" charset="0"/>
                      </a:rPr>
                      <m:t>↑</m:t>
                    </m:r>
                    <m:r>
                      <a:rPr lang="en-US" sz="2000" b="0" i="1" smtClean="0">
                        <a:solidFill>
                          <a:srgbClr val="0070C0"/>
                        </a:solidFill>
                        <a:latin typeface="Cambria Math" panose="02040503050406030204" pitchFamily="18" charset="0"/>
                      </a:rPr>
                      <m:t> </m:t>
                    </m:r>
                    <m:r>
                      <a:rPr lang="en-US" sz="2000" i="1">
                        <a:solidFill>
                          <a:srgbClr val="0070C0"/>
                        </a:solidFill>
                        <a:latin typeface="Cambria Math" panose="02040503050406030204" pitchFamily="18" charset="0"/>
                      </a:rPr>
                      <m:t> </m:t>
                    </m:r>
                  </m:oMath>
                </a14:m>
                <a:r>
                  <a:rPr lang="en-US" sz="2000" dirty="0">
                    <a:solidFill>
                      <a:srgbClr val="0070C0"/>
                    </a:solidFill>
                    <a:latin typeface="Agency FB" panose="020B0503020202020204" pitchFamily="34" charset="0"/>
                  </a:rPr>
                  <a:t>FAMILY</a:t>
                </a:r>
                <a:endParaRPr lang="en-US" sz="2400" dirty="0">
                  <a:gradFill>
                    <a:gsLst>
                      <a:gs pos="2917">
                        <a:schemeClr val="tx1"/>
                      </a:gs>
                      <a:gs pos="30000">
                        <a:schemeClr val="tx1"/>
                      </a:gs>
                    </a:gsLst>
                    <a:lin ang="5400000" scaled="0"/>
                  </a:gradFill>
                </a:endParaRPr>
              </a:p>
            </p:txBody>
          </p:sp>
        </mc:Choice>
        <mc:Fallback xmlns="">
          <p:sp>
            <p:nvSpPr>
              <p:cNvPr id="19" name="TextBox 18">
                <a:extLst>
                  <a:ext uri="{FF2B5EF4-FFF2-40B4-BE49-F238E27FC236}">
                    <a16:creationId xmlns:a16="http://schemas.microsoft.com/office/drawing/2014/main" id="{17571F0E-623A-4E59-B81F-7217F804EAAC}"/>
                  </a:ext>
                </a:extLst>
              </p:cNvPr>
              <p:cNvSpPr txBox="1">
                <a:spLocks noRot="1" noChangeAspect="1" noMove="1" noResize="1" noEditPoints="1" noAdjustHandles="1" noChangeArrowheads="1" noChangeShapeType="1" noTextEdit="1"/>
              </p:cNvSpPr>
              <p:nvPr/>
            </p:nvSpPr>
            <p:spPr>
              <a:xfrm>
                <a:off x="517073" y="1221020"/>
                <a:ext cx="3907993" cy="683264"/>
              </a:xfrm>
              <a:prstGeom prst="rect">
                <a:avLst/>
              </a:prstGeom>
              <a:blipFill>
                <a:blip r:embed="rId10"/>
                <a:stretch>
                  <a:fillRect t="-893" b="-982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C3E22606-EB22-4CCC-A1B2-7C785604794A}"/>
                  </a:ext>
                </a:extLst>
              </p:cNvPr>
              <p:cNvSpPr txBox="1"/>
              <p:nvPr/>
            </p:nvSpPr>
            <p:spPr>
              <a:xfrm>
                <a:off x="4397318" y="1304119"/>
                <a:ext cx="3055195" cy="572464"/>
              </a:xfrm>
              <a:prstGeom prst="rect">
                <a:avLst/>
              </a:prstGeom>
              <a:noFill/>
            </p:spPr>
            <p:txBody>
              <a:bodyPr wrap="non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.5=</a:t>
                </a:r>
                <a14:m>
                  <m:oMath xmlns:m="http://schemas.openxmlformats.org/officeDocument/2006/math">
                    <m:r>
                      <a:rPr lang="en-US" sz="2000" b="0" i="1" smtClean="0">
                        <a:gradFill>
                          <a:gsLst>
                            <a:gs pos="2917">
                              <a:schemeClr val="tx1"/>
                            </a:gs>
                            <a:gs pos="30000">
                              <a:schemeClr val="tx1"/>
                            </a:gs>
                          </a:gsLst>
                          <a:lin ang="5400000" scaled="0"/>
                        </a:gradFill>
                        <a:latin typeface="Cambria Math" panose="02040503050406030204" pitchFamily="18" charset="0"/>
                      </a:rPr>
                      <m:t>𝑃</m:t>
                    </m:r>
                    <m:r>
                      <a:rPr lang="en-US" sz="2000" b="0" i="1" smtClean="0">
                        <a:gradFill>
                          <a:gsLst>
                            <a:gs pos="2917">
                              <a:schemeClr val="tx1"/>
                            </a:gs>
                            <a:gs pos="30000">
                              <a:schemeClr val="tx1"/>
                            </a:gs>
                          </a:gsLst>
                          <a:lin ang="5400000" scaled="0"/>
                        </a:gradFill>
                        <a:latin typeface="Cambria Math" panose="02040503050406030204" pitchFamily="18" charset="0"/>
                      </a:rPr>
                      <m:t>(</m:t>
                    </m:r>
                    <m:r>
                      <a:rPr lang="en-US" sz="2000" b="0" i="1" smtClean="0">
                        <a:gradFill>
                          <a:gsLst>
                            <a:gs pos="2917">
                              <a:schemeClr val="tx1"/>
                            </a:gs>
                            <a:gs pos="30000">
                              <a:schemeClr val="tx1"/>
                            </a:gs>
                          </a:gsLst>
                          <a:lin ang="5400000" scaled="0"/>
                        </a:gradFill>
                        <a:latin typeface="Cambria Math" panose="02040503050406030204" pitchFamily="18" charset="0"/>
                      </a:rPr>
                      <m:t>𝑀𝐴𝑃𝐾</m:t>
                    </m:r>
                    <m:r>
                      <a:rPr lang="en-US" sz="2000" b="0" i="1" smtClean="0">
                        <a:gradFill>
                          <a:gsLst>
                            <a:gs pos="2917">
                              <a:schemeClr val="tx1"/>
                            </a:gs>
                            <a:gs pos="30000">
                              <a:schemeClr val="tx1"/>
                            </a:gs>
                          </a:gsLst>
                          <a:lin ang="5400000" scaled="0"/>
                        </a:gradFill>
                        <a:latin typeface="Cambria Math" panose="02040503050406030204" pitchFamily="18" charset="0"/>
                      </a:rPr>
                      <m:t>3|</m:t>
                    </m:r>
                    <m:r>
                      <a:rPr lang="en-US" sz="2000" b="0" i="1" smtClean="0">
                        <a:gradFill>
                          <a:gsLst>
                            <a:gs pos="2917">
                              <a:schemeClr val="tx1"/>
                            </a:gs>
                            <a:gs pos="30000">
                              <a:schemeClr val="tx1"/>
                            </a:gs>
                          </a:gsLst>
                          <a:lin ang="5400000" scaled="0"/>
                        </a:gradFill>
                        <a:latin typeface="Cambria Math" panose="02040503050406030204" pitchFamily="18" charset="0"/>
                      </a:rPr>
                      <m:t>𝐺𝑅𝐵</m:t>
                    </m:r>
                    <m:r>
                      <a:rPr lang="en-US" sz="2000" b="0" i="1" smtClean="0">
                        <a:gradFill>
                          <a:gsLst>
                            <a:gs pos="2917">
                              <a:schemeClr val="tx1"/>
                            </a:gs>
                            <a:gs pos="30000">
                              <a:schemeClr val="tx1"/>
                            </a:gs>
                          </a:gsLst>
                          <a:lin ang="5400000" scaled="0"/>
                        </a:gradFill>
                        <a:latin typeface="Cambria Math" panose="02040503050406030204" pitchFamily="18" charset="0"/>
                      </a:rPr>
                      <m:t>2,</m:t>
                    </m:r>
                    <m:sSub>
                      <m:sSubPr>
                        <m:ctrlPr>
                          <a:rPr lang="en-US" sz="2000" b="0" i="1" smtClean="0">
                            <a:gradFill>
                              <a:gsLst>
                                <a:gs pos="2917">
                                  <a:schemeClr val="tx1"/>
                                </a:gs>
                                <a:gs pos="30000">
                                  <a:schemeClr val="tx1"/>
                                </a:gs>
                              </a:gsLst>
                              <a:lin ang="5400000" scaled="0"/>
                            </a:gradFill>
                            <a:latin typeface="Cambria Math" panose="02040503050406030204" pitchFamily="18" charset="0"/>
                          </a:rPr>
                        </m:ctrlPr>
                      </m:sSubPr>
                      <m:e>
                        <m:r>
                          <a:rPr lang="en-US" sz="2000" b="0" i="1" smtClean="0">
                            <a:gradFill>
                              <a:gsLst>
                                <a:gs pos="2917">
                                  <a:schemeClr val="tx1"/>
                                </a:gs>
                                <a:gs pos="30000">
                                  <a:schemeClr val="tx1"/>
                                </a:gs>
                              </a:gsLst>
                              <a:lin ang="5400000" scaled="0"/>
                            </a:gradFill>
                            <a:latin typeface="Cambria Math" panose="02040503050406030204" pitchFamily="18" charset="0"/>
                          </a:rPr>
                          <m:t>𝜋</m:t>
                        </m:r>
                      </m:e>
                      <m:sub>
                        <m:r>
                          <a:rPr lang="en-US" sz="2000" b="0" i="1" smtClean="0">
                            <a:gradFill>
                              <a:gsLst>
                                <a:gs pos="2917">
                                  <a:schemeClr val="tx1"/>
                                </a:gs>
                                <a:gs pos="30000">
                                  <a:schemeClr val="tx1"/>
                                </a:gs>
                              </a:gsLst>
                              <a:lin ang="5400000" scaled="0"/>
                            </a:gradFill>
                            <a:latin typeface="Cambria Math" panose="02040503050406030204" pitchFamily="18" charset="0"/>
                          </a:rPr>
                          <m:t>1</m:t>
                        </m:r>
                      </m:sub>
                    </m:sSub>
                    <m:r>
                      <a:rPr lang="en-US" sz="2000" b="0" i="1" smtClean="0">
                        <a:gradFill>
                          <a:gsLst>
                            <a:gs pos="2917">
                              <a:schemeClr val="tx1"/>
                            </a:gs>
                            <a:gs pos="30000">
                              <a:schemeClr val="tx1"/>
                            </a:gs>
                          </a:gsLst>
                          <a:lin ang="5400000" scaled="0"/>
                        </a:gradFill>
                        <a:latin typeface="Cambria Math" panose="02040503050406030204" pitchFamily="18" charset="0"/>
                      </a:rPr>
                      <m:t>)</m:t>
                    </m:r>
                  </m:oMath>
                </a14:m>
                <a:endParaRPr lang="en-US" sz="2000" dirty="0">
                  <a:gradFill>
                    <a:gsLst>
                      <a:gs pos="2917">
                        <a:schemeClr val="tx1"/>
                      </a:gs>
                      <a:gs pos="30000">
                        <a:schemeClr val="tx1"/>
                      </a:gs>
                    </a:gsLst>
                    <a:lin ang="5400000" scaled="0"/>
                  </a:gradFill>
                </a:endParaRPr>
              </a:p>
            </p:txBody>
          </p:sp>
        </mc:Choice>
        <mc:Fallback xmlns="">
          <p:sp>
            <p:nvSpPr>
              <p:cNvPr id="20" name="TextBox 19">
                <a:extLst>
                  <a:ext uri="{FF2B5EF4-FFF2-40B4-BE49-F238E27FC236}">
                    <a16:creationId xmlns:a16="http://schemas.microsoft.com/office/drawing/2014/main" id="{C3E22606-EB22-4CCC-A1B2-7C785604794A}"/>
                  </a:ext>
                </a:extLst>
              </p:cNvPr>
              <p:cNvSpPr txBox="1">
                <a:spLocks noRot="1" noChangeAspect="1" noMove="1" noResize="1" noEditPoints="1" noAdjustHandles="1" noChangeArrowheads="1" noChangeShapeType="1" noTextEdit="1"/>
              </p:cNvSpPr>
              <p:nvPr/>
            </p:nvSpPr>
            <p:spPr>
              <a:xfrm>
                <a:off x="4397318" y="1304119"/>
                <a:ext cx="3055195" cy="572464"/>
              </a:xfrm>
              <a:prstGeom prst="rect">
                <a:avLst/>
              </a:prstGeom>
              <a:blipFill>
                <a:blip r:embed="rId11"/>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983108489"/>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B2282F-3173-4465-BC0A-7CB9974478B0}"/>
              </a:ext>
            </a:extLst>
          </p:cNvPr>
          <p:cNvSpPr>
            <a:spLocks noGrp="1"/>
          </p:cNvSpPr>
          <p:nvPr>
            <p:ph type="title"/>
          </p:nvPr>
        </p:nvSpPr>
        <p:spPr/>
        <p:txBody>
          <a:bodyPr/>
          <a:lstStyle/>
          <a:p>
            <a:r>
              <a:rPr lang="en-US" sz="4400" dirty="0"/>
              <a:t>Combine Scores from Triple- &amp; Path-based Models</a:t>
            </a: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09A494D3-719C-4484-A30C-F175856A33CF}"/>
                  </a:ext>
                </a:extLst>
              </p:cNvPr>
              <p:cNvSpPr txBox="1"/>
              <p:nvPr/>
            </p:nvSpPr>
            <p:spPr>
              <a:xfrm>
                <a:off x="274320" y="2192010"/>
                <a:ext cx="3981924" cy="1391150"/>
              </a:xfrm>
              <a:prstGeom prst="rect">
                <a:avLst/>
              </a:prstGeom>
              <a:noFill/>
            </p:spPr>
            <p:txBody>
              <a:bodyPr wrap="none" lIns="182880" tIns="146304" rIns="182880" bIns="146304" rtlCol="0">
                <a:spAutoFit/>
              </a:bodyPr>
              <a:lstStyle/>
              <a:p>
                <a:pPr>
                  <a:lnSpc>
                    <a:spcPct val="90000"/>
                  </a:lnSpc>
                  <a:spcAft>
                    <a:spcPts val="600"/>
                  </a:spcAft>
                </a:pPr>
                <a14:m>
                  <m:oMath xmlns:m="http://schemas.openxmlformats.org/officeDocument/2006/math">
                    <m:sSub>
                      <m:sSubPr>
                        <m:ctrlPr>
                          <a:rPr lang="en-US" sz="2000" b="0" i="1" dirty="0" smtClean="0">
                            <a:gradFill>
                              <a:gsLst>
                                <a:gs pos="2917">
                                  <a:schemeClr val="tx1"/>
                                </a:gs>
                                <a:gs pos="30000">
                                  <a:schemeClr val="tx1"/>
                                </a:gs>
                              </a:gsLst>
                              <a:lin ang="5400000" scaled="0"/>
                            </a:gradFill>
                            <a:latin typeface="Cambria Math" panose="02040503050406030204" pitchFamily="18" charset="0"/>
                          </a:rPr>
                        </m:ctrlPr>
                      </m:sSubPr>
                      <m:e>
                        <m:r>
                          <a:rPr lang="en-US" sz="2000" b="0" i="1" dirty="0" smtClean="0">
                            <a:gradFill>
                              <a:gsLst>
                                <a:gs pos="2917">
                                  <a:schemeClr val="tx1"/>
                                </a:gs>
                                <a:gs pos="30000">
                                  <a:schemeClr val="tx1"/>
                                </a:gs>
                              </a:gsLst>
                              <a:lin ang="5400000" scaled="0"/>
                            </a:gradFill>
                            <a:latin typeface="Cambria Math" panose="02040503050406030204" pitchFamily="18" charset="0"/>
                          </a:rPr>
                          <m:t>𝜋</m:t>
                        </m:r>
                      </m:e>
                      <m:sub>
                        <m:r>
                          <a:rPr lang="en-US" sz="2000" b="0" i="1" dirty="0" smtClean="0">
                            <a:gradFill>
                              <a:gsLst>
                                <a:gs pos="2917">
                                  <a:schemeClr val="tx1"/>
                                </a:gs>
                                <a:gs pos="30000">
                                  <a:schemeClr val="tx1"/>
                                </a:gs>
                              </a:gsLst>
                              <a:lin ang="5400000" scaled="0"/>
                            </a:gradFill>
                            <a:latin typeface="Cambria Math" panose="02040503050406030204" pitchFamily="18" charset="0"/>
                          </a:rPr>
                          <m:t>1</m:t>
                        </m:r>
                      </m:sub>
                    </m:sSub>
                  </m:oMath>
                </a14:m>
                <a:r>
                  <a:rPr lang="en-US" sz="2000" dirty="0">
                    <a:gradFill>
                      <a:gsLst>
                        <a:gs pos="2917">
                          <a:schemeClr val="tx1"/>
                        </a:gs>
                        <a:gs pos="30000">
                          <a:schemeClr val="tx1"/>
                        </a:gs>
                      </a:gsLst>
                      <a:lin ang="5400000" scaled="0"/>
                    </a:gradFill>
                  </a:rPr>
                  <a:t>: </a:t>
                </a:r>
                <a:r>
                  <a:rPr lang="en-US" dirty="0">
                    <a:solidFill>
                      <a:srgbClr val="0070C0"/>
                    </a:solidFill>
                    <a:latin typeface="Agency FB" panose="020B0503020202020204" pitchFamily="34" charset="0"/>
                  </a:rPr>
                  <a:t>REGULATION</a:t>
                </a:r>
                <a14:m>
                  <m:oMath xmlns:m="http://schemas.openxmlformats.org/officeDocument/2006/math">
                    <m:r>
                      <a:rPr lang="en-US" i="1">
                        <a:solidFill>
                          <a:srgbClr val="0070C0"/>
                        </a:solidFill>
                        <a:latin typeface="Cambria Math" panose="02040503050406030204" pitchFamily="18" charset="0"/>
                      </a:rPr>
                      <m:t>↑</m:t>
                    </m:r>
                    <m:r>
                      <a:rPr lang="en-US" b="0" i="0" smtClean="0">
                        <a:solidFill>
                          <a:srgbClr val="0070C0"/>
                        </a:solidFill>
                        <a:latin typeface="Cambria Math" panose="02040503050406030204" pitchFamily="18" charset="0"/>
                      </a:rPr>
                      <m:t> </m:t>
                    </m:r>
                  </m:oMath>
                </a14:m>
                <a:r>
                  <a:rPr lang="en-US" sz="2400" b="1" dirty="0">
                    <a:solidFill>
                      <a:srgbClr val="0070C0"/>
                    </a:solidFill>
                  </a:rPr>
                  <a:t>_</a:t>
                </a:r>
                <a:r>
                  <a:rPr lang="en-US" dirty="0">
                    <a:solidFill>
                      <a:srgbClr val="0070C0"/>
                    </a:solidFill>
                    <a:latin typeface="Agency FB" panose="020B0503020202020204" pitchFamily="34" charset="0"/>
                  </a:rPr>
                  <a:t>REGULATION</a:t>
                </a:r>
                <a14:m>
                  <m:oMath xmlns:m="http://schemas.openxmlformats.org/officeDocument/2006/math">
                    <m:r>
                      <a:rPr lang="en-US" i="1">
                        <a:solidFill>
                          <a:srgbClr val="0070C0"/>
                        </a:solidFill>
                        <a:latin typeface="Cambria Math" panose="02040503050406030204" pitchFamily="18" charset="0"/>
                      </a:rPr>
                      <m:t>↑</m:t>
                    </m:r>
                    <m:r>
                      <a:rPr lang="en-US" b="0" i="1" smtClean="0">
                        <a:solidFill>
                          <a:srgbClr val="0070C0"/>
                        </a:solidFill>
                        <a:latin typeface="Cambria Math" panose="02040503050406030204" pitchFamily="18" charset="0"/>
                      </a:rPr>
                      <m:t> </m:t>
                    </m:r>
                    <m:r>
                      <a:rPr lang="en-US" i="1">
                        <a:solidFill>
                          <a:srgbClr val="0070C0"/>
                        </a:solidFill>
                        <a:latin typeface="Cambria Math" panose="02040503050406030204" pitchFamily="18" charset="0"/>
                      </a:rPr>
                      <m:t> </m:t>
                    </m:r>
                  </m:oMath>
                </a14:m>
                <a:r>
                  <a:rPr lang="en-US" dirty="0">
                    <a:solidFill>
                      <a:srgbClr val="0070C0"/>
                    </a:solidFill>
                    <a:latin typeface="Agency FB" panose="020B0503020202020204" pitchFamily="34" charset="0"/>
                  </a:rPr>
                  <a:t>FAMILY</a:t>
                </a:r>
                <a:endParaRPr lang="en-US" sz="2000" dirty="0">
                  <a:gradFill>
                    <a:gsLst>
                      <a:gs pos="2917">
                        <a:schemeClr val="tx1"/>
                      </a:gs>
                      <a:gs pos="30000">
                        <a:schemeClr val="tx1"/>
                      </a:gs>
                    </a:gsLst>
                    <a:lin ang="5400000" scaled="0"/>
                  </a:gradFill>
                </a:endParaRPr>
              </a:p>
              <a:p>
                <a:pPr>
                  <a:lnSpc>
                    <a:spcPct val="90000"/>
                  </a:lnSpc>
                  <a:spcAft>
                    <a:spcPts val="600"/>
                  </a:spcAft>
                </a:pPr>
                <a14:m>
                  <m:oMath xmlns:m="http://schemas.openxmlformats.org/officeDocument/2006/math">
                    <m:sSub>
                      <m:sSubPr>
                        <m:ctrlPr>
                          <a:rPr lang="en-US" sz="2000" i="1" dirty="0">
                            <a:gradFill>
                              <a:gsLst>
                                <a:gs pos="2917">
                                  <a:schemeClr val="tx1"/>
                                </a:gs>
                                <a:gs pos="30000">
                                  <a:schemeClr val="tx1"/>
                                </a:gs>
                              </a:gsLst>
                              <a:lin ang="5400000" scaled="0"/>
                            </a:gradFill>
                            <a:latin typeface="Cambria Math" panose="02040503050406030204" pitchFamily="18" charset="0"/>
                          </a:rPr>
                        </m:ctrlPr>
                      </m:sSubPr>
                      <m:e>
                        <m:r>
                          <a:rPr lang="en-US" sz="2000" i="1" dirty="0">
                            <a:gradFill>
                              <a:gsLst>
                                <a:gs pos="2917">
                                  <a:schemeClr val="tx1"/>
                                </a:gs>
                                <a:gs pos="30000">
                                  <a:schemeClr val="tx1"/>
                                </a:gs>
                              </a:gsLst>
                              <a:lin ang="5400000" scaled="0"/>
                            </a:gradFill>
                            <a:latin typeface="Cambria Math" panose="02040503050406030204" pitchFamily="18" charset="0"/>
                          </a:rPr>
                          <m:t>𝜋</m:t>
                        </m:r>
                      </m:e>
                      <m:sub>
                        <m:r>
                          <a:rPr lang="en-US" sz="2000" b="0" i="1" dirty="0" smtClean="0">
                            <a:gradFill>
                              <a:gsLst>
                                <a:gs pos="2917">
                                  <a:schemeClr val="tx1"/>
                                </a:gs>
                                <a:gs pos="30000">
                                  <a:schemeClr val="tx1"/>
                                </a:gs>
                              </a:gsLst>
                              <a:lin ang="5400000" scaled="0"/>
                            </a:gradFill>
                            <a:latin typeface="Cambria Math" panose="02040503050406030204" pitchFamily="18" charset="0"/>
                          </a:rPr>
                          <m:t>2</m:t>
                        </m:r>
                      </m:sub>
                    </m:sSub>
                  </m:oMath>
                </a14:m>
                <a:r>
                  <a:rPr lang="en-US" sz="2000" dirty="0">
                    <a:gradFill>
                      <a:gsLst>
                        <a:gs pos="2917">
                          <a:schemeClr val="tx1"/>
                        </a:gs>
                        <a:gs pos="30000">
                          <a:schemeClr val="tx1"/>
                        </a:gs>
                      </a:gsLst>
                      <a:lin ang="5400000" scaled="0"/>
                    </a:gradFill>
                  </a:rPr>
                  <a:t>: </a:t>
                </a:r>
                <a:r>
                  <a:rPr lang="en-US" dirty="0">
                    <a:solidFill>
                      <a:srgbClr val="0070C0"/>
                    </a:solidFill>
                    <a:latin typeface="Agency FB" panose="020B0503020202020204" pitchFamily="34" charset="0"/>
                  </a:rPr>
                  <a:t>REGULATION</a:t>
                </a:r>
                <a14:m>
                  <m:oMath xmlns:m="http://schemas.openxmlformats.org/officeDocument/2006/math">
                    <m:r>
                      <a:rPr lang="en-US" i="1">
                        <a:solidFill>
                          <a:srgbClr val="0070C0"/>
                        </a:solidFill>
                        <a:latin typeface="Cambria Math" panose="02040503050406030204" pitchFamily="18" charset="0"/>
                      </a:rPr>
                      <m:t>↑</m:t>
                    </m:r>
                    <m:r>
                      <a:rPr lang="en-US" b="0" i="0" smtClean="0">
                        <a:solidFill>
                          <a:srgbClr val="0070C0"/>
                        </a:solidFill>
                        <a:latin typeface="Cambria Math" panose="02040503050406030204" pitchFamily="18" charset="0"/>
                      </a:rPr>
                      <m:t> </m:t>
                    </m:r>
                  </m:oMath>
                </a14:m>
                <a:r>
                  <a:rPr lang="en-US" sz="2000" dirty="0">
                    <a:solidFill>
                      <a:srgbClr val="0070C0"/>
                    </a:solidFill>
                  </a:rPr>
                  <a:t>_</a:t>
                </a:r>
                <a:r>
                  <a:rPr lang="en-US" b="1" dirty="0">
                    <a:solidFill>
                      <a:srgbClr val="0070C0"/>
                    </a:solidFill>
                    <a:latin typeface="Agency FB" panose="020B0503020202020204" pitchFamily="34" charset="0"/>
                  </a:rPr>
                  <a:t>nsubj</a:t>
                </a:r>
                <a:r>
                  <a:rPr lang="en-US" dirty="0">
                    <a:solidFill>
                      <a:srgbClr val="0070C0"/>
                    </a:solidFill>
                    <a:latin typeface="Agency FB" panose="020B0503020202020204" pitchFamily="34" charset="0"/>
                  </a:rPr>
                  <a:t>-activate-</a:t>
                </a:r>
                <a:r>
                  <a:rPr lang="en-US" b="1" dirty="0">
                    <a:solidFill>
                      <a:srgbClr val="0070C0"/>
                    </a:solidFill>
                    <a:latin typeface="Agency FB" panose="020B0503020202020204" pitchFamily="34" charset="0"/>
                  </a:rPr>
                  <a:t>dobj</a:t>
                </a:r>
                <a14:m>
                  <m:oMath xmlns:m="http://schemas.openxmlformats.org/officeDocument/2006/math">
                    <m:r>
                      <a:rPr lang="en-US" i="1">
                        <a:solidFill>
                          <a:srgbClr val="0070C0"/>
                        </a:solidFill>
                        <a:latin typeface="Cambria Math" panose="02040503050406030204" pitchFamily="18" charset="0"/>
                      </a:rPr>
                      <m:t> </m:t>
                    </m:r>
                    <m:r>
                      <a:rPr lang="en-US" b="0" i="1" smtClean="0">
                        <a:solidFill>
                          <a:srgbClr val="0070C0"/>
                        </a:solidFill>
                        <a:latin typeface="Cambria Math" panose="02040503050406030204" pitchFamily="18" charset="0"/>
                      </a:rPr>
                      <m:t> </m:t>
                    </m:r>
                  </m:oMath>
                </a14:m>
                <a:r>
                  <a:rPr lang="en-US" dirty="0">
                    <a:solidFill>
                      <a:srgbClr val="0070C0"/>
                    </a:solidFill>
                    <a:latin typeface="Agency FB" panose="020B0503020202020204" pitchFamily="34" charset="0"/>
                  </a:rPr>
                  <a:t>FAMILY</a:t>
                </a:r>
                <a:endParaRPr lang="en-US" sz="2000" dirty="0">
                  <a:solidFill>
                    <a:srgbClr val="0070C0"/>
                  </a:solidFill>
                </a:endParaRPr>
              </a:p>
              <a:p>
                <a:pPr>
                  <a:lnSpc>
                    <a:spcPct val="90000"/>
                  </a:lnSpc>
                  <a:spcAft>
                    <a:spcPts val="600"/>
                  </a:spcAft>
                </a:pPr>
                <a14:m>
                  <m:oMath xmlns:m="http://schemas.openxmlformats.org/officeDocument/2006/math">
                    <m:sSub>
                      <m:sSubPr>
                        <m:ctrlPr>
                          <a:rPr lang="en-US" sz="2000" i="1" dirty="0">
                            <a:gradFill>
                              <a:gsLst>
                                <a:gs pos="2917">
                                  <a:schemeClr val="tx1"/>
                                </a:gs>
                                <a:gs pos="30000">
                                  <a:schemeClr val="tx1"/>
                                </a:gs>
                              </a:gsLst>
                              <a:lin ang="5400000" scaled="0"/>
                            </a:gradFill>
                            <a:latin typeface="Cambria Math" panose="02040503050406030204" pitchFamily="18" charset="0"/>
                          </a:rPr>
                        </m:ctrlPr>
                      </m:sSubPr>
                      <m:e>
                        <m:r>
                          <a:rPr lang="en-US" sz="2000" i="1" dirty="0">
                            <a:gradFill>
                              <a:gsLst>
                                <a:gs pos="2917">
                                  <a:schemeClr val="tx1"/>
                                </a:gs>
                                <a:gs pos="30000">
                                  <a:schemeClr val="tx1"/>
                                </a:gs>
                              </a:gsLst>
                              <a:lin ang="5400000" scaled="0"/>
                            </a:gradFill>
                            <a:latin typeface="Cambria Math" panose="02040503050406030204" pitchFamily="18" charset="0"/>
                          </a:rPr>
                          <m:t>𝜋</m:t>
                        </m:r>
                      </m:e>
                      <m:sub>
                        <m:r>
                          <a:rPr lang="en-US" sz="2000" b="0" i="1" dirty="0" smtClean="0">
                            <a:gradFill>
                              <a:gsLst>
                                <a:gs pos="2917">
                                  <a:schemeClr val="tx1"/>
                                </a:gs>
                                <a:gs pos="30000">
                                  <a:schemeClr val="tx1"/>
                                </a:gs>
                              </a:gsLst>
                              <a:lin ang="5400000" scaled="0"/>
                            </a:gradFill>
                            <a:latin typeface="Cambria Math" panose="02040503050406030204" pitchFamily="18" charset="0"/>
                          </a:rPr>
                          <m:t>3</m:t>
                        </m:r>
                      </m:sub>
                    </m:sSub>
                  </m:oMath>
                </a14:m>
                <a:r>
                  <a:rPr lang="en-US" dirty="0">
                    <a:gradFill>
                      <a:gsLst>
                        <a:gs pos="2917">
                          <a:schemeClr val="tx1"/>
                        </a:gs>
                        <a:gs pos="30000">
                          <a:schemeClr val="tx1"/>
                        </a:gs>
                      </a:gsLst>
                      <a:lin ang="5400000" scaled="0"/>
                    </a:gradFill>
                  </a:rPr>
                  <a:t>: </a:t>
                </a:r>
                <a:r>
                  <a:rPr lang="en-US" sz="2400" b="1" dirty="0">
                    <a:solidFill>
                      <a:srgbClr val="0070C0"/>
                    </a:solidFill>
                  </a:rPr>
                  <a:t>_</a:t>
                </a:r>
                <a:r>
                  <a:rPr lang="en-US" dirty="0">
                    <a:solidFill>
                      <a:srgbClr val="0070C0"/>
                    </a:solidFill>
                    <a:latin typeface="Agency FB" panose="020B0503020202020204" pitchFamily="34" charset="0"/>
                  </a:rPr>
                  <a:t>REGULATION</a:t>
                </a:r>
                <a14:m>
                  <m:oMath xmlns:m="http://schemas.openxmlformats.org/officeDocument/2006/math">
                    <m:r>
                      <a:rPr lang="en-US" i="1">
                        <a:solidFill>
                          <a:srgbClr val="0070C0"/>
                        </a:solidFill>
                        <a:latin typeface="Cambria Math" panose="02040503050406030204" pitchFamily="18" charset="0"/>
                      </a:rPr>
                      <m:t>↑ </m:t>
                    </m:r>
                  </m:oMath>
                </a14:m>
                <a:r>
                  <a:rPr lang="en-US" dirty="0">
                    <a:solidFill>
                      <a:srgbClr val="0070C0"/>
                    </a:solidFill>
                    <a:latin typeface="Agency FB" panose="020B0503020202020204" pitchFamily="34" charset="0"/>
                  </a:rPr>
                  <a:t>FAMILY</a:t>
                </a:r>
                <a:endParaRPr lang="en-US" sz="2400" dirty="0">
                  <a:gradFill>
                    <a:gsLst>
                      <a:gs pos="2917">
                        <a:schemeClr val="tx1"/>
                      </a:gs>
                      <a:gs pos="30000">
                        <a:schemeClr val="tx1"/>
                      </a:gs>
                    </a:gsLst>
                    <a:lin ang="5400000" scaled="0"/>
                  </a:gradFill>
                </a:endParaRPr>
              </a:p>
            </p:txBody>
          </p:sp>
        </mc:Choice>
        <mc:Fallback xmlns="">
          <p:sp>
            <p:nvSpPr>
              <p:cNvPr id="35" name="TextBox 34">
                <a:extLst>
                  <a:ext uri="{FF2B5EF4-FFF2-40B4-BE49-F238E27FC236}">
                    <a16:creationId xmlns:a16="http://schemas.microsoft.com/office/drawing/2014/main" id="{09A494D3-719C-4484-A30C-F175856A33CF}"/>
                  </a:ext>
                </a:extLst>
              </p:cNvPr>
              <p:cNvSpPr txBox="1">
                <a:spLocks noRot="1" noChangeAspect="1" noMove="1" noResize="1" noEditPoints="1" noAdjustHandles="1" noChangeArrowheads="1" noChangeShapeType="1" noTextEdit="1"/>
              </p:cNvSpPr>
              <p:nvPr/>
            </p:nvSpPr>
            <p:spPr>
              <a:xfrm>
                <a:off x="274320" y="2192010"/>
                <a:ext cx="3981924" cy="1391150"/>
              </a:xfrm>
              <a:prstGeom prst="rect">
                <a:avLst/>
              </a:prstGeom>
              <a:blipFill>
                <a:blip r:embed="rId2"/>
                <a:stretch>
                  <a:fillRect b="-219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Rectangle 35">
                <a:extLst>
                  <a:ext uri="{FF2B5EF4-FFF2-40B4-BE49-F238E27FC236}">
                    <a16:creationId xmlns:a16="http://schemas.microsoft.com/office/drawing/2014/main" id="{0842DD83-077E-4FBC-B725-641D06080262}"/>
                  </a:ext>
                </a:extLst>
              </p:cNvPr>
              <p:cNvSpPr/>
              <p:nvPr/>
            </p:nvSpPr>
            <p:spPr>
              <a:xfrm>
                <a:off x="274320" y="1574762"/>
                <a:ext cx="10058400" cy="424732"/>
              </a:xfrm>
              <a:prstGeom prst="rect">
                <a:avLst/>
              </a:prstGeom>
            </p:spPr>
            <p:txBody>
              <a:bodyPr wrap="square">
                <a:spAutoFit/>
              </a:bodyPr>
              <a:lstStyle/>
              <a:p>
                <a:pPr>
                  <a:lnSpc>
                    <a:spcPct val="90000"/>
                  </a:lnSpc>
                  <a:spcAft>
                    <a:spcPts val="600"/>
                  </a:spcAft>
                </a:pPr>
                <a:r>
                  <a:rPr lang="en-US" sz="2400" dirty="0">
                    <a:gradFill>
                      <a:gsLst>
                        <a:gs pos="2917">
                          <a:schemeClr val="tx1"/>
                        </a:gs>
                        <a:gs pos="30000">
                          <a:schemeClr val="tx1"/>
                        </a:gs>
                      </a:gsLst>
                      <a:lin ang="5400000" scaled="0"/>
                    </a:gradFill>
                  </a:rPr>
                  <a:t>Combined score for (</a:t>
                </a:r>
                <a:r>
                  <a:rPr lang="en-US" sz="2400" dirty="0">
                    <a:solidFill>
                      <a:srgbClr val="C00000"/>
                    </a:solidFill>
                  </a:rPr>
                  <a:t>GRB2</a:t>
                </a:r>
                <a:r>
                  <a:rPr lang="en-US" sz="2400" dirty="0">
                    <a:gradFill>
                      <a:gsLst>
                        <a:gs pos="2917">
                          <a:schemeClr val="tx1"/>
                        </a:gs>
                        <a:gs pos="30000">
                          <a:schemeClr val="tx1"/>
                        </a:gs>
                      </a:gsLst>
                      <a:lin ang="5400000" scaled="0"/>
                    </a:gradFill>
                  </a:rPr>
                  <a:t>, </a:t>
                </a:r>
                <a:r>
                  <a:rPr lang="en-US" sz="2400" dirty="0">
                    <a:solidFill>
                      <a:srgbClr val="0070C0"/>
                    </a:solidFill>
                    <a:latin typeface="Agency FB" panose="020B0503020202020204" pitchFamily="34" charset="0"/>
                  </a:rPr>
                  <a:t>REGULATION </a:t>
                </a:r>
                <a14:m>
                  <m:oMath xmlns:m="http://schemas.openxmlformats.org/officeDocument/2006/math">
                    <m:r>
                      <a:rPr lang="en-US" sz="2400" i="1">
                        <a:solidFill>
                          <a:srgbClr val="0070C0"/>
                        </a:solidFill>
                        <a:latin typeface="Cambria Math" panose="02040503050406030204" pitchFamily="18" charset="0"/>
                      </a:rPr>
                      <m:t>↑</m:t>
                    </m:r>
                    <m:r>
                      <a:rPr lang="en-US" sz="2400" i="1">
                        <a:solidFill>
                          <a:srgbClr val="FCD116"/>
                        </a:solidFill>
                        <a:latin typeface="Cambria Math" panose="02040503050406030204" pitchFamily="18" charset="0"/>
                      </a:rPr>
                      <m:t> </m:t>
                    </m:r>
                  </m:oMath>
                </a14:m>
                <a:r>
                  <a:rPr lang="en-US" sz="2400" dirty="0">
                    <a:gradFill>
                      <a:gsLst>
                        <a:gs pos="2917">
                          <a:schemeClr val="tx1"/>
                        </a:gs>
                        <a:gs pos="30000">
                          <a:schemeClr val="tx1"/>
                        </a:gs>
                      </a:gsLst>
                      <a:lin ang="5400000" scaled="0"/>
                    </a:gradFill>
                  </a:rPr>
                  <a:t>,</a:t>
                </a:r>
                <a:r>
                  <a:rPr lang="en-US" sz="2400" dirty="0">
                    <a:solidFill>
                      <a:srgbClr val="C00000"/>
                    </a:solidFill>
                  </a:rPr>
                  <a:t>MAKP3</a:t>
                </a:r>
                <a:r>
                  <a:rPr lang="en-US" sz="2400" dirty="0">
                    <a:gradFill>
                      <a:gsLst>
                        <a:gs pos="2917">
                          <a:schemeClr val="tx1"/>
                        </a:gs>
                        <a:gs pos="30000">
                          <a:schemeClr val="tx1"/>
                        </a:gs>
                      </a:gsLst>
                      <a:lin ang="5400000" scaled="0"/>
                    </a:gradFill>
                  </a:rPr>
                  <a:t>)</a:t>
                </a:r>
              </a:p>
            </p:txBody>
          </p:sp>
        </mc:Choice>
        <mc:Fallback xmlns="">
          <p:sp>
            <p:nvSpPr>
              <p:cNvPr id="36" name="Rectangle 35">
                <a:extLst>
                  <a:ext uri="{FF2B5EF4-FFF2-40B4-BE49-F238E27FC236}">
                    <a16:creationId xmlns:a16="http://schemas.microsoft.com/office/drawing/2014/main" id="{0842DD83-077E-4FBC-B725-641D06080262}"/>
                  </a:ext>
                </a:extLst>
              </p:cNvPr>
              <p:cNvSpPr>
                <a:spLocks noRot="1" noChangeAspect="1" noMove="1" noResize="1" noEditPoints="1" noAdjustHandles="1" noChangeArrowheads="1" noChangeShapeType="1" noTextEdit="1"/>
              </p:cNvSpPr>
              <p:nvPr/>
            </p:nvSpPr>
            <p:spPr>
              <a:xfrm>
                <a:off x="274320" y="1574762"/>
                <a:ext cx="10058400" cy="424732"/>
              </a:xfrm>
              <a:prstGeom prst="rect">
                <a:avLst/>
              </a:prstGeom>
              <a:blipFill>
                <a:blip r:embed="rId3"/>
                <a:stretch>
                  <a:fillRect t="-20000" b="-328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8C68E8AB-E5A5-4B47-B910-076C49EE55C6}"/>
                  </a:ext>
                </a:extLst>
              </p:cNvPr>
              <p:cNvSpPr txBox="1"/>
              <p:nvPr/>
            </p:nvSpPr>
            <p:spPr>
              <a:xfrm>
                <a:off x="4493829" y="2135360"/>
                <a:ext cx="2811667" cy="544765"/>
              </a:xfrm>
              <a:prstGeom prst="rect">
                <a:avLst/>
              </a:prstGeom>
              <a:noFill/>
            </p:spPr>
            <p:txBody>
              <a:bodyPr wrap="none" lIns="182880" tIns="146304" rIns="182880" bIns="146304" rtlCol="0">
                <a:spAutoFit/>
              </a:bodyPr>
              <a:lstStyle/>
              <a:p>
                <a:pPr>
                  <a:lnSpc>
                    <a:spcPct val="90000"/>
                  </a:lnSpc>
                  <a:spcAft>
                    <a:spcPts val="600"/>
                  </a:spcAft>
                </a:pPr>
                <a:r>
                  <a:rPr lang="en-US" dirty="0">
                    <a:gradFill>
                      <a:gsLst>
                        <a:gs pos="2917">
                          <a:schemeClr val="tx1"/>
                        </a:gs>
                        <a:gs pos="30000">
                          <a:schemeClr val="tx1"/>
                        </a:gs>
                      </a:gsLst>
                      <a:lin ang="5400000" scaled="0"/>
                    </a:gradFill>
                  </a:rPr>
                  <a:t>.5=</a:t>
                </a:r>
                <a14:m>
                  <m:oMath xmlns:m="http://schemas.openxmlformats.org/officeDocument/2006/math">
                    <m:r>
                      <a:rPr lang="en-US" b="0" i="1" smtClean="0">
                        <a:gradFill>
                          <a:gsLst>
                            <a:gs pos="2917">
                              <a:schemeClr val="tx1"/>
                            </a:gs>
                            <a:gs pos="30000">
                              <a:schemeClr val="tx1"/>
                            </a:gs>
                          </a:gsLst>
                          <a:lin ang="5400000" scaled="0"/>
                        </a:gradFill>
                        <a:latin typeface="Cambria Math" panose="02040503050406030204" pitchFamily="18" charset="0"/>
                      </a:rPr>
                      <m:t>𝑃</m:t>
                    </m:r>
                    <m:r>
                      <a:rPr lang="en-US" b="0" i="1" smtClean="0">
                        <a:gradFill>
                          <a:gsLst>
                            <a:gs pos="2917">
                              <a:schemeClr val="tx1"/>
                            </a:gs>
                            <a:gs pos="30000">
                              <a:schemeClr val="tx1"/>
                            </a:gs>
                          </a:gsLst>
                          <a:lin ang="5400000" scaled="0"/>
                        </a:gradFill>
                        <a:latin typeface="Cambria Math" panose="02040503050406030204" pitchFamily="18" charset="0"/>
                      </a:rPr>
                      <m:t>(</m:t>
                    </m:r>
                    <m:r>
                      <a:rPr lang="en-US" b="0" i="1" smtClean="0">
                        <a:gradFill>
                          <a:gsLst>
                            <a:gs pos="2917">
                              <a:schemeClr val="tx1"/>
                            </a:gs>
                            <a:gs pos="30000">
                              <a:schemeClr val="tx1"/>
                            </a:gs>
                          </a:gsLst>
                          <a:lin ang="5400000" scaled="0"/>
                        </a:gradFill>
                        <a:latin typeface="Cambria Math" panose="02040503050406030204" pitchFamily="18" charset="0"/>
                      </a:rPr>
                      <m:t>𝑀𝐴𝑃𝐾</m:t>
                    </m:r>
                    <m:r>
                      <a:rPr lang="en-US" b="0" i="1" smtClean="0">
                        <a:gradFill>
                          <a:gsLst>
                            <a:gs pos="2917">
                              <a:schemeClr val="tx1"/>
                            </a:gs>
                            <a:gs pos="30000">
                              <a:schemeClr val="tx1"/>
                            </a:gs>
                          </a:gsLst>
                          <a:lin ang="5400000" scaled="0"/>
                        </a:gradFill>
                        <a:latin typeface="Cambria Math" panose="02040503050406030204" pitchFamily="18" charset="0"/>
                      </a:rPr>
                      <m:t>3|</m:t>
                    </m:r>
                    <m:r>
                      <a:rPr lang="en-US" b="0" i="1" smtClean="0">
                        <a:gradFill>
                          <a:gsLst>
                            <a:gs pos="2917">
                              <a:schemeClr val="tx1"/>
                            </a:gs>
                            <a:gs pos="30000">
                              <a:schemeClr val="tx1"/>
                            </a:gs>
                          </a:gsLst>
                          <a:lin ang="5400000" scaled="0"/>
                        </a:gradFill>
                        <a:latin typeface="Cambria Math" panose="02040503050406030204" pitchFamily="18" charset="0"/>
                      </a:rPr>
                      <m:t>𝐺𝑅𝐵</m:t>
                    </m:r>
                    <m:r>
                      <a:rPr lang="en-US" b="0" i="1" smtClean="0">
                        <a:gradFill>
                          <a:gsLst>
                            <a:gs pos="2917">
                              <a:schemeClr val="tx1"/>
                            </a:gs>
                            <a:gs pos="30000">
                              <a:schemeClr val="tx1"/>
                            </a:gs>
                          </a:gsLst>
                          <a:lin ang="5400000" scaled="0"/>
                        </a:gradFill>
                        <a:latin typeface="Cambria Math" panose="02040503050406030204" pitchFamily="18" charset="0"/>
                      </a:rPr>
                      <m:t>2,</m:t>
                    </m:r>
                    <m:sSub>
                      <m:sSubPr>
                        <m:ctrlPr>
                          <a:rPr lang="en-US" b="0" i="1" smtClean="0">
                            <a:gradFill>
                              <a:gsLst>
                                <a:gs pos="2917">
                                  <a:schemeClr val="tx1"/>
                                </a:gs>
                                <a:gs pos="30000">
                                  <a:schemeClr val="tx1"/>
                                </a:gs>
                              </a:gsLst>
                              <a:lin ang="5400000" scaled="0"/>
                            </a:gradFill>
                            <a:latin typeface="Cambria Math" panose="02040503050406030204" pitchFamily="18" charset="0"/>
                          </a:rPr>
                        </m:ctrlPr>
                      </m:sSubPr>
                      <m:e>
                        <m:r>
                          <a:rPr lang="en-US" b="0" i="1" smtClean="0">
                            <a:gradFill>
                              <a:gsLst>
                                <a:gs pos="2917">
                                  <a:schemeClr val="tx1"/>
                                </a:gs>
                                <a:gs pos="30000">
                                  <a:schemeClr val="tx1"/>
                                </a:gs>
                              </a:gsLst>
                              <a:lin ang="5400000" scaled="0"/>
                            </a:gradFill>
                            <a:latin typeface="Cambria Math" panose="02040503050406030204" pitchFamily="18" charset="0"/>
                          </a:rPr>
                          <m:t>𝜋</m:t>
                        </m:r>
                      </m:e>
                      <m:sub>
                        <m:r>
                          <a:rPr lang="en-US" b="0" i="1" smtClean="0">
                            <a:gradFill>
                              <a:gsLst>
                                <a:gs pos="2917">
                                  <a:schemeClr val="tx1"/>
                                </a:gs>
                                <a:gs pos="30000">
                                  <a:schemeClr val="tx1"/>
                                </a:gs>
                              </a:gsLst>
                              <a:lin ang="5400000" scaled="0"/>
                            </a:gradFill>
                            <a:latin typeface="Cambria Math" panose="02040503050406030204" pitchFamily="18" charset="0"/>
                          </a:rPr>
                          <m:t>1</m:t>
                        </m:r>
                      </m:sub>
                    </m:sSub>
                    <m:r>
                      <a:rPr lang="en-US" b="0" i="1" smtClean="0">
                        <a:gradFill>
                          <a:gsLst>
                            <a:gs pos="2917">
                              <a:schemeClr val="tx1"/>
                            </a:gs>
                            <a:gs pos="30000">
                              <a:schemeClr val="tx1"/>
                            </a:gs>
                          </a:gsLst>
                          <a:lin ang="5400000" scaled="0"/>
                        </a:gradFill>
                        <a:latin typeface="Cambria Math" panose="02040503050406030204" pitchFamily="18" charset="0"/>
                      </a:rPr>
                      <m:t>)</m:t>
                    </m:r>
                  </m:oMath>
                </a14:m>
                <a:endParaRPr lang="en-US" dirty="0">
                  <a:gradFill>
                    <a:gsLst>
                      <a:gs pos="2917">
                        <a:schemeClr val="tx1"/>
                      </a:gs>
                      <a:gs pos="30000">
                        <a:schemeClr val="tx1"/>
                      </a:gs>
                    </a:gsLst>
                    <a:lin ang="5400000" scaled="0"/>
                  </a:gradFill>
                </a:endParaRPr>
              </a:p>
            </p:txBody>
          </p:sp>
        </mc:Choice>
        <mc:Fallback xmlns="">
          <p:sp>
            <p:nvSpPr>
              <p:cNvPr id="37" name="TextBox 36">
                <a:extLst>
                  <a:ext uri="{FF2B5EF4-FFF2-40B4-BE49-F238E27FC236}">
                    <a16:creationId xmlns:a16="http://schemas.microsoft.com/office/drawing/2014/main" id="{8C68E8AB-E5A5-4B47-B910-076C49EE55C6}"/>
                  </a:ext>
                </a:extLst>
              </p:cNvPr>
              <p:cNvSpPr txBox="1">
                <a:spLocks noRot="1" noChangeAspect="1" noMove="1" noResize="1" noEditPoints="1" noAdjustHandles="1" noChangeArrowheads="1" noChangeShapeType="1" noTextEdit="1"/>
              </p:cNvSpPr>
              <p:nvPr/>
            </p:nvSpPr>
            <p:spPr>
              <a:xfrm>
                <a:off x="4493829" y="2135360"/>
                <a:ext cx="2811667" cy="54476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7AD90829-7C4B-4AEC-831F-D74F40F88744}"/>
                  </a:ext>
                </a:extLst>
              </p:cNvPr>
              <p:cNvSpPr txBox="1"/>
              <p:nvPr/>
            </p:nvSpPr>
            <p:spPr>
              <a:xfrm>
                <a:off x="4466483" y="2570990"/>
                <a:ext cx="2917273" cy="544765"/>
              </a:xfrm>
              <a:prstGeom prst="rect">
                <a:avLst/>
              </a:prstGeom>
              <a:noFill/>
            </p:spPr>
            <p:txBody>
              <a:bodyPr wrap="none" lIns="182880" tIns="146304" rIns="182880" bIns="146304" rtlCol="0">
                <a:spAutoFit/>
              </a:bodyPr>
              <a:lstStyle/>
              <a:p>
                <a:pPr>
                  <a:lnSpc>
                    <a:spcPct val="90000"/>
                  </a:lnSpc>
                  <a:spcAft>
                    <a:spcPts val="600"/>
                  </a:spcAft>
                </a:pPr>
                <a:r>
                  <a:rPr lang="en-US" dirty="0">
                    <a:gradFill>
                      <a:gsLst>
                        <a:gs pos="2917">
                          <a:schemeClr val="tx1"/>
                        </a:gs>
                        <a:gs pos="30000">
                          <a:schemeClr val="tx1"/>
                        </a:gs>
                      </a:gsLst>
                      <a:lin ang="5400000" scaled="0"/>
                    </a:gradFill>
                  </a:rPr>
                  <a:t>.5= </a:t>
                </a:r>
                <a14:m>
                  <m:oMath xmlns:m="http://schemas.openxmlformats.org/officeDocument/2006/math">
                    <m:r>
                      <a:rPr lang="en-US" i="1">
                        <a:gradFill>
                          <a:gsLst>
                            <a:gs pos="2917">
                              <a:schemeClr val="tx1"/>
                            </a:gs>
                            <a:gs pos="30000">
                              <a:schemeClr val="tx1"/>
                            </a:gs>
                          </a:gsLst>
                          <a:lin ang="5400000" scaled="0"/>
                        </a:gradFill>
                        <a:latin typeface="Cambria Math" panose="02040503050406030204" pitchFamily="18" charset="0"/>
                      </a:rPr>
                      <m:t>𝑃</m:t>
                    </m:r>
                    <m:r>
                      <a:rPr lang="en-US" i="1">
                        <a:gradFill>
                          <a:gsLst>
                            <a:gs pos="2917">
                              <a:schemeClr val="tx1"/>
                            </a:gs>
                            <a:gs pos="30000">
                              <a:schemeClr val="tx1"/>
                            </a:gs>
                          </a:gsLst>
                          <a:lin ang="5400000" scaled="0"/>
                        </a:gradFill>
                        <a:latin typeface="Cambria Math" panose="02040503050406030204" pitchFamily="18" charset="0"/>
                      </a:rPr>
                      <m:t>(</m:t>
                    </m:r>
                    <m:r>
                      <a:rPr lang="en-US" i="1">
                        <a:gradFill>
                          <a:gsLst>
                            <a:gs pos="2917">
                              <a:schemeClr val="tx1"/>
                            </a:gs>
                            <a:gs pos="30000">
                              <a:schemeClr val="tx1"/>
                            </a:gs>
                          </a:gsLst>
                          <a:lin ang="5400000" scaled="0"/>
                        </a:gradFill>
                        <a:latin typeface="Cambria Math" panose="02040503050406030204" pitchFamily="18" charset="0"/>
                      </a:rPr>
                      <m:t>𝑀𝐴𝑃𝐾</m:t>
                    </m:r>
                    <m:r>
                      <a:rPr lang="en-US" i="1">
                        <a:gradFill>
                          <a:gsLst>
                            <a:gs pos="2917">
                              <a:schemeClr val="tx1"/>
                            </a:gs>
                            <a:gs pos="30000">
                              <a:schemeClr val="tx1"/>
                            </a:gs>
                          </a:gsLst>
                          <a:lin ang="5400000" scaled="0"/>
                        </a:gradFill>
                        <a:latin typeface="Cambria Math" panose="02040503050406030204" pitchFamily="18" charset="0"/>
                      </a:rPr>
                      <m:t>3|</m:t>
                    </m:r>
                    <m:r>
                      <a:rPr lang="en-US" i="1">
                        <a:gradFill>
                          <a:gsLst>
                            <a:gs pos="2917">
                              <a:schemeClr val="tx1"/>
                            </a:gs>
                            <a:gs pos="30000">
                              <a:schemeClr val="tx1"/>
                            </a:gs>
                          </a:gsLst>
                          <a:lin ang="5400000" scaled="0"/>
                        </a:gradFill>
                        <a:latin typeface="Cambria Math" panose="02040503050406030204" pitchFamily="18" charset="0"/>
                      </a:rPr>
                      <m:t>𝐺𝑅𝐵</m:t>
                    </m:r>
                    <m:r>
                      <a:rPr lang="en-US" i="1">
                        <a:gradFill>
                          <a:gsLst>
                            <a:gs pos="2917">
                              <a:schemeClr val="tx1"/>
                            </a:gs>
                            <a:gs pos="30000">
                              <a:schemeClr val="tx1"/>
                            </a:gs>
                          </a:gsLst>
                          <a:lin ang="5400000" scaled="0"/>
                        </a:gradFill>
                        <a:latin typeface="Cambria Math" panose="02040503050406030204" pitchFamily="18" charset="0"/>
                      </a:rPr>
                      <m:t>2,</m:t>
                    </m:r>
                    <m:sSub>
                      <m:sSubPr>
                        <m:ctrlPr>
                          <a:rPr lang="en-US" i="1">
                            <a:gradFill>
                              <a:gsLst>
                                <a:gs pos="2917">
                                  <a:schemeClr val="tx1"/>
                                </a:gs>
                                <a:gs pos="30000">
                                  <a:schemeClr val="tx1"/>
                                </a:gs>
                              </a:gsLst>
                              <a:lin ang="5400000" scaled="0"/>
                            </a:gradFill>
                            <a:latin typeface="Cambria Math" panose="02040503050406030204" pitchFamily="18" charset="0"/>
                          </a:rPr>
                        </m:ctrlPr>
                      </m:sSubPr>
                      <m:e>
                        <m:r>
                          <a:rPr lang="en-US" i="1">
                            <a:gradFill>
                              <a:gsLst>
                                <a:gs pos="2917">
                                  <a:schemeClr val="tx1"/>
                                </a:gs>
                                <a:gs pos="30000">
                                  <a:schemeClr val="tx1"/>
                                </a:gs>
                              </a:gsLst>
                              <a:lin ang="5400000" scaled="0"/>
                            </a:gradFill>
                            <a:latin typeface="Cambria Math" panose="02040503050406030204" pitchFamily="18" charset="0"/>
                          </a:rPr>
                          <m:t>𝜋</m:t>
                        </m:r>
                      </m:e>
                      <m:sub>
                        <m:r>
                          <a:rPr lang="en-US" b="0" i="1" smtClean="0">
                            <a:gradFill>
                              <a:gsLst>
                                <a:gs pos="2917">
                                  <a:schemeClr val="tx1"/>
                                </a:gs>
                                <a:gs pos="30000">
                                  <a:schemeClr val="tx1"/>
                                </a:gs>
                              </a:gsLst>
                              <a:lin ang="5400000" scaled="0"/>
                            </a:gradFill>
                            <a:latin typeface="Cambria Math" panose="02040503050406030204" pitchFamily="18" charset="0"/>
                          </a:rPr>
                          <m:t>2</m:t>
                        </m:r>
                      </m:sub>
                    </m:sSub>
                    <m:r>
                      <a:rPr lang="en-US" i="1">
                        <a:gradFill>
                          <a:gsLst>
                            <a:gs pos="2917">
                              <a:schemeClr val="tx1"/>
                            </a:gs>
                            <a:gs pos="30000">
                              <a:schemeClr val="tx1"/>
                            </a:gs>
                          </a:gsLst>
                          <a:lin ang="5400000" scaled="0"/>
                        </a:gradFill>
                        <a:latin typeface="Cambria Math" panose="02040503050406030204" pitchFamily="18" charset="0"/>
                      </a:rPr>
                      <m:t>)</m:t>
                    </m:r>
                  </m:oMath>
                </a14:m>
                <a:endParaRPr lang="en-US" dirty="0">
                  <a:gradFill>
                    <a:gsLst>
                      <a:gs pos="2917">
                        <a:schemeClr val="tx1"/>
                      </a:gs>
                      <a:gs pos="30000">
                        <a:schemeClr val="tx1"/>
                      </a:gs>
                    </a:gsLst>
                    <a:lin ang="5400000" scaled="0"/>
                  </a:gradFill>
                </a:endParaRPr>
              </a:p>
            </p:txBody>
          </p:sp>
        </mc:Choice>
        <mc:Fallback xmlns="">
          <p:sp>
            <p:nvSpPr>
              <p:cNvPr id="38" name="TextBox 37">
                <a:extLst>
                  <a:ext uri="{FF2B5EF4-FFF2-40B4-BE49-F238E27FC236}">
                    <a16:creationId xmlns:a16="http://schemas.microsoft.com/office/drawing/2014/main" id="{7AD90829-7C4B-4AEC-831F-D74F40F88744}"/>
                  </a:ext>
                </a:extLst>
              </p:cNvPr>
              <p:cNvSpPr txBox="1">
                <a:spLocks noRot="1" noChangeAspect="1" noMove="1" noResize="1" noEditPoints="1" noAdjustHandles="1" noChangeArrowheads="1" noChangeShapeType="1" noTextEdit="1"/>
              </p:cNvSpPr>
              <p:nvPr/>
            </p:nvSpPr>
            <p:spPr>
              <a:xfrm>
                <a:off x="4466483" y="2570990"/>
                <a:ext cx="2917273" cy="544765"/>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E4830917-3E76-4471-9220-5F859768840B}"/>
                  </a:ext>
                </a:extLst>
              </p:cNvPr>
              <p:cNvSpPr txBox="1"/>
              <p:nvPr/>
            </p:nvSpPr>
            <p:spPr>
              <a:xfrm>
                <a:off x="4493829" y="3028042"/>
                <a:ext cx="2920671" cy="544765"/>
              </a:xfrm>
              <a:prstGeom prst="rect">
                <a:avLst/>
              </a:prstGeom>
              <a:noFill/>
            </p:spPr>
            <p:txBody>
              <a:bodyPr wrap="none" lIns="182880" tIns="146304" rIns="182880" bIns="146304" rtlCol="0">
                <a:spAutoFit/>
              </a:bodyPr>
              <a:lstStyle/>
              <a:p>
                <a:pPr>
                  <a:lnSpc>
                    <a:spcPct val="90000"/>
                  </a:lnSpc>
                  <a:spcAft>
                    <a:spcPts val="600"/>
                  </a:spcAft>
                </a:pPr>
                <a:r>
                  <a:rPr lang="en-US" dirty="0">
                    <a:gradFill>
                      <a:gsLst>
                        <a:gs pos="2917">
                          <a:schemeClr val="tx1"/>
                        </a:gs>
                        <a:gs pos="30000">
                          <a:schemeClr val="tx1"/>
                        </a:gs>
                      </a:gsLst>
                      <a:lin ang="5400000" scaled="0"/>
                    </a:gradFill>
                  </a:rPr>
                  <a:t>1= </a:t>
                </a:r>
                <a14:m>
                  <m:oMath xmlns:m="http://schemas.openxmlformats.org/officeDocument/2006/math">
                    <m:r>
                      <a:rPr lang="en-US" i="1">
                        <a:gradFill>
                          <a:gsLst>
                            <a:gs pos="2917">
                              <a:schemeClr val="tx1"/>
                            </a:gs>
                            <a:gs pos="30000">
                              <a:schemeClr val="tx1"/>
                            </a:gs>
                          </a:gsLst>
                          <a:lin ang="5400000" scaled="0"/>
                        </a:gradFill>
                        <a:latin typeface="Cambria Math" panose="02040503050406030204" pitchFamily="18" charset="0"/>
                      </a:rPr>
                      <m:t>𝑃</m:t>
                    </m:r>
                    <m:r>
                      <a:rPr lang="en-US" i="1">
                        <a:gradFill>
                          <a:gsLst>
                            <a:gs pos="2917">
                              <a:schemeClr val="tx1"/>
                            </a:gs>
                            <a:gs pos="30000">
                              <a:schemeClr val="tx1"/>
                            </a:gs>
                          </a:gsLst>
                          <a:lin ang="5400000" scaled="0"/>
                        </a:gradFill>
                        <a:latin typeface="Cambria Math" panose="02040503050406030204" pitchFamily="18" charset="0"/>
                      </a:rPr>
                      <m:t>(</m:t>
                    </m:r>
                    <m:r>
                      <a:rPr lang="en-US" i="1">
                        <a:gradFill>
                          <a:gsLst>
                            <a:gs pos="2917">
                              <a:schemeClr val="tx1"/>
                            </a:gs>
                            <a:gs pos="30000">
                              <a:schemeClr val="tx1"/>
                            </a:gs>
                          </a:gsLst>
                          <a:lin ang="5400000" scaled="0"/>
                        </a:gradFill>
                        <a:latin typeface="Cambria Math" panose="02040503050406030204" pitchFamily="18" charset="0"/>
                      </a:rPr>
                      <m:t>𝑀𝐴𝑃𝐾</m:t>
                    </m:r>
                    <m:r>
                      <a:rPr lang="en-US" i="1">
                        <a:gradFill>
                          <a:gsLst>
                            <a:gs pos="2917">
                              <a:schemeClr val="tx1"/>
                            </a:gs>
                            <a:gs pos="30000">
                              <a:schemeClr val="tx1"/>
                            </a:gs>
                          </a:gsLst>
                          <a:lin ang="5400000" scaled="0"/>
                        </a:gradFill>
                        <a:latin typeface="Cambria Math" panose="02040503050406030204" pitchFamily="18" charset="0"/>
                      </a:rPr>
                      <m:t>3|</m:t>
                    </m:r>
                    <m:r>
                      <a:rPr lang="en-US" i="1">
                        <a:gradFill>
                          <a:gsLst>
                            <a:gs pos="2917">
                              <a:schemeClr val="tx1"/>
                            </a:gs>
                            <a:gs pos="30000">
                              <a:schemeClr val="tx1"/>
                            </a:gs>
                          </a:gsLst>
                          <a:lin ang="5400000" scaled="0"/>
                        </a:gradFill>
                        <a:latin typeface="Cambria Math" panose="02040503050406030204" pitchFamily="18" charset="0"/>
                      </a:rPr>
                      <m:t>𝐺𝑅𝐵</m:t>
                    </m:r>
                    <m:r>
                      <a:rPr lang="en-US" i="1">
                        <a:gradFill>
                          <a:gsLst>
                            <a:gs pos="2917">
                              <a:schemeClr val="tx1"/>
                            </a:gs>
                            <a:gs pos="30000">
                              <a:schemeClr val="tx1"/>
                            </a:gs>
                          </a:gsLst>
                          <a:lin ang="5400000" scaled="0"/>
                        </a:gradFill>
                        <a:latin typeface="Cambria Math" panose="02040503050406030204" pitchFamily="18" charset="0"/>
                      </a:rPr>
                      <m:t>2,</m:t>
                    </m:r>
                    <m:sSub>
                      <m:sSubPr>
                        <m:ctrlPr>
                          <a:rPr lang="en-US" b="0" i="1" smtClean="0">
                            <a:gradFill>
                              <a:gsLst>
                                <a:gs pos="2917">
                                  <a:schemeClr val="tx1"/>
                                </a:gs>
                                <a:gs pos="30000">
                                  <a:schemeClr val="tx1"/>
                                </a:gs>
                              </a:gsLst>
                              <a:lin ang="5400000" scaled="0"/>
                            </a:gradFill>
                            <a:latin typeface="Cambria Math" panose="02040503050406030204" pitchFamily="18" charset="0"/>
                          </a:rPr>
                        </m:ctrlPr>
                      </m:sSubPr>
                      <m:e>
                        <m:r>
                          <a:rPr lang="en-US" b="0" i="1" smtClean="0">
                            <a:gradFill>
                              <a:gsLst>
                                <a:gs pos="2917">
                                  <a:schemeClr val="tx1"/>
                                </a:gs>
                                <a:gs pos="30000">
                                  <a:schemeClr val="tx1"/>
                                </a:gs>
                              </a:gsLst>
                              <a:lin ang="5400000" scaled="0"/>
                            </a:gradFill>
                            <a:latin typeface="Cambria Math" panose="02040503050406030204" pitchFamily="18" charset="0"/>
                          </a:rPr>
                          <m:t>𝜋</m:t>
                        </m:r>
                      </m:e>
                      <m:sub>
                        <m:r>
                          <a:rPr lang="en-US" b="0" i="1" smtClean="0">
                            <a:gradFill>
                              <a:gsLst>
                                <a:gs pos="2917">
                                  <a:schemeClr val="tx1"/>
                                </a:gs>
                                <a:gs pos="30000">
                                  <a:schemeClr val="tx1"/>
                                </a:gs>
                              </a:gsLst>
                              <a:lin ang="5400000" scaled="0"/>
                            </a:gradFill>
                            <a:latin typeface="Cambria Math" panose="02040503050406030204" pitchFamily="18" charset="0"/>
                          </a:rPr>
                          <m:t>3</m:t>
                        </m:r>
                      </m:sub>
                    </m:sSub>
                    <m:r>
                      <a:rPr lang="en-US" i="1">
                        <a:gradFill>
                          <a:gsLst>
                            <a:gs pos="2917">
                              <a:schemeClr val="tx1"/>
                            </a:gs>
                            <a:gs pos="30000">
                              <a:schemeClr val="tx1"/>
                            </a:gs>
                          </a:gsLst>
                          <a:lin ang="5400000" scaled="0"/>
                        </a:gradFill>
                        <a:latin typeface="Cambria Math" panose="02040503050406030204" pitchFamily="18" charset="0"/>
                      </a:rPr>
                      <m:t>)</m:t>
                    </m:r>
                  </m:oMath>
                </a14:m>
                <a:endParaRPr lang="en-US" dirty="0">
                  <a:gradFill>
                    <a:gsLst>
                      <a:gs pos="2917">
                        <a:schemeClr val="tx1"/>
                      </a:gs>
                      <a:gs pos="30000">
                        <a:schemeClr val="tx1"/>
                      </a:gs>
                    </a:gsLst>
                    <a:lin ang="5400000" scaled="0"/>
                  </a:gradFill>
                </a:endParaRPr>
              </a:p>
            </p:txBody>
          </p:sp>
        </mc:Choice>
        <mc:Fallback xmlns="">
          <p:sp>
            <p:nvSpPr>
              <p:cNvPr id="39" name="TextBox 38">
                <a:extLst>
                  <a:ext uri="{FF2B5EF4-FFF2-40B4-BE49-F238E27FC236}">
                    <a16:creationId xmlns:a16="http://schemas.microsoft.com/office/drawing/2014/main" id="{E4830917-3E76-4471-9220-5F859768840B}"/>
                  </a:ext>
                </a:extLst>
              </p:cNvPr>
              <p:cNvSpPr txBox="1">
                <a:spLocks noRot="1" noChangeAspect="1" noMove="1" noResize="1" noEditPoints="1" noAdjustHandles="1" noChangeArrowheads="1" noChangeShapeType="1" noTextEdit="1"/>
              </p:cNvSpPr>
              <p:nvPr/>
            </p:nvSpPr>
            <p:spPr>
              <a:xfrm>
                <a:off x="4493829" y="3028042"/>
                <a:ext cx="2920671" cy="544765"/>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65ED61A0-19F0-4648-BD09-0AAFD91129CB}"/>
                  </a:ext>
                </a:extLst>
              </p:cNvPr>
              <p:cNvSpPr txBox="1"/>
              <p:nvPr/>
            </p:nvSpPr>
            <p:spPr>
              <a:xfrm>
                <a:off x="165473" y="4098422"/>
                <a:ext cx="4114800" cy="400110"/>
              </a:xfrm>
              <a:prstGeom prst="rect">
                <a:avLst/>
              </a:prstGeom>
              <a:noFill/>
            </p:spPr>
            <p:txBody>
              <a:bodyPr wrap="square" rtlCol="0">
                <a:spAutoFit/>
              </a:bodyPr>
              <a:lstStyle/>
              <a:p>
                <a:r>
                  <a:rPr lang="en-US" sz="2000" dirty="0"/>
                  <a:t>f(</a:t>
                </a:r>
                <a:r>
                  <a:rPr lang="en-US" sz="2000" dirty="0">
                    <a:solidFill>
                      <a:srgbClr val="C00000"/>
                    </a:solidFill>
                  </a:rPr>
                  <a:t>GRB2</a:t>
                </a:r>
                <a:r>
                  <a:rPr lang="en-US" sz="2000" dirty="0"/>
                  <a:t>,</a:t>
                </a:r>
                <a:r>
                  <a:rPr lang="en-US" sz="2000" dirty="0">
                    <a:solidFill>
                      <a:srgbClr val="FCD116"/>
                    </a:solidFill>
                    <a:latin typeface="Agency FB" panose="020B0503020202020204" pitchFamily="34" charset="0"/>
                  </a:rPr>
                  <a:t> </a:t>
                </a:r>
                <a:r>
                  <a:rPr lang="en-US" sz="2000" dirty="0">
                    <a:solidFill>
                      <a:srgbClr val="0070C0"/>
                    </a:solidFill>
                    <a:latin typeface="Agency FB" panose="020B0503020202020204" pitchFamily="34" charset="0"/>
                  </a:rPr>
                  <a:t>REGULATION </a:t>
                </a:r>
                <a14:m>
                  <m:oMath xmlns:m="http://schemas.openxmlformats.org/officeDocument/2006/math">
                    <m:r>
                      <a:rPr lang="en-US" sz="2000" i="1">
                        <a:solidFill>
                          <a:srgbClr val="0070C0"/>
                        </a:solidFill>
                        <a:latin typeface="Cambria Math" panose="02040503050406030204" pitchFamily="18" charset="0"/>
                      </a:rPr>
                      <m:t>↑</m:t>
                    </m:r>
                  </m:oMath>
                </a14:m>
                <a:r>
                  <a:rPr lang="en-US" sz="2000" dirty="0">
                    <a:latin typeface="Algerian" panose="04020705040A02060702" pitchFamily="82" charset="0"/>
                  </a:rPr>
                  <a:t>, </a:t>
                </a:r>
                <a:r>
                  <a:rPr lang="en-US" sz="2000" dirty="0">
                    <a:solidFill>
                      <a:srgbClr val="C00000"/>
                    </a:solidFill>
                  </a:rPr>
                  <a:t>MAPK3</a:t>
                </a:r>
                <a:r>
                  <a:rPr lang="en-US" sz="2000" dirty="0"/>
                  <a:t>)</a:t>
                </a:r>
              </a:p>
            </p:txBody>
          </p:sp>
        </mc:Choice>
        <mc:Fallback xmlns="">
          <p:sp>
            <p:nvSpPr>
              <p:cNvPr id="40" name="TextBox 39">
                <a:extLst>
                  <a:ext uri="{FF2B5EF4-FFF2-40B4-BE49-F238E27FC236}">
                    <a16:creationId xmlns:a16="http://schemas.microsoft.com/office/drawing/2014/main" id="{65ED61A0-19F0-4648-BD09-0AAFD91129CB}"/>
                  </a:ext>
                </a:extLst>
              </p:cNvPr>
              <p:cNvSpPr txBox="1">
                <a:spLocks noRot="1" noChangeAspect="1" noMove="1" noResize="1" noEditPoints="1" noAdjustHandles="1" noChangeArrowheads="1" noChangeShapeType="1" noTextEdit="1"/>
              </p:cNvSpPr>
              <p:nvPr/>
            </p:nvSpPr>
            <p:spPr>
              <a:xfrm>
                <a:off x="165473" y="4098422"/>
                <a:ext cx="4114800" cy="400110"/>
              </a:xfrm>
              <a:prstGeom prst="rect">
                <a:avLst/>
              </a:prstGeom>
              <a:blipFill>
                <a:blip r:embed="rId7"/>
                <a:stretch>
                  <a:fillRect l="-1481" t="-9091" b="-25758"/>
                </a:stretch>
              </a:blipFill>
            </p:spPr>
            <p:txBody>
              <a:bodyPr/>
              <a:lstStyle/>
              <a:p>
                <a:r>
                  <a:rPr lang="en-US">
                    <a:noFill/>
                  </a:rPr>
                  <a:t> </a:t>
                </a:r>
              </a:p>
            </p:txBody>
          </p:sp>
        </mc:Fallback>
      </mc:AlternateContent>
      <p:pic>
        <p:nvPicPr>
          <p:cNvPr id="41" name="Picture 40">
            <a:extLst>
              <a:ext uri="{FF2B5EF4-FFF2-40B4-BE49-F238E27FC236}">
                <a16:creationId xmlns:a16="http://schemas.microsoft.com/office/drawing/2014/main" id="{8C01685B-7C8D-4232-A133-A117EA8AA785}"/>
              </a:ext>
            </a:extLst>
          </p:cNvPr>
          <p:cNvPicPr>
            <a:picLocks noChangeAspect="1"/>
          </p:cNvPicPr>
          <p:nvPr/>
        </p:nvPicPr>
        <p:blipFill>
          <a:blip r:embed="rId8"/>
          <a:stretch>
            <a:fillRect/>
          </a:stretch>
        </p:blipFill>
        <p:spPr>
          <a:xfrm rot="5400000">
            <a:off x="5200564" y="3614637"/>
            <a:ext cx="419291" cy="1083917"/>
          </a:xfrm>
          <a:prstGeom prst="rect">
            <a:avLst/>
          </a:prstGeom>
        </p:spPr>
      </p:pic>
      <p:pic>
        <p:nvPicPr>
          <p:cNvPr id="42" name="Picture 41">
            <a:extLst>
              <a:ext uri="{FF2B5EF4-FFF2-40B4-BE49-F238E27FC236}">
                <a16:creationId xmlns:a16="http://schemas.microsoft.com/office/drawing/2014/main" id="{2C5A4A60-8E0C-4B6E-8118-F46EF772A12D}"/>
              </a:ext>
            </a:extLst>
          </p:cNvPr>
          <p:cNvPicPr>
            <a:picLocks noChangeAspect="1"/>
          </p:cNvPicPr>
          <p:nvPr/>
        </p:nvPicPr>
        <p:blipFill>
          <a:blip r:embed="rId9"/>
          <a:stretch>
            <a:fillRect/>
          </a:stretch>
        </p:blipFill>
        <p:spPr>
          <a:xfrm>
            <a:off x="6308810" y="3971475"/>
            <a:ext cx="1203765" cy="983285"/>
          </a:xfrm>
          <a:prstGeom prst="rect">
            <a:avLst/>
          </a:prstGeom>
        </p:spPr>
      </p:pic>
      <p:pic>
        <p:nvPicPr>
          <p:cNvPr id="43" name="Picture 42">
            <a:extLst>
              <a:ext uri="{FF2B5EF4-FFF2-40B4-BE49-F238E27FC236}">
                <a16:creationId xmlns:a16="http://schemas.microsoft.com/office/drawing/2014/main" id="{3A15ED89-C287-4F25-A867-9A64FD942A16}"/>
              </a:ext>
            </a:extLst>
          </p:cNvPr>
          <p:cNvPicPr>
            <a:picLocks noChangeAspect="1"/>
          </p:cNvPicPr>
          <p:nvPr/>
        </p:nvPicPr>
        <p:blipFill>
          <a:blip r:embed="rId8"/>
          <a:stretch>
            <a:fillRect/>
          </a:stretch>
        </p:blipFill>
        <p:spPr>
          <a:xfrm rot="10800000">
            <a:off x="8016380" y="3946950"/>
            <a:ext cx="657124" cy="917561"/>
          </a:xfrm>
          <a:prstGeom prst="rect">
            <a:avLst/>
          </a:prstGeom>
        </p:spPr>
      </p:pic>
      <mc:AlternateContent xmlns:mc="http://schemas.openxmlformats.org/markup-compatibility/2006" xmlns:a14="http://schemas.microsoft.com/office/drawing/2010/main">
        <mc:Choice Requires="a14">
          <p:sp>
            <p:nvSpPr>
              <p:cNvPr id="44" name="Rectangle 43">
                <a:extLst>
                  <a:ext uri="{FF2B5EF4-FFF2-40B4-BE49-F238E27FC236}">
                    <a16:creationId xmlns:a16="http://schemas.microsoft.com/office/drawing/2014/main" id="{652DAB1D-D03E-40D5-B9EE-C7DF9CADD1DA}"/>
                  </a:ext>
                </a:extLst>
              </p:cNvPr>
              <p:cNvSpPr/>
              <p:nvPr/>
            </p:nvSpPr>
            <p:spPr>
              <a:xfrm>
                <a:off x="6207713" y="3602187"/>
                <a:ext cx="1332416" cy="400110"/>
              </a:xfrm>
              <a:prstGeom prst="rect">
                <a:avLst/>
              </a:prstGeom>
            </p:spPr>
            <p:txBody>
              <a:bodyPr wrap="none">
                <a:spAutoFit/>
              </a:bodyPr>
              <a:lstStyle/>
              <a:p>
                <a:pPr lvl="0">
                  <a:defRPr/>
                </a:pPr>
                <a:r>
                  <a:rPr lang="en-US" sz="2000" dirty="0">
                    <a:solidFill>
                      <a:srgbClr val="0070C0"/>
                    </a:solidFill>
                    <a:latin typeface="Agency FB" panose="020B0503020202020204" pitchFamily="34" charset="0"/>
                  </a:rPr>
                  <a:t>REGULATION </a:t>
                </a:r>
                <a14:m>
                  <m:oMath xmlns:m="http://schemas.openxmlformats.org/officeDocument/2006/math">
                    <m:r>
                      <a:rPr lang="en-US" sz="2000" i="1">
                        <a:solidFill>
                          <a:srgbClr val="0070C0"/>
                        </a:solidFill>
                        <a:latin typeface="Cambria Math" panose="02040503050406030204" pitchFamily="18" charset="0"/>
                      </a:rPr>
                      <m:t>↑</m:t>
                    </m:r>
                  </m:oMath>
                </a14:m>
                <a:endParaRPr lang="en-US" sz="2000" dirty="0">
                  <a:solidFill>
                    <a:srgbClr val="0070C0"/>
                  </a:solidFill>
                  <a:latin typeface="Agency FB" panose="020B0503020202020204" pitchFamily="34" charset="0"/>
                </a:endParaRPr>
              </a:p>
            </p:txBody>
          </p:sp>
        </mc:Choice>
        <mc:Fallback xmlns="">
          <p:sp>
            <p:nvSpPr>
              <p:cNvPr id="44" name="Rectangle 43">
                <a:extLst>
                  <a:ext uri="{FF2B5EF4-FFF2-40B4-BE49-F238E27FC236}">
                    <a16:creationId xmlns:a16="http://schemas.microsoft.com/office/drawing/2014/main" id="{652DAB1D-D03E-40D5-B9EE-C7DF9CADD1DA}"/>
                  </a:ext>
                </a:extLst>
              </p:cNvPr>
              <p:cNvSpPr>
                <a:spLocks noRot="1" noChangeAspect="1" noMove="1" noResize="1" noEditPoints="1" noAdjustHandles="1" noChangeArrowheads="1" noChangeShapeType="1" noTextEdit="1"/>
              </p:cNvSpPr>
              <p:nvPr/>
            </p:nvSpPr>
            <p:spPr>
              <a:xfrm>
                <a:off x="6207713" y="3602187"/>
                <a:ext cx="1332416" cy="400110"/>
              </a:xfrm>
              <a:prstGeom prst="rect">
                <a:avLst/>
              </a:prstGeom>
              <a:blipFill>
                <a:blip r:embed="rId10"/>
                <a:stretch>
                  <a:fillRect l="-4566" t="-9091" b="-25758"/>
                </a:stretch>
              </a:blipFill>
            </p:spPr>
            <p:txBody>
              <a:bodyPr/>
              <a:lstStyle/>
              <a:p>
                <a:r>
                  <a:rPr lang="en-US">
                    <a:noFill/>
                  </a:rPr>
                  <a:t> </a:t>
                </a:r>
              </a:p>
            </p:txBody>
          </p:sp>
        </mc:Fallback>
      </mc:AlternateContent>
      <p:sp>
        <p:nvSpPr>
          <p:cNvPr id="45" name="TextBox 44">
            <a:extLst>
              <a:ext uri="{FF2B5EF4-FFF2-40B4-BE49-F238E27FC236}">
                <a16:creationId xmlns:a16="http://schemas.microsoft.com/office/drawing/2014/main" id="{25135978-A436-45ED-B41F-C43462A722C7}"/>
              </a:ext>
            </a:extLst>
          </p:cNvPr>
          <p:cNvSpPr txBox="1"/>
          <p:nvPr/>
        </p:nvSpPr>
        <p:spPr>
          <a:xfrm>
            <a:off x="7940201" y="3583160"/>
            <a:ext cx="966650" cy="280805"/>
          </a:xfrm>
          <a:prstGeom prst="rect">
            <a:avLst/>
          </a:prstGeom>
          <a:noFill/>
        </p:spPr>
        <p:txBody>
          <a:bodyPr wrap="non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040" b="0" i="0" u="none" strike="noStrike" kern="1200" cap="none" spc="0" normalizeH="0" baseline="0" noProof="0" dirty="0">
                <a:ln>
                  <a:noFill/>
                </a:ln>
                <a:solidFill>
                  <a:srgbClr val="C00000"/>
                </a:solidFill>
                <a:effectLst/>
                <a:uLnTx/>
                <a:uFillTx/>
                <a:latin typeface="Segoe UI"/>
                <a:ea typeface="+mn-ea"/>
                <a:cs typeface="+mn-cs"/>
              </a:rPr>
              <a:t>MAPK3</a:t>
            </a:r>
          </a:p>
        </p:txBody>
      </p:sp>
      <p:sp>
        <p:nvSpPr>
          <p:cNvPr id="46" name="TextBox 45">
            <a:extLst>
              <a:ext uri="{FF2B5EF4-FFF2-40B4-BE49-F238E27FC236}">
                <a16:creationId xmlns:a16="http://schemas.microsoft.com/office/drawing/2014/main" id="{E76E1543-5B7B-4375-A5D4-36C82593915C}"/>
              </a:ext>
            </a:extLst>
          </p:cNvPr>
          <p:cNvSpPr txBox="1"/>
          <p:nvPr/>
        </p:nvSpPr>
        <p:spPr>
          <a:xfrm>
            <a:off x="4930926" y="3632012"/>
            <a:ext cx="764636" cy="280805"/>
          </a:xfrm>
          <a:prstGeom prst="rect">
            <a:avLst/>
          </a:prstGeom>
          <a:noFill/>
        </p:spPr>
        <p:txBody>
          <a:bodyPr wrap="non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040" b="0" i="0" u="none" strike="noStrike" kern="1200" cap="none" spc="0" normalizeH="0" baseline="0" noProof="0" dirty="0">
                <a:ln>
                  <a:noFill/>
                </a:ln>
                <a:solidFill>
                  <a:srgbClr val="C00000"/>
                </a:solidFill>
                <a:effectLst/>
                <a:uLnTx/>
                <a:uFillTx/>
                <a:latin typeface="Segoe UI"/>
                <a:ea typeface="+mn-ea"/>
                <a:cs typeface="+mn-cs"/>
              </a:rPr>
              <a:t>GRB2</a:t>
            </a:r>
          </a:p>
        </p:txBody>
      </p:sp>
      <p:pic>
        <p:nvPicPr>
          <p:cNvPr id="47" name="Picture 46">
            <a:extLst>
              <a:ext uri="{FF2B5EF4-FFF2-40B4-BE49-F238E27FC236}">
                <a16:creationId xmlns:a16="http://schemas.microsoft.com/office/drawing/2014/main" id="{94E0F495-C913-4A6C-966A-D782EB73D8B8}"/>
              </a:ext>
            </a:extLst>
          </p:cNvPr>
          <p:cNvPicPr>
            <a:picLocks noChangeAspect="1"/>
          </p:cNvPicPr>
          <p:nvPr/>
        </p:nvPicPr>
        <p:blipFill>
          <a:blip r:embed="rId11"/>
          <a:stretch>
            <a:fillRect/>
          </a:stretch>
        </p:blipFill>
        <p:spPr>
          <a:xfrm>
            <a:off x="5954143" y="4010494"/>
            <a:ext cx="396720" cy="396720"/>
          </a:xfrm>
          <a:prstGeom prst="rect">
            <a:avLst/>
          </a:prstGeom>
        </p:spPr>
      </p:pic>
      <p:pic>
        <p:nvPicPr>
          <p:cNvPr id="48" name="Picture 47">
            <a:extLst>
              <a:ext uri="{FF2B5EF4-FFF2-40B4-BE49-F238E27FC236}">
                <a16:creationId xmlns:a16="http://schemas.microsoft.com/office/drawing/2014/main" id="{DED7A348-1D06-4962-995C-687BEF7CB38F}"/>
              </a:ext>
            </a:extLst>
          </p:cNvPr>
          <p:cNvPicPr>
            <a:picLocks noChangeAspect="1"/>
          </p:cNvPicPr>
          <p:nvPr/>
        </p:nvPicPr>
        <p:blipFill>
          <a:blip r:embed="rId12"/>
          <a:stretch>
            <a:fillRect/>
          </a:stretch>
        </p:blipFill>
        <p:spPr>
          <a:xfrm>
            <a:off x="3794098" y="4168018"/>
            <a:ext cx="478800" cy="328320"/>
          </a:xfrm>
          <a:prstGeom prst="rect">
            <a:avLst/>
          </a:prstGeom>
        </p:spPr>
      </p:pic>
      <p:pic>
        <p:nvPicPr>
          <p:cNvPr id="49" name="Picture 48">
            <a:extLst>
              <a:ext uri="{FF2B5EF4-FFF2-40B4-BE49-F238E27FC236}">
                <a16:creationId xmlns:a16="http://schemas.microsoft.com/office/drawing/2014/main" id="{41F466A8-083B-451A-967C-7B4BA1C272E0}"/>
              </a:ext>
            </a:extLst>
          </p:cNvPr>
          <p:cNvPicPr>
            <a:picLocks noChangeAspect="1"/>
          </p:cNvPicPr>
          <p:nvPr/>
        </p:nvPicPr>
        <p:blipFill>
          <a:blip r:embed="rId11"/>
          <a:stretch>
            <a:fillRect/>
          </a:stretch>
        </p:blipFill>
        <p:spPr>
          <a:xfrm>
            <a:off x="7583308" y="4089479"/>
            <a:ext cx="396720" cy="396720"/>
          </a:xfrm>
          <a:prstGeom prst="rect">
            <a:avLst/>
          </a:prstGeom>
        </p:spPr>
      </p:pic>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C76EE106-1C5C-4903-AE49-C249EB68F47F}"/>
                  </a:ext>
                </a:extLst>
              </p:cNvPr>
              <p:cNvSpPr txBox="1"/>
              <p:nvPr/>
            </p:nvSpPr>
            <p:spPr>
              <a:xfrm>
                <a:off x="779074" y="5097862"/>
                <a:ext cx="928331" cy="409343"/>
              </a:xfrm>
              <a:prstGeom prst="rect">
                <a:avLst/>
              </a:prstGeom>
              <a:noFill/>
            </p:spPr>
            <p:txBody>
              <a:bodyPr wrap="none" lIns="0" tIns="0" rIns="0" bIns="0" rtlCol="0">
                <a:spAutoFit/>
              </a:bodyPr>
              <a:lstStyle/>
              <a:p>
                <a:pPr>
                  <a:lnSpc>
                    <a:spcPct val="90000"/>
                  </a:lnSpc>
                  <a:spcAft>
                    <a:spcPts val="600"/>
                  </a:spcAft>
                </a:pPr>
                <a14:m>
                  <m:oMathPara xmlns:m="http://schemas.openxmlformats.org/officeDocument/2006/math">
                    <m:oMathParaPr>
                      <m:jc m:val="centerGroup"/>
                    </m:oMathParaPr>
                    <m:oMath xmlns:m="http://schemas.openxmlformats.org/officeDocument/2006/math">
                      <m:r>
                        <m:rPr>
                          <m:sty m:val="p"/>
                        </m:rPr>
                        <a:rPr lang="en-US" sz="2400" b="0" i="0" smtClean="0">
                          <a:gradFill>
                            <a:gsLst>
                              <a:gs pos="2917">
                                <a:schemeClr val="tx1"/>
                              </a:gs>
                              <a:gs pos="30000">
                                <a:schemeClr val="tx1"/>
                              </a:gs>
                            </a:gsLst>
                            <a:lin ang="5400000" scaled="0"/>
                          </a:gradFill>
                          <a:latin typeface="Cambria Math" panose="02040503050406030204" pitchFamily="18" charset="0"/>
                        </a:rPr>
                        <m:t>Φ</m:t>
                      </m:r>
                      <m:r>
                        <a:rPr lang="en-US" sz="2400" b="0" i="1" smtClean="0">
                          <a:gradFill>
                            <a:gsLst>
                              <a:gs pos="2917">
                                <a:schemeClr val="tx1"/>
                              </a:gs>
                              <a:gs pos="30000">
                                <a:schemeClr val="tx1"/>
                              </a:gs>
                            </a:gsLst>
                            <a:lin ang="5400000" scaled="0"/>
                          </a:gradFill>
                          <a:latin typeface="Cambria Math" panose="02040503050406030204" pitchFamily="18" charset="0"/>
                        </a:rPr>
                        <m:t>(</m:t>
                      </m:r>
                      <m:sSub>
                        <m:sSubPr>
                          <m:ctrlPr>
                            <a:rPr lang="en-US" sz="2400" b="0" i="1" smtClean="0">
                              <a:gradFill>
                                <a:gsLst>
                                  <a:gs pos="2917">
                                    <a:schemeClr val="tx1"/>
                                  </a:gs>
                                  <a:gs pos="30000">
                                    <a:schemeClr val="tx1"/>
                                  </a:gs>
                                </a:gsLst>
                                <a:lin ang="5400000" scaled="0"/>
                              </a:gradFill>
                              <a:latin typeface="Cambria Math" panose="02040503050406030204" pitchFamily="18" charset="0"/>
                            </a:rPr>
                          </m:ctrlPr>
                        </m:sSubPr>
                        <m:e>
                          <m:r>
                            <a:rPr lang="en-US" sz="2400" b="0" i="1" smtClean="0">
                              <a:gradFill>
                                <a:gsLst>
                                  <a:gs pos="2917">
                                    <a:schemeClr val="tx1"/>
                                  </a:gs>
                                  <a:gs pos="30000">
                                    <a:schemeClr val="tx1"/>
                                  </a:gs>
                                </a:gsLst>
                                <a:lin ang="5400000" scaled="0"/>
                              </a:gradFill>
                              <a:latin typeface="Cambria Math" panose="02040503050406030204" pitchFamily="18" charset="0"/>
                            </a:rPr>
                            <m:t>𝜋</m:t>
                          </m:r>
                        </m:e>
                        <m:sub>
                          <m:r>
                            <a:rPr lang="en-US" sz="2400" b="0" i="1" smtClean="0">
                              <a:gradFill>
                                <a:gsLst>
                                  <a:gs pos="2917">
                                    <a:schemeClr val="tx1"/>
                                  </a:gs>
                                  <a:gs pos="30000">
                                    <a:schemeClr val="tx1"/>
                                  </a:gs>
                                </a:gsLst>
                                <a:lin ang="5400000" scaled="0"/>
                              </a:gradFill>
                              <a:latin typeface="Cambria Math" panose="02040503050406030204" pitchFamily="18" charset="0"/>
                            </a:rPr>
                            <m:t>1</m:t>
                          </m:r>
                        </m:sub>
                      </m:sSub>
                      <m:r>
                        <a:rPr lang="en-US" sz="2400" b="0" i="1" smtClean="0">
                          <a:gradFill>
                            <a:gsLst>
                              <a:gs pos="2917">
                                <a:schemeClr val="tx1"/>
                              </a:gs>
                              <a:gs pos="30000">
                                <a:schemeClr val="tx1"/>
                              </a:gs>
                            </a:gsLst>
                            <a:lin ang="5400000" scaled="0"/>
                          </a:gradFill>
                          <a:latin typeface="Cambria Math" panose="02040503050406030204" pitchFamily="18" charset="0"/>
                        </a:rPr>
                        <m:t>)</m:t>
                      </m:r>
                    </m:oMath>
                  </m:oMathPara>
                </a14:m>
                <a:endParaRPr lang="en-US" sz="2400" dirty="0">
                  <a:gradFill>
                    <a:gsLst>
                      <a:gs pos="2917">
                        <a:schemeClr val="tx1"/>
                      </a:gs>
                      <a:gs pos="30000">
                        <a:schemeClr val="tx1"/>
                      </a:gs>
                    </a:gsLst>
                    <a:lin ang="5400000" scaled="0"/>
                  </a:gradFill>
                </a:endParaRPr>
              </a:p>
            </p:txBody>
          </p:sp>
        </mc:Choice>
        <mc:Fallback xmlns="">
          <p:sp>
            <p:nvSpPr>
              <p:cNvPr id="50" name="TextBox 49">
                <a:extLst>
                  <a:ext uri="{FF2B5EF4-FFF2-40B4-BE49-F238E27FC236}">
                    <a16:creationId xmlns:a16="http://schemas.microsoft.com/office/drawing/2014/main" id="{C76EE106-1C5C-4903-AE49-C249EB68F47F}"/>
                  </a:ext>
                </a:extLst>
              </p:cNvPr>
              <p:cNvSpPr txBox="1">
                <a:spLocks noRot="1" noChangeAspect="1" noMove="1" noResize="1" noEditPoints="1" noAdjustHandles="1" noChangeArrowheads="1" noChangeShapeType="1" noTextEdit="1"/>
              </p:cNvSpPr>
              <p:nvPr/>
            </p:nvSpPr>
            <p:spPr>
              <a:xfrm>
                <a:off x="779074" y="5097862"/>
                <a:ext cx="928331" cy="409343"/>
              </a:xfrm>
              <a:prstGeom prst="rect">
                <a:avLst/>
              </a:prstGeom>
              <a:blipFill>
                <a:blip r:embed="rId13"/>
                <a:stretch>
                  <a:fillRect/>
                </a:stretch>
              </a:blipFill>
            </p:spPr>
            <p:txBody>
              <a:bodyPr/>
              <a:lstStyle/>
              <a:p>
                <a:r>
                  <a:rPr lang="en-US">
                    <a:noFill/>
                  </a:rPr>
                  <a:t> </a:t>
                </a:r>
              </a:p>
            </p:txBody>
          </p:sp>
        </mc:Fallback>
      </mc:AlternateContent>
      <p:sp>
        <p:nvSpPr>
          <p:cNvPr id="51" name="Plus Sign 50">
            <a:extLst>
              <a:ext uri="{FF2B5EF4-FFF2-40B4-BE49-F238E27FC236}">
                <a16:creationId xmlns:a16="http://schemas.microsoft.com/office/drawing/2014/main" id="{F8668E99-7588-4A83-8942-A3C6B1FBE2BF}"/>
              </a:ext>
            </a:extLst>
          </p:cNvPr>
          <p:cNvSpPr/>
          <p:nvPr/>
        </p:nvSpPr>
        <p:spPr bwMode="auto">
          <a:xfrm>
            <a:off x="8724329" y="4106409"/>
            <a:ext cx="462017" cy="496888"/>
          </a:xfrm>
          <a:prstGeom prst="mathPlus">
            <a:avLst/>
          </a:prstGeom>
          <a:solidFill>
            <a:srgbClr val="333333"/>
          </a:solidFill>
          <a:ln>
            <a:solidFill>
              <a:srgbClr val="442359"/>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pic>
        <p:nvPicPr>
          <p:cNvPr id="52" name="Picture 51">
            <a:extLst>
              <a:ext uri="{FF2B5EF4-FFF2-40B4-BE49-F238E27FC236}">
                <a16:creationId xmlns:a16="http://schemas.microsoft.com/office/drawing/2014/main" id="{396D981C-3E5D-4A33-BD31-BC5FAB0363DA}"/>
              </a:ext>
            </a:extLst>
          </p:cNvPr>
          <p:cNvPicPr>
            <a:picLocks noChangeAspect="1"/>
          </p:cNvPicPr>
          <p:nvPr/>
        </p:nvPicPr>
        <p:blipFill>
          <a:blip r:embed="rId9">
            <a:lum contrast="-55000"/>
          </a:blip>
          <a:stretch>
            <a:fillRect/>
          </a:stretch>
        </p:blipFill>
        <p:spPr>
          <a:xfrm>
            <a:off x="619089" y="5500268"/>
            <a:ext cx="1248300" cy="1130892"/>
          </a:xfrm>
          <a:prstGeom prst="rect">
            <a:avLst/>
          </a:prstGeom>
        </p:spPr>
      </p:pic>
      <p:sp>
        <p:nvSpPr>
          <p:cNvPr id="53" name="Rectangle 52">
            <a:extLst>
              <a:ext uri="{FF2B5EF4-FFF2-40B4-BE49-F238E27FC236}">
                <a16:creationId xmlns:a16="http://schemas.microsoft.com/office/drawing/2014/main" id="{1398F4F0-A978-4758-B9AB-A692AFE1389C}"/>
              </a:ext>
            </a:extLst>
          </p:cNvPr>
          <p:cNvSpPr/>
          <p:nvPr/>
        </p:nvSpPr>
        <p:spPr>
          <a:xfrm>
            <a:off x="296251" y="5880828"/>
            <a:ext cx="359394" cy="369332"/>
          </a:xfrm>
          <a:prstGeom prst="rect">
            <a:avLst/>
          </a:prstGeom>
        </p:spPr>
        <p:txBody>
          <a:bodyPr wrap="square">
            <a:spAutoFit/>
          </a:bodyPr>
          <a:lstStyle/>
          <a:p>
            <a:r>
              <a:rPr lang="en-US" dirty="0">
                <a:gradFill>
                  <a:gsLst>
                    <a:gs pos="2917">
                      <a:schemeClr val="tx1"/>
                    </a:gs>
                    <a:gs pos="30000">
                      <a:schemeClr val="tx1"/>
                    </a:gs>
                  </a:gsLst>
                  <a:lin ang="5400000" scaled="0"/>
                </a:gradFill>
              </a:rPr>
              <a:t>.5</a:t>
            </a:r>
            <a:endParaRPr lang="en-US" dirty="0"/>
          </a:p>
        </p:txBody>
      </p:sp>
      <p:sp>
        <p:nvSpPr>
          <p:cNvPr id="54" name="Plus Sign 53">
            <a:extLst>
              <a:ext uri="{FF2B5EF4-FFF2-40B4-BE49-F238E27FC236}">
                <a16:creationId xmlns:a16="http://schemas.microsoft.com/office/drawing/2014/main" id="{66558988-3673-49F4-AB43-E9BD6EB0BBEB}"/>
              </a:ext>
            </a:extLst>
          </p:cNvPr>
          <p:cNvSpPr/>
          <p:nvPr/>
        </p:nvSpPr>
        <p:spPr bwMode="auto">
          <a:xfrm>
            <a:off x="2162485" y="5954829"/>
            <a:ext cx="284517" cy="339177"/>
          </a:xfrm>
          <a:prstGeom prst="mathPlus">
            <a:avLst/>
          </a:prstGeom>
          <a:solidFill>
            <a:srgbClr val="333333"/>
          </a:solidFill>
          <a:ln>
            <a:solidFill>
              <a:srgbClr val="442359"/>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pic>
        <p:nvPicPr>
          <p:cNvPr id="55" name="Picture 54">
            <a:extLst>
              <a:ext uri="{FF2B5EF4-FFF2-40B4-BE49-F238E27FC236}">
                <a16:creationId xmlns:a16="http://schemas.microsoft.com/office/drawing/2014/main" id="{C19D33C5-43F6-4879-85B6-A0A2F76A495B}"/>
              </a:ext>
            </a:extLst>
          </p:cNvPr>
          <p:cNvPicPr>
            <a:picLocks noChangeAspect="1"/>
          </p:cNvPicPr>
          <p:nvPr/>
        </p:nvPicPr>
        <p:blipFill>
          <a:blip r:embed="rId9"/>
          <a:stretch>
            <a:fillRect/>
          </a:stretch>
        </p:blipFill>
        <p:spPr>
          <a:xfrm>
            <a:off x="6694859" y="5460164"/>
            <a:ext cx="1221274" cy="1182128"/>
          </a:xfrm>
          <a:prstGeom prst="rect">
            <a:avLst/>
          </a:prstGeom>
        </p:spPr>
      </p:pic>
      <p:sp>
        <p:nvSpPr>
          <p:cNvPr id="56" name="Oval 55">
            <a:extLst>
              <a:ext uri="{FF2B5EF4-FFF2-40B4-BE49-F238E27FC236}">
                <a16:creationId xmlns:a16="http://schemas.microsoft.com/office/drawing/2014/main" id="{0599D140-A2B4-4387-B1EA-7DB9558065FF}"/>
              </a:ext>
            </a:extLst>
          </p:cNvPr>
          <p:cNvSpPr/>
          <p:nvPr/>
        </p:nvSpPr>
        <p:spPr bwMode="auto">
          <a:xfrm>
            <a:off x="5551977" y="5908288"/>
            <a:ext cx="152400" cy="170427"/>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7" name="Rectangle 56">
            <a:extLst>
              <a:ext uri="{FF2B5EF4-FFF2-40B4-BE49-F238E27FC236}">
                <a16:creationId xmlns:a16="http://schemas.microsoft.com/office/drawing/2014/main" id="{93C209DC-2554-431A-8C09-146E51E99611}"/>
              </a:ext>
            </a:extLst>
          </p:cNvPr>
          <p:cNvSpPr/>
          <p:nvPr/>
        </p:nvSpPr>
        <p:spPr>
          <a:xfrm>
            <a:off x="2429851" y="5911734"/>
            <a:ext cx="411956" cy="369332"/>
          </a:xfrm>
          <a:prstGeom prst="rect">
            <a:avLst/>
          </a:prstGeom>
        </p:spPr>
        <p:txBody>
          <a:bodyPr wrap="square">
            <a:spAutoFit/>
          </a:bodyPr>
          <a:lstStyle/>
          <a:p>
            <a:r>
              <a:rPr lang="en-US" dirty="0">
                <a:gradFill>
                  <a:gsLst>
                    <a:gs pos="2917">
                      <a:schemeClr val="tx1"/>
                    </a:gs>
                    <a:gs pos="30000">
                      <a:schemeClr val="tx1"/>
                    </a:gs>
                  </a:gsLst>
                  <a:lin ang="5400000" scaled="0"/>
                </a:gradFill>
              </a:rPr>
              <a:t>.5</a:t>
            </a:r>
            <a:endParaRPr lang="en-US" dirty="0"/>
          </a:p>
        </p:txBody>
      </p: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749C0674-B9F8-4691-B76E-D30E3743C243}"/>
                  </a:ext>
                </a:extLst>
              </p:cNvPr>
              <p:cNvSpPr txBox="1"/>
              <p:nvPr/>
            </p:nvSpPr>
            <p:spPr>
              <a:xfrm>
                <a:off x="3003270" y="5100750"/>
                <a:ext cx="928331" cy="409343"/>
              </a:xfrm>
              <a:prstGeom prst="rect">
                <a:avLst/>
              </a:prstGeom>
              <a:noFill/>
            </p:spPr>
            <p:txBody>
              <a:bodyPr wrap="none" lIns="0" tIns="0" rIns="0" bIns="0" rtlCol="0">
                <a:spAutoFit/>
              </a:bodyPr>
              <a:lstStyle/>
              <a:p>
                <a:pPr>
                  <a:lnSpc>
                    <a:spcPct val="90000"/>
                  </a:lnSpc>
                  <a:spcAft>
                    <a:spcPts val="600"/>
                  </a:spcAft>
                </a:pPr>
                <a14:m>
                  <m:oMathPara xmlns:m="http://schemas.openxmlformats.org/officeDocument/2006/math">
                    <m:oMathParaPr>
                      <m:jc m:val="centerGroup"/>
                    </m:oMathParaPr>
                    <m:oMath xmlns:m="http://schemas.openxmlformats.org/officeDocument/2006/math">
                      <m:r>
                        <m:rPr>
                          <m:sty m:val="p"/>
                        </m:rPr>
                        <a:rPr lang="en-US" sz="2400" b="0" i="0" smtClean="0">
                          <a:gradFill>
                            <a:gsLst>
                              <a:gs pos="2917">
                                <a:schemeClr val="tx1"/>
                              </a:gs>
                              <a:gs pos="30000">
                                <a:schemeClr val="tx1"/>
                              </a:gs>
                            </a:gsLst>
                            <a:lin ang="5400000" scaled="0"/>
                          </a:gradFill>
                          <a:latin typeface="Cambria Math" panose="02040503050406030204" pitchFamily="18" charset="0"/>
                        </a:rPr>
                        <m:t>Φ</m:t>
                      </m:r>
                      <m:r>
                        <a:rPr lang="en-US" sz="2400" b="0" i="1" smtClean="0">
                          <a:gradFill>
                            <a:gsLst>
                              <a:gs pos="2917">
                                <a:schemeClr val="tx1"/>
                              </a:gs>
                              <a:gs pos="30000">
                                <a:schemeClr val="tx1"/>
                              </a:gs>
                            </a:gsLst>
                            <a:lin ang="5400000" scaled="0"/>
                          </a:gradFill>
                          <a:latin typeface="Cambria Math" panose="02040503050406030204" pitchFamily="18" charset="0"/>
                        </a:rPr>
                        <m:t>(</m:t>
                      </m:r>
                      <m:sSub>
                        <m:sSubPr>
                          <m:ctrlPr>
                            <a:rPr lang="en-US" sz="2400" b="0" i="1" smtClean="0">
                              <a:gradFill>
                                <a:gsLst>
                                  <a:gs pos="2917">
                                    <a:schemeClr val="tx1"/>
                                  </a:gs>
                                  <a:gs pos="30000">
                                    <a:schemeClr val="tx1"/>
                                  </a:gs>
                                </a:gsLst>
                                <a:lin ang="5400000" scaled="0"/>
                              </a:gradFill>
                              <a:latin typeface="Cambria Math" panose="02040503050406030204" pitchFamily="18" charset="0"/>
                            </a:rPr>
                          </m:ctrlPr>
                        </m:sSubPr>
                        <m:e>
                          <m:r>
                            <a:rPr lang="en-US" sz="2400" b="0" i="1" smtClean="0">
                              <a:gradFill>
                                <a:gsLst>
                                  <a:gs pos="2917">
                                    <a:schemeClr val="tx1"/>
                                  </a:gs>
                                  <a:gs pos="30000">
                                    <a:schemeClr val="tx1"/>
                                  </a:gs>
                                </a:gsLst>
                                <a:lin ang="5400000" scaled="0"/>
                              </a:gradFill>
                              <a:latin typeface="Cambria Math" panose="02040503050406030204" pitchFamily="18" charset="0"/>
                            </a:rPr>
                            <m:t>𝜋</m:t>
                          </m:r>
                        </m:e>
                        <m:sub>
                          <m:r>
                            <a:rPr lang="en-US" sz="2400" b="0" i="1" smtClean="0">
                              <a:gradFill>
                                <a:gsLst>
                                  <a:gs pos="2917">
                                    <a:schemeClr val="tx1"/>
                                  </a:gs>
                                  <a:gs pos="30000">
                                    <a:schemeClr val="tx1"/>
                                  </a:gs>
                                </a:gsLst>
                                <a:lin ang="5400000" scaled="0"/>
                              </a:gradFill>
                              <a:latin typeface="Cambria Math" panose="02040503050406030204" pitchFamily="18" charset="0"/>
                            </a:rPr>
                            <m:t>2</m:t>
                          </m:r>
                        </m:sub>
                      </m:sSub>
                      <m:r>
                        <a:rPr lang="en-US" sz="2400" b="0" i="1" smtClean="0">
                          <a:gradFill>
                            <a:gsLst>
                              <a:gs pos="2917">
                                <a:schemeClr val="tx1"/>
                              </a:gs>
                              <a:gs pos="30000">
                                <a:schemeClr val="tx1"/>
                              </a:gs>
                            </a:gsLst>
                            <a:lin ang="5400000" scaled="0"/>
                          </a:gradFill>
                          <a:latin typeface="Cambria Math" panose="02040503050406030204" pitchFamily="18" charset="0"/>
                        </a:rPr>
                        <m:t>)</m:t>
                      </m:r>
                    </m:oMath>
                  </m:oMathPara>
                </a14:m>
                <a:endParaRPr lang="en-US" sz="2400" dirty="0">
                  <a:gradFill>
                    <a:gsLst>
                      <a:gs pos="2917">
                        <a:schemeClr val="tx1"/>
                      </a:gs>
                      <a:gs pos="30000">
                        <a:schemeClr val="tx1"/>
                      </a:gs>
                    </a:gsLst>
                    <a:lin ang="5400000" scaled="0"/>
                  </a:gradFill>
                </a:endParaRPr>
              </a:p>
            </p:txBody>
          </p:sp>
        </mc:Choice>
        <mc:Fallback xmlns="">
          <p:sp>
            <p:nvSpPr>
              <p:cNvPr id="58" name="TextBox 57">
                <a:extLst>
                  <a:ext uri="{FF2B5EF4-FFF2-40B4-BE49-F238E27FC236}">
                    <a16:creationId xmlns:a16="http://schemas.microsoft.com/office/drawing/2014/main" id="{749C0674-B9F8-4691-B76E-D30E3743C243}"/>
                  </a:ext>
                </a:extLst>
              </p:cNvPr>
              <p:cNvSpPr txBox="1">
                <a:spLocks noRot="1" noChangeAspect="1" noMove="1" noResize="1" noEditPoints="1" noAdjustHandles="1" noChangeArrowheads="1" noChangeShapeType="1" noTextEdit="1"/>
              </p:cNvSpPr>
              <p:nvPr/>
            </p:nvSpPr>
            <p:spPr>
              <a:xfrm>
                <a:off x="3003270" y="5100750"/>
                <a:ext cx="928331" cy="409343"/>
              </a:xfrm>
              <a:prstGeom prst="rect">
                <a:avLst/>
              </a:prstGeom>
              <a:blipFill>
                <a:blip r:embed="rId14"/>
                <a:stretch>
                  <a:fillRect/>
                </a:stretch>
              </a:blipFill>
            </p:spPr>
            <p:txBody>
              <a:bodyPr/>
              <a:lstStyle/>
              <a:p>
                <a:r>
                  <a:rPr lang="en-US">
                    <a:noFill/>
                  </a:rPr>
                  <a:t> </a:t>
                </a:r>
              </a:p>
            </p:txBody>
          </p:sp>
        </mc:Fallback>
      </mc:AlternateContent>
      <p:pic>
        <p:nvPicPr>
          <p:cNvPr id="59" name="Picture 58">
            <a:extLst>
              <a:ext uri="{FF2B5EF4-FFF2-40B4-BE49-F238E27FC236}">
                <a16:creationId xmlns:a16="http://schemas.microsoft.com/office/drawing/2014/main" id="{0B11413A-C7EE-447A-A0EF-23B88E0121C5}"/>
              </a:ext>
            </a:extLst>
          </p:cNvPr>
          <p:cNvPicPr>
            <a:picLocks noChangeAspect="1"/>
          </p:cNvPicPr>
          <p:nvPr/>
        </p:nvPicPr>
        <p:blipFill>
          <a:blip r:embed="rId9">
            <a:lum contrast="62000"/>
          </a:blip>
          <a:stretch>
            <a:fillRect/>
          </a:stretch>
        </p:blipFill>
        <p:spPr>
          <a:xfrm>
            <a:off x="2797287" y="5485782"/>
            <a:ext cx="1248300" cy="1130893"/>
          </a:xfrm>
          <a:prstGeom prst="rect">
            <a:avLst/>
          </a:prstGeom>
        </p:spPr>
      </p:pic>
      <p:pic>
        <p:nvPicPr>
          <p:cNvPr id="60" name="Picture 59">
            <a:extLst>
              <a:ext uri="{FF2B5EF4-FFF2-40B4-BE49-F238E27FC236}">
                <a16:creationId xmlns:a16="http://schemas.microsoft.com/office/drawing/2014/main" id="{00BC4280-7C6C-443E-A9D0-BA904A2EEF85}"/>
              </a:ext>
            </a:extLst>
          </p:cNvPr>
          <p:cNvPicPr>
            <a:picLocks noChangeAspect="1"/>
          </p:cNvPicPr>
          <p:nvPr/>
        </p:nvPicPr>
        <p:blipFill>
          <a:blip r:embed="rId9">
            <a:lum contrast="-85000"/>
          </a:blip>
          <a:stretch>
            <a:fillRect/>
          </a:stretch>
        </p:blipFill>
        <p:spPr>
          <a:xfrm>
            <a:off x="4610551" y="5500267"/>
            <a:ext cx="1248300" cy="1130893"/>
          </a:xfrm>
          <a:prstGeom prst="rect">
            <a:avLst/>
          </a:prstGeom>
        </p:spPr>
      </p:pic>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E8DE0F1B-07D6-4A70-A75E-05939BF2F63E}"/>
                  </a:ext>
                </a:extLst>
              </p:cNvPr>
              <p:cNvSpPr txBox="1"/>
              <p:nvPr/>
            </p:nvSpPr>
            <p:spPr>
              <a:xfrm>
                <a:off x="4829851" y="5100750"/>
                <a:ext cx="908839" cy="409343"/>
              </a:xfrm>
              <a:prstGeom prst="rect">
                <a:avLst/>
              </a:prstGeom>
              <a:noFill/>
            </p:spPr>
            <p:txBody>
              <a:bodyPr wrap="none" lIns="0" tIns="0" rIns="0" bIns="0" rtlCol="0">
                <a:spAutoFit/>
              </a:bodyPr>
              <a:lstStyle/>
              <a:p>
                <a:pPr>
                  <a:lnSpc>
                    <a:spcPct val="90000"/>
                  </a:lnSpc>
                  <a:spcAft>
                    <a:spcPts val="600"/>
                  </a:spcAft>
                </a:pPr>
                <a14:m>
                  <m:oMathPara xmlns:m="http://schemas.openxmlformats.org/officeDocument/2006/math">
                    <m:oMathParaPr>
                      <m:jc m:val="centerGroup"/>
                    </m:oMathParaPr>
                    <m:oMath xmlns:m="http://schemas.openxmlformats.org/officeDocument/2006/math">
                      <m:r>
                        <m:rPr>
                          <m:sty m:val="p"/>
                        </m:rPr>
                        <a:rPr lang="en-US" sz="2400" b="0" i="0" smtClean="0">
                          <a:gradFill>
                            <a:gsLst>
                              <a:gs pos="2917">
                                <a:schemeClr val="tx1"/>
                              </a:gs>
                              <a:gs pos="30000">
                                <a:schemeClr val="tx1"/>
                              </a:gs>
                            </a:gsLst>
                            <a:lin ang="5400000" scaled="0"/>
                          </a:gradFill>
                          <a:latin typeface="Cambria Math" panose="02040503050406030204" pitchFamily="18" charset="0"/>
                        </a:rPr>
                        <m:t>Φ</m:t>
                      </m:r>
                      <m:r>
                        <a:rPr lang="en-US" sz="2400" b="0" i="1" smtClean="0">
                          <a:gradFill>
                            <a:gsLst>
                              <a:gs pos="2917">
                                <a:schemeClr val="tx1"/>
                              </a:gs>
                              <a:gs pos="30000">
                                <a:schemeClr val="tx1"/>
                              </a:gs>
                            </a:gsLst>
                            <a:lin ang="5400000" scaled="0"/>
                          </a:gradFill>
                          <a:latin typeface="Cambria Math" panose="02040503050406030204" pitchFamily="18" charset="0"/>
                        </a:rPr>
                        <m:t>(</m:t>
                      </m:r>
                      <m:sSub>
                        <m:sSubPr>
                          <m:ctrlPr>
                            <a:rPr lang="en-US" sz="2400" b="0" i="1" smtClean="0">
                              <a:gradFill>
                                <a:gsLst>
                                  <a:gs pos="2917">
                                    <a:schemeClr val="tx1"/>
                                  </a:gs>
                                  <a:gs pos="30000">
                                    <a:schemeClr val="tx1"/>
                                  </a:gs>
                                </a:gsLst>
                                <a:lin ang="5400000" scaled="0"/>
                              </a:gradFill>
                              <a:latin typeface="Cambria Math" panose="02040503050406030204" pitchFamily="18" charset="0"/>
                            </a:rPr>
                          </m:ctrlPr>
                        </m:sSubPr>
                        <m:e>
                          <m:r>
                            <a:rPr lang="en-US" sz="2400" b="0" i="1" smtClean="0">
                              <a:gradFill>
                                <a:gsLst>
                                  <a:gs pos="2917">
                                    <a:schemeClr val="tx1"/>
                                  </a:gs>
                                  <a:gs pos="30000">
                                    <a:schemeClr val="tx1"/>
                                  </a:gs>
                                </a:gsLst>
                                <a:lin ang="5400000" scaled="0"/>
                              </a:gradFill>
                              <a:latin typeface="Cambria Math" panose="02040503050406030204" pitchFamily="18" charset="0"/>
                            </a:rPr>
                            <m:t>𝜋</m:t>
                          </m:r>
                        </m:e>
                        <m:sub>
                          <m:r>
                            <a:rPr lang="en-US" sz="2400" b="0" i="1" smtClean="0">
                              <a:gradFill>
                                <a:gsLst>
                                  <a:gs pos="2917">
                                    <a:schemeClr val="tx1"/>
                                  </a:gs>
                                  <a:gs pos="30000">
                                    <a:schemeClr val="tx1"/>
                                  </a:gs>
                                </a:gsLst>
                                <a:lin ang="5400000" scaled="0"/>
                              </a:gradFill>
                              <a:latin typeface="Cambria Math" panose="02040503050406030204" pitchFamily="18" charset="0"/>
                            </a:rPr>
                            <m:t>3</m:t>
                          </m:r>
                        </m:sub>
                      </m:sSub>
                      <m:r>
                        <a:rPr lang="en-US" sz="2400" b="0" i="1" smtClean="0">
                          <a:gradFill>
                            <a:gsLst>
                              <a:gs pos="2917">
                                <a:schemeClr val="tx1"/>
                              </a:gs>
                              <a:gs pos="30000">
                                <a:schemeClr val="tx1"/>
                              </a:gs>
                            </a:gsLst>
                            <a:lin ang="5400000" scaled="0"/>
                          </a:gradFill>
                          <a:latin typeface="Cambria Math" panose="02040503050406030204" pitchFamily="18" charset="0"/>
                        </a:rPr>
                        <m:t>)</m:t>
                      </m:r>
                    </m:oMath>
                  </m:oMathPara>
                </a14:m>
                <a:endParaRPr lang="en-US" sz="2400" dirty="0">
                  <a:gradFill>
                    <a:gsLst>
                      <a:gs pos="2917">
                        <a:schemeClr val="tx1"/>
                      </a:gs>
                      <a:gs pos="30000">
                        <a:schemeClr val="tx1"/>
                      </a:gs>
                    </a:gsLst>
                    <a:lin ang="5400000" scaled="0"/>
                  </a:gradFill>
                </a:endParaRPr>
              </a:p>
            </p:txBody>
          </p:sp>
        </mc:Choice>
        <mc:Fallback xmlns="">
          <p:sp>
            <p:nvSpPr>
              <p:cNvPr id="61" name="TextBox 60">
                <a:extLst>
                  <a:ext uri="{FF2B5EF4-FFF2-40B4-BE49-F238E27FC236}">
                    <a16:creationId xmlns:a16="http://schemas.microsoft.com/office/drawing/2014/main" id="{E8DE0F1B-07D6-4A70-A75E-05939BF2F63E}"/>
                  </a:ext>
                </a:extLst>
              </p:cNvPr>
              <p:cNvSpPr txBox="1">
                <a:spLocks noRot="1" noChangeAspect="1" noMove="1" noResize="1" noEditPoints="1" noAdjustHandles="1" noChangeArrowheads="1" noChangeShapeType="1" noTextEdit="1"/>
              </p:cNvSpPr>
              <p:nvPr/>
            </p:nvSpPr>
            <p:spPr>
              <a:xfrm>
                <a:off x="4829851" y="5100750"/>
                <a:ext cx="908839" cy="409343"/>
              </a:xfrm>
              <a:prstGeom prst="rect">
                <a:avLst/>
              </a:prstGeom>
              <a:blipFill>
                <a:blip r:embed="rId15"/>
                <a:stretch>
                  <a:fillRect/>
                </a:stretch>
              </a:blipFill>
            </p:spPr>
            <p:txBody>
              <a:bodyPr/>
              <a:lstStyle/>
              <a:p>
                <a:r>
                  <a:rPr lang="en-US">
                    <a:noFill/>
                  </a:rPr>
                  <a:t> </a:t>
                </a:r>
              </a:p>
            </p:txBody>
          </p:sp>
        </mc:Fallback>
      </mc:AlternateContent>
      <p:sp>
        <p:nvSpPr>
          <p:cNvPr id="62" name="Plus Sign 61">
            <a:extLst>
              <a:ext uri="{FF2B5EF4-FFF2-40B4-BE49-F238E27FC236}">
                <a16:creationId xmlns:a16="http://schemas.microsoft.com/office/drawing/2014/main" id="{3096AC39-2373-4D52-9141-7A71F85177AC}"/>
              </a:ext>
            </a:extLst>
          </p:cNvPr>
          <p:cNvSpPr/>
          <p:nvPr/>
        </p:nvSpPr>
        <p:spPr bwMode="auto">
          <a:xfrm>
            <a:off x="4163429" y="5895905"/>
            <a:ext cx="284517" cy="339177"/>
          </a:xfrm>
          <a:prstGeom prst="mathPlus">
            <a:avLst/>
          </a:prstGeom>
          <a:solidFill>
            <a:srgbClr val="333333"/>
          </a:solidFill>
          <a:ln>
            <a:solidFill>
              <a:srgbClr val="442359"/>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5C171233-FEAA-4A08-9C78-7E1786BB215B}"/>
                  </a:ext>
                </a:extLst>
              </p:cNvPr>
              <p:cNvSpPr txBox="1"/>
              <p:nvPr/>
            </p:nvSpPr>
            <p:spPr>
              <a:xfrm>
                <a:off x="67651" y="5529029"/>
                <a:ext cx="9906000" cy="893065"/>
              </a:xfrm>
              <a:prstGeom prst="rect">
                <a:avLst/>
              </a:prstGeom>
              <a:noFill/>
            </p:spPr>
            <p:txBody>
              <a:bodyPr wrap="square" lIns="0" tIns="0" rIns="0" bIns="0" rtlCol="0">
                <a:spAutoFit/>
              </a:bodyPr>
              <a:lstStyle/>
              <a:p>
                <a:pPr>
                  <a:lnSpc>
                    <a:spcPct val="90000"/>
                  </a:lnSpc>
                  <a:spcAft>
                    <a:spcPts val="600"/>
                  </a:spcAft>
                </a:pPr>
                <a14:m>
                  <m:oMath xmlns:m="http://schemas.openxmlformats.org/officeDocument/2006/math">
                    <m:d>
                      <m:dPr>
                        <m:begChr m:val="⟨"/>
                        <m:endChr m:val="⟩"/>
                        <m:ctrlPr>
                          <a:rPr lang="en-US" sz="6600" i="1" smtClean="0">
                            <a:gradFill>
                              <a:gsLst>
                                <a:gs pos="2917">
                                  <a:schemeClr val="tx1"/>
                                </a:gs>
                                <a:gs pos="30000">
                                  <a:schemeClr val="tx1"/>
                                </a:gs>
                              </a:gsLst>
                              <a:lin ang="5400000" scaled="0"/>
                            </a:gradFill>
                            <a:latin typeface="Cambria Math" panose="02040503050406030204" pitchFamily="18" charset="0"/>
                          </a:rPr>
                        </m:ctrlPr>
                      </m:dPr>
                      <m:e>
                        <m:r>
                          <a:rPr lang="en-US" sz="6600" b="0" i="1" smtClean="0">
                            <a:gradFill>
                              <a:gsLst>
                                <a:gs pos="2917">
                                  <a:schemeClr val="tx1"/>
                                </a:gs>
                                <a:gs pos="30000">
                                  <a:schemeClr val="tx1"/>
                                </a:gs>
                              </a:gsLst>
                              <a:lin ang="5400000" scaled="0"/>
                            </a:gradFill>
                            <a:latin typeface="Cambria Math" panose="02040503050406030204" pitchFamily="18" charset="0"/>
                          </a:rPr>
                          <m:t>                                ,           </m:t>
                        </m:r>
                      </m:e>
                    </m:d>
                  </m:oMath>
                </a14:m>
                <a:r>
                  <a:rPr lang="en-US" sz="1200" dirty="0">
                    <a:gradFill>
                      <a:gsLst>
                        <a:gs pos="2917">
                          <a:schemeClr val="tx1"/>
                        </a:gs>
                        <a:gs pos="30000">
                          <a:schemeClr val="tx1"/>
                        </a:gs>
                      </a:gsLst>
                      <a:lin ang="5400000" scaled="0"/>
                    </a:gradFill>
                  </a:rPr>
                  <a:t>    </a:t>
                </a:r>
              </a:p>
            </p:txBody>
          </p:sp>
        </mc:Choice>
        <mc:Fallback xmlns="">
          <p:sp>
            <p:nvSpPr>
              <p:cNvPr id="63" name="TextBox 62">
                <a:extLst>
                  <a:ext uri="{FF2B5EF4-FFF2-40B4-BE49-F238E27FC236}">
                    <a16:creationId xmlns:a16="http://schemas.microsoft.com/office/drawing/2014/main" id="{5C171233-FEAA-4A08-9C78-7E1786BB215B}"/>
                  </a:ext>
                </a:extLst>
              </p:cNvPr>
              <p:cNvSpPr txBox="1">
                <a:spLocks noRot="1" noChangeAspect="1" noMove="1" noResize="1" noEditPoints="1" noAdjustHandles="1" noChangeArrowheads="1" noChangeShapeType="1" noTextEdit="1"/>
              </p:cNvSpPr>
              <p:nvPr/>
            </p:nvSpPr>
            <p:spPr>
              <a:xfrm>
                <a:off x="67651" y="5529029"/>
                <a:ext cx="9906000" cy="893065"/>
              </a:xfrm>
              <a:prstGeom prst="rect">
                <a:avLst/>
              </a:prstGeom>
              <a:blipFill>
                <a:blip r:embed="rId16"/>
                <a:stretch>
                  <a:fillRect/>
                </a:stretch>
              </a:blipFill>
            </p:spPr>
            <p:txBody>
              <a:bodyPr/>
              <a:lstStyle/>
              <a:p>
                <a:r>
                  <a:rPr lang="en-US">
                    <a:noFill/>
                  </a:rPr>
                  <a:t> </a:t>
                </a:r>
              </a:p>
            </p:txBody>
          </p:sp>
        </mc:Fallback>
      </mc:AlternateContent>
      <p:sp>
        <p:nvSpPr>
          <p:cNvPr id="64" name="TextBox 63">
            <a:extLst>
              <a:ext uri="{FF2B5EF4-FFF2-40B4-BE49-F238E27FC236}">
                <a16:creationId xmlns:a16="http://schemas.microsoft.com/office/drawing/2014/main" id="{1E08493D-E4DB-46DF-AD03-8F9EF7FD5E40}"/>
              </a:ext>
            </a:extLst>
          </p:cNvPr>
          <p:cNvSpPr txBox="1"/>
          <p:nvPr/>
        </p:nvSpPr>
        <p:spPr>
          <a:xfrm>
            <a:off x="8179138" y="6108162"/>
            <a:ext cx="4344716"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Adapted from [Lin et al 2015]</a:t>
            </a:r>
          </a:p>
        </p:txBody>
      </p:sp>
      <mc:AlternateContent xmlns:mc="http://schemas.openxmlformats.org/markup-compatibility/2006" xmlns:a14="http://schemas.microsoft.com/office/drawing/2010/main">
        <mc:Choice Requires="a14">
          <p:sp>
            <p:nvSpPr>
              <p:cNvPr id="65" name="Rectangle 64">
                <a:extLst>
                  <a:ext uri="{FF2B5EF4-FFF2-40B4-BE49-F238E27FC236}">
                    <a16:creationId xmlns:a16="http://schemas.microsoft.com/office/drawing/2014/main" id="{037C7568-8714-4FA8-B8B4-5D889A3E1573}"/>
                  </a:ext>
                </a:extLst>
              </p:cNvPr>
              <p:cNvSpPr/>
              <p:nvPr/>
            </p:nvSpPr>
            <p:spPr>
              <a:xfrm>
                <a:off x="7583308" y="1655811"/>
                <a:ext cx="4369338" cy="1253933"/>
              </a:xfrm>
              <a:prstGeom prst="rect">
                <a:avLst/>
              </a:prstGeom>
              <a:ln>
                <a:solidFill>
                  <a:schemeClr val="accent1"/>
                </a:solidFill>
              </a:ln>
            </p:spPr>
            <p:txBody>
              <a:bodyPr wrap="none">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𝑓</m:t>
                      </m:r>
                      <m:d>
                        <m:dPr>
                          <m:ctrlPr>
                            <a:rPr lang="en-US" sz="2000" i="1">
                              <a:latin typeface="Cambria Math" panose="02040503050406030204" pitchFamily="18" charset="0"/>
                            </a:rPr>
                          </m:ctrlPr>
                        </m:dPr>
                        <m:e>
                          <m:r>
                            <a:rPr lang="en-US" sz="2000" i="1">
                              <a:latin typeface="Cambria Math" panose="02040503050406030204" pitchFamily="18" charset="0"/>
                            </a:rPr>
                            <m:t>𝑠</m:t>
                          </m:r>
                          <m:r>
                            <a:rPr lang="en-US" sz="2000" i="1">
                              <a:latin typeface="Cambria Math" panose="02040503050406030204" pitchFamily="18" charset="0"/>
                            </a:rPr>
                            <m:t>,</m:t>
                          </m:r>
                          <m:r>
                            <a:rPr lang="en-US" sz="2000" i="1">
                              <a:latin typeface="Cambria Math" panose="02040503050406030204" pitchFamily="18" charset="0"/>
                            </a:rPr>
                            <m:t>𝑟</m:t>
                          </m:r>
                          <m:r>
                            <a:rPr lang="en-US" sz="2000" i="1">
                              <a:latin typeface="Cambria Math" panose="02040503050406030204" pitchFamily="18" charset="0"/>
                            </a:rPr>
                            <m:t>,</m:t>
                          </m:r>
                          <m:r>
                            <a:rPr lang="en-US" sz="2000" i="1">
                              <a:latin typeface="Cambria Math" panose="02040503050406030204" pitchFamily="18" charset="0"/>
                            </a:rPr>
                            <m:t>𝑡</m:t>
                          </m:r>
                        </m:e>
                      </m:d>
                      <m:r>
                        <a:rPr lang="en-US" sz="2000" i="1">
                          <a:latin typeface="Cambria Math" panose="02040503050406030204" pitchFamily="18" charset="0"/>
                        </a:rPr>
                        <m:t>=</m:t>
                      </m:r>
                      <m:sSubSup>
                        <m:sSubSupPr>
                          <m:ctrlPr>
                            <a:rPr lang="en-US" sz="2000" i="1">
                              <a:latin typeface="Cambria Math" panose="02040503050406030204" pitchFamily="18" charset="0"/>
                            </a:rPr>
                          </m:ctrlPr>
                        </m:sSubSupPr>
                        <m:e>
                          <m:r>
                            <a:rPr lang="en-US" sz="2000" i="1">
                              <a:latin typeface="Cambria Math" panose="02040503050406030204" pitchFamily="18" charset="0"/>
                            </a:rPr>
                            <m:t>𝑥</m:t>
                          </m:r>
                        </m:e>
                        <m:sub>
                          <m:r>
                            <a:rPr lang="en-US" sz="2000" i="1">
                              <a:latin typeface="Cambria Math" panose="02040503050406030204" pitchFamily="18" charset="0"/>
                            </a:rPr>
                            <m:t>𝑠</m:t>
                          </m:r>
                        </m:sub>
                        <m:sup>
                          <m:r>
                            <a:rPr lang="en-US" sz="2000" i="1">
                              <a:latin typeface="Cambria Math" panose="02040503050406030204" pitchFamily="18" charset="0"/>
                            </a:rPr>
                            <m:t>𝑇</m:t>
                          </m:r>
                        </m:sup>
                      </m:sSubSup>
                      <m:sSub>
                        <m:sSubPr>
                          <m:ctrlPr>
                            <a:rPr lang="en-US" sz="2000" i="1">
                              <a:latin typeface="Cambria Math" panose="02040503050406030204" pitchFamily="18" charset="0"/>
                            </a:rPr>
                          </m:ctrlPr>
                        </m:sSubPr>
                        <m:e>
                          <m:r>
                            <a:rPr lang="en-US" sz="2000" i="1">
                              <a:latin typeface="Cambria Math" panose="02040503050406030204" pitchFamily="18" charset="0"/>
                            </a:rPr>
                            <m:t>𝑊</m:t>
                          </m:r>
                        </m:e>
                        <m:sub>
                          <m:r>
                            <a:rPr lang="en-US" sz="2000" i="1">
                              <a:latin typeface="Cambria Math" panose="02040503050406030204" pitchFamily="18" charset="0"/>
                            </a:rPr>
                            <m:t>𝑟</m:t>
                          </m:r>
                        </m:sub>
                      </m:sSub>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𝑡</m:t>
                          </m:r>
                        </m:sub>
                      </m:sSub>
                      <m:r>
                        <a:rPr lang="en-US" sz="2000" i="1">
                          <a:latin typeface="Cambria Math" panose="02040503050406030204" pitchFamily="18" charset="0"/>
                        </a:rPr>
                        <m:t>+</m:t>
                      </m:r>
                    </m:oMath>
                  </m:oMathPara>
                </a14:m>
                <a:endParaRPr lang="en-US" sz="200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m:rPr>
                          <m:sty m:val="p"/>
                        </m:rPr>
                        <a:rPr lang="en-US" sz="2000">
                          <a:latin typeface="Cambria Math" panose="02040503050406030204" pitchFamily="18" charset="0"/>
                        </a:rPr>
                        <m:t>vec</m:t>
                      </m:r>
                      <m:r>
                        <a:rPr lang="en-US" sz="2000" i="1">
                          <a:latin typeface="Cambria Math" panose="02040503050406030204" pitchFamily="18" charset="0"/>
                        </a:rPr>
                        <m:t>(</m:t>
                      </m:r>
                      <m:sSup>
                        <m:sSupPr>
                          <m:ctrlPr>
                            <a:rPr lang="en-US" sz="2000" i="1">
                              <a:latin typeface="Cambria Math" panose="02040503050406030204" pitchFamily="18" charset="0"/>
                            </a:rPr>
                          </m:ctrlPr>
                        </m:sSupPr>
                        <m:e>
                          <m:nary>
                            <m:naryPr>
                              <m:chr m:val="∑"/>
                              <m:supHide m:val="on"/>
                              <m:ctrlPr>
                                <a:rPr lang="en-US" sz="2000" i="1">
                                  <a:latin typeface="Cambria Math" panose="02040503050406030204" pitchFamily="18" charset="0"/>
                                </a:rPr>
                              </m:ctrlPr>
                            </m:naryPr>
                            <m:sub>
                              <m:r>
                                <a:rPr lang="en-US" sz="2000" i="1">
                                  <a:latin typeface="Cambria Math" panose="02040503050406030204" pitchFamily="18" charset="0"/>
                                </a:rPr>
                                <m:t>𝜋</m:t>
                              </m:r>
                              <m:r>
                                <a:rPr lang="en-US" sz="2000" i="1">
                                  <a:latin typeface="Cambria Math" panose="02040503050406030204" pitchFamily="18" charset="0"/>
                                </a:rPr>
                                <m:t>∈</m:t>
                              </m:r>
                              <m:r>
                                <m:rPr>
                                  <m:sty m:val="p"/>
                                </m:rPr>
                                <a:rPr lang="en-US" sz="2000">
                                  <a:latin typeface="Cambria Math" panose="02040503050406030204" pitchFamily="18" charset="0"/>
                                </a:rPr>
                                <m:t>Π</m:t>
                              </m:r>
                              <m:r>
                                <a:rPr lang="en-US" sz="2000" i="1">
                                  <a:latin typeface="Cambria Math" panose="02040503050406030204" pitchFamily="18" charset="0"/>
                                </a:rPr>
                                <m:t>(</m:t>
                              </m:r>
                              <m:r>
                                <a:rPr lang="en-US" sz="2000" i="1">
                                  <a:latin typeface="Cambria Math" panose="02040503050406030204" pitchFamily="18" charset="0"/>
                                </a:rPr>
                                <m:t>𝑠</m:t>
                              </m:r>
                              <m:r>
                                <a:rPr lang="en-US" sz="2000" i="1">
                                  <a:latin typeface="Cambria Math" panose="02040503050406030204" pitchFamily="18" charset="0"/>
                                </a:rPr>
                                <m:t>,</m:t>
                              </m:r>
                              <m:r>
                                <a:rPr lang="en-US" sz="2000" i="1">
                                  <a:latin typeface="Cambria Math" panose="02040503050406030204" pitchFamily="18" charset="0"/>
                                </a:rPr>
                                <m:t>𝑡</m:t>
                              </m:r>
                              <m:r>
                                <a:rPr lang="en-US" sz="2000" i="1">
                                  <a:latin typeface="Cambria Math" panose="02040503050406030204" pitchFamily="18" charset="0"/>
                                </a:rPr>
                                <m:t>)</m:t>
                              </m:r>
                            </m:sub>
                            <m:sup/>
                            <m:e>
                              <m:r>
                                <a:rPr lang="en-US" sz="2000" i="1">
                                  <a:latin typeface="Cambria Math" panose="02040503050406030204" pitchFamily="18" charset="0"/>
                                </a:rPr>
                                <m:t>𝑃</m:t>
                              </m:r>
                              <m:d>
                                <m:dPr>
                                  <m:ctrlPr>
                                    <a:rPr lang="en-US" sz="2000" i="1">
                                      <a:latin typeface="Cambria Math" panose="02040503050406030204" pitchFamily="18" charset="0"/>
                                    </a:rPr>
                                  </m:ctrlPr>
                                </m:dPr>
                                <m:e>
                                  <m:r>
                                    <a:rPr lang="en-US" sz="2000" i="1">
                                      <a:latin typeface="Cambria Math" panose="02040503050406030204" pitchFamily="18" charset="0"/>
                                    </a:rPr>
                                    <m:t>𝑡</m:t>
                                  </m:r>
                                </m:e>
                                <m:e>
                                  <m:r>
                                    <a:rPr lang="en-US" sz="2000" i="1">
                                      <a:latin typeface="Cambria Math" panose="02040503050406030204" pitchFamily="18" charset="0"/>
                                    </a:rPr>
                                    <m:t>𝑠</m:t>
                                  </m:r>
                                  <m:r>
                                    <a:rPr lang="en-US" sz="2000" i="1">
                                      <a:latin typeface="Cambria Math" panose="02040503050406030204" pitchFamily="18" charset="0"/>
                                    </a:rPr>
                                    <m:t>,</m:t>
                                  </m:r>
                                  <m:r>
                                    <a:rPr lang="en-US" sz="2000" i="1">
                                      <a:latin typeface="Cambria Math" panose="02040503050406030204" pitchFamily="18" charset="0"/>
                                    </a:rPr>
                                    <m:t>𝜋</m:t>
                                  </m:r>
                                </m:e>
                              </m:d>
                              <m:r>
                                <m:rPr>
                                  <m:sty m:val="p"/>
                                </m:rPr>
                                <a:rPr lang="en-US" sz="2000">
                                  <a:latin typeface="Cambria Math" panose="02040503050406030204" pitchFamily="18" charset="0"/>
                                </a:rPr>
                                <m:t>Φ</m:t>
                              </m:r>
                              <m:d>
                                <m:dPr>
                                  <m:ctrlPr>
                                    <a:rPr lang="en-US" sz="2000" i="1">
                                      <a:latin typeface="Cambria Math" panose="02040503050406030204" pitchFamily="18" charset="0"/>
                                    </a:rPr>
                                  </m:ctrlPr>
                                </m:dPr>
                                <m:e>
                                  <m:r>
                                    <a:rPr lang="en-US" sz="2000" i="1">
                                      <a:latin typeface="Cambria Math" panose="02040503050406030204" pitchFamily="18" charset="0"/>
                                    </a:rPr>
                                    <m:t>𝜋</m:t>
                                  </m:r>
                                </m:e>
                              </m:d>
                              <m:r>
                                <a:rPr lang="en-US" sz="2000" i="1">
                                  <a:latin typeface="Cambria Math" panose="02040503050406030204" pitchFamily="18" charset="0"/>
                                </a:rPr>
                                <m:t> )</m:t>
                              </m:r>
                              <m:r>
                                <a:rPr lang="en-US" sz="2000">
                                  <a:latin typeface="Cambria Math" panose="02040503050406030204" pitchFamily="18" charset="0"/>
                                </a:rPr>
                                <m:t> </m:t>
                              </m:r>
                            </m:e>
                          </m:nary>
                        </m:e>
                        <m:sup>
                          <m:r>
                            <m:rPr>
                              <m:sty m:val="p"/>
                            </m:rPr>
                            <a:rPr lang="en-US" sz="2000">
                              <a:latin typeface="Cambria Math" panose="02040503050406030204" pitchFamily="18" charset="0"/>
                            </a:rPr>
                            <m:t>T</m:t>
                          </m:r>
                          <m:r>
                            <a:rPr lang="en-US" sz="2000">
                              <a:latin typeface="Cambria Math" panose="02040503050406030204" pitchFamily="18" charset="0"/>
                            </a:rPr>
                            <m:t> </m:t>
                          </m:r>
                        </m:sup>
                      </m:sSup>
                      <m:r>
                        <m:rPr>
                          <m:sty m:val="p"/>
                        </m:rPr>
                        <a:rPr lang="en-US" sz="2000">
                          <a:latin typeface="Cambria Math" panose="02040503050406030204" pitchFamily="18" charset="0"/>
                        </a:rPr>
                        <m:t>vec</m:t>
                      </m:r>
                      <m:r>
                        <a:rPr lang="en-US" sz="2000">
                          <a:latin typeface="Cambria Math" panose="02040503050406030204" pitchFamily="18" charset="0"/>
                        </a:rPr>
                        <m:t>(</m:t>
                      </m:r>
                      <m:sSub>
                        <m:sSubPr>
                          <m:ctrlPr>
                            <a:rPr lang="en-US" sz="2000" i="1">
                              <a:latin typeface="Cambria Math" panose="02040503050406030204" pitchFamily="18" charset="0"/>
                            </a:rPr>
                          </m:ctrlPr>
                        </m:sSubPr>
                        <m:e>
                          <m:r>
                            <m:rPr>
                              <m:sty m:val="p"/>
                            </m:rPr>
                            <a:rPr lang="en-US" sz="2000">
                              <a:latin typeface="Cambria Math" panose="02040503050406030204" pitchFamily="18" charset="0"/>
                            </a:rPr>
                            <m:t>W</m:t>
                          </m:r>
                        </m:e>
                        <m:sub>
                          <m:r>
                            <m:rPr>
                              <m:sty m:val="p"/>
                            </m:rPr>
                            <a:rPr lang="en-US" sz="2000">
                              <a:latin typeface="Cambria Math" panose="02040503050406030204" pitchFamily="18" charset="0"/>
                            </a:rPr>
                            <m:t>r</m:t>
                          </m:r>
                        </m:sub>
                      </m:sSub>
                      <m:r>
                        <a:rPr lang="en-US" sz="2000">
                          <a:latin typeface="Cambria Math" panose="02040503050406030204" pitchFamily="18" charset="0"/>
                        </a:rPr>
                        <m:t>)</m:t>
                      </m:r>
                    </m:oMath>
                  </m:oMathPara>
                </a14:m>
                <a:endParaRPr lang="en-US" sz="2000" dirty="0"/>
              </a:p>
            </p:txBody>
          </p:sp>
        </mc:Choice>
        <mc:Fallback xmlns="">
          <p:sp>
            <p:nvSpPr>
              <p:cNvPr id="65" name="Rectangle 64">
                <a:extLst>
                  <a:ext uri="{FF2B5EF4-FFF2-40B4-BE49-F238E27FC236}">
                    <a16:creationId xmlns:a16="http://schemas.microsoft.com/office/drawing/2014/main" id="{037C7568-8714-4FA8-B8B4-5D889A3E1573}"/>
                  </a:ext>
                </a:extLst>
              </p:cNvPr>
              <p:cNvSpPr>
                <a:spLocks noRot="1" noChangeAspect="1" noMove="1" noResize="1" noEditPoints="1" noAdjustHandles="1" noChangeArrowheads="1" noChangeShapeType="1" noTextEdit="1"/>
              </p:cNvSpPr>
              <p:nvPr/>
            </p:nvSpPr>
            <p:spPr>
              <a:xfrm>
                <a:off x="7583308" y="1655811"/>
                <a:ext cx="4369338" cy="1253933"/>
              </a:xfrm>
              <a:prstGeom prst="rect">
                <a:avLst/>
              </a:prstGeom>
              <a:blipFill>
                <a:blip r:embed="rId17"/>
                <a:stretch>
                  <a:fillRect/>
                </a:stretch>
              </a:blipFill>
              <a:ln>
                <a:solidFill>
                  <a:schemeClr val="accent1"/>
                </a:solidFill>
              </a:ln>
            </p:spPr>
            <p:txBody>
              <a:bodyPr/>
              <a:lstStyle/>
              <a:p>
                <a:r>
                  <a:rPr lang="en-US">
                    <a:noFill/>
                  </a:rPr>
                  <a:t> </a:t>
                </a:r>
              </a:p>
            </p:txBody>
          </p:sp>
        </mc:Fallback>
      </mc:AlternateContent>
    </p:spTree>
    <p:extLst>
      <p:ext uri="{BB962C8B-B14F-4D97-AF65-F5344CB8AC3E}">
        <p14:creationId xmlns:p14="http://schemas.microsoft.com/office/powerpoint/2010/main" val="589296070"/>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F37DAD-CC45-4EE2-B184-57DAA2E76642}"/>
              </a:ext>
            </a:extLst>
          </p:cNvPr>
          <p:cNvSpPr>
            <a:spLocks noGrp="1"/>
          </p:cNvSpPr>
          <p:nvPr>
            <p:ph type="title"/>
          </p:nvPr>
        </p:nvSpPr>
        <p:spPr/>
        <p:txBody>
          <a:bodyPr/>
          <a:lstStyle/>
          <a:p>
            <a:r>
              <a:rPr lang="en-US" dirty="0"/>
              <a:t>Issue #1: Number of Paths Grows Exponentially</a:t>
            </a:r>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8DA97723-BC00-4F0F-BE11-CCA152D081AC}"/>
                  </a:ext>
                </a:extLst>
              </p:cNvPr>
              <p:cNvSpPr>
                <a:spLocks noGrp="1"/>
              </p:cNvSpPr>
              <p:nvPr>
                <p:ph sz="quarter" idx="10"/>
              </p:nvPr>
            </p:nvSpPr>
            <p:spPr>
              <a:xfrm>
                <a:off x="274320" y="1529364"/>
                <a:ext cx="11856110" cy="4864922"/>
              </a:xfrm>
            </p:spPr>
            <p:txBody>
              <a:bodyPr/>
              <a:lstStyle/>
              <a:p>
                <a:pPr lvl="1"/>
                <a:r>
                  <a:rPr lang="en-US" dirty="0"/>
                  <a:t>Prior methods have enumerated and stored active path types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𝜋</m:t>
                        </m:r>
                      </m:e>
                      <m:sub>
                        <m:r>
                          <a:rPr lang="en-US" i="1">
                            <a:latin typeface="Cambria Math" panose="02040503050406030204" pitchFamily="18" charset="0"/>
                          </a:rPr>
                          <m:t>𝑘</m:t>
                        </m:r>
                      </m:sub>
                    </m:sSub>
                  </m:oMath>
                </a14:m>
                <a:r>
                  <a:rPr lang="en-US" dirty="0"/>
                  <a:t> for all entity pairs</a:t>
                </a:r>
                <a:r>
                  <a:rPr lang="en-US" sz="2400" dirty="0"/>
                  <a:t>.</a:t>
                </a:r>
                <a:endParaRPr lang="en-US" dirty="0"/>
              </a:p>
              <a:p>
                <a:pPr lvl="1"/>
                <a:r>
                  <a:rPr lang="en-US" dirty="0"/>
                  <a:t>Number of possible path types for a graph with 3,000 relation types:</a:t>
                </a:r>
              </a:p>
              <a:p>
                <a:pPr lvl="1"/>
                <a:endParaRPr lang="en-US" sz="2394" dirty="0"/>
              </a:p>
              <a:p>
                <a:pPr lvl="1"/>
                <a:endParaRPr lang="en-US" sz="2394" dirty="0"/>
              </a:p>
              <a:p>
                <a:pPr lvl="1"/>
                <a:endParaRPr lang="en-US" sz="2394" dirty="0"/>
              </a:p>
              <a:p>
                <a:pPr lvl="1"/>
                <a:endParaRPr lang="en-US" sz="2394" dirty="0"/>
              </a:p>
              <a:p>
                <a:pPr lvl="1"/>
                <a:r>
                  <a:rPr lang="en-US" dirty="0"/>
                  <a:t>Grows exponentially as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m:t>
                        </m:r>
                        <m:r>
                          <a:rPr lang="en-US" i="1">
                            <a:latin typeface="Cambria Math" panose="02040503050406030204" pitchFamily="18" charset="0"/>
                          </a:rPr>
                          <m:t>𝑅</m:t>
                        </m:r>
                        <m:r>
                          <a:rPr lang="en-US" i="1">
                            <a:latin typeface="Cambria Math" panose="02040503050406030204" pitchFamily="18" charset="0"/>
                          </a:rPr>
                          <m:t>|</m:t>
                        </m:r>
                      </m:e>
                      <m:sup>
                        <m:r>
                          <a:rPr lang="en-US" i="1">
                            <a:latin typeface="Cambria Math" panose="02040503050406030204" pitchFamily="18" charset="0"/>
                          </a:rPr>
                          <m:t>𝐿</m:t>
                        </m:r>
                      </m:sup>
                    </m:sSup>
                  </m:oMath>
                </a14:m>
                <a:endParaRPr lang="en-US" dirty="0"/>
              </a:p>
              <a:p>
                <a:pPr lvl="1"/>
                <a14:m>
                  <m:oMath xmlns:m="http://schemas.openxmlformats.org/officeDocument/2006/math">
                    <m:r>
                      <a:rPr lang="en-US" i="1">
                        <a:latin typeface="Cambria Math" panose="02040503050406030204" pitchFamily="18" charset="0"/>
                      </a:rPr>
                      <m:t>|</m:t>
                    </m:r>
                    <m:r>
                      <a:rPr lang="en-US" i="1">
                        <a:latin typeface="Cambria Math" panose="02040503050406030204" pitchFamily="18" charset="0"/>
                      </a:rPr>
                      <m:t>𝑅</m:t>
                    </m:r>
                    <m:r>
                      <a:rPr lang="en-US" i="1">
                        <a:latin typeface="Cambria Math" panose="02040503050406030204" pitchFamily="18" charset="0"/>
                      </a:rPr>
                      <m:t>|</m:t>
                    </m:r>
                  </m:oMath>
                </a14:m>
                <a:r>
                  <a:rPr lang="en-US" dirty="0"/>
                  <a:t> increases substantially when textual relation links are considered.</a:t>
                </a:r>
              </a:p>
              <a:p>
                <a:pPr lvl="1"/>
                <a:r>
                  <a:rPr lang="en-US" dirty="0"/>
                  <a:t>Prior methods: heavy pruning or sampling </a:t>
                </a:r>
                <a:r>
                  <a:rPr lang="en-US" sz="2400" dirty="0"/>
                  <a:t>[Lao et al 2011, Lin et al 2015, Guu et al 2015]</a:t>
                </a:r>
                <a:r>
                  <a:rPr lang="en-US" dirty="0"/>
                  <a:t>.</a:t>
                </a:r>
                <a:endParaRPr lang="en-US" sz="3600" dirty="0"/>
              </a:p>
            </p:txBody>
          </p:sp>
        </mc:Choice>
        <mc:Fallback xmlns="">
          <p:sp>
            <p:nvSpPr>
              <p:cNvPr id="5" name="Content Placeholder 2">
                <a:extLst>
                  <a:ext uri="{FF2B5EF4-FFF2-40B4-BE49-F238E27FC236}">
                    <a16:creationId xmlns:a16="http://schemas.microsoft.com/office/drawing/2014/main" id="{8DA97723-BC00-4F0F-BE11-CCA152D081AC}"/>
                  </a:ext>
                </a:extLst>
              </p:cNvPr>
              <p:cNvSpPr>
                <a:spLocks noGrp="1" noRot="1" noChangeAspect="1" noMove="1" noResize="1" noEditPoints="1" noAdjustHandles="1" noChangeArrowheads="1" noChangeShapeType="1" noTextEdit="1"/>
              </p:cNvSpPr>
              <p:nvPr>
                <p:ph sz="quarter" idx="10"/>
              </p:nvPr>
            </p:nvSpPr>
            <p:spPr>
              <a:xfrm>
                <a:off x="274320" y="1529364"/>
                <a:ext cx="11856110" cy="4864922"/>
              </a:xfrm>
              <a:blipFill>
                <a:blip r:embed="rId2"/>
                <a:stretch>
                  <a:fillRect/>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A3A05B23-BD4F-43E9-87DC-4AB3A396125C}"/>
              </a:ext>
            </a:extLst>
          </p:cNvPr>
          <p:cNvSpPr txBox="1"/>
          <p:nvPr/>
        </p:nvSpPr>
        <p:spPr>
          <a:xfrm>
            <a:off x="2656341" y="2911476"/>
            <a:ext cx="1251662" cy="1034805"/>
          </a:xfrm>
          <a:prstGeom prst="rect">
            <a:avLst/>
          </a:prstGeom>
          <a:noFill/>
        </p:spPr>
        <p:txBody>
          <a:bodyPr wrap="square" lIns="182425" tIns="145940" rIns="182425" bIns="145940" rtlCol="0">
            <a:spAutoFit/>
          </a:bodyPr>
          <a:lstStyle/>
          <a:p>
            <a:pPr defTabSz="932597" fontAlgn="base">
              <a:lnSpc>
                <a:spcPct val="90000"/>
              </a:lnSpc>
              <a:spcBef>
                <a:spcPct val="0"/>
              </a:spcBef>
              <a:spcAft>
                <a:spcPts val="599"/>
              </a:spcAft>
            </a:pPr>
            <a:r>
              <a:rPr lang="en-US" sz="2394" b="1" i="1" dirty="0">
                <a:gradFill>
                  <a:gsLst>
                    <a:gs pos="2917">
                      <a:srgbClr val="000000"/>
                    </a:gs>
                    <a:gs pos="30000">
                      <a:srgbClr val="000000"/>
                    </a:gs>
                  </a:gsLst>
                  <a:lin ang="5400000" scaled="0"/>
                </a:gradFill>
                <a:latin typeface="Arial" charset="0"/>
                <a:ea typeface="宋体"/>
              </a:rPr>
              <a:t>L=1</a:t>
            </a:r>
          </a:p>
          <a:p>
            <a:pPr defTabSz="932597" fontAlgn="base">
              <a:lnSpc>
                <a:spcPct val="90000"/>
              </a:lnSpc>
              <a:spcBef>
                <a:spcPct val="0"/>
              </a:spcBef>
              <a:spcAft>
                <a:spcPts val="599"/>
              </a:spcAft>
            </a:pPr>
            <a:r>
              <a:rPr lang="en-US" sz="2394" b="1" dirty="0">
                <a:gradFill>
                  <a:gsLst>
                    <a:gs pos="2917">
                      <a:srgbClr val="000000"/>
                    </a:gs>
                    <a:gs pos="30000">
                      <a:srgbClr val="000000"/>
                    </a:gs>
                  </a:gsLst>
                  <a:lin ang="5400000" scaled="0"/>
                </a:gradFill>
                <a:highlight>
                  <a:srgbClr val="00FF00"/>
                </a:highlight>
                <a:latin typeface="Arial" charset="0"/>
                <a:ea typeface="宋体"/>
              </a:rPr>
              <a:t>3000</a:t>
            </a:r>
          </a:p>
        </p:txBody>
      </p:sp>
      <p:sp>
        <p:nvSpPr>
          <p:cNvPr id="7" name="TextBox 6">
            <a:extLst>
              <a:ext uri="{FF2B5EF4-FFF2-40B4-BE49-F238E27FC236}">
                <a16:creationId xmlns:a16="http://schemas.microsoft.com/office/drawing/2014/main" id="{A9B693A2-0F26-48C9-ADD1-107E4B8C5187}"/>
              </a:ext>
            </a:extLst>
          </p:cNvPr>
          <p:cNvSpPr txBox="1"/>
          <p:nvPr/>
        </p:nvSpPr>
        <p:spPr>
          <a:xfrm>
            <a:off x="4025059" y="2902518"/>
            <a:ext cx="1612343" cy="1034805"/>
          </a:xfrm>
          <a:prstGeom prst="rect">
            <a:avLst/>
          </a:prstGeom>
          <a:noFill/>
        </p:spPr>
        <p:txBody>
          <a:bodyPr wrap="none" lIns="182425" tIns="145940" rIns="182425" bIns="145940" rtlCol="0">
            <a:spAutoFit/>
          </a:bodyPr>
          <a:lstStyle/>
          <a:p>
            <a:pPr defTabSz="932597" fontAlgn="base">
              <a:lnSpc>
                <a:spcPct val="90000"/>
              </a:lnSpc>
              <a:spcBef>
                <a:spcPct val="0"/>
              </a:spcBef>
              <a:spcAft>
                <a:spcPts val="599"/>
              </a:spcAft>
            </a:pPr>
            <a:r>
              <a:rPr lang="en-US" sz="2394" b="1" i="1" dirty="0">
                <a:gradFill>
                  <a:gsLst>
                    <a:gs pos="2917">
                      <a:srgbClr val="000000"/>
                    </a:gs>
                    <a:gs pos="30000">
                      <a:srgbClr val="000000"/>
                    </a:gs>
                  </a:gsLst>
                  <a:lin ang="5400000" scaled="0"/>
                </a:gradFill>
                <a:latin typeface="Arial" charset="0"/>
                <a:ea typeface="宋体"/>
              </a:rPr>
              <a:t>L=2</a:t>
            </a:r>
          </a:p>
          <a:p>
            <a:pPr defTabSz="932597" fontAlgn="base">
              <a:lnSpc>
                <a:spcPct val="90000"/>
              </a:lnSpc>
              <a:spcBef>
                <a:spcPct val="0"/>
              </a:spcBef>
              <a:spcAft>
                <a:spcPts val="599"/>
              </a:spcAft>
            </a:pPr>
            <a:r>
              <a:rPr lang="en-US" sz="2394" b="1" dirty="0">
                <a:gradFill>
                  <a:gsLst>
                    <a:gs pos="2917">
                      <a:srgbClr val="000000"/>
                    </a:gs>
                    <a:gs pos="30000">
                      <a:srgbClr val="000000"/>
                    </a:gs>
                  </a:gsLst>
                  <a:lin ang="5400000" scaled="0"/>
                </a:gradFill>
                <a:highlight>
                  <a:srgbClr val="FFFF00"/>
                </a:highlight>
                <a:latin typeface="Arial" charset="0"/>
                <a:ea typeface="宋体"/>
              </a:rPr>
              <a:t>9 million</a:t>
            </a:r>
          </a:p>
        </p:txBody>
      </p:sp>
      <p:sp>
        <p:nvSpPr>
          <p:cNvPr id="8" name="TextBox 7">
            <a:extLst>
              <a:ext uri="{FF2B5EF4-FFF2-40B4-BE49-F238E27FC236}">
                <a16:creationId xmlns:a16="http://schemas.microsoft.com/office/drawing/2014/main" id="{83EEA645-4AA6-488E-95B2-AAFAC1E07632}"/>
              </a:ext>
            </a:extLst>
          </p:cNvPr>
          <p:cNvSpPr txBox="1"/>
          <p:nvPr/>
        </p:nvSpPr>
        <p:spPr>
          <a:xfrm>
            <a:off x="5893958" y="2855104"/>
            <a:ext cx="1698905" cy="1034805"/>
          </a:xfrm>
          <a:prstGeom prst="rect">
            <a:avLst/>
          </a:prstGeom>
          <a:noFill/>
        </p:spPr>
        <p:txBody>
          <a:bodyPr wrap="none" lIns="182425" tIns="145940" rIns="182425" bIns="145940" rtlCol="0">
            <a:spAutoFit/>
          </a:bodyPr>
          <a:lstStyle/>
          <a:p>
            <a:pPr defTabSz="932597" fontAlgn="base">
              <a:lnSpc>
                <a:spcPct val="90000"/>
              </a:lnSpc>
              <a:spcBef>
                <a:spcPct val="0"/>
              </a:spcBef>
              <a:spcAft>
                <a:spcPts val="599"/>
              </a:spcAft>
            </a:pPr>
            <a:r>
              <a:rPr lang="en-US" sz="2394" b="1" i="1" dirty="0">
                <a:gradFill>
                  <a:gsLst>
                    <a:gs pos="2917">
                      <a:srgbClr val="000000"/>
                    </a:gs>
                    <a:gs pos="30000">
                      <a:srgbClr val="000000"/>
                    </a:gs>
                  </a:gsLst>
                  <a:lin ang="5400000" scaled="0"/>
                </a:gradFill>
                <a:latin typeface="Arial" charset="0"/>
                <a:ea typeface="宋体"/>
              </a:rPr>
              <a:t>L=3</a:t>
            </a:r>
          </a:p>
          <a:p>
            <a:pPr defTabSz="932597" fontAlgn="base">
              <a:lnSpc>
                <a:spcPct val="90000"/>
              </a:lnSpc>
              <a:spcBef>
                <a:spcPct val="0"/>
              </a:spcBef>
              <a:spcAft>
                <a:spcPts val="599"/>
              </a:spcAft>
            </a:pPr>
            <a:r>
              <a:rPr lang="en-US" sz="2394" b="1" dirty="0">
                <a:gradFill>
                  <a:gsLst>
                    <a:gs pos="2917">
                      <a:srgbClr val="000000"/>
                    </a:gs>
                    <a:gs pos="30000">
                      <a:srgbClr val="000000"/>
                    </a:gs>
                  </a:gsLst>
                  <a:lin ang="5400000" scaled="0"/>
                </a:gradFill>
                <a:highlight>
                  <a:srgbClr val="FF0000"/>
                </a:highlight>
                <a:latin typeface="Arial" charset="0"/>
                <a:ea typeface="宋体"/>
              </a:rPr>
              <a:t>27 billion</a:t>
            </a:r>
          </a:p>
        </p:txBody>
      </p:sp>
      <p:sp>
        <p:nvSpPr>
          <p:cNvPr id="9" name="TextBox 8">
            <a:extLst>
              <a:ext uri="{FF2B5EF4-FFF2-40B4-BE49-F238E27FC236}">
                <a16:creationId xmlns:a16="http://schemas.microsoft.com/office/drawing/2014/main" id="{EE472728-4A30-47DB-958F-252A58F74E6A}"/>
              </a:ext>
            </a:extLst>
          </p:cNvPr>
          <p:cNvSpPr txBox="1"/>
          <p:nvPr/>
        </p:nvSpPr>
        <p:spPr>
          <a:xfrm>
            <a:off x="7992693" y="2855104"/>
            <a:ext cx="1734171" cy="1034805"/>
          </a:xfrm>
          <a:prstGeom prst="rect">
            <a:avLst/>
          </a:prstGeom>
          <a:noFill/>
        </p:spPr>
        <p:txBody>
          <a:bodyPr wrap="none" lIns="182425" tIns="145940" rIns="182425" bIns="145940" rtlCol="0">
            <a:spAutoFit/>
          </a:bodyPr>
          <a:lstStyle/>
          <a:p>
            <a:pPr defTabSz="932597" fontAlgn="base">
              <a:lnSpc>
                <a:spcPct val="90000"/>
              </a:lnSpc>
              <a:spcBef>
                <a:spcPct val="0"/>
              </a:spcBef>
              <a:spcAft>
                <a:spcPts val="599"/>
              </a:spcAft>
            </a:pPr>
            <a:r>
              <a:rPr lang="en-US" sz="2394" b="1" i="1" dirty="0">
                <a:gradFill>
                  <a:gsLst>
                    <a:gs pos="2917">
                      <a:srgbClr val="000000"/>
                    </a:gs>
                    <a:gs pos="30000">
                      <a:srgbClr val="000000"/>
                    </a:gs>
                  </a:gsLst>
                  <a:lin ang="5400000" scaled="0"/>
                </a:gradFill>
                <a:latin typeface="Arial" charset="0"/>
                <a:ea typeface="宋体"/>
              </a:rPr>
              <a:t>L=4</a:t>
            </a:r>
          </a:p>
          <a:p>
            <a:pPr defTabSz="932597" fontAlgn="base">
              <a:lnSpc>
                <a:spcPct val="90000"/>
              </a:lnSpc>
              <a:spcBef>
                <a:spcPct val="0"/>
              </a:spcBef>
              <a:spcAft>
                <a:spcPts val="599"/>
              </a:spcAft>
            </a:pPr>
            <a:r>
              <a:rPr lang="en-US" sz="2394" b="1" dirty="0">
                <a:gradFill>
                  <a:gsLst>
                    <a:gs pos="2917">
                      <a:srgbClr val="000000"/>
                    </a:gs>
                    <a:gs pos="30000">
                      <a:srgbClr val="000000"/>
                    </a:gs>
                  </a:gsLst>
                  <a:lin ang="5400000" scaled="0"/>
                </a:gradFill>
                <a:highlight>
                  <a:srgbClr val="FF0000"/>
                </a:highlight>
                <a:latin typeface="Arial" charset="0"/>
                <a:ea typeface="宋体"/>
              </a:rPr>
              <a:t>81 trillion</a:t>
            </a:r>
          </a:p>
        </p:txBody>
      </p:sp>
    </p:spTree>
    <p:extLst>
      <p:ext uri="{BB962C8B-B14F-4D97-AF65-F5344CB8AC3E}">
        <p14:creationId xmlns:p14="http://schemas.microsoft.com/office/powerpoint/2010/main" val="2119119707"/>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p:cNvSpPr>
                <a:spLocks noGrp="1"/>
              </p:cNvSpPr>
              <p:nvPr>
                <p:ph type="body" sz="quarter" idx="10"/>
              </p:nvPr>
            </p:nvSpPr>
            <p:spPr>
              <a:xfrm>
                <a:off x="274638" y="1373109"/>
                <a:ext cx="11887200" cy="4776692"/>
              </a:xfrm>
            </p:spPr>
            <p:txBody>
              <a:bodyPr/>
              <a:lstStyle/>
              <a:p>
                <a:r>
                  <a:rPr lang="en-US" dirty="0"/>
                  <a:t>The first algebra problem solver</a:t>
                </a:r>
              </a:p>
              <a:p>
                <a:pPr lvl="1"/>
                <a:r>
                  <a:rPr lang="en-US" dirty="0"/>
                  <a:t>Translate a set of English statements to mathematical equations</a:t>
                </a:r>
              </a:p>
              <a:p>
                <a:pPr lvl="8"/>
                <a:endParaRPr lang="en-US" dirty="0"/>
              </a:p>
              <a:p>
                <a:r>
                  <a:rPr lang="en-US" dirty="0"/>
                  <a:t>Step 1: Simplify text and annotate operators</a:t>
                </a:r>
              </a:p>
              <a:p>
                <a:pPr lvl="1"/>
                <a:r>
                  <a:rPr lang="en-US" dirty="0"/>
                  <a:t>“twice” </a:t>
                </a:r>
                <a14:m>
                  <m:oMath xmlns:m="http://schemas.openxmlformats.org/officeDocument/2006/math">
                    <m:r>
                      <a:rPr lang="en-US" b="0" i="1" smtClean="0">
                        <a:latin typeface="Cambria Math" panose="02040503050406030204" pitchFamily="18" charset="0"/>
                      </a:rPr>
                      <m:t>→</m:t>
                    </m:r>
                  </m:oMath>
                </a14:m>
                <a:r>
                  <a:rPr lang="en-US" dirty="0"/>
                  <a:t> “two times”, “the square of” </a:t>
                </a:r>
                <a14:m>
                  <m:oMath xmlns:m="http://schemas.openxmlformats.org/officeDocument/2006/math">
                    <m:r>
                      <a:rPr lang="en-US" b="0" i="1" smtClean="0">
                        <a:latin typeface="Cambria Math" panose="02040503050406030204" pitchFamily="18" charset="0"/>
                      </a:rPr>
                      <m:t>→</m:t>
                    </m:r>
                  </m:oMath>
                </a14:m>
                <a:r>
                  <a:rPr lang="en-US" dirty="0"/>
                  <a:t> “square”</a:t>
                </a:r>
              </a:p>
              <a:p>
                <a:pPr lvl="1"/>
                <a:r>
                  <a:rPr lang="en-US" dirty="0"/>
                  <a:t>Tag operators like “plus”, “percent”, “times”</a:t>
                </a:r>
              </a:p>
              <a:p>
                <a:r>
                  <a:rPr lang="en-US" dirty="0"/>
                  <a:t>Step 2: Heuristics to break problem into simple sentences</a:t>
                </a:r>
              </a:p>
              <a:p>
                <a:r>
                  <a:rPr lang="en-US" dirty="0"/>
                  <a:t>Step 3: Mapping sentences to equations</a:t>
                </a:r>
              </a:p>
              <a:p>
                <a:pPr lvl="1"/>
                <a:r>
                  <a:rPr lang="en-US" dirty="0"/>
                  <a:t>Rules based on dictionary of words and numbers</a:t>
                </a:r>
              </a:p>
            </p:txBody>
          </p:sp>
        </mc:Choice>
        <mc:Fallback xmlns="">
          <p:sp>
            <p:nvSpPr>
              <p:cNvPr id="2" name="Text Placeholder 1"/>
              <p:cNvSpPr>
                <a:spLocks noGrp="1" noRot="1" noChangeAspect="1" noMove="1" noResize="1" noEditPoints="1" noAdjustHandles="1" noChangeArrowheads="1" noChangeShapeType="1" noTextEdit="1"/>
              </p:cNvSpPr>
              <p:nvPr>
                <p:ph type="body" sz="quarter" idx="10"/>
              </p:nvPr>
            </p:nvSpPr>
            <p:spPr>
              <a:xfrm>
                <a:off x="274638" y="1373109"/>
                <a:ext cx="11887200" cy="4776692"/>
              </a:xfrm>
              <a:blipFill>
                <a:blip r:embed="rId3"/>
                <a:stretch>
                  <a:fillRect/>
                </a:stretch>
              </a:blipFill>
            </p:spPr>
            <p:txBody>
              <a:bodyPr/>
              <a:lstStyle/>
              <a:p>
                <a:r>
                  <a:rPr lang="en-US">
                    <a:noFill/>
                  </a:rPr>
                  <a:t> </a:t>
                </a:r>
              </a:p>
            </p:txBody>
          </p:sp>
        </mc:Fallback>
      </mc:AlternateContent>
      <p:sp>
        <p:nvSpPr>
          <p:cNvPr id="3" name="Title 2"/>
          <p:cNvSpPr>
            <a:spLocks noGrp="1"/>
          </p:cNvSpPr>
          <p:nvPr>
            <p:ph type="title"/>
          </p:nvPr>
        </p:nvSpPr>
        <p:spPr/>
        <p:txBody>
          <a:bodyPr/>
          <a:lstStyle/>
          <a:p>
            <a:r>
              <a:rPr lang="en-US" dirty="0"/>
              <a:t>Student </a:t>
            </a:r>
            <a:r>
              <a:rPr lang="en-US" sz="4000" dirty="0"/>
              <a:t>[</a:t>
            </a:r>
            <a:r>
              <a:rPr lang="en-US" sz="4000" dirty="0" err="1"/>
              <a:t>Bobrow</a:t>
            </a:r>
            <a:r>
              <a:rPr lang="en-US" sz="4000" dirty="0"/>
              <a:t> 1964]</a:t>
            </a:r>
            <a:endParaRPr lang="en-US" dirty="0"/>
          </a:p>
        </p:txBody>
      </p:sp>
    </p:spTree>
    <p:extLst>
      <p:ext uri="{BB962C8B-B14F-4D97-AF65-F5344CB8AC3E}">
        <p14:creationId xmlns:p14="http://schemas.microsoft.com/office/powerpoint/2010/main" val="2658968984"/>
      </p:ext>
    </p:extLst>
  </p:cSld>
  <p:clrMapOvr>
    <a:masterClrMapping/>
  </p:clrMapOvr>
  <p:transition>
    <p:fade/>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A531C5-FB87-4ABA-94E4-8857F292F260}"/>
              </a:ext>
            </a:extLst>
          </p:cNvPr>
          <p:cNvSpPr>
            <a:spLocks noGrp="1"/>
          </p:cNvSpPr>
          <p:nvPr>
            <p:ph type="title"/>
          </p:nvPr>
        </p:nvSpPr>
        <p:spPr/>
        <p:txBody>
          <a:bodyPr/>
          <a:lstStyle/>
          <a:p>
            <a:r>
              <a:rPr lang="en-US" dirty="0"/>
              <a:t>Issue #2: Nodes Excluded in Paths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B3F183D-7CEB-4740-9548-B62F8AE130DA}"/>
                  </a:ext>
                </a:extLst>
              </p:cNvPr>
              <p:cNvSpPr>
                <a:spLocks noGrp="1"/>
              </p:cNvSpPr>
              <p:nvPr>
                <p:ph sz="quarter" idx="10"/>
              </p:nvPr>
            </p:nvSpPr>
            <p:spPr>
              <a:xfrm>
                <a:off x="274638" y="1371600"/>
                <a:ext cx="11887200" cy="3847207"/>
              </a:xfrm>
            </p:spPr>
            <p:txBody>
              <a:bodyPr/>
              <a:lstStyle/>
              <a:p>
                <a:r>
                  <a:rPr lang="en-US" sz="3200" dirty="0"/>
                  <a:t>Paths are modeled as sequences of relation types</a:t>
                </a:r>
              </a:p>
              <a:p>
                <a:r>
                  <a:rPr lang="en-US" sz="3200" dirty="0"/>
                  <a:t>What nodes does a path pass through?</a:t>
                </a:r>
              </a:p>
              <a:p>
                <a:pPr marL="342900" lvl="1" indent="0">
                  <a:buNone/>
                </a:pPr>
                <a:r>
                  <a:rPr lang="en-US" b="1" dirty="0">
                    <a:gradFill>
                      <a:gsLst>
                        <a:gs pos="2917">
                          <a:srgbClr val="000000"/>
                        </a:gs>
                        <a:gs pos="30000">
                          <a:srgbClr val="000000"/>
                        </a:gs>
                      </a:gsLst>
                      <a:lin ang="5400000" scaled="0"/>
                    </a:gradFill>
                  </a:rPr>
                  <a:t>	</a:t>
                </a:r>
                <a14:m>
                  <m:oMath xmlns:m="http://schemas.openxmlformats.org/officeDocument/2006/math">
                    <m:sSub>
                      <m:sSubPr>
                        <m:ctrlPr>
                          <a:rPr lang="en-US" b="1" i="1" dirty="0">
                            <a:gradFill>
                              <a:gsLst>
                                <a:gs pos="2917">
                                  <a:srgbClr val="000000"/>
                                </a:gs>
                                <a:gs pos="30000">
                                  <a:srgbClr val="000000"/>
                                </a:gs>
                              </a:gsLst>
                              <a:lin ang="5400000" scaled="0"/>
                            </a:gradFill>
                            <a:latin typeface="Cambria Math" panose="02040503050406030204" pitchFamily="18" charset="0"/>
                          </a:rPr>
                        </m:ctrlPr>
                      </m:sSubPr>
                      <m:e>
                        <m:r>
                          <a:rPr lang="en-US" b="1" i="1" dirty="0">
                            <a:gradFill>
                              <a:gsLst>
                                <a:gs pos="2917">
                                  <a:srgbClr val="000000"/>
                                </a:gs>
                                <a:gs pos="30000">
                                  <a:srgbClr val="000000"/>
                                </a:gs>
                              </a:gsLst>
                              <a:lin ang="5400000" scaled="0"/>
                            </a:gradFill>
                            <a:latin typeface="Cambria Math" panose="02040503050406030204" pitchFamily="18" charset="0"/>
                          </a:rPr>
                          <m:t>𝜋</m:t>
                        </m:r>
                      </m:e>
                      <m:sub>
                        <m:r>
                          <a:rPr lang="en-US" b="1" i="1" dirty="0">
                            <a:gradFill>
                              <a:gsLst>
                                <a:gs pos="2917">
                                  <a:srgbClr val="000000"/>
                                </a:gs>
                                <a:gs pos="30000">
                                  <a:srgbClr val="000000"/>
                                </a:gs>
                              </a:gsLst>
                              <a:lin ang="5400000" scaled="0"/>
                            </a:gradFill>
                            <a:latin typeface="Cambria Math" panose="02040503050406030204" pitchFamily="18" charset="0"/>
                          </a:rPr>
                          <m:t>1</m:t>
                        </m:r>
                      </m:sub>
                    </m:sSub>
                  </m:oMath>
                </a14:m>
                <a:r>
                  <a:rPr lang="en-US" sz="3200" b="1" dirty="0">
                    <a:gradFill>
                      <a:gsLst>
                        <a:gs pos="2917">
                          <a:srgbClr val="000000"/>
                        </a:gs>
                        <a:gs pos="30000">
                          <a:srgbClr val="000000"/>
                        </a:gs>
                      </a:gsLst>
                      <a:lin ang="5400000" scaled="0"/>
                    </a:gradFill>
                    <a:latin typeface="Arial" charset="0"/>
                    <a:ea typeface="宋体"/>
                  </a:rPr>
                  <a:t>: </a:t>
                </a:r>
                <a:r>
                  <a:rPr lang="en-US" b="1" dirty="0">
                    <a:solidFill>
                      <a:srgbClr val="0070C0"/>
                    </a:solidFill>
                    <a:latin typeface="Agency FB" panose="020B0503020202020204" pitchFamily="34" charset="0"/>
                    <a:ea typeface="宋体"/>
                  </a:rPr>
                  <a:t>REGULATION</a:t>
                </a:r>
                <a14:m>
                  <m:oMath xmlns:m="http://schemas.openxmlformats.org/officeDocument/2006/math">
                    <m:r>
                      <a:rPr lang="en-US" b="1" i="1">
                        <a:solidFill>
                          <a:srgbClr val="0070C0"/>
                        </a:solidFill>
                        <a:latin typeface="Cambria Math" panose="02040503050406030204" pitchFamily="18" charset="0"/>
                      </a:rPr>
                      <m:t>↑</m:t>
                    </m:r>
                    <m:r>
                      <a:rPr lang="en-US" b="1">
                        <a:solidFill>
                          <a:srgbClr val="FCD116"/>
                        </a:solidFill>
                        <a:latin typeface="Cambria Math" panose="02040503050406030204" pitchFamily="18" charset="0"/>
                      </a:rPr>
                      <m:t> </m:t>
                    </m:r>
                  </m:oMath>
                </a14:m>
                <a:r>
                  <a:rPr lang="en-US" b="1" dirty="0">
                    <a:solidFill>
                      <a:srgbClr val="FF0000"/>
                    </a:solidFill>
                    <a:latin typeface="Arial" charset="0"/>
                    <a:ea typeface="宋体"/>
                  </a:rPr>
                  <a:t>IL2</a:t>
                </a:r>
                <a:r>
                  <a:rPr lang="en-US" b="1" dirty="0">
                    <a:gradFill>
                      <a:gsLst>
                        <a:gs pos="2917">
                          <a:srgbClr val="000000"/>
                        </a:gs>
                        <a:gs pos="30000">
                          <a:srgbClr val="000000"/>
                        </a:gs>
                      </a:gsLst>
                      <a:lin ang="5400000" scaled="0"/>
                    </a:gradFill>
                    <a:latin typeface="Arial" charset="0"/>
                    <a:ea typeface="宋体"/>
                  </a:rPr>
                  <a:t> </a:t>
                </a:r>
                <a:r>
                  <a:rPr lang="en-US" sz="3600" b="1" dirty="0">
                    <a:solidFill>
                      <a:srgbClr val="0070C0"/>
                    </a:solidFill>
                    <a:latin typeface="Arial" charset="0"/>
                    <a:ea typeface="宋体"/>
                  </a:rPr>
                  <a:t>_</a:t>
                </a:r>
                <a:r>
                  <a:rPr lang="en-US" b="1" dirty="0">
                    <a:solidFill>
                      <a:srgbClr val="0070C0"/>
                    </a:solidFill>
                    <a:latin typeface="Agency FB" panose="020B0503020202020204" pitchFamily="34" charset="0"/>
                    <a:ea typeface="宋体"/>
                  </a:rPr>
                  <a:t>REGULATION</a:t>
                </a:r>
                <a14:m>
                  <m:oMath xmlns:m="http://schemas.openxmlformats.org/officeDocument/2006/math">
                    <m:r>
                      <a:rPr lang="en-US" b="1" i="1">
                        <a:solidFill>
                          <a:srgbClr val="0070C0"/>
                        </a:solidFill>
                        <a:latin typeface="Cambria Math" panose="02040503050406030204" pitchFamily="18" charset="0"/>
                      </a:rPr>
                      <m:t>↑ </m:t>
                    </m:r>
                  </m:oMath>
                </a14:m>
                <a:r>
                  <a:rPr lang="en-US" b="1" dirty="0">
                    <a:solidFill>
                      <a:srgbClr val="FF0000"/>
                    </a:solidFill>
                    <a:latin typeface="Arial" charset="0"/>
                    <a:ea typeface="宋体"/>
                  </a:rPr>
                  <a:t>MAPK1</a:t>
                </a:r>
                <a:r>
                  <a:rPr lang="en-US" b="1" dirty="0">
                    <a:gradFill>
                      <a:gsLst>
                        <a:gs pos="2917">
                          <a:srgbClr val="000000"/>
                        </a:gs>
                        <a:gs pos="30000">
                          <a:srgbClr val="000000"/>
                        </a:gs>
                      </a:gsLst>
                      <a:lin ang="5400000" scaled="0"/>
                    </a:gradFill>
                    <a:latin typeface="Arial" charset="0"/>
                    <a:ea typeface="宋体"/>
                  </a:rPr>
                  <a:t> </a:t>
                </a:r>
                <a:r>
                  <a:rPr lang="en-US" b="1" dirty="0">
                    <a:solidFill>
                      <a:srgbClr val="0070C0"/>
                    </a:solidFill>
                    <a:latin typeface="Agency FB" panose="020B0503020202020204" pitchFamily="34" charset="0"/>
                    <a:ea typeface="宋体"/>
                  </a:rPr>
                  <a:t>FAMILY</a:t>
                </a:r>
              </a:p>
              <a:p>
                <a:pPr marL="342900" lvl="1" indent="0">
                  <a:buNone/>
                </a:pPr>
                <a:endParaRPr lang="en-US" sz="3200" b="1" dirty="0">
                  <a:solidFill>
                    <a:srgbClr val="0070C0"/>
                  </a:solidFill>
                  <a:latin typeface="Arial" charset="0"/>
                  <a:ea typeface="宋体"/>
                </a:endParaRPr>
              </a:p>
              <a:p>
                <a:r>
                  <a:rPr lang="en-US" sz="3200" dirty="0"/>
                  <a:t>Paths passing through particular genes might be more important</a:t>
                </a:r>
              </a:p>
              <a:p>
                <a:r>
                  <a:rPr lang="en-US" sz="3200" dirty="0"/>
                  <a:t>Encoding intermediate nodes in paths may blow up space and time</a:t>
                </a:r>
              </a:p>
            </p:txBody>
          </p:sp>
        </mc:Choice>
        <mc:Fallback xmlns="">
          <p:sp>
            <p:nvSpPr>
              <p:cNvPr id="3" name="Content Placeholder 2">
                <a:extLst>
                  <a:ext uri="{FF2B5EF4-FFF2-40B4-BE49-F238E27FC236}">
                    <a16:creationId xmlns:a16="http://schemas.microsoft.com/office/drawing/2014/main" id="{2B3F183D-7CEB-4740-9548-B62F8AE130DA}"/>
                  </a:ext>
                </a:extLst>
              </p:cNvPr>
              <p:cNvSpPr>
                <a:spLocks noGrp="1" noRot="1" noChangeAspect="1" noMove="1" noResize="1" noEditPoints="1" noAdjustHandles="1" noChangeArrowheads="1" noChangeShapeType="1" noTextEdit="1"/>
              </p:cNvSpPr>
              <p:nvPr>
                <p:ph sz="quarter" idx="10"/>
              </p:nvPr>
            </p:nvSpPr>
            <p:spPr>
              <a:xfrm>
                <a:off x="274638" y="1371600"/>
                <a:ext cx="11887200" cy="3847207"/>
              </a:xfr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526025866"/>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BEDA5-062E-42AD-A806-A847DBA06764}"/>
              </a:ext>
            </a:extLst>
          </p:cNvPr>
          <p:cNvSpPr>
            <a:spLocks noGrp="1"/>
          </p:cNvSpPr>
          <p:nvPr>
            <p:ph type="title"/>
          </p:nvPr>
        </p:nvSpPr>
        <p:spPr>
          <a:xfrm>
            <a:off x="274320" y="296897"/>
            <a:ext cx="11889564" cy="1493803"/>
          </a:xfrm>
        </p:spPr>
        <p:txBody>
          <a:bodyPr/>
          <a:lstStyle/>
          <a:p>
            <a:pPr algn="r"/>
            <a:r>
              <a:rPr lang="en-US" dirty="0"/>
              <a:t>More Expressive Compositional Representations</a:t>
            </a:r>
            <a:br>
              <a:rPr lang="en-US" dirty="0"/>
            </a:br>
            <a:r>
              <a:rPr lang="en-US" sz="4000" dirty="0"/>
              <a:t>[Toutanova, Lin, Yih,  Poon,  Quirk, ACL 2016]</a:t>
            </a:r>
            <a:endParaRPr lang="en-US" dirty="0"/>
          </a:p>
        </p:txBody>
      </p:sp>
      <p:sp>
        <p:nvSpPr>
          <p:cNvPr id="3" name="Content Placeholder 2">
            <a:extLst>
              <a:ext uri="{FF2B5EF4-FFF2-40B4-BE49-F238E27FC236}">
                <a16:creationId xmlns:a16="http://schemas.microsoft.com/office/drawing/2014/main" id="{1148234E-907D-483C-B92F-7C1B4197F72B}"/>
              </a:ext>
            </a:extLst>
          </p:cNvPr>
          <p:cNvSpPr>
            <a:spLocks noGrp="1"/>
          </p:cNvSpPr>
          <p:nvPr>
            <p:ph sz="quarter" idx="10"/>
          </p:nvPr>
        </p:nvSpPr>
        <p:spPr>
          <a:xfrm>
            <a:off x="276684" y="2381250"/>
            <a:ext cx="11887200" cy="4087273"/>
          </a:xfrm>
        </p:spPr>
        <p:txBody>
          <a:bodyPr/>
          <a:lstStyle/>
          <a:p>
            <a:r>
              <a:rPr lang="en-US" sz="3200" dirty="0"/>
              <a:t>Bilinear compositional models of paths permit exact inference with </a:t>
            </a:r>
            <a:r>
              <a:rPr lang="en-US" sz="3200" dirty="0">
                <a:solidFill>
                  <a:srgbClr val="0070C0"/>
                </a:solidFill>
              </a:rPr>
              <a:t>all</a:t>
            </a:r>
            <a:r>
              <a:rPr lang="en-US" sz="3200" dirty="0"/>
              <a:t> relation paths of bounded length, using </a:t>
            </a:r>
            <a:r>
              <a:rPr lang="en-US" sz="3200" dirty="0">
                <a:solidFill>
                  <a:srgbClr val="0070C0"/>
                </a:solidFill>
              </a:rPr>
              <a:t>dynamic programming</a:t>
            </a:r>
          </a:p>
          <a:p>
            <a:pPr lvl="1"/>
            <a:r>
              <a:rPr lang="en-US" dirty="0"/>
              <a:t>Polynomial in graph size and maximum path length</a:t>
            </a:r>
          </a:p>
          <a:p>
            <a:endParaRPr lang="en-US" dirty="0"/>
          </a:p>
          <a:p>
            <a:r>
              <a:rPr lang="en-US" sz="3200" dirty="0"/>
              <a:t>Allow finer-grained modeling of relation paths by distinguishing paths according to their specific intermediate nodes</a:t>
            </a:r>
          </a:p>
          <a:p>
            <a:pPr lvl="1"/>
            <a:r>
              <a:rPr lang="en-US" dirty="0"/>
              <a:t>No increase in asymptotic complexity</a:t>
            </a:r>
          </a:p>
          <a:p>
            <a:pPr lvl="1"/>
            <a:endParaRPr lang="en-US" dirty="0"/>
          </a:p>
        </p:txBody>
      </p:sp>
    </p:spTree>
    <p:extLst>
      <p:ext uri="{BB962C8B-B14F-4D97-AF65-F5344CB8AC3E}">
        <p14:creationId xmlns:p14="http://schemas.microsoft.com/office/powerpoint/2010/main" val="2246101460"/>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2AE982-3E2B-42EC-ACAB-79B89E1266A1}"/>
              </a:ext>
            </a:extLst>
          </p:cNvPr>
          <p:cNvSpPr>
            <a:spLocks noGrp="1"/>
          </p:cNvSpPr>
          <p:nvPr>
            <p:ph type="title"/>
          </p:nvPr>
        </p:nvSpPr>
        <p:spPr/>
        <p:txBody>
          <a:bodyPr/>
          <a:lstStyle/>
          <a:p>
            <a:r>
              <a:rPr lang="en-US" sz="4000" dirty="0"/>
              <a:t>Compositional Representations of Paths Including Nodes</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DB1C372-6C8B-4E04-A646-D85DAF0F2E34}"/>
                  </a:ext>
                </a:extLst>
              </p:cNvPr>
              <p:cNvSpPr>
                <a:spLocks noGrp="1"/>
              </p:cNvSpPr>
              <p:nvPr>
                <p:ph sz="quarter" idx="10"/>
              </p:nvPr>
            </p:nvSpPr>
            <p:spPr>
              <a:xfrm>
                <a:off x="294341" y="4151409"/>
                <a:ext cx="11887200" cy="2400657"/>
              </a:xfrm>
            </p:spPr>
            <p:txBody>
              <a:bodyPr/>
              <a:lstStyle/>
              <a:p>
                <a:r>
                  <a:rPr lang="en-US" dirty="0"/>
                  <a:t>Path representations depend on intermediate nodes</a:t>
                </a:r>
              </a:p>
              <a:p>
                <a:r>
                  <a:rPr lang="en-US" dirty="0"/>
                  <a:t>In a first implementation, a scalar weight for each node, transformed into [-1,1] using </a:t>
                </a:r>
                <a14:m>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tanh</m:t>
                        </m:r>
                      </m:fName>
                      <m:e/>
                    </m:func>
                  </m:oMath>
                </a14:m>
                <a:endParaRPr lang="en-US" dirty="0"/>
              </a:p>
              <a:p>
                <a:r>
                  <a:rPr lang="en-US" dirty="0"/>
                  <a:t>Could use matrices for the intermediate nodes as well</a:t>
                </a:r>
              </a:p>
            </p:txBody>
          </p:sp>
        </mc:Choice>
        <mc:Fallback xmlns="">
          <p:sp>
            <p:nvSpPr>
              <p:cNvPr id="3" name="Content Placeholder 2">
                <a:extLst>
                  <a:ext uri="{FF2B5EF4-FFF2-40B4-BE49-F238E27FC236}">
                    <a16:creationId xmlns:a16="http://schemas.microsoft.com/office/drawing/2014/main" id="{2DB1C372-6C8B-4E04-A646-D85DAF0F2E34}"/>
                  </a:ext>
                </a:extLst>
              </p:cNvPr>
              <p:cNvSpPr>
                <a:spLocks noGrp="1" noRot="1" noChangeAspect="1" noMove="1" noResize="1" noEditPoints="1" noAdjustHandles="1" noChangeArrowheads="1" noChangeShapeType="1" noTextEdit="1"/>
              </p:cNvSpPr>
              <p:nvPr>
                <p:ph sz="quarter" idx="10"/>
              </p:nvPr>
            </p:nvSpPr>
            <p:spPr>
              <a:xfrm>
                <a:off x="294341" y="4151409"/>
                <a:ext cx="11887200" cy="2400657"/>
              </a:xfrm>
              <a:blipFill>
                <a:blip r:embed="rId2"/>
                <a:stretch>
                  <a:fillRect/>
                </a:stretch>
              </a:blipFill>
            </p:spPr>
            <p:txBody>
              <a:bodyPr/>
              <a:lstStyle/>
              <a:p>
                <a:r>
                  <a:rPr lang="en-US">
                    <a:noFill/>
                  </a:rPr>
                  <a:t> </a:t>
                </a:r>
              </a:p>
            </p:txBody>
          </p:sp>
        </mc:Fallback>
      </mc:AlternateContent>
      <p:sp>
        <p:nvSpPr>
          <p:cNvPr id="4" name="Content Placeholder 2">
            <a:extLst>
              <a:ext uri="{FF2B5EF4-FFF2-40B4-BE49-F238E27FC236}">
                <a16:creationId xmlns:a16="http://schemas.microsoft.com/office/drawing/2014/main" id="{A253D9CF-2F8C-4AE1-A62C-952877802318}"/>
              </a:ext>
            </a:extLst>
          </p:cNvPr>
          <p:cNvSpPr txBox="1">
            <a:spLocks/>
          </p:cNvSpPr>
          <p:nvPr/>
        </p:nvSpPr>
        <p:spPr>
          <a:xfrm>
            <a:off x="276650" y="1516062"/>
            <a:ext cx="12158238" cy="2252924"/>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8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8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a:p>
          <a:p>
            <a:endParaRPr lang="en-US"/>
          </a:p>
          <a:p>
            <a:pPr marL="0" indent="0">
              <a:buFont typeface="Arial" pitchFamily="34" charset="0"/>
              <a:buNone/>
            </a:pPr>
            <a:endParaRPr lang="en-US"/>
          </a:p>
          <a:p>
            <a:pPr marL="0" indent="0">
              <a:buFont typeface="Arial" pitchFamily="34" charset="0"/>
              <a:buNone/>
            </a:pPr>
            <a:endParaRPr lang="en-US" dirty="0"/>
          </a:p>
        </p:txBody>
      </p:sp>
      <p:pic>
        <p:nvPicPr>
          <p:cNvPr id="5" name="Picture 4">
            <a:extLst>
              <a:ext uri="{FF2B5EF4-FFF2-40B4-BE49-F238E27FC236}">
                <a16:creationId xmlns:a16="http://schemas.microsoft.com/office/drawing/2014/main" id="{F8D422B6-22C5-4211-91E8-08B5ABBA4397}"/>
              </a:ext>
            </a:extLst>
          </p:cNvPr>
          <p:cNvPicPr>
            <a:picLocks noChangeAspect="1"/>
          </p:cNvPicPr>
          <p:nvPr/>
        </p:nvPicPr>
        <p:blipFill>
          <a:blip r:embed="rId3"/>
          <a:stretch>
            <a:fillRect/>
          </a:stretch>
        </p:blipFill>
        <p:spPr>
          <a:xfrm>
            <a:off x="6206255" y="2238286"/>
            <a:ext cx="376200" cy="376200"/>
          </a:xfrm>
          <a:prstGeom prst="rect">
            <a:avLst/>
          </a:prstGeom>
        </p:spPr>
      </p:pic>
      <p:sp>
        <p:nvSpPr>
          <p:cNvPr id="6" name="TextBox 5">
            <a:extLst>
              <a:ext uri="{FF2B5EF4-FFF2-40B4-BE49-F238E27FC236}">
                <a16:creationId xmlns:a16="http://schemas.microsoft.com/office/drawing/2014/main" id="{4E1D4C37-C89C-4D24-B338-89860E10E4F1}"/>
              </a:ext>
            </a:extLst>
          </p:cNvPr>
          <p:cNvSpPr txBox="1"/>
          <p:nvPr/>
        </p:nvSpPr>
        <p:spPr>
          <a:xfrm>
            <a:off x="6065579" y="3051891"/>
            <a:ext cx="664284" cy="544765"/>
          </a:xfrm>
          <a:prstGeom prst="rect">
            <a:avLst/>
          </a:prstGeom>
          <a:noFill/>
        </p:spPr>
        <p:txBody>
          <a:bodyPr wrap="none" lIns="182880" tIns="146304" rIns="182880" bIns="146304" rtlCol="0">
            <a:spAutoFit/>
          </a:bodyPr>
          <a:lstStyle/>
          <a:p>
            <a:pPr>
              <a:lnSpc>
                <a:spcPct val="90000"/>
              </a:lnSpc>
              <a:spcAft>
                <a:spcPts val="600"/>
              </a:spcAft>
            </a:pPr>
            <a:r>
              <a:rPr lang="en-US" dirty="0">
                <a:solidFill>
                  <a:srgbClr val="FF0000"/>
                </a:solidFill>
              </a:rPr>
              <a:t>IL2</a:t>
            </a:r>
            <a:endParaRPr lang="en-US" sz="2400" dirty="0">
              <a:solidFill>
                <a:srgbClr val="FF0000"/>
              </a:solidFill>
            </a:endParaRPr>
          </a:p>
        </p:txBody>
      </p:sp>
      <p:pic>
        <p:nvPicPr>
          <p:cNvPr id="7" name="Picture 6">
            <a:extLst>
              <a:ext uri="{FF2B5EF4-FFF2-40B4-BE49-F238E27FC236}">
                <a16:creationId xmlns:a16="http://schemas.microsoft.com/office/drawing/2014/main" id="{98975BA6-F262-4743-85DB-DA57617373F9}"/>
              </a:ext>
            </a:extLst>
          </p:cNvPr>
          <p:cNvPicPr>
            <a:picLocks noChangeAspect="1"/>
          </p:cNvPicPr>
          <p:nvPr/>
        </p:nvPicPr>
        <p:blipFill>
          <a:blip r:embed="rId3"/>
          <a:stretch>
            <a:fillRect/>
          </a:stretch>
        </p:blipFill>
        <p:spPr>
          <a:xfrm>
            <a:off x="8995721" y="2226757"/>
            <a:ext cx="376200" cy="376200"/>
          </a:xfrm>
          <a:prstGeom prst="rect">
            <a:avLst/>
          </a:prstGeom>
        </p:spPr>
      </p:pic>
      <p:sp>
        <p:nvSpPr>
          <p:cNvPr id="8" name="TextBox 7">
            <a:extLst>
              <a:ext uri="{FF2B5EF4-FFF2-40B4-BE49-F238E27FC236}">
                <a16:creationId xmlns:a16="http://schemas.microsoft.com/office/drawing/2014/main" id="{606CE780-2BC5-47A1-9995-96147942D222}"/>
              </a:ext>
            </a:extLst>
          </p:cNvPr>
          <p:cNvSpPr txBox="1"/>
          <p:nvPr/>
        </p:nvSpPr>
        <p:spPr>
          <a:xfrm>
            <a:off x="8482954" y="3062935"/>
            <a:ext cx="1114729" cy="544765"/>
          </a:xfrm>
          <a:prstGeom prst="rect">
            <a:avLst/>
          </a:prstGeom>
          <a:noFill/>
        </p:spPr>
        <p:txBody>
          <a:bodyPr wrap="none" lIns="182880" tIns="146304" rIns="182880" bIns="146304" rtlCol="0">
            <a:spAutoFit/>
          </a:bodyPr>
          <a:lstStyle/>
          <a:p>
            <a:pPr>
              <a:lnSpc>
                <a:spcPct val="90000"/>
              </a:lnSpc>
              <a:spcAft>
                <a:spcPts val="600"/>
              </a:spcAft>
            </a:pPr>
            <a:r>
              <a:rPr lang="en-US" dirty="0">
                <a:solidFill>
                  <a:srgbClr val="FF0000"/>
                </a:solidFill>
              </a:rPr>
              <a:t>MAPK2</a:t>
            </a:r>
            <a:endParaRPr lang="en-US" sz="2400" dirty="0">
              <a:solidFill>
                <a:srgbClr val="FF0000"/>
              </a:solidFill>
            </a:endParaRPr>
          </a:p>
        </p:txBody>
      </p:sp>
      <p:pic>
        <p:nvPicPr>
          <p:cNvPr id="9" name="Picture 8">
            <a:extLst>
              <a:ext uri="{FF2B5EF4-FFF2-40B4-BE49-F238E27FC236}">
                <a16:creationId xmlns:a16="http://schemas.microsoft.com/office/drawing/2014/main" id="{9A582BE5-1297-4F12-89CD-73D98BC2C91B}"/>
              </a:ext>
            </a:extLst>
          </p:cNvPr>
          <p:cNvPicPr>
            <a:picLocks noChangeAspect="1"/>
          </p:cNvPicPr>
          <p:nvPr/>
        </p:nvPicPr>
        <p:blipFill>
          <a:blip r:embed="rId4">
            <a:lum bright="-51000"/>
          </a:blip>
          <a:stretch>
            <a:fillRect/>
          </a:stretch>
        </p:blipFill>
        <p:spPr>
          <a:xfrm>
            <a:off x="4371976" y="1711376"/>
            <a:ext cx="1248300" cy="1248300"/>
          </a:xfrm>
          <a:prstGeom prst="rect">
            <a:avLst/>
          </a:prstGeom>
        </p:spPr>
      </p:pic>
      <p:pic>
        <p:nvPicPr>
          <p:cNvPr id="10" name="Picture 9">
            <a:extLst>
              <a:ext uri="{FF2B5EF4-FFF2-40B4-BE49-F238E27FC236}">
                <a16:creationId xmlns:a16="http://schemas.microsoft.com/office/drawing/2014/main" id="{7907FA8A-1E04-4984-82B1-32C868C22BFC}"/>
              </a:ext>
            </a:extLst>
          </p:cNvPr>
          <p:cNvPicPr>
            <a:picLocks noChangeAspect="1"/>
          </p:cNvPicPr>
          <p:nvPr/>
        </p:nvPicPr>
        <p:blipFill>
          <a:blip r:embed="rId5">
            <a:lum bright="26000"/>
          </a:blip>
          <a:stretch>
            <a:fillRect/>
          </a:stretch>
        </p:blipFill>
        <p:spPr>
          <a:xfrm>
            <a:off x="7161407" y="1680985"/>
            <a:ext cx="1248300" cy="1248300"/>
          </a:xfrm>
          <a:prstGeom prst="rect">
            <a:avLst/>
          </a:prstGeom>
        </p:spPr>
      </p:pic>
      <p:pic>
        <p:nvPicPr>
          <p:cNvPr id="11" name="Picture 10">
            <a:extLst>
              <a:ext uri="{FF2B5EF4-FFF2-40B4-BE49-F238E27FC236}">
                <a16:creationId xmlns:a16="http://schemas.microsoft.com/office/drawing/2014/main" id="{A09BDFD8-CDAF-43CD-B420-CC13E5E3A683}"/>
              </a:ext>
            </a:extLst>
          </p:cNvPr>
          <p:cNvPicPr>
            <a:picLocks noChangeAspect="1"/>
          </p:cNvPicPr>
          <p:nvPr/>
        </p:nvPicPr>
        <p:blipFill>
          <a:blip r:embed="rId6"/>
          <a:stretch>
            <a:fillRect/>
          </a:stretch>
        </p:blipFill>
        <p:spPr>
          <a:xfrm>
            <a:off x="5798834" y="2204878"/>
            <a:ext cx="396720" cy="396720"/>
          </a:xfrm>
          <a:prstGeom prst="rect">
            <a:avLst/>
          </a:prstGeom>
        </p:spPr>
      </p:pic>
      <p:pic>
        <p:nvPicPr>
          <p:cNvPr id="12" name="Picture 11">
            <a:extLst>
              <a:ext uri="{FF2B5EF4-FFF2-40B4-BE49-F238E27FC236}">
                <a16:creationId xmlns:a16="http://schemas.microsoft.com/office/drawing/2014/main" id="{66A17412-482D-4A08-82AF-1B86F68A77A4}"/>
              </a:ext>
            </a:extLst>
          </p:cNvPr>
          <p:cNvPicPr>
            <a:picLocks noChangeAspect="1"/>
          </p:cNvPicPr>
          <p:nvPr/>
        </p:nvPicPr>
        <p:blipFill>
          <a:blip r:embed="rId6"/>
          <a:stretch>
            <a:fillRect/>
          </a:stretch>
        </p:blipFill>
        <p:spPr>
          <a:xfrm>
            <a:off x="8469939" y="2216497"/>
            <a:ext cx="396720" cy="396720"/>
          </a:xfrm>
          <a:prstGeom prst="rect">
            <a:avLst/>
          </a:prstGeom>
        </p:spPr>
      </p:pic>
      <p:pic>
        <p:nvPicPr>
          <p:cNvPr id="13" name="Picture 12">
            <a:extLst>
              <a:ext uri="{FF2B5EF4-FFF2-40B4-BE49-F238E27FC236}">
                <a16:creationId xmlns:a16="http://schemas.microsoft.com/office/drawing/2014/main" id="{1B2C2E43-23C4-4C8C-B6D6-90E5B44A010D}"/>
              </a:ext>
            </a:extLst>
          </p:cNvPr>
          <p:cNvPicPr>
            <a:picLocks noChangeAspect="1"/>
          </p:cNvPicPr>
          <p:nvPr/>
        </p:nvPicPr>
        <p:blipFill>
          <a:blip r:embed="rId4">
            <a:lum contrast="59000"/>
          </a:blip>
          <a:stretch>
            <a:fillRect/>
          </a:stretch>
        </p:blipFill>
        <p:spPr>
          <a:xfrm>
            <a:off x="9983728" y="1686254"/>
            <a:ext cx="1248300" cy="1248300"/>
          </a:xfrm>
          <a:prstGeom prst="rect">
            <a:avLst/>
          </a:prstGeom>
        </p:spPr>
      </p:pic>
      <p:pic>
        <p:nvPicPr>
          <p:cNvPr id="14" name="Picture 13">
            <a:extLst>
              <a:ext uri="{FF2B5EF4-FFF2-40B4-BE49-F238E27FC236}">
                <a16:creationId xmlns:a16="http://schemas.microsoft.com/office/drawing/2014/main" id="{6D8B81D1-8729-40B9-B443-C9D4D4816711}"/>
              </a:ext>
            </a:extLst>
          </p:cNvPr>
          <p:cNvPicPr>
            <a:picLocks noChangeAspect="1"/>
          </p:cNvPicPr>
          <p:nvPr/>
        </p:nvPicPr>
        <p:blipFill>
          <a:blip r:embed="rId4">
            <a:lum contrast="-55000"/>
          </a:blip>
          <a:stretch>
            <a:fillRect/>
          </a:stretch>
        </p:blipFill>
        <p:spPr>
          <a:xfrm>
            <a:off x="1408227" y="1742361"/>
            <a:ext cx="1248300" cy="1248300"/>
          </a:xfrm>
          <a:prstGeom prst="rect">
            <a:avLst/>
          </a:prstGeom>
        </p:spPr>
      </p:pic>
      <p:pic>
        <p:nvPicPr>
          <p:cNvPr id="15" name="Picture 14">
            <a:extLst>
              <a:ext uri="{FF2B5EF4-FFF2-40B4-BE49-F238E27FC236}">
                <a16:creationId xmlns:a16="http://schemas.microsoft.com/office/drawing/2014/main" id="{ED058B63-8FD0-4BF0-9DA7-DA5AEB3D7A98}"/>
              </a:ext>
            </a:extLst>
          </p:cNvPr>
          <p:cNvPicPr>
            <a:picLocks noChangeAspect="1"/>
          </p:cNvPicPr>
          <p:nvPr/>
        </p:nvPicPr>
        <p:blipFill>
          <a:blip r:embed="rId7"/>
          <a:stretch>
            <a:fillRect/>
          </a:stretch>
        </p:blipFill>
        <p:spPr>
          <a:xfrm>
            <a:off x="3068743" y="2250697"/>
            <a:ext cx="478800" cy="328320"/>
          </a:xfrm>
          <a:prstGeom prst="rect">
            <a:avLst/>
          </a:prstGeom>
        </p:spPr>
      </p:pic>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0C1E8467-09D6-4966-8200-970EAB548D28}"/>
                  </a:ext>
                </a:extLst>
              </p:cNvPr>
              <p:cNvSpPr txBox="1"/>
              <p:nvPr/>
            </p:nvSpPr>
            <p:spPr>
              <a:xfrm>
                <a:off x="62338" y="3039007"/>
                <a:ext cx="4269439" cy="627864"/>
              </a:xfrm>
              <a:prstGeom prst="rect">
                <a:avLst/>
              </a:prstGeom>
              <a:noFill/>
            </p:spPr>
            <p:txBody>
              <a:bodyPr wrap="none" lIns="182880" tIns="146304" rIns="182880" bIns="146304" rtlCol="0">
                <a:spAutoFit/>
              </a:bodyPr>
              <a:lstStyle/>
              <a:p>
                <a:pPr>
                  <a:lnSpc>
                    <a:spcPct val="90000"/>
                  </a:lnSpc>
                  <a:spcAft>
                    <a:spcPts val="600"/>
                  </a:spcAft>
                </a:pPr>
                <a:r>
                  <a:rPr lang="en-US" dirty="0">
                    <a:solidFill>
                      <a:srgbClr val="0070C0"/>
                    </a:solidFill>
                    <a:latin typeface="Agency FB" panose="020B0503020202020204" pitchFamily="34" charset="0"/>
                  </a:rPr>
                  <a:t>REGULATION</a:t>
                </a:r>
                <a14:m>
                  <m:oMath xmlns:m="http://schemas.openxmlformats.org/officeDocument/2006/math">
                    <m:r>
                      <a:rPr lang="en-US" i="1">
                        <a:solidFill>
                          <a:srgbClr val="0070C0"/>
                        </a:solidFill>
                        <a:latin typeface="Cambria Math" panose="02040503050406030204" pitchFamily="18" charset="0"/>
                      </a:rPr>
                      <m:t>↑</m:t>
                    </m:r>
                    <m:r>
                      <m:rPr>
                        <m:sty m:val="p"/>
                      </m:rPr>
                      <a:rPr lang="en-US" b="0" i="0" smtClean="0">
                        <a:solidFill>
                          <a:srgbClr val="FF0000"/>
                        </a:solidFill>
                        <a:latin typeface="Cambria Math" panose="02040503050406030204" pitchFamily="18" charset="0"/>
                      </a:rPr>
                      <m:t>IL</m:t>
                    </m:r>
                    <m:r>
                      <a:rPr lang="en-US" b="0" i="0" smtClean="0">
                        <a:solidFill>
                          <a:srgbClr val="FF0000"/>
                        </a:solidFill>
                        <a:latin typeface="Cambria Math" panose="02040503050406030204" pitchFamily="18" charset="0"/>
                      </a:rPr>
                      <m:t>2 </m:t>
                    </m:r>
                  </m:oMath>
                </a14:m>
                <a:r>
                  <a:rPr lang="en-US" sz="2400" b="1" dirty="0">
                    <a:solidFill>
                      <a:srgbClr val="0070C0"/>
                    </a:solidFill>
                  </a:rPr>
                  <a:t>_</a:t>
                </a:r>
                <a:r>
                  <a:rPr lang="en-US" dirty="0">
                    <a:solidFill>
                      <a:srgbClr val="0070C0"/>
                    </a:solidFill>
                    <a:latin typeface="Agency FB" panose="020B0503020202020204" pitchFamily="34" charset="0"/>
                  </a:rPr>
                  <a:t>REGULATION</a:t>
                </a:r>
                <a14:m>
                  <m:oMath xmlns:m="http://schemas.openxmlformats.org/officeDocument/2006/math">
                    <m:r>
                      <a:rPr lang="en-US" i="1">
                        <a:solidFill>
                          <a:srgbClr val="0070C0"/>
                        </a:solidFill>
                        <a:latin typeface="Cambria Math" panose="02040503050406030204" pitchFamily="18" charset="0"/>
                      </a:rPr>
                      <m:t>↑</m:t>
                    </m:r>
                    <m:r>
                      <m:rPr>
                        <m:sty m:val="p"/>
                      </m:rPr>
                      <a:rPr lang="en-US" b="0" i="0" smtClean="0">
                        <a:solidFill>
                          <a:srgbClr val="FF0000"/>
                        </a:solidFill>
                        <a:latin typeface="Cambria Math" panose="02040503050406030204" pitchFamily="18" charset="0"/>
                      </a:rPr>
                      <m:t>MAPK</m:t>
                    </m:r>
                    <m:r>
                      <a:rPr lang="en-US" b="0" i="0" smtClean="0">
                        <a:solidFill>
                          <a:srgbClr val="FF0000"/>
                        </a:solidFill>
                        <a:latin typeface="Cambria Math" panose="02040503050406030204" pitchFamily="18" charset="0"/>
                      </a:rPr>
                      <m:t>1 </m:t>
                    </m:r>
                  </m:oMath>
                </a14:m>
                <a:r>
                  <a:rPr lang="en-US" dirty="0">
                    <a:solidFill>
                      <a:srgbClr val="0070C0"/>
                    </a:solidFill>
                    <a:latin typeface="Agency FB" panose="020B0503020202020204" pitchFamily="34" charset="0"/>
                  </a:rPr>
                  <a:t>FAMILY</a:t>
                </a:r>
                <a:endParaRPr lang="en-US" sz="2000" dirty="0">
                  <a:solidFill>
                    <a:srgbClr val="0070C0"/>
                  </a:solidFill>
                </a:endParaRPr>
              </a:p>
            </p:txBody>
          </p:sp>
        </mc:Choice>
        <mc:Fallback xmlns="">
          <p:sp>
            <p:nvSpPr>
              <p:cNvPr id="16" name="TextBox 15">
                <a:extLst>
                  <a:ext uri="{FF2B5EF4-FFF2-40B4-BE49-F238E27FC236}">
                    <a16:creationId xmlns:a16="http://schemas.microsoft.com/office/drawing/2014/main" id="{0C1E8467-09D6-4966-8200-970EAB548D28}"/>
                  </a:ext>
                </a:extLst>
              </p:cNvPr>
              <p:cNvSpPr txBox="1">
                <a:spLocks noRot="1" noChangeAspect="1" noMove="1" noResize="1" noEditPoints="1" noAdjustHandles="1" noChangeArrowheads="1" noChangeShapeType="1" noTextEdit="1"/>
              </p:cNvSpPr>
              <p:nvPr/>
            </p:nvSpPr>
            <p:spPr>
              <a:xfrm>
                <a:off x="62338" y="3039007"/>
                <a:ext cx="4269439" cy="627864"/>
              </a:xfrm>
              <a:prstGeom prst="rect">
                <a:avLst/>
              </a:prstGeom>
              <a:blipFill>
                <a:blip r:embed="rId8"/>
                <a:stretch>
                  <a:fillRect b="-58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C3983F7B-E83B-49F2-A9E5-184FE9C68C4C}"/>
                  </a:ext>
                </a:extLst>
              </p:cNvPr>
              <p:cNvSpPr/>
              <p:nvPr/>
            </p:nvSpPr>
            <p:spPr>
              <a:xfrm>
                <a:off x="4421082" y="3181157"/>
                <a:ext cx="1172116" cy="369332"/>
              </a:xfrm>
              <a:prstGeom prst="rect">
                <a:avLst/>
              </a:prstGeom>
            </p:spPr>
            <p:txBody>
              <a:bodyPr wrap="none">
                <a:spAutoFit/>
              </a:bodyPr>
              <a:lstStyle/>
              <a:p>
                <a:r>
                  <a:rPr lang="en-US" dirty="0">
                    <a:solidFill>
                      <a:srgbClr val="0070C0"/>
                    </a:solidFill>
                    <a:latin typeface="Agency FB" panose="020B0503020202020204" pitchFamily="34" charset="0"/>
                  </a:rPr>
                  <a:t>REGULATION</a:t>
                </a:r>
                <a14:m>
                  <m:oMath xmlns:m="http://schemas.openxmlformats.org/officeDocument/2006/math">
                    <m:r>
                      <a:rPr lang="en-US" i="1">
                        <a:solidFill>
                          <a:srgbClr val="0070C0"/>
                        </a:solidFill>
                        <a:latin typeface="Cambria Math" panose="02040503050406030204" pitchFamily="18" charset="0"/>
                      </a:rPr>
                      <m:t>↑</m:t>
                    </m:r>
                  </m:oMath>
                </a14:m>
                <a:endParaRPr lang="en-US" dirty="0">
                  <a:solidFill>
                    <a:srgbClr val="0070C0"/>
                  </a:solidFill>
                </a:endParaRPr>
              </a:p>
            </p:txBody>
          </p:sp>
        </mc:Choice>
        <mc:Fallback xmlns="">
          <p:sp>
            <p:nvSpPr>
              <p:cNvPr id="17" name="Rectangle 16">
                <a:extLst>
                  <a:ext uri="{FF2B5EF4-FFF2-40B4-BE49-F238E27FC236}">
                    <a16:creationId xmlns:a16="http://schemas.microsoft.com/office/drawing/2014/main" id="{C3983F7B-E83B-49F2-A9E5-184FE9C68C4C}"/>
                  </a:ext>
                </a:extLst>
              </p:cNvPr>
              <p:cNvSpPr>
                <a:spLocks noRot="1" noChangeAspect="1" noMove="1" noResize="1" noEditPoints="1" noAdjustHandles="1" noChangeArrowheads="1" noChangeShapeType="1" noTextEdit="1"/>
              </p:cNvSpPr>
              <p:nvPr/>
            </p:nvSpPr>
            <p:spPr>
              <a:xfrm>
                <a:off x="4421082" y="3181157"/>
                <a:ext cx="1172116" cy="369332"/>
              </a:xfrm>
              <a:prstGeom prst="rect">
                <a:avLst/>
              </a:prstGeom>
              <a:blipFill>
                <a:blip r:embed="rId9"/>
                <a:stretch>
                  <a:fillRect l="-4145" t="-8333" b="-28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ectangle 17">
                <a:extLst>
                  <a:ext uri="{FF2B5EF4-FFF2-40B4-BE49-F238E27FC236}">
                    <a16:creationId xmlns:a16="http://schemas.microsoft.com/office/drawing/2014/main" id="{FD2259AE-B275-41EA-A21F-156DA9E33ED9}"/>
                  </a:ext>
                </a:extLst>
              </p:cNvPr>
              <p:cNvSpPr/>
              <p:nvPr/>
            </p:nvSpPr>
            <p:spPr>
              <a:xfrm>
                <a:off x="7007947" y="3094208"/>
                <a:ext cx="1351652" cy="461665"/>
              </a:xfrm>
              <a:prstGeom prst="rect">
                <a:avLst/>
              </a:prstGeom>
            </p:spPr>
            <p:txBody>
              <a:bodyPr wrap="none">
                <a:spAutoFit/>
              </a:bodyPr>
              <a:lstStyle/>
              <a:p>
                <a:r>
                  <a:rPr lang="en-US" sz="2400" b="1" dirty="0">
                    <a:solidFill>
                      <a:srgbClr val="0070C0"/>
                    </a:solidFill>
                  </a:rPr>
                  <a:t>_</a:t>
                </a:r>
                <a:r>
                  <a:rPr lang="en-US" dirty="0">
                    <a:solidFill>
                      <a:srgbClr val="0070C0"/>
                    </a:solidFill>
                    <a:latin typeface="Agency FB" panose="020B0503020202020204" pitchFamily="34" charset="0"/>
                  </a:rPr>
                  <a:t>REGULATION</a:t>
                </a:r>
                <a14:m>
                  <m:oMath xmlns:m="http://schemas.openxmlformats.org/officeDocument/2006/math">
                    <m:r>
                      <a:rPr lang="en-US" i="1">
                        <a:solidFill>
                          <a:srgbClr val="0070C0"/>
                        </a:solidFill>
                        <a:latin typeface="Cambria Math" panose="02040503050406030204" pitchFamily="18" charset="0"/>
                      </a:rPr>
                      <m:t>↑</m:t>
                    </m:r>
                    <m:r>
                      <a:rPr lang="en-US" i="1">
                        <a:solidFill>
                          <a:srgbClr val="FCD116"/>
                        </a:solidFill>
                        <a:latin typeface="Cambria Math" panose="02040503050406030204" pitchFamily="18" charset="0"/>
                      </a:rPr>
                      <m:t> </m:t>
                    </m:r>
                  </m:oMath>
                </a14:m>
                <a:endParaRPr lang="en-US" dirty="0"/>
              </a:p>
            </p:txBody>
          </p:sp>
        </mc:Choice>
        <mc:Fallback xmlns="">
          <p:sp>
            <p:nvSpPr>
              <p:cNvPr id="18" name="Rectangle 17">
                <a:extLst>
                  <a:ext uri="{FF2B5EF4-FFF2-40B4-BE49-F238E27FC236}">
                    <a16:creationId xmlns:a16="http://schemas.microsoft.com/office/drawing/2014/main" id="{FD2259AE-B275-41EA-A21F-156DA9E33ED9}"/>
                  </a:ext>
                </a:extLst>
              </p:cNvPr>
              <p:cNvSpPr>
                <a:spLocks noRot="1" noChangeAspect="1" noMove="1" noResize="1" noEditPoints="1" noAdjustHandles="1" noChangeArrowheads="1" noChangeShapeType="1" noTextEdit="1"/>
              </p:cNvSpPr>
              <p:nvPr/>
            </p:nvSpPr>
            <p:spPr>
              <a:xfrm>
                <a:off x="7007947" y="3094208"/>
                <a:ext cx="1351652" cy="461665"/>
              </a:xfrm>
              <a:prstGeom prst="rect">
                <a:avLst/>
              </a:prstGeom>
              <a:blipFill>
                <a:blip r:embed="rId10"/>
                <a:stretch>
                  <a:fillRect l="-7240" t="-9333" b="-32000"/>
                </a:stretch>
              </a:blipFill>
            </p:spPr>
            <p:txBody>
              <a:bodyPr/>
              <a:lstStyle/>
              <a:p>
                <a:r>
                  <a:rPr lang="en-US">
                    <a:noFill/>
                  </a:rPr>
                  <a:t> </a:t>
                </a:r>
              </a:p>
            </p:txBody>
          </p:sp>
        </mc:Fallback>
      </mc:AlternateContent>
      <p:sp>
        <p:nvSpPr>
          <p:cNvPr id="19" name="Rectangle 18">
            <a:extLst>
              <a:ext uri="{FF2B5EF4-FFF2-40B4-BE49-F238E27FC236}">
                <a16:creationId xmlns:a16="http://schemas.microsoft.com/office/drawing/2014/main" id="{2C0068DE-1016-4E45-8764-360787E299C3}"/>
              </a:ext>
            </a:extLst>
          </p:cNvPr>
          <p:cNvSpPr/>
          <p:nvPr/>
        </p:nvSpPr>
        <p:spPr>
          <a:xfrm>
            <a:off x="10101658" y="3104746"/>
            <a:ext cx="686406" cy="369332"/>
          </a:xfrm>
          <a:prstGeom prst="rect">
            <a:avLst/>
          </a:prstGeom>
        </p:spPr>
        <p:txBody>
          <a:bodyPr wrap="none">
            <a:spAutoFit/>
          </a:bodyPr>
          <a:lstStyle/>
          <a:p>
            <a:r>
              <a:rPr lang="en-US" dirty="0">
                <a:solidFill>
                  <a:srgbClr val="0070C0"/>
                </a:solidFill>
                <a:latin typeface="Agency FB" panose="020B0503020202020204" pitchFamily="34" charset="0"/>
              </a:rPr>
              <a:t>FAMILY</a:t>
            </a:r>
            <a:endParaRPr lang="en-US" dirty="0">
              <a:solidFill>
                <a:srgbClr val="0070C0"/>
              </a:solidFill>
            </a:endParaRPr>
          </a:p>
        </p:txBody>
      </p:sp>
      <p:pic>
        <p:nvPicPr>
          <p:cNvPr id="20" name="Picture 19">
            <a:extLst>
              <a:ext uri="{FF2B5EF4-FFF2-40B4-BE49-F238E27FC236}">
                <a16:creationId xmlns:a16="http://schemas.microsoft.com/office/drawing/2014/main" id="{E34A429E-B470-4809-BF50-0FC295F5560D}"/>
              </a:ext>
            </a:extLst>
          </p:cNvPr>
          <p:cNvPicPr>
            <a:picLocks noChangeAspect="1"/>
          </p:cNvPicPr>
          <p:nvPr/>
        </p:nvPicPr>
        <p:blipFill>
          <a:blip r:embed="rId6"/>
          <a:stretch>
            <a:fillRect/>
          </a:stretch>
        </p:blipFill>
        <p:spPr>
          <a:xfrm>
            <a:off x="9468441" y="2207816"/>
            <a:ext cx="396720" cy="396720"/>
          </a:xfrm>
          <a:prstGeom prst="rect">
            <a:avLst/>
          </a:prstGeom>
        </p:spPr>
      </p:pic>
      <p:pic>
        <p:nvPicPr>
          <p:cNvPr id="21" name="Picture 20">
            <a:extLst>
              <a:ext uri="{FF2B5EF4-FFF2-40B4-BE49-F238E27FC236}">
                <a16:creationId xmlns:a16="http://schemas.microsoft.com/office/drawing/2014/main" id="{BC41C845-BF03-4EFC-81B7-DF994C094448}"/>
              </a:ext>
            </a:extLst>
          </p:cNvPr>
          <p:cNvPicPr>
            <a:picLocks noChangeAspect="1"/>
          </p:cNvPicPr>
          <p:nvPr/>
        </p:nvPicPr>
        <p:blipFill>
          <a:blip r:embed="rId6"/>
          <a:stretch>
            <a:fillRect/>
          </a:stretch>
        </p:blipFill>
        <p:spPr>
          <a:xfrm>
            <a:off x="6653151" y="2219493"/>
            <a:ext cx="396720" cy="396720"/>
          </a:xfrm>
          <a:prstGeom prst="rect">
            <a:avLst/>
          </a:prstGeom>
        </p:spPr>
      </p:pic>
    </p:spTree>
    <p:extLst>
      <p:ext uri="{BB962C8B-B14F-4D97-AF65-F5344CB8AC3E}">
        <p14:creationId xmlns:p14="http://schemas.microsoft.com/office/powerpoint/2010/main" val="4108057190"/>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39225" y="155001"/>
            <a:ext cx="11888047" cy="917575"/>
          </a:xfrm>
        </p:spPr>
        <p:txBody>
          <a:bodyPr/>
          <a:lstStyle/>
          <a:p>
            <a:r>
              <a:rPr lang="en-US" dirty="0"/>
              <a:t>Exact inference using dynamic programming</a:t>
            </a:r>
          </a:p>
        </p:txBody>
      </p:sp>
      <mc:AlternateContent xmlns:mc="http://schemas.openxmlformats.org/markup-compatibility/2006" xmlns:a14="http://schemas.microsoft.com/office/drawing/2010/main">
        <mc:Choice Requires="a14">
          <p:sp>
            <p:nvSpPr>
              <p:cNvPr id="3" name="Content Placeholder 2"/>
              <p:cNvSpPr>
                <a:spLocks noGrp="1"/>
              </p:cNvSpPr>
              <p:nvPr>
                <p:ph sz="quarter" idx="10"/>
              </p:nvPr>
            </p:nvSpPr>
            <p:spPr>
              <a:xfrm>
                <a:off x="244106" y="1323344"/>
                <a:ext cx="12158238" cy="3544047"/>
              </a:xfrm>
            </p:spPr>
            <p:txBody>
              <a:bodyPr/>
              <a:lstStyle/>
              <a:p>
                <a:pPr marL="0" indent="0">
                  <a:buNone/>
                </a:pP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rPr>
                        <m:t>𝑓</m:t>
                      </m:r>
                      <m:d>
                        <m:dPr>
                          <m:ctrlPr>
                            <a:rPr lang="en-US" sz="2800" i="1">
                              <a:latin typeface="Cambria Math" panose="02040503050406030204" pitchFamily="18" charset="0"/>
                            </a:rPr>
                          </m:ctrlPr>
                        </m:dPr>
                        <m:e>
                          <m:r>
                            <a:rPr lang="en-US" sz="2800" i="1">
                              <a:latin typeface="Cambria Math" panose="02040503050406030204" pitchFamily="18" charset="0"/>
                            </a:rPr>
                            <m:t>𝑠</m:t>
                          </m:r>
                          <m:r>
                            <a:rPr lang="en-US" sz="2800" i="1">
                              <a:latin typeface="Cambria Math" panose="02040503050406030204" pitchFamily="18" charset="0"/>
                            </a:rPr>
                            <m:t>,</m:t>
                          </m:r>
                          <m:r>
                            <a:rPr lang="en-US" sz="2800" i="1">
                              <a:latin typeface="Cambria Math" panose="02040503050406030204" pitchFamily="18" charset="0"/>
                            </a:rPr>
                            <m:t>𝑟</m:t>
                          </m:r>
                          <m:r>
                            <a:rPr lang="en-US" sz="2800" i="1">
                              <a:latin typeface="Cambria Math" panose="02040503050406030204" pitchFamily="18" charset="0"/>
                            </a:rPr>
                            <m:t>,</m:t>
                          </m:r>
                          <m:r>
                            <a:rPr lang="en-US" sz="2800" i="1">
                              <a:latin typeface="Cambria Math" panose="02040503050406030204" pitchFamily="18" charset="0"/>
                            </a:rPr>
                            <m:t>𝑡</m:t>
                          </m:r>
                        </m:e>
                      </m:d>
                      <m:r>
                        <a:rPr lang="en-US" sz="2800" i="1">
                          <a:latin typeface="Cambria Math" panose="02040503050406030204" pitchFamily="18" charset="0"/>
                        </a:rPr>
                        <m:t>=</m:t>
                      </m:r>
                      <m:sSubSup>
                        <m:sSubSupPr>
                          <m:ctrlPr>
                            <a:rPr lang="en-US" sz="2800" i="1">
                              <a:latin typeface="Cambria Math" panose="02040503050406030204" pitchFamily="18" charset="0"/>
                            </a:rPr>
                          </m:ctrlPr>
                        </m:sSubSupPr>
                        <m:e>
                          <m:r>
                            <a:rPr lang="en-US" sz="2800" i="1">
                              <a:latin typeface="Cambria Math" panose="02040503050406030204" pitchFamily="18" charset="0"/>
                            </a:rPr>
                            <m:t>𝑥</m:t>
                          </m:r>
                        </m:e>
                        <m:sub>
                          <m:r>
                            <a:rPr lang="en-US" sz="2800" i="1">
                              <a:latin typeface="Cambria Math" panose="02040503050406030204" pitchFamily="18" charset="0"/>
                            </a:rPr>
                            <m:t>𝑠</m:t>
                          </m:r>
                        </m:sub>
                        <m:sup>
                          <m:r>
                            <a:rPr lang="en-US" sz="2800" i="1">
                              <a:latin typeface="Cambria Math" panose="02040503050406030204" pitchFamily="18" charset="0"/>
                            </a:rPr>
                            <m:t>𝑇</m:t>
                          </m:r>
                        </m:sup>
                      </m:sSubSup>
                      <m:sSub>
                        <m:sSubPr>
                          <m:ctrlPr>
                            <a:rPr lang="en-US" sz="2800" i="1">
                              <a:latin typeface="Cambria Math" panose="02040503050406030204" pitchFamily="18" charset="0"/>
                            </a:rPr>
                          </m:ctrlPr>
                        </m:sSubPr>
                        <m:e>
                          <m:r>
                            <a:rPr lang="en-US" sz="2800" i="1">
                              <a:latin typeface="Cambria Math" panose="02040503050406030204" pitchFamily="18" charset="0"/>
                            </a:rPr>
                            <m:t>𝑊</m:t>
                          </m:r>
                        </m:e>
                        <m:sub>
                          <m:r>
                            <a:rPr lang="en-US" sz="2800" i="1">
                              <a:latin typeface="Cambria Math" panose="02040503050406030204" pitchFamily="18" charset="0"/>
                            </a:rPr>
                            <m:t>𝑟</m:t>
                          </m:r>
                        </m:sub>
                      </m:sSub>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r>
                        <a:rPr lang="en-US" sz="2800" i="1">
                          <a:latin typeface="Cambria Math" panose="02040503050406030204" pitchFamily="18" charset="0"/>
                        </a:rPr>
                        <m:t>+</m:t>
                      </m:r>
                      <m:r>
                        <m:rPr>
                          <m:sty m:val="p"/>
                        </m:rPr>
                        <a:rPr lang="en-US" sz="2800">
                          <a:latin typeface="Cambria Math" panose="02040503050406030204" pitchFamily="18" charset="0"/>
                        </a:rPr>
                        <m:t>vec</m:t>
                      </m:r>
                      <m:r>
                        <a:rPr lang="en-US" sz="2800" i="1">
                          <a:latin typeface="Cambria Math" panose="02040503050406030204" pitchFamily="18" charset="0"/>
                        </a:rPr>
                        <m:t>(</m:t>
                      </m:r>
                      <m:sSup>
                        <m:sSupPr>
                          <m:ctrlPr>
                            <a:rPr lang="en-US" sz="2800" i="1">
                              <a:latin typeface="Cambria Math" panose="02040503050406030204" pitchFamily="18" charset="0"/>
                            </a:rPr>
                          </m:ctrlPr>
                        </m:sSupPr>
                        <m:e>
                          <m:nary>
                            <m:naryPr>
                              <m:chr m:val="∑"/>
                              <m:supHide m:val="on"/>
                              <m:ctrlPr>
                                <a:rPr lang="en-US" sz="2800" i="1">
                                  <a:latin typeface="Cambria Math" panose="02040503050406030204" pitchFamily="18" charset="0"/>
                                </a:rPr>
                              </m:ctrlPr>
                            </m:naryPr>
                            <m:sub>
                              <m:r>
                                <a:rPr lang="en-US" sz="2800" i="1">
                                  <a:latin typeface="Cambria Math" panose="02040503050406030204" pitchFamily="18" charset="0"/>
                                </a:rPr>
                                <m:t>𝜋</m:t>
                              </m:r>
                              <m:r>
                                <a:rPr lang="en-US" sz="2800" i="1">
                                  <a:latin typeface="Cambria Math" panose="02040503050406030204" pitchFamily="18" charset="0"/>
                                </a:rPr>
                                <m:t>∈</m:t>
                              </m:r>
                              <m:r>
                                <m:rPr>
                                  <m:sty m:val="p"/>
                                </m:rPr>
                                <a:rPr lang="en-US" sz="2800">
                                  <a:latin typeface="Cambria Math" panose="02040503050406030204" pitchFamily="18" charset="0"/>
                                </a:rPr>
                                <m:t>Π</m:t>
                              </m:r>
                              <m:r>
                                <a:rPr lang="en-US" sz="2800" i="1">
                                  <a:latin typeface="Cambria Math" panose="02040503050406030204" pitchFamily="18" charset="0"/>
                                </a:rPr>
                                <m:t>(</m:t>
                              </m:r>
                              <m:r>
                                <a:rPr lang="en-US" sz="2800" i="1">
                                  <a:latin typeface="Cambria Math" panose="02040503050406030204" pitchFamily="18" charset="0"/>
                                </a:rPr>
                                <m:t>𝑠</m:t>
                              </m:r>
                              <m:r>
                                <a:rPr lang="en-US" sz="2800" i="1">
                                  <a:latin typeface="Cambria Math" panose="02040503050406030204" pitchFamily="18" charset="0"/>
                                </a:rPr>
                                <m:t>,</m:t>
                              </m:r>
                              <m:r>
                                <a:rPr lang="en-US" sz="2800" i="1">
                                  <a:latin typeface="Cambria Math" panose="02040503050406030204" pitchFamily="18" charset="0"/>
                                </a:rPr>
                                <m:t>𝑡</m:t>
                              </m:r>
                              <m:r>
                                <a:rPr lang="en-US" sz="2800" i="1">
                                  <a:latin typeface="Cambria Math" panose="02040503050406030204" pitchFamily="18" charset="0"/>
                                </a:rPr>
                                <m:t>)</m:t>
                              </m:r>
                            </m:sub>
                            <m:sup/>
                            <m:e>
                              <m:r>
                                <a:rPr lang="en-US" sz="2800" i="1">
                                  <a:latin typeface="Cambria Math" panose="02040503050406030204" pitchFamily="18" charset="0"/>
                                </a:rPr>
                                <m:t>𝑃</m:t>
                              </m:r>
                              <m:d>
                                <m:dPr>
                                  <m:ctrlPr>
                                    <a:rPr lang="en-US" sz="2800" i="1">
                                      <a:latin typeface="Cambria Math" panose="02040503050406030204" pitchFamily="18" charset="0"/>
                                    </a:rPr>
                                  </m:ctrlPr>
                                </m:dPr>
                                <m:e>
                                  <m:r>
                                    <a:rPr lang="en-US" sz="2800" i="1">
                                      <a:latin typeface="Cambria Math" panose="02040503050406030204" pitchFamily="18" charset="0"/>
                                    </a:rPr>
                                    <m:t>𝑡</m:t>
                                  </m:r>
                                </m:e>
                                <m:e>
                                  <m:r>
                                    <a:rPr lang="en-US" sz="2800" i="1">
                                      <a:latin typeface="Cambria Math" panose="02040503050406030204" pitchFamily="18" charset="0"/>
                                    </a:rPr>
                                    <m:t>𝑠</m:t>
                                  </m:r>
                                  <m:r>
                                    <a:rPr lang="en-US" sz="2800" i="1">
                                      <a:latin typeface="Cambria Math" panose="02040503050406030204" pitchFamily="18" charset="0"/>
                                    </a:rPr>
                                    <m:t>,</m:t>
                                  </m:r>
                                  <m:r>
                                    <a:rPr lang="en-US" sz="2800" i="1">
                                      <a:latin typeface="Cambria Math" panose="02040503050406030204" pitchFamily="18" charset="0"/>
                                    </a:rPr>
                                    <m:t>𝜋</m:t>
                                  </m:r>
                                </m:e>
                              </m:d>
                              <m:r>
                                <m:rPr>
                                  <m:sty m:val="p"/>
                                </m:rPr>
                                <a:rPr lang="en-US" sz="2800">
                                  <a:latin typeface="Cambria Math" panose="02040503050406030204" pitchFamily="18" charset="0"/>
                                </a:rPr>
                                <m:t>Φ</m:t>
                              </m:r>
                              <m:d>
                                <m:dPr>
                                  <m:ctrlPr>
                                    <a:rPr lang="en-US" sz="2800" i="1">
                                      <a:latin typeface="Cambria Math" panose="02040503050406030204" pitchFamily="18" charset="0"/>
                                    </a:rPr>
                                  </m:ctrlPr>
                                </m:dPr>
                                <m:e>
                                  <m:r>
                                    <a:rPr lang="en-US" sz="2800" i="1">
                                      <a:latin typeface="Cambria Math" panose="02040503050406030204" pitchFamily="18" charset="0"/>
                                    </a:rPr>
                                    <m:t>𝜋</m:t>
                                  </m:r>
                                </m:e>
                              </m:d>
                              <m:r>
                                <a:rPr lang="en-US" sz="2800" i="1">
                                  <a:latin typeface="Cambria Math" panose="02040503050406030204" pitchFamily="18" charset="0"/>
                                </a:rPr>
                                <m:t> )</m:t>
                              </m:r>
                              <m:r>
                                <a:rPr lang="en-US" sz="2800">
                                  <a:latin typeface="Cambria Math" panose="02040503050406030204" pitchFamily="18" charset="0"/>
                                </a:rPr>
                                <m:t> </m:t>
                              </m:r>
                            </m:e>
                          </m:nary>
                        </m:e>
                        <m:sup>
                          <m:r>
                            <m:rPr>
                              <m:sty m:val="p"/>
                            </m:rPr>
                            <a:rPr lang="en-US" sz="2800">
                              <a:latin typeface="Cambria Math" panose="02040503050406030204" pitchFamily="18" charset="0"/>
                            </a:rPr>
                            <m:t>T</m:t>
                          </m:r>
                          <m:r>
                            <a:rPr lang="en-US" sz="2800">
                              <a:latin typeface="Cambria Math" panose="02040503050406030204" pitchFamily="18" charset="0"/>
                            </a:rPr>
                            <m:t> </m:t>
                          </m:r>
                        </m:sup>
                      </m:sSup>
                      <m:r>
                        <m:rPr>
                          <m:sty m:val="p"/>
                        </m:rPr>
                        <a:rPr lang="en-US" sz="2800">
                          <a:latin typeface="Cambria Math" panose="02040503050406030204" pitchFamily="18" charset="0"/>
                        </a:rPr>
                        <m:t>vec</m:t>
                      </m:r>
                      <m:r>
                        <a:rPr lang="en-US" sz="2800">
                          <a:latin typeface="Cambria Math" panose="02040503050406030204" pitchFamily="18" charset="0"/>
                        </a:rPr>
                        <m:t>(</m:t>
                      </m:r>
                      <m:sSub>
                        <m:sSubPr>
                          <m:ctrlPr>
                            <a:rPr lang="en-US" sz="2800" i="1">
                              <a:latin typeface="Cambria Math" panose="02040503050406030204" pitchFamily="18" charset="0"/>
                            </a:rPr>
                          </m:ctrlPr>
                        </m:sSubPr>
                        <m:e>
                          <m:r>
                            <m:rPr>
                              <m:sty m:val="p"/>
                            </m:rPr>
                            <a:rPr lang="en-US" sz="2800">
                              <a:latin typeface="Cambria Math" panose="02040503050406030204" pitchFamily="18" charset="0"/>
                            </a:rPr>
                            <m:t>W</m:t>
                          </m:r>
                        </m:e>
                        <m:sub>
                          <m:r>
                            <m:rPr>
                              <m:sty m:val="p"/>
                            </m:rPr>
                            <a:rPr lang="en-US" sz="2800">
                              <a:latin typeface="Cambria Math" panose="02040503050406030204" pitchFamily="18" charset="0"/>
                            </a:rPr>
                            <m:t>r</m:t>
                          </m:r>
                        </m:sub>
                      </m:sSub>
                      <m:r>
                        <a:rPr lang="en-US" sz="2800">
                          <a:latin typeface="Cambria Math" panose="02040503050406030204" pitchFamily="18" charset="0"/>
                        </a:rPr>
                        <m:t>)</m:t>
                      </m:r>
                    </m:oMath>
                  </m:oMathPara>
                </a14:m>
                <a:endParaRPr lang="en-US" sz="2800" dirty="0"/>
              </a:p>
              <a:p>
                <a:pPr marL="0" indent="0">
                  <a:buNone/>
                </a:pPr>
                <a:endParaRPr lang="en-US" sz="2800" dirty="0"/>
              </a:p>
              <a:p>
                <a:pPr marL="0" indent="0">
                  <a:buNone/>
                </a:pPr>
                <a:r>
                  <a:rPr lang="en-US" sz="2800" dirty="0"/>
                  <a:t>Prior work precomputes and stores a set of paths </a:t>
                </a:r>
                <a14:m>
                  <m:oMath xmlns:m="http://schemas.openxmlformats.org/officeDocument/2006/math">
                    <m:r>
                      <m:rPr>
                        <m:sty m:val="p"/>
                      </m:rPr>
                      <a:rPr lang="en-US" sz="2800">
                        <a:latin typeface="Cambria Math" panose="02040503050406030204" pitchFamily="18" charset="0"/>
                      </a:rPr>
                      <m:t>Π</m:t>
                    </m:r>
                    <m:d>
                      <m:dPr>
                        <m:ctrlPr>
                          <a:rPr lang="en-US" sz="2800" i="1">
                            <a:latin typeface="Cambria Math" panose="02040503050406030204" pitchFamily="18" charset="0"/>
                          </a:rPr>
                        </m:ctrlPr>
                      </m:dPr>
                      <m:e>
                        <m:r>
                          <a:rPr lang="en-US" sz="2800" i="1">
                            <a:latin typeface="Cambria Math" panose="02040503050406030204" pitchFamily="18" charset="0"/>
                          </a:rPr>
                          <m:t>𝑠</m:t>
                        </m:r>
                        <m:r>
                          <a:rPr lang="en-US" sz="2800" i="1">
                            <a:latin typeface="Cambria Math" panose="02040503050406030204" pitchFamily="18" charset="0"/>
                          </a:rPr>
                          <m:t>,</m:t>
                        </m:r>
                        <m:r>
                          <a:rPr lang="en-US" sz="2800" i="1">
                            <a:latin typeface="Cambria Math" panose="02040503050406030204" pitchFamily="18" charset="0"/>
                          </a:rPr>
                          <m:t>𝑡</m:t>
                        </m:r>
                      </m:e>
                    </m:d>
                    <m:r>
                      <a:rPr lang="en-US" sz="2800" i="1">
                        <a:latin typeface="Cambria Math" panose="02040503050406030204" pitchFamily="18" charset="0"/>
                      </a:rPr>
                      <m:t> </m:t>
                    </m:r>
                  </m:oMath>
                </a14:m>
                <a:r>
                  <a:rPr lang="en-US" sz="2800" dirty="0"/>
                  <a:t>for all pairs of nodes.</a:t>
                </a:r>
                <a:endParaRPr lang="en-US" dirty="0"/>
              </a:p>
              <a:p>
                <a:pPr marL="0" indent="0">
                  <a:buNone/>
                </a:pPr>
                <a:r>
                  <a:rPr lang="en-US" sz="2800" dirty="0"/>
                  <a:t>But all we need is to be able to compute the sums of representations  and their gradients.</a:t>
                </a:r>
                <a14:m>
                  <m:oMath xmlns:m="http://schemas.openxmlformats.org/officeDocument/2006/math">
                    <m:r>
                      <a:rPr lang="en-US" sz="2800">
                        <a:latin typeface="Cambria Math" panose="02040503050406030204" pitchFamily="18" charset="0"/>
                      </a:rPr>
                      <m:t>   </m:t>
                    </m:r>
                  </m:oMath>
                </a14:m>
                <a:endParaRPr lang="en-US" sz="2800" dirty="0">
                  <a:latin typeface="Cambria Math" panose="02040503050406030204" pitchFamily="18" charset="0"/>
                </a:endParaRPr>
              </a:p>
              <a:p>
                <a:pPr marL="0" indent="0">
                  <a:buNone/>
                </a:pPr>
                <a:endParaRPr lang="en-US" sz="2800" dirty="0"/>
              </a:p>
            </p:txBody>
          </p:sp>
        </mc:Choice>
        <mc:Fallback xmlns="">
          <p:sp>
            <p:nvSpPr>
              <p:cNvPr id="3" name="Content Placeholder 2"/>
              <p:cNvSpPr>
                <a:spLocks noGrp="1" noRot="1" noChangeAspect="1" noMove="1" noResize="1" noEditPoints="1" noAdjustHandles="1" noChangeArrowheads="1" noChangeShapeType="1" noTextEdit="1"/>
              </p:cNvSpPr>
              <p:nvPr>
                <p:ph sz="quarter" idx="10"/>
              </p:nvPr>
            </p:nvSpPr>
            <p:spPr>
              <a:xfrm>
                <a:off x="244106" y="1323344"/>
                <a:ext cx="12158238" cy="3544047"/>
              </a:xfr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p:cNvSpPr txBox="1"/>
              <p:nvPr/>
            </p:nvSpPr>
            <p:spPr>
              <a:xfrm>
                <a:off x="1417637" y="4335462"/>
                <a:ext cx="5443798" cy="1059714"/>
              </a:xfrm>
              <a:prstGeom prst="rect">
                <a:avLst/>
              </a:prstGeom>
              <a:noFill/>
            </p:spPr>
            <p:txBody>
              <a:bodyPr wrap="none" lIns="0" tIns="0" rIns="0" bIns="0" rtlCol="0">
                <a:spAutoFit/>
              </a:bodyPr>
              <a:lstStyle/>
              <a:p>
                <a:pPr>
                  <a:lnSpc>
                    <a:spcPct val="90000"/>
                  </a:lnSpc>
                  <a:spcAft>
                    <a:spcPts val="600"/>
                  </a:spcAft>
                </a:pPr>
                <a14:m>
                  <m:oMathPara xmlns:m="http://schemas.openxmlformats.org/officeDocument/2006/math">
                    <m:oMathParaPr>
                      <m:jc m:val="centerGroup"/>
                    </m:oMathParaPr>
                    <m:oMath xmlns:m="http://schemas.openxmlformats.org/officeDocument/2006/math">
                      <m:sSub>
                        <m:sSubPr>
                          <m:ctrlPr>
                            <a:rPr lang="en-US" sz="2800" i="1">
                              <a:gradFill>
                                <a:gsLst>
                                  <a:gs pos="2917">
                                    <a:srgbClr val="505050"/>
                                  </a:gs>
                                  <a:gs pos="30000">
                                    <a:srgbClr val="505050"/>
                                  </a:gs>
                                </a:gsLst>
                                <a:lin ang="5400000" scaled="0"/>
                              </a:gradFill>
                              <a:latin typeface="Cambria Math" panose="02040503050406030204" pitchFamily="18" charset="0"/>
                            </a:rPr>
                          </m:ctrlPr>
                        </m:sSubPr>
                        <m:e>
                          <m:r>
                            <a:rPr lang="en-US" sz="2800" i="1">
                              <a:gradFill>
                                <a:gsLst>
                                  <a:gs pos="2917">
                                    <a:srgbClr val="505050"/>
                                  </a:gs>
                                  <a:gs pos="30000">
                                    <a:srgbClr val="505050"/>
                                  </a:gs>
                                </a:gsLst>
                                <a:lin ang="5400000" scaled="0"/>
                              </a:gradFill>
                              <a:latin typeface="Cambria Math" panose="02040503050406030204" pitchFamily="18" charset="0"/>
                            </a:rPr>
                            <m:t>𝐹</m:t>
                          </m:r>
                        </m:e>
                        <m:sub>
                          <m:r>
                            <a:rPr lang="en-US" sz="2800" i="1">
                              <a:gradFill>
                                <a:gsLst>
                                  <a:gs pos="2917">
                                    <a:srgbClr val="505050"/>
                                  </a:gs>
                                  <a:gs pos="30000">
                                    <a:srgbClr val="505050"/>
                                  </a:gs>
                                </a:gsLst>
                                <a:lin ang="5400000" scaled="0"/>
                              </a:gradFill>
                              <a:latin typeface="Cambria Math" panose="02040503050406030204" pitchFamily="18" charset="0"/>
                            </a:rPr>
                            <m:t>𝑙</m:t>
                          </m:r>
                          <m:d>
                            <m:dPr>
                              <m:ctrlPr>
                                <a:rPr lang="en-US" sz="2800" i="1">
                                  <a:gradFill>
                                    <a:gsLst>
                                      <a:gs pos="2917">
                                        <a:srgbClr val="505050"/>
                                      </a:gs>
                                      <a:gs pos="30000">
                                        <a:srgbClr val="505050"/>
                                      </a:gs>
                                    </a:gsLst>
                                    <a:lin ang="5400000" scaled="0"/>
                                  </a:gradFill>
                                  <a:latin typeface="Cambria Math" panose="02040503050406030204" pitchFamily="18" charset="0"/>
                                </a:rPr>
                              </m:ctrlPr>
                            </m:dPr>
                            <m:e>
                              <m:r>
                                <a:rPr lang="en-US" sz="2800" i="1">
                                  <a:gradFill>
                                    <a:gsLst>
                                      <a:gs pos="2917">
                                        <a:srgbClr val="505050"/>
                                      </a:gs>
                                      <a:gs pos="30000">
                                        <a:srgbClr val="505050"/>
                                      </a:gs>
                                    </a:gsLst>
                                    <a:lin ang="5400000" scaled="0"/>
                                  </a:gradFill>
                                  <a:latin typeface="Cambria Math" panose="02040503050406030204" pitchFamily="18" charset="0"/>
                                </a:rPr>
                                <m:t>𝑠</m:t>
                              </m:r>
                              <m:r>
                                <a:rPr lang="en-US" sz="2800" i="1">
                                  <a:gradFill>
                                    <a:gsLst>
                                      <a:gs pos="2917">
                                        <a:srgbClr val="505050"/>
                                      </a:gs>
                                      <a:gs pos="30000">
                                        <a:srgbClr val="505050"/>
                                      </a:gs>
                                    </a:gsLst>
                                    <a:lin ang="5400000" scaled="0"/>
                                  </a:gradFill>
                                  <a:latin typeface="Cambria Math" panose="02040503050406030204" pitchFamily="18" charset="0"/>
                                </a:rPr>
                                <m:t>,</m:t>
                              </m:r>
                              <m:r>
                                <a:rPr lang="en-US" sz="2800" i="1">
                                  <a:gradFill>
                                    <a:gsLst>
                                      <a:gs pos="2917">
                                        <a:srgbClr val="505050"/>
                                      </a:gs>
                                      <a:gs pos="30000">
                                        <a:srgbClr val="505050"/>
                                      </a:gs>
                                    </a:gsLst>
                                    <a:lin ang="5400000" scaled="0"/>
                                  </a:gradFill>
                                  <a:latin typeface="Cambria Math" panose="02040503050406030204" pitchFamily="18" charset="0"/>
                                </a:rPr>
                                <m:t>𝑡</m:t>
                              </m:r>
                            </m:e>
                          </m:d>
                        </m:sub>
                      </m:sSub>
                      <m:r>
                        <a:rPr lang="en-US" sz="2800" i="1">
                          <a:gradFill>
                            <a:gsLst>
                              <a:gs pos="2917">
                                <a:srgbClr val="505050"/>
                              </a:gs>
                              <a:gs pos="30000">
                                <a:srgbClr val="505050"/>
                              </a:gs>
                            </a:gsLst>
                            <a:lin ang="5400000" scaled="0"/>
                          </a:gradFill>
                          <a:latin typeface="Cambria Math" panose="02040503050406030204" pitchFamily="18" charset="0"/>
                        </a:rPr>
                        <m:t>= </m:t>
                      </m:r>
                      <m:nary>
                        <m:naryPr>
                          <m:chr m:val="∑"/>
                          <m:supHide m:val="on"/>
                          <m:ctrlPr>
                            <a:rPr lang="en-US" sz="2800" i="1">
                              <a:gradFill>
                                <a:gsLst>
                                  <a:gs pos="2917">
                                    <a:srgbClr val="505050"/>
                                  </a:gs>
                                  <a:gs pos="30000">
                                    <a:srgbClr val="505050"/>
                                  </a:gs>
                                </a:gsLst>
                                <a:lin ang="5400000" scaled="0"/>
                              </a:gradFill>
                              <a:latin typeface="Cambria Math" panose="02040503050406030204" pitchFamily="18" charset="0"/>
                            </a:rPr>
                          </m:ctrlPr>
                        </m:naryPr>
                        <m:sub>
                          <m:r>
                            <a:rPr lang="en-US" sz="2800" i="1">
                              <a:gradFill>
                                <a:gsLst>
                                  <a:gs pos="2917">
                                    <a:srgbClr val="505050"/>
                                  </a:gs>
                                  <a:gs pos="30000">
                                    <a:srgbClr val="505050"/>
                                  </a:gs>
                                </a:gsLst>
                                <a:lin ang="5400000" scaled="0"/>
                              </a:gradFill>
                              <a:latin typeface="Cambria Math" panose="02040503050406030204" pitchFamily="18" charset="0"/>
                            </a:rPr>
                            <m:t>𝜋</m:t>
                          </m:r>
                          <m:r>
                            <a:rPr lang="en-US" sz="2800" i="1">
                              <a:gradFill>
                                <a:gsLst>
                                  <a:gs pos="2917">
                                    <a:srgbClr val="505050"/>
                                  </a:gs>
                                  <a:gs pos="30000">
                                    <a:srgbClr val="505050"/>
                                  </a:gs>
                                </a:gsLst>
                                <a:lin ang="5400000" scaled="0"/>
                              </a:gradFill>
                              <a:latin typeface="Cambria Math" panose="02040503050406030204" pitchFamily="18" charset="0"/>
                            </a:rPr>
                            <m:t>∈</m:t>
                          </m:r>
                          <m:r>
                            <m:rPr>
                              <m:sty m:val="p"/>
                            </m:rPr>
                            <a:rPr lang="en-US" sz="2800">
                              <a:gradFill>
                                <a:gsLst>
                                  <a:gs pos="2917">
                                    <a:srgbClr val="505050"/>
                                  </a:gs>
                                  <a:gs pos="30000">
                                    <a:srgbClr val="505050"/>
                                  </a:gs>
                                </a:gsLst>
                                <a:lin ang="5400000" scaled="0"/>
                              </a:gradFill>
                              <a:latin typeface="Cambria Math" panose="02040503050406030204" pitchFamily="18" charset="0"/>
                            </a:rPr>
                            <m:t>Π</m:t>
                          </m:r>
                          <m:d>
                            <m:dPr>
                              <m:ctrlPr>
                                <a:rPr lang="en-US" sz="2800" i="1">
                                  <a:gradFill>
                                    <a:gsLst>
                                      <a:gs pos="2917">
                                        <a:srgbClr val="505050"/>
                                      </a:gs>
                                      <a:gs pos="30000">
                                        <a:srgbClr val="505050"/>
                                      </a:gs>
                                    </a:gsLst>
                                    <a:lin ang="5400000" scaled="0"/>
                                  </a:gradFill>
                                  <a:latin typeface="Cambria Math" panose="02040503050406030204" pitchFamily="18" charset="0"/>
                                </a:rPr>
                              </m:ctrlPr>
                            </m:dPr>
                            <m:e>
                              <m:r>
                                <a:rPr lang="en-US" sz="2800" i="1">
                                  <a:gradFill>
                                    <a:gsLst>
                                      <a:gs pos="2917">
                                        <a:srgbClr val="505050"/>
                                      </a:gs>
                                      <a:gs pos="30000">
                                        <a:srgbClr val="505050"/>
                                      </a:gs>
                                    </a:gsLst>
                                    <a:lin ang="5400000" scaled="0"/>
                                  </a:gradFill>
                                  <a:latin typeface="Cambria Math" panose="02040503050406030204" pitchFamily="18" charset="0"/>
                                </a:rPr>
                                <m:t>𝑠</m:t>
                              </m:r>
                              <m:r>
                                <a:rPr lang="en-US" sz="2800" i="1">
                                  <a:gradFill>
                                    <a:gsLst>
                                      <a:gs pos="2917">
                                        <a:srgbClr val="505050"/>
                                      </a:gs>
                                      <a:gs pos="30000">
                                        <a:srgbClr val="505050"/>
                                      </a:gs>
                                    </a:gsLst>
                                    <a:lin ang="5400000" scaled="0"/>
                                  </a:gradFill>
                                  <a:latin typeface="Cambria Math" panose="02040503050406030204" pitchFamily="18" charset="0"/>
                                </a:rPr>
                                <m:t>,</m:t>
                              </m:r>
                              <m:r>
                                <a:rPr lang="en-US" sz="2800" i="1">
                                  <a:gradFill>
                                    <a:gsLst>
                                      <a:gs pos="2917">
                                        <a:srgbClr val="505050"/>
                                      </a:gs>
                                      <a:gs pos="30000">
                                        <a:srgbClr val="505050"/>
                                      </a:gs>
                                    </a:gsLst>
                                    <a:lin ang="5400000" scaled="0"/>
                                  </a:gradFill>
                                  <a:latin typeface="Cambria Math" panose="02040503050406030204" pitchFamily="18" charset="0"/>
                                </a:rPr>
                                <m:t>𝑡</m:t>
                              </m:r>
                            </m:e>
                          </m:d>
                          <m:r>
                            <a:rPr lang="en-US" sz="2800" i="1">
                              <a:gradFill>
                                <a:gsLst>
                                  <a:gs pos="2917">
                                    <a:srgbClr val="505050"/>
                                  </a:gs>
                                  <a:gs pos="30000">
                                    <a:srgbClr val="505050"/>
                                  </a:gs>
                                </a:gsLst>
                                <a:lin ang="5400000" scaled="0"/>
                              </a:gradFill>
                              <a:latin typeface="Cambria Math" panose="02040503050406030204" pitchFamily="18" charset="0"/>
                            </a:rPr>
                            <m:t>, </m:t>
                          </m:r>
                          <m:d>
                            <m:dPr>
                              <m:begChr m:val="|"/>
                              <m:endChr m:val="|"/>
                              <m:ctrlPr>
                                <a:rPr lang="en-US" sz="2800" i="1">
                                  <a:gradFill>
                                    <a:gsLst>
                                      <a:gs pos="2917">
                                        <a:srgbClr val="505050"/>
                                      </a:gs>
                                      <a:gs pos="30000">
                                        <a:srgbClr val="505050"/>
                                      </a:gs>
                                    </a:gsLst>
                                    <a:lin ang="5400000" scaled="0"/>
                                  </a:gradFill>
                                  <a:latin typeface="Cambria Math" panose="02040503050406030204" pitchFamily="18" charset="0"/>
                                </a:rPr>
                              </m:ctrlPr>
                            </m:dPr>
                            <m:e>
                              <m:r>
                                <a:rPr lang="en-US" sz="2800" i="1">
                                  <a:gradFill>
                                    <a:gsLst>
                                      <a:gs pos="2917">
                                        <a:srgbClr val="505050"/>
                                      </a:gs>
                                      <a:gs pos="30000">
                                        <a:srgbClr val="505050"/>
                                      </a:gs>
                                    </a:gsLst>
                                    <a:lin ang="5400000" scaled="0"/>
                                  </a:gradFill>
                                  <a:latin typeface="Cambria Math" panose="02040503050406030204" pitchFamily="18" charset="0"/>
                                </a:rPr>
                                <m:t>𝜋</m:t>
                              </m:r>
                            </m:e>
                          </m:d>
                          <m:r>
                            <a:rPr lang="en-US" sz="2800" i="1">
                              <a:gradFill>
                                <a:gsLst>
                                  <a:gs pos="2917">
                                    <a:srgbClr val="505050"/>
                                  </a:gs>
                                  <a:gs pos="30000">
                                    <a:srgbClr val="505050"/>
                                  </a:gs>
                                </a:gsLst>
                                <a:lin ang="5400000" scaled="0"/>
                              </a:gradFill>
                              <a:latin typeface="Cambria Math" panose="02040503050406030204" pitchFamily="18" charset="0"/>
                            </a:rPr>
                            <m:t>=</m:t>
                          </m:r>
                          <m:r>
                            <a:rPr lang="en-US" sz="2800" i="1">
                              <a:gradFill>
                                <a:gsLst>
                                  <a:gs pos="2917">
                                    <a:srgbClr val="505050"/>
                                  </a:gs>
                                  <a:gs pos="30000">
                                    <a:srgbClr val="505050"/>
                                  </a:gs>
                                </a:gsLst>
                                <a:lin ang="5400000" scaled="0"/>
                              </a:gradFill>
                              <a:latin typeface="Cambria Math" panose="02040503050406030204" pitchFamily="18" charset="0"/>
                            </a:rPr>
                            <m:t>𝑙</m:t>
                          </m:r>
                        </m:sub>
                        <m:sup/>
                        <m:e>
                          <m:r>
                            <a:rPr lang="en-US" sz="2800" i="1">
                              <a:gradFill>
                                <a:gsLst>
                                  <a:gs pos="2917">
                                    <a:srgbClr val="505050"/>
                                  </a:gs>
                                  <a:gs pos="30000">
                                    <a:srgbClr val="505050"/>
                                  </a:gs>
                                </a:gsLst>
                                <a:lin ang="5400000" scaled="0"/>
                              </a:gradFill>
                              <a:latin typeface="Cambria Math" panose="02040503050406030204" pitchFamily="18" charset="0"/>
                            </a:rPr>
                            <m:t>𝑃</m:t>
                          </m:r>
                          <m:d>
                            <m:dPr>
                              <m:ctrlPr>
                                <a:rPr lang="en-US" sz="2800" i="1">
                                  <a:gradFill>
                                    <a:gsLst>
                                      <a:gs pos="2917">
                                        <a:srgbClr val="505050"/>
                                      </a:gs>
                                      <a:gs pos="30000">
                                        <a:srgbClr val="505050"/>
                                      </a:gs>
                                    </a:gsLst>
                                    <a:lin ang="5400000" scaled="0"/>
                                  </a:gradFill>
                                  <a:latin typeface="Cambria Math" panose="02040503050406030204" pitchFamily="18" charset="0"/>
                                </a:rPr>
                              </m:ctrlPr>
                            </m:dPr>
                            <m:e>
                              <m:r>
                                <a:rPr lang="en-US" sz="2800" i="1">
                                  <a:gradFill>
                                    <a:gsLst>
                                      <a:gs pos="2917">
                                        <a:srgbClr val="505050"/>
                                      </a:gs>
                                      <a:gs pos="30000">
                                        <a:srgbClr val="505050"/>
                                      </a:gs>
                                    </a:gsLst>
                                    <a:lin ang="5400000" scaled="0"/>
                                  </a:gradFill>
                                  <a:latin typeface="Cambria Math" panose="02040503050406030204" pitchFamily="18" charset="0"/>
                                </a:rPr>
                                <m:t>𝑡</m:t>
                              </m:r>
                            </m:e>
                            <m:e>
                              <m:r>
                                <a:rPr lang="en-US" sz="2800" i="1">
                                  <a:gradFill>
                                    <a:gsLst>
                                      <a:gs pos="2917">
                                        <a:srgbClr val="505050"/>
                                      </a:gs>
                                      <a:gs pos="30000">
                                        <a:srgbClr val="505050"/>
                                      </a:gs>
                                    </a:gsLst>
                                    <a:lin ang="5400000" scaled="0"/>
                                  </a:gradFill>
                                  <a:latin typeface="Cambria Math" panose="02040503050406030204" pitchFamily="18" charset="0"/>
                                </a:rPr>
                                <m:t>𝑠</m:t>
                              </m:r>
                              <m:r>
                                <a:rPr lang="en-US" sz="2800" i="1">
                                  <a:gradFill>
                                    <a:gsLst>
                                      <a:gs pos="2917">
                                        <a:srgbClr val="505050"/>
                                      </a:gs>
                                      <a:gs pos="30000">
                                        <a:srgbClr val="505050"/>
                                      </a:gs>
                                    </a:gsLst>
                                    <a:lin ang="5400000" scaled="0"/>
                                  </a:gradFill>
                                  <a:latin typeface="Cambria Math" panose="02040503050406030204" pitchFamily="18" charset="0"/>
                                </a:rPr>
                                <m:t>,</m:t>
                              </m:r>
                              <m:r>
                                <a:rPr lang="en-US" sz="2800" i="1">
                                  <a:gradFill>
                                    <a:gsLst>
                                      <a:gs pos="2917">
                                        <a:srgbClr val="505050"/>
                                      </a:gs>
                                      <a:gs pos="30000">
                                        <a:srgbClr val="505050"/>
                                      </a:gs>
                                    </a:gsLst>
                                    <a:lin ang="5400000" scaled="0"/>
                                  </a:gradFill>
                                  <a:latin typeface="Cambria Math" panose="02040503050406030204" pitchFamily="18" charset="0"/>
                                </a:rPr>
                                <m:t>𝜋</m:t>
                              </m:r>
                            </m:e>
                          </m:d>
                          <m:r>
                            <m:rPr>
                              <m:sty m:val="p"/>
                            </m:rPr>
                            <a:rPr lang="en-US" sz="2800">
                              <a:gradFill>
                                <a:gsLst>
                                  <a:gs pos="2917">
                                    <a:srgbClr val="505050"/>
                                  </a:gs>
                                  <a:gs pos="30000">
                                    <a:srgbClr val="505050"/>
                                  </a:gs>
                                </a:gsLst>
                                <a:lin ang="5400000" scaled="0"/>
                              </a:gradFill>
                              <a:latin typeface="Cambria Math" panose="02040503050406030204" pitchFamily="18" charset="0"/>
                            </a:rPr>
                            <m:t>Φ</m:t>
                          </m:r>
                          <m:r>
                            <a:rPr lang="en-US" sz="2800" i="1">
                              <a:gradFill>
                                <a:gsLst>
                                  <a:gs pos="2917">
                                    <a:srgbClr val="505050"/>
                                  </a:gs>
                                  <a:gs pos="30000">
                                    <a:srgbClr val="505050"/>
                                  </a:gs>
                                </a:gsLst>
                                <a:lin ang="5400000" scaled="0"/>
                              </a:gradFill>
                              <a:latin typeface="Cambria Math" panose="02040503050406030204" pitchFamily="18" charset="0"/>
                            </a:rPr>
                            <m:t>(</m:t>
                          </m:r>
                          <m:r>
                            <a:rPr lang="en-US" sz="2800" i="1">
                              <a:gradFill>
                                <a:gsLst>
                                  <a:gs pos="2917">
                                    <a:srgbClr val="505050"/>
                                  </a:gs>
                                  <a:gs pos="30000">
                                    <a:srgbClr val="505050"/>
                                  </a:gs>
                                </a:gsLst>
                                <a:lin ang="5400000" scaled="0"/>
                              </a:gradFill>
                              <a:latin typeface="Cambria Math" panose="02040503050406030204" pitchFamily="18" charset="0"/>
                            </a:rPr>
                            <m:t>𝜋</m:t>
                          </m:r>
                          <m:r>
                            <a:rPr lang="en-US" sz="2800" i="1">
                              <a:gradFill>
                                <a:gsLst>
                                  <a:gs pos="2917">
                                    <a:srgbClr val="505050"/>
                                  </a:gs>
                                  <a:gs pos="30000">
                                    <a:srgbClr val="505050"/>
                                  </a:gs>
                                </a:gsLst>
                                <a:lin ang="5400000" scaled="0"/>
                              </a:gradFill>
                              <a:latin typeface="Cambria Math" panose="02040503050406030204" pitchFamily="18" charset="0"/>
                            </a:rPr>
                            <m:t>)</m:t>
                          </m:r>
                        </m:e>
                      </m:nary>
                    </m:oMath>
                  </m:oMathPara>
                </a14:m>
                <a:endParaRPr lang="en-US" sz="2400" dirty="0">
                  <a:gradFill>
                    <a:gsLst>
                      <a:gs pos="2917">
                        <a:srgbClr val="505050"/>
                      </a:gs>
                      <a:gs pos="30000">
                        <a:srgbClr val="505050"/>
                      </a:gs>
                    </a:gsLst>
                    <a:lin ang="5400000" scaled="0"/>
                  </a:gradFill>
                  <a:latin typeface="Segoe UI"/>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1417637" y="4335462"/>
                <a:ext cx="5443798" cy="1059714"/>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p:cNvSpPr/>
              <p:nvPr/>
            </p:nvSpPr>
            <p:spPr>
              <a:xfrm>
                <a:off x="1341438" y="5935662"/>
                <a:ext cx="7104637" cy="595676"/>
              </a:xfrm>
              <a:prstGeom prst="rect">
                <a:avLst/>
              </a:prstGeom>
            </p:spPr>
            <p:txBody>
              <a:bodyPr wrap="none">
                <a:spAutoFit/>
              </a:bodyPr>
              <a:lstStyle/>
              <a:p>
                <a:r>
                  <a:rPr lang="en-US" sz="2800" dirty="0">
                    <a:solidFill>
                      <a:srgbClr val="505050"/>
                    </a:solidFill>
                    <a:latin typeface="Segoe UI"/>
                  </a:rPr>
                  <a:t> </a:t>
                </a:r>
                <a14:m>
                  <m:oMath xmlns:m="http://schemas.openxmlformats.org/officeDocument/2006/math">
                    <m:r>
                      <a:rPr lang="en-US" sz="2800" i="1">
                        <a:solidFill>
                          <a:srgbClr val="505050"/>
                        </a:solidFill>
                        <a:latin typeface="Cambria Math" panose="02040503050406030204" pitchFamily="18" charset="0"/>
                      </a:rPr>
                      <m:t>𝐹</m:t>
                    </m:r>
                    <m:r>
                      <a:rPr lang="en-US" sz="2800" i="1">
                        <a:solidFill>
                          <a:srgbClr val="505050"/>
                        </a:solidFill>
                        <a:latin typeface="Cambria Math" panose="02040503050406030204" pitchFamily="18" charset="0"/>
                      </a:rPr>
                      <m:t>(</m:t>
                    </m:r>
                    <m:r>
                      <a:rPr lang="en-US" sz="2800" i="1">
                        <a:solidFill>
                          <a:srgbClr val="505050"/>
                        </a:solidFill>
                        <a:latin typeface="Cambria Math" panose="02040503050406030204" pitchFamily="18" charset="0"/>
                      </a:rPr>
                      <m:t>𝑠</m:t>
                    </m:r>
                    <m:r>
                      <a:rPr lang="en-US" sz="2800" i="1">
                        <a:solidFill>
                          <a:srgbClr val="505050"/>
                        </a:solidFill>
                        <a:latin typeface="Cambria Math" panose="02040503050406030204" pitchFamily="18" charset="0"/>
                      </a:rPr>
                      <m:t>,</m:t>
                    </m:r>
                    <m:r>
                      <a:rPr lang="en-US" sz="2800" i="1">
                        <a:solidFill>
                          <a:srgbClr val="505050"/>
                        </a:solidFill>
                        <a:latin typeface="Cambria Math" panose="02040503050406030204" pitchFamily="18" charset="0"/>
                      </a:rPr>
                      <m:t>𝑡</m:t>
                    </m:r>
                    <m:r>
                      <a:rPr lang="en-US" sz="2800" i="1">
                        <a:solidFill>
                          <a:srgbClr val="505050"/>
                        </a:solidFill>
                        <a:latin typeface="Cambria Math" panose="02040503050406030204" pitchFamily="18" charset="0"/>
                      </a:rPr>
                      <m:t>)</m:t>
                    </m:r>
                  </m:oMath>
                </a14:m>
                <a:r>
                  <a:rPr lang="en-US" sz="2800" dirty="0">
                    <a:solidFill>
                      <a:srgbClr val="505050"/>
                    </a:solidFill>
                    <a:latin typeface="Segoe UI"/>
                  </a:rPr>
                  <a:t>=</a:t>
                </a:r>
                <a14:m>
                  <m:oMath xmlns:m="http://schemas.openxmlformats.org/officeDocument/2006/math">
                    <m:nary>
                      <m:naryPr>
                        <m:chr m:val="∑"/>
                        <m:supHide m:val="on"/>
                        <m:ctrlPr>
                          <a:rPr lang="en-US" sz="2800" i="1" dirty="0">
                            <a:solidFill>
                              <a:srgbClr val="505050"/>
                            </a:solidFill>
                            <a:latin typeface="Cambria Math" panose="02040503050406030204" pitchFamily="18" charset="0"/>
                          </a:rPr>
                        </m:ctrlPr>
                      </m:naryPr>
                      <m:sub>
                        <m:r>
                          <a:rPr lang="en-US" sz="2800" i="1" dirty="0">
                            <a:solidFill>
                              <a:srgbClr val="505050"/>
                            </a:solidFill>
                            <a:latin typeface="Cambria Math" panose="02040503050406030204" pitchFamily="18" charset="0"/>
                          </a:rPr>
                          <m:t>𝜋</m:t>
                        </m:r>
                        <m:r>
                          <a:rPr lang="en-US" sz="2800" i="1" dirty="0">
                            <a:solidFill>
                              <a:srgbClr val="505050"/>
                            </a:solidFill>
                            <a:latin typeface="Cambria Math" panose="02040503050406030204" pitchFamily="18" charset="0"/>
                          </a:rPr>
                          <m:t>∈</m:t>
                        </m:r>
                        <m:r>
                          <m:rPr>
                            <m:sty m:val="p"/>
                          </m:rPr>
                          <a:rPr lang="en-US" sz="2800" dirty="0">
                            <a:solidFill>
                              <a:srgbClr val="505050"/>
                            </a:solidFill>
                            <a:latin typeface="Cambria Math" panose="02040503050406030204" pitchFamily="18" charset="0"/>
                          </a:rPr>
                          <m:t>Π</m:t>
                        </m:r>
                        <m:d>
                          <m:dPr>
                            <m:ctrlPr>
                              <a:rPr lang="en-US" sz="2800" i="1" dirty="0">
                                <a:solidFill>
                                  <a:srgbClr val="505050"/>
                                </a:solidFill>
                                <a:latin typeface="Cambria Math" panose="02040503050406030204" pitchFamily="18" charset="0"/>
                              </a:rPr>
                            </m:ctrlPr>
                          </m:dPr>
                          <m:e>
                            <m:r>
                              <a:rPr lang="en-US" sz="2800" i="1" dirty="0">
                                <a:solidFill>
                                  <a:srgbClr val="505050"/>
                                </a:solidFill>
                                <a:latin typeface="Cambria Math" panose="02040503050406030204" pitchFamily="18" charset="0"/>
                              </a:rPr>
                              <m:t>𝑠</m:t>
                            </m:r>
                            <m:r>
                              <a:rPr lang="en-US" sz="2800" i="1" dirty="0">
                                <a:solidFill>
                                  <a:srgbClr val="505050"/>
                                </a:solidFill>
                                <a:latin typeface="Cambria Math" panose="02040503050406030204" pitchFamily="18" charset="0"/>
                              </a:rPr>
                              <m:t>,</m:t>
                            </m:r>
                            <m:r>
                              <a:rPr lang="en-US" sz="2800" i="1" dirty="0">
                                <a:solidFill>
                                  <a:srgbClr val="505050"/>
                                </a:solidFill>
                                <a:latin typeface="Cambria Math" panose="02040503050406030204" pitchFamily="18" charset="0"/>
                              </a:rPr>
                              <m:t>𝑡</m:t>
                            </m:r>
                          </m:e>
                        </m:d>
                      </m:sub>
                      <m:sup/>
                      <m:e>
                        <m:r>
                          <a:rPr lang="en-US" sz="2800" i="1" dirty="0">
                            <a:solidFill>
                              <a:srgbClr val="505050"/>
                            </a:solidFill>
                            <a:latin typeface="Cambria Math" panose="02040503050406030204" pitchFamily="18" charset="0"/>
                          </a:rPr>
                          <m:t>𝑃</m:t>
                        </m:r>
                        <m:d>
                          <m:dPr>
                            <m:ctrlPr>
                              <a:rPr lang="en-US" sz="2800" i="1" dirty="0">
                                <a:solidFill>
                                  <a:srgbClr val="505050"/>
                                </a:solidFill>
                                <a:latin typeface="Cambria Math" panose="02040503050406030204" pitchFamily="18" charset="0"/>
                              </a:rPr>
                            </m:ctrlPr>
                          </m:dPr>
                          <m:e>
                            <m:r>
                              <a:rPr lang="en-US" sz="2800" i="1" dirty="0">
                                <a:solidFill>
                                  <a:srgbClr val="505050"/>
                                </a:solidFill>
                                <a:latin typeface="Cambria Math" panose="02040503050406030204" pitchFamily="18" charset="0"/>
                              </a:rPr>
                              <m:t>𝑡</m:t>
                            </m:r>
                          </m:e>
                          <m:e>
                            <m:r>
                              <a:rPr lang="en-US" sz="2800" i="1" dirty="0">
                                <a:solidFill>
                                  <a:srgbClr val="505050"/>
                                </a:solidFill>
                                <a:latin typeface="Cambria Math" panose="02040503050406030204" pitchFamily="18" charset="0"/>
                              </a:rPr>
                              <m:t>𝑠</m:t>
                            </m:r>
                            <m:r>
                              <a:rPr lang="en-US" sz="2800" i="1" dirty="0">
                                <a:solidFill>
                                  <a:srgbClr val="505050"/>
                                </a:solidFill>
                                <a:latin typeface="Cambria Math" panose="02040503050406030204" pitchFamily="18" charset="0"/>
                              </a:rPr>
                              <m:t>,</m:t>
                            </m:r>
                            <m:r>
                              <a:rPr lang="en-US" sz="2800" i="1" dirty="0">
                                <a:solidFill>
                                  <a:srgbClr val="505050"/>
                                </a:solidFill>
                                <a:latin typeface="Cambria Math" panose="02040503050406030204" pitchFamily="18" charset="0"/>
                              </a:rPr>
                              <m:t>𝜋</m:t>
                            </m:r>
                          </m:e>
                        </m:d>
                        <m:r>
                          <m:rPr>
                            <m:sty m:val="p"/>
                          </m:rPr>
                          <a:rPr lang="en-US" sz="2800" dirty="0">
                            <a:solidFill>
                              <a:srgbClr val="505050"/>
                            </a:solidFill>
                            <a:latin typeface="Cambria Math" panose="02040503050406030204" pitchFamily="18" charset="0"/>
                          </a:rPr>
                          <m:t>Φ</m:t>
                        </m:r>
                        <m:d>
                          <m:dPr>
                            <m:ctrlPr>
                              <a:rPr lang="en-US" sz="2800" i="1" dirty="0">
                                <a:solidFill>
                                  <a:srgbClr val="505050"/>
                                </a:solidFill>
                                <a:latin typeface="Cambria Math" panose="02040503050406030204" pitchFamily="18" charset="0"/>
                              </a:rPr>
                            </m:ctrlPr>
                          </m:dPr>
                          <m:e>
                            <m:r>
                              <a:rPr lang="en-US" sz="2800" i="1" dirty="0">
                                <a:solidFill>
                                  <a:srgbClr val="505050"/>
                                </a:solidFill>
                                <a:latin typeface="Cambria Math" panose="02040503050406030204" pitchFamily="18" charset="0"/>
                              </a:rPr>
                              <m:t>𝜋</m:t>
                            </m:r>
                          </m:e>
                        </m:d>
                        <m:r>
                          <a:rPr lang="en-US" sz="2800" i="1" dirty="0">
                            <a:solidFill>
                              <a:srgbClr val="505050"/>
                            </a:solidFill>
                            <a:latin typeface="Cambria Math" panose="02040503050406030204" pitchFamily="18" charset="0"/>
                          </a:rPr>
                          <m:t>=</m:t>
                        </m:r>
                        <m:nary>
                          <m:naryPr>
                            <m:chr m:val="∑"/>
                            <m:ctrlPr>
                              <a:rPr lang="en-US" sz="2800" i="1" dirty="0">
                                <a:solidFill>
                                  <a:srgbClr val="505050"/>
                                </a:solidFill>
                                <a:latin typeface="Cambria Math" panose="02040503050406030204" pitchFamily="18" charset="0"/>
                              </a:rPr>
                            </m:ctrlPr>
                          </m:naryPr>
                          <m:sub>
                            <m:r>
                              <m:rPr>
                                <m:brk m:alnAt="23"/>
                              </m:rPr>
                              <a:rPr lang="en-US" sz="2800" i="1" dirty="0">
                                <a:solidFill>
                                  <a:srgbClr val="505050"/>
                                </a:solidFill>
                                <a:latin typeface="Cambria Math" panose="02040503050406030204" pitchFamily="18" charset="0"/>
                              </a:rPr>
                              <m:t>𝑙</m:t>
                            </m:r>
                            <m:r>
                              <a:rPr lang="en-US" sz="2800" i="1" dirty="0">
                                <a:solidFill>
                                  <a:srgbClr val="505050"/>
                                </a:solidFill>
                                <a:latin typeface="Cambria Math" panose="02040503050406030204" pitchFamily="18" charset="0"/>
                              </a:rPr>
                              <m:t>=1</m:t>
                            </m:r>
                          </m:sub>
                          <m:sup>
                            <m:r>
                              <a:rPr lang="en-US" sz="2800" i="1" dirty="0">
                                <a:solidFill>
                                  <a:srgbClr val="505050"/>
                                </a:solidFill>
                                <a:latin typeface="Cambria Math" panose="02040503050406030204" pitchFamily="18" charset="0"/>
                              </a:rPr>
                              <m:t>𝐿</m:t>
                            </m:r>
                          </m:sup>
                          <m:e>
                            <m:sSub>
                              <m:sSubPr>
                                <m:ctrlPr>
                                  <a:rPr lang="en-US" sz="2800" i="1" dirty="0">
                                    <a:solidFill>
                                      <a:srgbClr val="505050"/>
                                    </a:solidFill>
                                    <a:latin typeface="Cambria Math" panose="02040503050406030204" pitchFamily="18" charset="0"/>
                                  </a:rPr>
                                </m:ctrlPr>
                              </m:sSubPr>
                              <m:e>
                                <m:r>
                                  <a:rPr lang="en-US" sz="2800" i="1" dirty="0">
                                    <a:solidFill>
                                      <a:srgbClr val="505050"/>
                                    </a:solidFill>
                                    <a:latin typeface="Cambria Math" panose="02040503050406030204" pitchFamily="18" charset="0"/>
                                  </a:rPr>
                                  <m:t>𝐹</m:t>
                                </m:r>
                              </m:e>
                              <m:sub>
                                <m:r>
                                  <a:rPr lang="en-US" sz="2800" i="1" dirty="0">
                                    <a:solidFill>
                                      <a:srgbClr val="505050"/>
                                    </a:solidFill>
                                    <a:latin typeface="Cambria Math" panose="02040503050406030204" pitchFamily="18" charset="0"/>
                                  </a:rPr>
                                  <m:t>𝑙</m:t>
                                </m:r>
                                <m:d>
                                  <m:dPr>
                                    <m:ctrlPr>
                                      <a:rPr lang="en-US" sz="2800" i="1" dirty="0">
                                        <a:solidFill>
                                          <a:srgbClr val="505050"/>
                                        </a:solidFill>
                                        <a:latin typeface="Cambria Math" panose="02040503050406030204" pitchFamily="18" charset="0"/>
                                      </a:rPr>
                                    </m:ctrlPr>
                                  </m:dPr>
                                  <m:e>
                                    <m:r>
                                      <a:rPr lang="en-US" sz="2800" i="1" dirty="0">
                                        <a:solidFill>
                                          <a:srgbClr val="505050"/>
                                        </a:solidFill>
                                        <a:latin typeface="Cambria Math" panose="02040503050406030204" pitchFamily="18" charset="0"/>
                                      </a:rPr>
                                      <m:t>𝑠</m:t>
                                    </m:r>
                                    <m:r>
                                      <a:rPr lang="en-US" sz="2800" i="1" dirty="0">
                                        <a:solidFill>
                                          <a:srgbClr val="505050"/>
                                        </a:solidFill>
                                        <a:latin typeface="Cambria Math" panose="02040503050406030204" pitchFamily="18" charset="0"/>
                                      </a:rPr>
                                      <m:t>,</m:t>
                                    </m:r>
                                    <m:r>
                                      <a:rPr lang="en-US" sz="2800" i="1" dirty="0">
                                        <a:solidFill>
                                          <a:srgbClr val="505050"/>
                                        </a:solidFill>
                                        <a:latin typeface="Cambria Math" panose="02040503050406030204" pitchFamily="18" charset="0"/>
                                      </a:rPr>
                                      <m:t>𝑡</m:t>
                                    </m:r>
                                  </m:e>
                                </m:d>
                              </m:sub>
                            </m:sSub>
                          </m:e>
                        </m:nary>
                      </m:e>
                    </m:nary>
                  </m:oMath>
                </a14:m>
                <a:endParaRPr lang="en-US" dirty="0">
                  <a:solidFill>
                    <a:srgbClr val="505050"/>
                  </a:solidFill>
                  <a:latin typeface="Segoe UI"/>
                </a:endParaRPr>
              </a:p>
            </p:txBody>
          </p:sp>
        </mc:Choice>
        <mc:Fallback xmlns="">
          <p:sp>
            <p:nvSpPr>
              <p:cNvPr id="5" name="Rectangle 4"/>
              <p:cNvSpPr>
                <a:spLocks noRot="1" noChangeAspect="1" noMove="1" noResize="1" noEditPoints="1" noAdjustHandles="1" noChangeArrowheads="1" noChangeShapeType="1" noTextEdit="1"/>
              </p:cNvSpPr>
              <p:nvPr/>
            </p:nvSpPr>
            <p:spPr>
              <a:xfrm>
                <a:off x="1341438" y="5935662"/>
                <a:ext cx="7104637" cy="595676"/>
              </a:xfrm>
              <a:prstGeom prst="rect">
                <a:avLst/>
              </a:prstGeom>
              <a:blipFill>
                <a:blip r:embed="rId5"/>
                <a:stretch>
                  <a:fillRect t="-9278" b="-18557"/>
                </a:stretch>
              </a:blipFill>
            </p:spPr>
            <p:txBody>
              <a:bodyPr/>
              <a:lstStyle/>
              <a:p>
                <a:r>
                  <a:rPr lang="en-US">
                    <a:noFill/>
                  </a:rPr>
                  <a:t> </a:t>
                </a:r>
              </a:p>
            </p:txBody>
          </p:sp>
        </mc:Fallback>
      </mc:AlternateContent>
    </p:spTree>
    <p:extLst>
      <p:ext uri="{BB962C8B-B14F-4D97-AF65-F5344CB8AC3E}">
        <p14:creationId xmlns:p14="http://schemas.microsoft.com/office/powerpoint/2010/main" val="3422445"/>
      </p:ext>
    </p:extLst>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Exact algorithm to compute weighted sum of path representations (All-Paths Algorithm)</a:t>
            </a:r>
          </a:p>
        </p:txBody>
      </p:sp>
      <mc:AlternateContent xmlns:mc="http://schemas.openxmlformats.org/markup-compatibility/2006" xmlns:a14="http://schemas.microsoft.com/office/drawing/2010/main">
        <mc:Choice Requires="a14">
          <p:sp>
            <p:nvSpPr>
              <p:cNvPr id="4" name="Rectangle 3"/>
              <p:cNvSpPr/>
              <p:nvPr/>
            </p:nvSpPr>
            <p:spPr>
              <a:xfrm>
                <a:off x="579437" y="1686605"/>
                <a:ext cx="3183820" cy="79162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solidFill>
                                <a:srgbClr val="505050"/>
                              </a:solidFill>
                              <a:latin typeface="Cambria Math" panose="02040503050406030204" pitchFamily="18" charset="0"/>
                            </a:rPr>
                          </m:ctrlPr>
                        </m:sSubPr>
                        <m:e>
                          <m:r>
                            <a:rPr lang="en-US" i="1">
                              <a:solidFill>
                                <a:srgbClr val="505050"/>
                              </a:solidFill>
                              <a:latin typeface="Cambria Math" panose="02040503050406030204" pitchFamily="18" charset="0"/>
                            </a:rPr>
                            <m:t>𝐹</m:t>
                          </m:r>
                        </m:e>
                        <m:sub>
                          <m:r>
                            <a:rPr lang="en-US" i="1">
                              <a:solidFill>
                                <a:srgbClr val="505050"/>
                              </a:solidFill>
                              <a:latin typeface="Cambria Math" panose="02040503050406030204" pitchFamily="18" charset="0"/>
                            </a:rPr>
                            <m:t>𝑙</m:t>
                          </m:r>
                        </m:sub>
                      </m:sSub>
                      <m:d>
                        <m:dPr>
                          <m:ctrlPr>
                            <a:rPr lang="en-US" i="1">
                              <a:solidFill>
                                <a:srgbClr val="505050"/>
                              </a:solidFill>
                              <a:latin typeface="Cambria Math" panose="02040503050406030204" pitchFamily="18" charset="0"/>
                            </a:rPr>
                          </m:ctrlPr>
                        </m:dPr>
                        <m:e>
                          <m:r>
                            <a:rPr lang="en-US" i="1">
                              <a:solidFill>
                                <a:srgbClr val="505050"/>
                              </a:solidFill>
                              <a:latin typeface="Cambria Math" panose="02040503050406030204" pitchFamily="18" charset="0"/>
                            </a:rPr>
                            <m:t>𝑠</m:t>
                          </m:r>
                          <m:r>
                            <a:rPr lang="en-US" i="1">
                              <a:solidFill>
                                <a:srgbClr val="505050"/>
                              </a:solidFill>
                              <a:latin typeface="Cambria Math" panose="02040503050406030204" pitchFamily="18" charset="0"/>
                            </a:rPr>
                            <m:t>,</m:t>
                          </m:r>
                          <m:r>
                            <a:rPr lang="en-US" i="1">
                              <a:solidFill>
                                <a:srgbClr val="505050"/>
                              </a:solidFill>
                              <a:latin typeface="Cambria Math" panose="02040503050406030204" pitchFamily="18" charset="0"/>
                            </a:rPr>
                            <m:t>𝑡</m:t>
                          </m:r>
                        </m:e>
                      </m:d>
                      <m:r>
                        <a:rPr lang="en-US" i="1">
                          <a:solidFill>
                            <a:srgbClr val="505050"/>
                          </a:solidFill>
                          <a:latin typeface="Cambria Math" panose="02040503050406030204" pitchFamily="18" charset="0"/>
                        </a:rPr>
                        <m:t>=</m:t>
                      </m:r>
                      <m:nary>
                        <m:naryPr>
                          <m:chr m:val="∑"/>
                          <m:supHide m:val="on"/>
                          <m:ctrlPr>
                            <a:rPr lang="en-US" i="1">
                              <a:solidFill>
                                <a:srgbClr val="505050"/>
                              </a:solidFill>
                              <a:latin typeface="Cambria Math" panose="02040503050406030204" pitchFamily="18" charset="0"/>
                            </a:rPr>
                          </m:ctrlPr>
                        </m:naryPr>
                        <m:sub>
                          <m:d>
                            <m:dPr>
                              <m:begChr m:val="|"/>
                              <m:endChr m:val="|"/>
                              <m:ctrlPr>
                                <a:rPr lang="en-US" i="1">
                                  <a:solidFill>
                                    <a:srgbClr val="505050"/>
                                  </a:solidFill>
                                  <a:latin typeface="Cambria Math" panose="02040503050406030204" pitchFamily="18" charset="0"/>
                                </a:rPr>
                              </m:ctrlPr>
                            </m:dPr>
                            <m:e>
                              <m:r>
                                <a:rPr lang="en-US" i="1">
                                  <a:solidFill>
                                    <a:srgbClr val="505050"/>
                                  </a:solidFill>
                                  <a:latin typeface="Cambria Math" panose="02040503050406030204" pitchFamily="18" charset="0"/>
                                </a:rPr>
                                <m:t>𝜋</m:t>
                              </m:r>
                            </m:e>
                          </m:d>
                          <m:r>
                            <a:rPr lang="en-US" i="1">
                              <a:solidFill>
                                <a:srgbClr val="505050"/>
                              </a:solidFill>
                              <a:latin typeface="Cambria Math" panose="02040503050406030204" pitchFamily="18" charset="0"/>
                            </a:rPr>
                            <m:t>=</m:t>
                          </m:r>
                          <m:r>
                            <a:rPr lang="en-US" i="1">
                              <a:solidFill>
                                <a:srgbClr val="505050"/>
                              </a:solidFill>
                              <a:latin typeface="Cambria Math" panose="02040503050406030204" pitchFamily="18" charset="0"/>
                            </a:rPr>
                            <m:t>𝑙</m:t>
                          </m:r>
                        </m:sub>
                        <m:sup/>
                        <m:e>
                          <m:r>
                            <a:rPr lang="en-US" i="1">
                              <a:solidFill>
                                <a:srgbClr val="505050"/>
                              </a:solidFill>
                              <a:latin typeface="Cambria Math" panose="02040503050406030204" pitchFamily="18" charset="0"/>
                            </a:rPr>
                            <m:t>𝑃</m:t>
                          </m:r>
                          <m:d>
                            <m:dPr>
                              <m:ctrlPr>
                                <a:rPr lang="en-US" i="1">
                                  <a:solidFill>
                                    <a:srgbClr val="505050"/>
                                  </a:solidFill>
                                  <a:latin typeface="Cambria Math" panose="02040503050406030204" pitchFamily="18" charset="0"/>
                                </a:rPr>
                              </m:ctrlPr>
                            </m:dPr>
                            <m:e>
                              <m:r>
                                <a:rPr lang="en-US" i="1">
                                  <a:solidFill>
                                    <a:srgbClr val="505050"/>
                                  </a:solidFill>
                                  <a:latin typeface="Cambria Math" panose="02040503050406030204" pitchFamily="18" charset="0"/>
                                </a:rPr>
                                <m:t>𝑡</m:t>
                              </m:r>
                            </m:e>
                            <m:e>
                              <m:r>
                                <a:rPr lang="en-US" i="1">
                                  <a:solidFill>
                                    <a:srgbClr val="505050"/>
                                  </a:solidFill>
                                  <a:latin typeface="Cambria Math" panose="02040503050406030204" pitchFamily="18" charset="0"/>
                                </a:rPr>
                                <m:t>𝑠</m:t>
                              </m:r>
                              <m:r>
                                <a:rPr lang="en-US" i="1">
                                  <a:solidFill>
                                    <a:srgbClr val="505050"/>
                                  </a:solidFill>
                                  <a:latin typeface="Cambria Math" panose="02040503050406030204" pitchFamily="18" charset="0"/>
                                </a:rPr>
                                <m:t>,</m:t>
                              </m:r>
                              <m:r>
                                <a:rPr lang="en-US" i="1">
                                  <a:solidFill>
                                    <a:srgbClr val="505050"/>
                                  </a:solidFill>
                                  <a:latin typeface="Cambria Math" panose="02040503050406030204" pitchFamily="18" charset="0"/>
                                </a:rPr>
                                <m:t>𝜋</m:t>
                              </m:r>
                            </m:e>
                          </m:d>
                          <m:r>
                            <m:rPr>
                              <m:sty m:val="p"/>
                            </m:rPr>
                            <a:rPr lang="en-US">
                              <a:solidFill>
                                <a:srgbClr val="505050"/>
                              </a:solidFill>
                              <a:latin typeface="Cambria Math" panose="02040503050406030204" pitchFamily="18" charset="0"/>
                            </a:rPr>
                            <m:t>Φ</m:t>
                          </m:r>
                          <m:d>
                            <m:dPr>
                              <m:ctrlPr>
                                <a:rPr lang="en-US" i="1">
                                  <a:solidFill>
                                    <a:srgbClr val="505050"/>
                                  </a:solidFill>
                                  <a:latin typeface="Cambria Math" panose="02040503050406030204" pitchFamily="18" charset="0"/>
                                </a:rPr>
                              </m:ctrlPr>
                            </m:dPr>
                            <m:e>
                              <m:r>
                                <a:rPr lang="en-US" i="1">
                                  <a:solidFill>
                                    <a:srgbClr val="505050"/>
                                  </a:solidFill>
                                  <a:latin typeface="Cambria Math" panose="02040503050406030204" pitchFamily="18" charset="0"/>
                                </a:rPr>
                                <m:t>𝜋</m:t>
                              </m:r>
                            </m:e>
                          </m:d>
                          <m:r>
                            <a:rPr lang="en-US" i="1">
                              <a:solidFill>
                                <a:srgbClr val="505050"/>
                              </a:solidFill>
                              <a:latin typeface="Cambria Math" panose="02040503050406030204" pitchFamily="18" charset="0"/>
                            </a:rPr>
                            <m:t>)</m:t>
                          </m:r>
                          <m:r>
                            <a:rPr lang="en-US">
                              <a:solidFill>
                                <a:srgbClr val="505050"/>
                              </a:solidFill>
                              <a:latin typeface="Cambria Math" panose="02040503050406030204" pitchFamily="18" charset="0"/>
                            </a:rPr>
                            <m:t> </m:t>
                          </m:r>
                        </m:e>
                      </m:nary>
                    </m:oMath>
                  </m:oMathPara>
                </a14:m>
                <a:endParaRPr lang="en-US" dirty="0">
                  <a:solidFill>
                    <a:srgbClr val="505050"/>
                  </a:solidFill>
                  <a:latin typeface="Segoe UI"/>
                </a:endParaRPr>
              </a:p>
            </p:txBody>
          </p:sp>
        </mc:Choice>
        <mc:Fallback xmlns="">
          <p:sp>
            <p:nvSpPr>
              <p:cNvPr id="4" name="Rectangle 3"/>
              <p:cNvSpPr>
                <a:spLocks noRot="1" noChangeAspect="1" noMove="1" noResize="1" noEditPoints="1" noAdjustHandles="1" noChangeArrowheads="1" noChangeShapeType="1" noTextEdit="1"/>
              </p:cNvSpPr>
              <p:nvPr/>
            </p:nvSpPr>
            <p:spPr>
              <a:xfrm>
                <a:off x="579437" y="1686605"/>
                <a:ext cx="3183820" cy="791627"/>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p:cNvSpPr/>
              <p:nvPr/>
            </p:nvSpPr>
            <p:spPr>
              <a:xfrm>
                <a:off x="531667" y="3982680"/>
                <a:ext cx="3231590" cy="76450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solidFill>
                                <a:srgbClr val="505050"/>
                              </a:solidFill>
                              <a:latin typeface="Cambria Math" panose="02040503050406030204" pitchFamily="18" charset="0"/>
                            </a:rPr>
                          </m:ctrlPr>
                        </m:sSubPr>
                        <m:e>
                          <m:r>
                            <a:rPr lang="en-US" i="1">
                              <a:solidFill>
                                <a:srgbClr val="505050"/>
                              </a:solidFill>
                              <a:latin typeface="Cambria Math" panose="02040503050406030204" pitchFamily="18" charset="0"/>
                            </a:rPr>
                            <m:t>𝐹</m:t>
                          </m:r>
                        </m:e>
                        <m:sub>
                          <m:r>
                            <a:rPr lang="en-US" i="1">
                              <a:solidFill>
                                <a:srgbClr val="505050"/>
                              </a:solidFill>
                              <a:latin typeface="Cambria Math" panose="02040503050406030204" pitchFamily="18" charset="0"/>
                            </a:rPr>
                            <m:t>𝑙</m:t>
                          </m:r>
                          <m:r>
                            <a:rPr lang="en-US" i="1">
                              <a:solidFill>
                                <a:srgbClr val="505050"/>
                              </a:solidFill>
                              <a:latin typeface="Cambria Math" panose="02040503050406030204" pitchFamily="18" charset="0"/>
                            </a:rPr>
                            <m:t>+1</m:t>
                          </m:r>
                        </m:sub>
                      </m:sSub>
                      <m:d>
                        <m:dPr>
                          <m:ctrlPr>
                            <a:rPr lang="en-US" i="1">
                              <a:solidFill>
                                <a:srgbClr val="505050"/>
                              </a:solidFill>
                              <a:latin typeface="Cambria Math" panose="02040503050406030204" pitchFamily="18" charset="0"/>
                            </a:rPr>
                          </m:ctrlPr>
                        </m:dPr>
                        <m:e>
                          <m:r>
                            <a:rPr lang="en-US" i="1">
                              <a:solidFill>
                                <a:srgbClr val="505050"/>
                              </a:solidFill>
                              <a:latin typeface="Cambria Math" panose="02040503050406030204" pitchFamily="18" charset="0"/>
                            </a:rPr>
                            <m:t>𝑠</m:t>
                          </m:r>
                          <m:r>
                            <a:rPr lang="en-US" i="1">
                              <a:solidFill>
                                <a:srgbClr val="505050"/>
                              </a:solidFill>
                              <a:latin typeface="Cambria Math" panose="02040503050406030204" pitchFamily="18" charset="0"/>
                            </a:rPr>
                            <m:t>,</m:t>
                          </m:r>
                          <m:r>
                            <a:rPr lang="en-US" i="1">
                              <a:solidFill>
                                <a:srgbClr val="505050"/>
                              </a:solidFill>
                              <a:latin typeface="Cambria Math" panose="02040503050406030204" pitchFamily="18" charset="0"/>
                            </a:rPr>
                            <m:t>𝑡</m:t>
                          </m:r>
                        </m:e>
                      </m:d>
                      <m:r>
                        <a:rPr lang="en-US" i="1">
                          <a:solidFill>
                            <a:srgbClr val="505050"/>
                          </a:solidFill>
                          <a:latin typeface="Cambria Math" panose="02040503050406030204" pitchFamily="18" charset="0"/>
                        </a:rPr>
                        <m:t>=</m:t>
                      </m:r>
                      <m:nary>
                        <m:naryPr>
                          <m:chr m:val="∑"/>
                          <m:supHide m:val="on"/>
                          <m:ctrlPr>
                            <a:rPr lang="en-US" i="1">
                              <a:solidFill>
                                <a:srgbClr val="505050"/>
                              </a:solidFill>
                              <a:latin typeface="Cambria Math" panose="02040503050406030204" pitchFamily="18" charset="0"/>
                            </a:rPr>
                          </m:ctrlPr>
                        </m:naryPr>
                        <m:sub>
                          <m:r>
                            <a:rPr lang="en-US" i="1">
                              <a:solidFill>
                                <a:srgbClr val="505050"/>
                              </a:solidFill>
                              <a:latin typeface="Cambria Math" panose="02040503050406030204" pitchFamily="18" charset="0"/>
                            </a:rPr>
                            <m:t>𝑘</m:t>
                          </m:r>
                        </m:sub>
                        <m:sup/>
                        <m:e>
                          <m:sSub>
                            <m:sSubPr>
                              <m:ctrlPr>
                                <a:rPr lang="en-US" i="1">
                                  <a:solidFill>
                                    <a:srgbClr val="505050"/>
                                  </a:solidFill>
                                  <a:latin typeface="Cambria Math" panose="02040503050406030204" pitchFamily="18" charset="0"/>
                                </a:rPr>
                              </m:ctrlPr>
                            </m:sSubPr>
                            <m:e>
                              <m:r>
                                <a:rPr lang="en-US" i="1">
                                  <a:solidFill>
                                    <a:srgbClr val="505050"/>
                                  </a:solidFill>
                                  <a:latin typeface="Cambria Math" panose="02040503050406030204" pitchFamily="18" charset="0"/>
                                </a:rPr>
                                <m:t>𝐹</m:t>
                              </m:r>
                            </m:e>
                            <m:sub>
                              <m:r>
                                <a:rPr lang="en-US" i="1">
                                  <a:solidFill>
                                    <a:srgbClr val="505050"/>
                                  </a:solidFill>
                                  <a:latin typeface="Cambria Math" panose="02040503050406030204" pitchFamily="18" charset="0"/>
                                </a:rPr>
                                <m:t>1</m:t>
                              </m:r>
                            </m:sub>
                          </m:sSub>
                          <m:d>
                            <m:dPr>
                              <m:ctrlPr>
                                <a:rPr lang="en-US" i="1">
                                  <a:solidFill>
                                    <a:srgbClr val="505050"/>
                                  </a:solidFill>
                                  <a:latin typeface="Cambria Math" panose="02040503050406030204" pitchFamily="18" charset="0"/>
                                </a:rPr>
                              </m:ctrlPr>
                            </m:dPr>
                            <m:e>
                              <m:r>
                                <a:rPr lang="en-US" i="1">
                                  <a:solidFill>
                                    <a:srgbClr val="505050"/>
                                  </a:solidFill>
                                  <a:latin typeface="Cambria Math" panose="02040503050406030204" pitchFamily="18" charset="0"/>
                                </a:rPr>
                                <m:t>𝑠</m:t>
                              </m:r>
                              <m:r>
                                <a:rPr lang="en-US" i="1">
                                  <a:solidFill>
                                    <a:srgbClr val="505050"/>
                                  </a:solidFill>
                                  <a:latin typeface="Cambria Math" panose="02040503050406030204" pitchFamily="18" charset="0"/>
                                </a:rPr>
                                <m:t>,</m:t>
                              </m:r>
                              <m:r>
                                <a:rPr lang="en-US" i="1">
                                  <a:solidFill>
                                    <a:srgbClr val="505050"/>
                                  </a:solidFill>
                                  <a:latin typeface="Cambria Math" panose="02040503050406030204" pitchFamily="18" charset="0"/>
                                </a:rPr>
                                <m:t>𝑘</m:t>
                              </m:r>
                            </m:e>
                          </m:d>
                          <m:sSub>
                            <m:sSubPr>
                              <m:ctrlPr>
                                <a:rPr lang="en-US" i="1">
                                  <a:solidFill>
                                    <a:srgbClr val="505050"/>
                                  </a:solidFill>
                                  <a:latin typeface="Cambria Math" panose="02040503050406030204" pitchFamily="18" charset="0"/>
                                </a:rPr>
                              </m:ctrlPr>
                            </m:sSubPr>
                            <m:e>
                              <m:r>
                                <a:rPr lang="en-US" i="1">
                                  <a:solidFill>
                                    <a:srgbClr val="505050"/>
                                  </a:solidFill>
                                  <a:latin typeface="Cambria Math" panose="02040503050406030204" pitchFamily="18" charset="0"/>
                                </a:rPr>
                                <m:t>𝐹</m:t>
                              </m:r>
                            </m:e>
                            <m:sub>
                              <m:r>
                                <a:rPr lang="en-US" i="1">
                                  <a:solidFill>
                                    <a:srgbClr val="505050"/>
                                  </a:solidFill>
                                  <a:latin typeface="Cambria Math" panose="02040503050406030204" pitchFamily="18" charset="0"/>
                                </a:rPr>
                                <m:t>𝑙</m:t>
                              </m:r>
                            </m:sub>
                          </m:sSub>
                          <m:r>
                            <a:rPr lang="en-US" i="1">
                              <a:solidFill>
                                <a:srgbClr val="505050"/>
                              </a:solidFill>
                              <a:latin typeface="Cambria Math" panose="02040503050406030204" pitchFamily="18" charset="0"/>
                            </a:rPr>
                            <m:t>(</m:t>
                          </m:r>
                          <m:r>
                            <a:rPr lang="en-US" i="1">
                              <a:solidFill>
                                <a:srgbClr val="505050"/>
                              </a:solidFill>
                              <a:latin typeface="Cambria Math" panose="02040503050406030204" pitchFamily="18" charset="0"/>
                            </a:rPr>
                            <m:t>𝑘</m:t>
                          </m:r>
                          <m:r>
                            <a:rPr lang="en-US" i="1">
                              <a:solidFill>
                                <a:srgbClr val="505050"/>
                              </a:solidFill>
                              <a:latin typeface="Cambria Math" panose="02040503050406030204" pitchFamily="18" charset="0"/>
                            </a:rPr>
                            <m:t>,</m:t>
                          </m:r>
                          <m:r>
                            <a:rPr lang="en-US" i="1">
                              <a:solidFill>
                                <a:srgbClr val="505050"/>
                              </a:solidFill>
                              <a:latin typeface="Cambria Math" panose="02040503050406030204" pitchFamily="18" charset="0"/>
                            </a:rPr>
                            <m:t>𝑡</m:t>
                          </m:r>
                          <m:r>
                            <a:rPr lang="en-US" i="1">
                              <a:solidFill>
                                <a:srgbClr val="505050"/>
                              </a:solidFill>
                              <a:latin typeface="Cambria Math" panose="02040503050406030204" pitchFamily="18" charset="0"/>
                            </a:rPr>
                            <m:t>)</m:t>
                          </m:r>
                        </m:e>
                      </m:nary>
                    </m:oMath>
                  </m:oMathPara>
                </a14:m>
                <a:endParaRPr lang="en-US" dirty="0">
                  <a:solidFill>
                    <a:srgbClr val="505050"/>
                  </a:solidFill>
                  <a:latin typeface="Segoe UI"/>
                </a:endParaRPr>
              </a:p>
            </p:txBody>
          </p:sp>
        </mc:Choice>
        <mc:Fallback xmlns="">
          <p:sp>
            <p:nvSpPr>
              <p:cNvPr id="5" name="Rectangle 4"/>
              <p:cNvSpPr>
                <a:spLocks noRot="1" noChangeAspect="1" noMove="1" noResize="1" noEditPoints="1" noAdjustHandles="1" noChangeArrowheads="1" noChangeShapeType="1" noTextEdit="1"/>
              </p:cNvSpPr>
              <p:nvPr/>
            </p:nvSpPr>
            <p:spPr>
              <a:xfrm>
                <a:off x="531667" y="3982680"/>
                <a:ext cx="3231590" cy="764505"/>
              </a:xfrm>
              <a:prstGeom prst="rect">
                <a:avLst/>
              </a:prstGeom>
              <a:blipFill>
                <a:blip r:embed="rId4"/>
                <a:stretch>
                  <a:fillRect/>
                </a:stretch>
              </a:blipFill>
            </p:spPr>
            <p:txBody>
              <a:bodyPr/>
              <a:lstStyle/>
              <a:p>
                <a:r>
                  <a:rPr lang="en-US">
                    <a:noFill/>
                  </a:rPr>
                  <a:t> </a:t>
                </a:r>
              </a:p>
            </p:txBody>
          </p:sp>
        </mc:Fallback>
      </mc:AlternateContent>
      <p:sp>
        <p:nvSpPr>
          <p:cNvPr id="6" name="Content Placeholder 2"/>
          <p:cNvSpPr txBox="1">
            <a:spLocks/>
          </p:cNvSpPr>
          <p:nvPr/>
        </p:nvSpPr>
        <p:spPr>
          <a:xfrm>
            <a:off x="198438" y="2530938"/>
            <a:ext cx="11885683" cy="3619452"/>
          </a:xfrm>
          <a:prstGeom prst="rect">
            <a:avLst/>
          </a:prstGeom>
        </p:spPr>
        <p:txBody>
          <a:bodyPr vert="horz" wrap="square" lIns="146304" tIns="91440" rIns="146304" bIns="91440" rtlCol="0">
            <a:spAutoFit/>
          </a:bodyPr>
          <a:lstStyle>
            <a:lvl1pPr marL="257135" marR="0" indent="-257135" algn="l" defTabSz="699446" rtl="0" eaLnBrk="1" fontAlgn="auto" latinLnBrk="0" hangingPunct="1">
              <a:lnSpc>
                <a:spcPct val="90000"/>
              </a:lnSpc>
              <a:spcBef>
                <a:spcPct val="20000"/>
              </a:spcBef>
              <a:spcAft>
                <a:spcPts val="0"/>
              </a:spcAft>
              <a:buClrTx/>
              <a:buSzPct val="90000"/>
              <a:buFont typeface="Arial" pitchFamily="34" charset="0"/>
              <a:buChar char="•"/>
              <a:tabLst/>
              <a:defRPr sz="3200" kern="1200" spc="0" baseline="0">
                <a:gradFill>
                  <a:gsLst>
                    <a:gs pos="1250">
                      <a:schemeClr val="tx1"/>
                    </a:gs>
                    <a:gs pos="100000">
                      <a:schemeClr val="tx1"/>
                    </a:gs>
                  </a:gsLst>
                  <a:lin ang="5400000" scaled="0"/>
                </a:gradFill>
                <a:latin typeface="+mj-lt"/>
                <a:ea typeface="+mn-ea"/>
                <a:cs typeface="+mn-cs"/>
              </a:defRPr>
            </a:lvl1pPr>
            <a:lvl2pPr marL="438081" marR="0" indent="-180947" algn="l" defTabSz="699446" rtl="0" eaLnBrk="1" fontAlgn="auto" latinLnBrk="0" hangingPunct="1">
              <a:lnSpc>
                <a:spcPct val="90000"/>
              </a:lnSpc>
              <a:spcBef>
                <a:spcPct val="20000"/>
              </a:spcBef>
              <a:spcAft>
                <a:spcPts val="0"/>
              </a:spcAft>
              <a:buClrTx/>
              <a:buSzPct val="90000"/>
              <a:buFont typeface="Arial" pitchFamily="34" charset="0"/>
              <a:buChar char="•"/>
              <a:tabLst/>
              <a:defRPr sz="2800" kern="1200" spc="0" baseline="0">
                <a:gradFill>
                  <a:gsLst>
                    <a:gs pos="1250">
                      <a:schemeClr val="tx1"/>
                    </a:gs>
                    <a:gs pos="100000">
                      <a:schemeClr val="tx1"/>
                    </a:gs>
                  </a:gsLst>
                  <a:lin ang="5400000" scaled="0"/>
                </a:gradFill>
                <a:latin typeface="+mn-lt"/>
                <a:ea typeface="+mn-ea"/>
                <a:cs typeface="+mn-cs"/>
              </a:defRPr>
            </a:lvl2pPr>
            <a:lvl3pPr marL="599980" marR="0" indent="-171423" algn="l" defTabSz="699446"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771403" marR="0" indent="-171423" algn="l" defTabSz="699446"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942826" marR="0" indent="-171423" algn="l" defTabSz="699446"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1923475" indent="-174862" algn="l" defTabSz="699446"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73199" indent="-174862" algn="l" defTabSz="699446"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622922" indent="-174862" algn="l" defTabSz="699446"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72646" indent="-174862" algn="l" defTabSz="699446"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endParaRPr lang="en-US" sz="2400" dirty="0">
              <a:gradFill>
                <a:gsLst>
                  <a:gs pos="1250">
                    <a:srgbClr val="505050"/>
                  </a:gs>
                  <a:gs pos="100000">
                    <a:srgbClr val="505050"/>
                  </a:gs>
                </a:gsLst>
                <a:lin ang="5400000" scaled="0"/>
              </a:gradFill>
              <a:latin typeface="Segoe UI Light"/>
            </a:endParaRPr>
          </a:p>
          <a:p>
            <a:r>
              <a:rPr lang="en-US" sz="2400" dirty="0">
                <a:gradFill>
                  <a:gsLst>
                    <a:gs pos="1250">
                      <a:srgbClr val="505050"/>
                    </a:gs>
                    <a:gs pos="100000">
                      <a:srgbClr val="505050"/>
                    </a:gs>
                  </a:gsLst>
                  <a:lin ang="5400000" scaled="0"/>
                </a:gradFill>
                <a:latin typeface="Segoe UI Light"/>
              </a:rPr>
              <a:t>Incrementally compute the sum of path representations by using sums of paths up to length </a:t>
            </a:r>
            <a:r>
              <a:rPr lang="en-US" sz="2400" i="1" dirty="0">
                <a:gradFill>
                  <a:gsLst>
                    <a:gs pos="1250">
                      <a:srgbClr val="505050"/>
                    </a:gs>
                    <a:gs pos="100000">
                      <a:srgbClr val="505050"/>
                    </a:gs>
                  </a:gsLst>
                  <a:lin ang="5400000" scaled="0"/>
                </a:gradFill>
                <a:latin typeface="Segoe UI Light"/>
              </a:rPr>
              <a:t>l</a:t>
            </a:r>
            <a:r>
              <a:rPr lang="en-US" sz="2400" dirty="0">
                <a:gradFill>
                  <a:gsLst>
                    <a:gs pos="1250">
                      <a:srgbClr val="505050"/>
                    </a:gs>
                    <a:gs pos="100000">
                      <a:srgbClr val="505050"/>
                    </a:gs>
                  </a:gsLst>
                  <a:lin ang="5400000" scaled="0"/>
                </a:gradFill>
                <a:latin typeface="Segoe UI Light"/>
              </a:rPr>
              <a:t> to compute sums of paths up to length </a:t>
            </a:r>
            <a:r>
              <a:rPr lang="en-US" sz="2400" i="1" dirty="0">
                <a:gradFill>
                  <a:gsLst>
                    <a:gs pos="1250">
                      <a:srgbClr val="505050"/>
                    </a:gs>
                    <a:gs pos="100000">
                      <a:srgbClr val="505050"/>
                    </a:gs>
                  </a:gsLst>
                  <a:lin ang="5400000" scaled="0"/>
                </a:gradFill>
                <a:latin typeface="Segoe UI Light"/>
              </a:rPr>
              <a:t>l+1</a:t>
            </a:r>
          </a:p>
          <a:p>
            <a:endParaRPr lang="en-US" sz="2400" i="1" dirty="0">
              <a:gradFill>
                <a:gsLst>
                  <a:gs pos="1250">
                    <a:srgbClr val="505050"/>
                  </a:gs>
                  <a:gs pos="100000">
                    <a:srgbClr val="505050"/>
                  </a:gs>
                </a:gsLst>
                <a:lin ang="5400000" scaled="0"/>
              </a:gradFill>
              <a:latin typeface="Segoe UI Light"/>
            </a:endParaRPr>
          </a:p>
          <a:p>
            <a:endParaRPr lang="en-US" sz="2400" i="1" dirty="0">
              <a:gradFill>
                <a:gsLst>
                  <a:gs pos="1250">
                    <a:srgbClr val="505050"/>
                  </a:gs>
                  <a:gs pos="100000">
                    <a:srgbClr val="505050"/>
                  </a:gs>
                </a:gsLst>
                <a:lin ang="5400000" scaled="0"/>
              </a:gradFill>
              <a:latin typeface="Segoe UI Light"/>
            </a:endParaRPr>
          </a:p>
          <a:p>
            <a:endParaRPr lang="en-US" sz="2400" i="1" dirty="0">
              <a:gradFill>
                <a:gsLst>
                  <a:gs pos="1250">
                    <a:srgbClr val="505050"/>
                  </a:gs>
                  <a:gs pos="100000">
                    <a:srgbClr val="505050"/>
                  </a:gs>
                </a:gsLst>
                <a:lin ang="5400000" scaled="0"/>
              </a:gradFill>
              <a:latin typeface="Segoe UI Light"/>
            </a:endParaRPr>
          </a:p>
          <a:p>
            <a:pPr marL="0" indent="0">
              <a:buNone/>
            </a:pPr>
            <a:endParaRPr lang="en-US" sz="2400" i="1" dirty="0">
              <a:gradFill>
                <a:gsLst>
                  <a:gs pos="1250">
                    <a:srgbClr val="505050"/>
                  </a:gs>
                  <a:gs pos="100000">
                    <a:srgbClr val="505050"/>
                  </a:gs>
                </a:gsLst>
                <a:lin ang="5400000" scaled="0"/>
              </a:gradFill>
              <a:latin typeface="Segoe UI Light"/>
            </a:endParaRPr>
          </a:p>
          <a:p>
            <a:r>
              <a:rPr lang="en-US" sz="2400" dirty="0">
                <a:gradFill>
                  <a:gsLst>
                    <a:gs pos="1250">
                      <a:srgbClr val="505050"/>
                    </a:gs>
                    <a:gs pos="100000">
                      <a:srgbClr val="505050"/>
                    </a:gs>
                  </a:gsLst>
                  <a:lin ang="5400000" scaled="0"/>
                </a:gradFill>
                <a:latin typeface="Segoe UI Light"/>
              </a:rPr>
              <a:t>Why can we do it? Matrix product is associative and distributive (same intuition as the sum-product algorithm for factor graphs)</a:t>
            </a:r>
          </a:p>
        </p:txBody>
      </p:sp>
      <p:pic>
        <p:nvPicPr>
          <p:cNvPr id="7" name="Picture 6"/>
          <p:cNvPicPr>
            <a:picLocks noChangeAspect="1"/>
          </p:cNvPicPr>
          <p:nvPr/>
        </p:nvPicPr>
        <p:blipFill>
          <a:blip r:embed="rId5"/>
          <a:stretch>
            <a:fillRect/>
          </a:stretch>
        </p:blipFill>
        <p:spPr>
          <a:xfrm>
            <a:off x="3957029" y="1638493"/>
            <a:ext cx="887848" cy="887848"/>
          </a:xfrm>
          <a:prstGeom prst="rect">
            <a:avLst/>
          </a:prstGeom>
        </p:spPr>
      </p:pic>
      <p:pic>
        <p:nvPicPr>
          <p:cNvPr id="8" name="Picture 7"/>
          <p:cNvPicPr>
            <a:picLocks noChangeAspect="1"/>
          </p:cNvPicPr>
          <p:nvPr/>
        </p:nvPicPr>
        <p:blipFill>
          <a:blip r:embed="rId5"/>
          <a:stretch>
            <a:fillRect/>
          </a:stretch>
        </p:blipFill>
        <p:spPr>
          <a:xfrm>
            <a:off x="4250090" y="4106862"/>
            <a:ext cx="887848" cy="887848"/>
          </a:xfrm>
          <a:prstGeom prst="rect">
            <a:avLst/>
          </a:prstGeom>
        </p:spPr>
      </p:pic>
      <p:sp>
        <p:nvSpPr>
          <p:cNvPr id="12" name="Oval 11"/>
          <p:cNvSpPr/>
          <p:nvPr/>
        </p:nvSpPr>
        <p:spPr bwMode="auto">
          <a:xfrm>
            <a:off x="5989637" y="1834618"/>
            <a:ext cx="533400" cy="519644"/>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dirty="0">
                <a:gradFill>
                  <a:gsLst>
                    <a:gs pos="0">
                      <a:srgbClr val="FFFFFF"/>
                    </a:gs>
                    <a:gs pos="100000">
                      <a:srgbClr val="FFFFFF"/>
                    </a:gs>
                  </a:gsLst>
                  <a:lin ang="5400000" scaled="0"/>
                </a:gradFill>
                <a:latin typeface="Segoe UI"/>
              </a:rPr>
              <a:t>s</a:t>
            </a:r>
          </a:p>
        </p:txBody>
      </p:sp>
      <p:sp>
        <p:nvSpPr>
          <p:cNvPr id="13" name="Oval 12"/>
          <p:cNvSpPr/>
          <p:nvPr/>
        </p:nvSpPr>
        <p:spPr bwMode="auto">
          <a:xfrm>
            <a:off x="8315767" y="1834618"/>
            <a:ext cx="533400" cy="519644"/>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dirty="0">
                <a:gradFill>
                  <a:gsLst>
                    <a:gs pos="0">
                      <a:srgbClr val="FFFFFF"/>
                    </a:gs>
                    <a:gs pos="100000">
                      <a:srgbClr val="FFFFFF"/>
                    </a:gs>
                  </a:gsLst>
                  <a:lin ang="5400000" scaled="0"/>
                </a:gradFill>
                <a:latin typeface="Segoe UI"/>
              </a:rPr>
              <a:t>t</a:t>
            </a:r>
          </a:p>
        </p:txBody>
      </p:sp>
      <p:cxnSp>
        <p:nvCxnSpPr>
          <p:cNvPr id="15" name="Straight Connector 14"/>
          <p:cNvCxnSpPr>
            <a:stCxn id="12" idx="6"/>
            <a:endCxn id="13" idx="2"/>
          </p:cNvCxnSpPr>
          <p:nvPr/>
        </p:nvCxnSpPr>
        <p:spPr>
          <a:xfrm>
            <a:off x="6523037" y="2094440"/>
            <a:ext cx="179273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TextBox 15"/>
              <p:cNvSpPr txBox="1"/>
              <p:nvPr/>
            </p:nvSpPr>
            <p:spPr>
              <a:xfrm flipH="1">
                <a:off x="6821352" y="1731081"/>
                <a:ext cx="957769" cy="409343"/>
              </a:xfrm>
              <a:prstGeom prst="rect">
                <a:avLst/>
              </a:prstGeom>
              <a:noFill/>
            </p:spPr>
            <p:txBody>
              <a:bodyPr wrap="square" lIns="0" tIns="0" rIns="0" bIns="0" rtlCol="0">
                <a:spAutoFit/>
              </a:bodyPr>
              <a:lstStyle/>
              <a:p>
                <a:pPr>
                  <a:lnSpc>
                    <a:spcPct val="90000"/>
                  </a:lnSpc>
                  <a:spcAft>
                    <a:spcPts val="600"/>
                  </a:spcAft>
                </a:pPr>
                <a14:m>
                  <m:oMathPara xmlns:m="http://schemas.openxmlformats.org/officeDocument/2006/math">
                    <m:oMathParaPr>
                      <m:jc m:val="centerGroup"/>
                    </m:oMathParaPr>
                    <m:oMath xmlns:m="http://schemas.openxmlformats.org/officeDocument/2006/math">
                      <m:sSub>
                        <m:sSubPr>
                          <m:ctrlPr>
                            <a:rPr lang="en-US" sz="2400" i="1">
                              <a:gradFill>
                                <a:gsLst>
                                  <a:gs pos="2917">
                                    <a:srgbClr val="505050"/>
                                  </a:gs>
                                  <a:gs pos="30000">
                                    <a:srgbClr val="505050"/>
                                  </a:gs>
                                </a:gsLst>
                                <a:lin ang="5400000" scaled="0"/>
                              </a:gradFill>
                              <a:latin typeface="Cambria Math" panose="02040503050406030204" pitchFamily="18" charset="0"/>
                            </a:rPr>
                          </m:ctrlPr>
                        </m:sSubPr>
                        <m:e>
                          <m:r>
                            <a:rPr lang="en-US" sz="2400" i="1">
                              <a:gradFill>
                                <a:gsLst>
                                  <a:gs pos="2917">
                                    <a:srgbClr val="505050"/>
                                  </a:gs>
                                  <a:gs pos="30000">
                                    <a:srgbClr val="505050"/>
                                  </a:gs>
                                </a:gsLst>
                                <a:lin ang="5400000" scaled="0"/>
                              </a:gradFill>
                              <a:latin typeface="Cambria Math" panose="02040503050406030204" pitchFamily="18" charset="0"/>
                            </a:rPr>
                            <m:t>𝐹</m:t>
                          </m:r>
                        </m:e>
                        <m:sub>
                          <m:r>
                            <a:rPr lang="en-US" sz="2400" i="1">
                              <a:gradFill>
                                <a:gsLst>
                                  <a:gs pos="2917">
                                    <a:srgbClr val="505050"/>
                                  </a:gs>
                                  <a:gs pos="30000">
                                    <a:srgbClr val="505050"/>
                                  </a:gs>
                                </a:gsLst>
                                <a:lin ang="5400000" scaled="0"/>
                              </a:gradFill>
                              <a:latin typeface="Cambria Math" panose="02040503050406030204" pitchFamily="18" charset="0"/>
                            </a:rPr>
                            <m:t>𝑙</m:t>
                          </m:r>
                        </m:sub>
                      </m:sSub>
                    </m:oMath>
                  </m:oMathPara>
                </a14:m>
                <a:endParaRPr lang="en-US" sz="2400" dirty="0">
                  <a:gradFill>
                    <a:gsLst>
                      <a:gs pos="2917">
                        <a:srgbClr val="505050"/>
                      </a:gs>
                      <a:gs pos="30000">
                        <a:srgbClr val="505050"/>
                      </a:gs>
                    </a:gsLst>
                    <a:lin ang="5400000" scaled="0"/>
                  </a:gradFill>
                  <a:latin typeface="Segoe UI"/>
                </a:endParaRPr>
              </a:p>
            </p:txBody>
          </p:sp>
        </mc:Choice>
        <mc:Fallback xmlns="">
          <p:sp>
            <p:nvSpPr>
              <p:cNvPr id="16" name="TextBox 15"/>
              <p:cNvSpPr txBox="1">
                <a:spLocks noRot="1" noChangeAspect="1" noMove="1" noResize="1" noEditPoints="1" noAdjustHandles="1" noChangeArrowheads="1" noChangeShapeType="1" noTextEdit="1"/>
              </p:cNvSpPr>
              <p:nvPr/>
            </p:nvSpPr>
            <p:spPr>
              <a:xfrm flipH="1">
                <a:off x="6821352" y="1731081"/>
                <a:ext cx="957769" cy="409343"/>
              </a:xfrm>
              <a:prstGeom prst="rect">
                <a:avLst/>
              </a:prstGeom>
              <a:blipFill>
                <a:blip r:embed="rId6"/>
                <a:stretch>
                  <a:fillRect/>
                </a:stretch>
              </a:blipFill>
            </p:spPr>
            <p:txBody>
              <a:bodyPr/>
              <a:lstStyle/>
              <a:p>
                <a:r>
                  <a:rPr lang="en-US">
                    <a:noFill/>
                  </a:rPr>
                  <a:t> </a:t>
                </a:r>
              </a:p>
            </p:txBody>
          </p:sp>
        </mc:Fallback>
      </mc:AlternateContent>
      <p:sp>
        <p:nvSpPr>
          <p:cNvPr id="17" name="Oval 16"/>
          <p:cNvSpPr/>
          <p:nvPr/>
        </p:nvSpPr>
        <p:spPr bwMode="auto">
          <a:xfrm>
            <a:off x="7513637" y="4151840"/>
            <a:ext cx="533400" cy="519644"/>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dirty="0">
                <a:gradFill>
                  <a:gsLst>
                    <a:gs pos="0">
                      <a:srgbClr val="FFFFFF"/>
                    </a:gs>
                    <a:gs pos="100000">
                      <a:srgbClr val="FFFFFF"/>
                    </a:gs>
                  </a:gsLst>
                  <a:lin ang="5400000" scaled="0"/>
                </a:gradFill>
                <a:latin typeface="Segoe UI"/>
              </a:rPr>
              <a:t>k</a:t>
            </a:r>
          </a:p>
        </p:txBody>
      </p:sp>
      <p:sp>
        <p:nvSpPr>
          <p:cNvPr id="18" name="Oval 17"/>
          <p:cNvSpPr/>
          <p:nvPr/>
        </p:nvSpPr>
        <p:spPr bwMode="auto">
          <a:xfrm>
            <a:off x="9799637" y="4151840"/>
            <a:ext cx="533400" cy="519644"/>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dirty="0">
                <a:gradFill>
                  <a:gsLst>
                    <a:gs pos="0">
                      <a:srgbClr val="FFFFFF"/>
                    </a:gs>
                    <a:gs pos="100000">
                      <a:srgbClr val="FFFFFF"/>
                    </a:gs>
                  </a:gsLst>
                  <a:lin ang="5400000" scaled="0"/>
                </a:gradFill>
                <a:latin typeface="Segoe UI"/>
              </a:rPr>
              <a:t>t</a:t>
            </a:r>
          </a:p>
        </p:txBody>
      </p:sp>
      <p:cxnSp>
        <p:nvCxnSpPr>
          <p:cNvPr id="19" name="Straight Connector 18"/>
          <p:cNvCxnSpPr>
            <a:stCxn id="17" idx="6"/>
            <a:endCxn id="18" idx="2"/>
          </p:cNvCxnSpPr>
          <p:nvPr/>
        </p:nvCxnSpPr>
        <p:spPr>
          <a:xfrm>
            <a:off x="8047037" y="4411662"/>
            <a:ext cx="175260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p:cNvSpPr txBox="1"/>
              <p:nvPr/>
            </p:nvSpPr>
            <p:spPr>
              <a:xfrm flipH="1">
                <a:off x="8305222" y="4017081"/>
                <a:ext cx="957769" cy="409343"/>
              </a:xfrm>
              <a:prstGeom prst="rect">
                <a:avLst/>
              </a:prstGeom>
              <a:noFill/>
            </p:spPr>
            <p:txBody>
              <a:bodyPr wrap="square" lIns="0" tIns="0" rIns="0" bIns="0" rtlCol="0">
                <a:spAutoFit/>
              </a:bodyPr>
              <a:lstStyle/>
              <a:p>
                <a:pPr>
                  <a:lnSpc>
                    <a:spcPct val="90000"/>
                  </a:lnSpc>
                  <a:spcAft>
                    <a:spcPts val="600"/>
                  </a:spcAft>
                </a:pPr>
                <a14:m>
                  <m:oMathPara xmlns:m="http://schemas.openxmlformats.org/officeDocument/2006/math">
                    <m:oMathParaPr>
                      <m:jc m:val="centerGroup"/>
                    </m:oMathParaPr>
                    <m:oMath xmlns:m="http://schemas.openxmlformats.org/officeDocument/2006/math">
                      <m:sSub>
                        <m:sSubPr>
                          <m:ctrlPr>
                            <a:rPr lang="en-US" sz="2400" i="1">
                              <a:gradFill>
                                <a:gsLst>
                                  <a:gs pos="2917">
                                    <a:srgbClr val="505050"/>
                                  </a:gs>
                                  <a:gs pos="30000">
                                    <a:srgbClr val="505050"/>
                                  </a:gs>
                                </a:gsLst>
                                <a:lin ang="5400000" scaled="0"/>
                              </a:gradFill>
                              <a:latin typeface="Cambria Math" panose="02040503050406030204" pitchFamily="18" charset="0"/>
                            </a:rPr>
                          </m:ctrlPr>
                        </m:sSubPr>
                        <m:e>
                          <m:r>
                            <a:rPr lang="en-US" sz="2400" i="1">
                              <a:gradFill>
                                <a:gsLst>
                                  <a:gs pos="2917">
                                    <a:srgbClr val="505050"/>
                                  </a:gs>
                                  <a:gs pos="30000">
                                    <a:srgbClr val="505050"/>
                                  </a:gs>
                                </a:gsLst>
                                <a:lin ang="5400000" scaled="0"/>
                              </a:gradFill>
                              <a:latin typeface="Cambria Math" panose="02040503050406030204" pitchFamily="18" charset="0"/>
                            </a:rPr>
                            <m:t>𝐹</m:t>
                          </m:r>
                        </m:e>
                        <m:sub>
                          <m:r>
                            <a:rPr lang="en-US" sz="2400" i="1">
                              <a:gradFill>
                                <a:gsLst>
                                  <a:gs pos="2917">
                                    <a:srgbClr val="505050"/>
                                  </a:gs>
                                  <a:gs pos="30000">
                                    <a:srgbClr val="505050"/>
                                  </a:gs>
                                </a:gsLst>
                                <a:lin ang="5400000" scaled="0"/>
                              </a:gradFill>
                              <a:latin typeface="Cambria Math" panose="02040503050406030204" pitchFamily="18" charset="0"/>
                            </a:rPr>
                            <m:t>𝑙</m:t>
                          </m:r>
                        </m:sub>
                      </m:sSub>
                    </m:oMath>
                  </m:oMathPara>
                </a14:m>
                <a:endParaRPr lang="en-US" sz="2400" dirty="0">
                  <a:gradFill>
                    <a:gsLst>
                      <a:gs pos="2917">
                        <a:srgbClr val="505050"/>
                      </a:gs>
                      <a:gs pos="30000">
                        <a:srgbClr val="505050"/>
                      </a:gs>
                    </a:gsLst>
                    <a:lin ang="5400000" scaled="0"/>
                  </a:gradFill>
                  <a:latin typeface="Segoe UI"/>
                </a:endParaRPr>
              </a:p>
            </p:txBody>
          </p:sp>
        </mc:Choice>
        <mc:Fallback xmlns="">
          <p:sp>
            <p:nvSpPr>
              <p:cNvPr id="20" name="TextBox 19"/>
              <p:cNvSpPr txBox="1">
                <a:spLocks noRot="1" noChangeAspect="1" noMove="1" noResize="1" noEditPoints="1" noAdjustHandles="1" noChangeArrowheads="1" noChangeShapeType="1" noTextEdit="1"/>
              </p:cNvSpPr>
              <p:nvPr/>
            </p:nvSpPr>
            <p:spPr>
              <a:xfrm flipH="1">
                <a:off x="8305222" y="4017081"/>
                <a:ext cx="957769" cy="409343"/>
              </a:xfrm>
              <a:prstGeom prst="rect">
                <a:avLst/>
              </a:prstGeom>
              <a:blipFill>
                <a:blip r:embed="rId7"/>
                <a:stretch>
                  <a:fillRect/>
                </a:stretch>
              </a:blipFill>
            </p:spPr>
            <p:txBody>
              <a:bodyPr/>
              <a:lstStyle/>
              <a:p>
                <a:r>
                  <a:rPr lang="en-US">
                    <a:noFill/>
                  </a:rPr>
                  <a:t> </a:t>
                </a:r>
              </a:p>
            </p:txBody>
          </p:sp>
        </mc:Fallback>
      </mc:AlternateContent>
      <p:sp>
        <p:nvSpPr>
          <p:cNvPr id="21" name="Oval 20"/>
          <p:cNvSpPr/>
          <p:nvPr/>
        </p:nvSpPr>
        <p:spPr bwMode="auto">
          <a:xfrm>
            <a:off x="6121855" y="4151840"/>
            <a:ext cx="533400" cy="519644"/>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dirty="0">
                <a:gradFill>
                  <a:gsLst>
                    <a:gs pos="0">
                      <a:srgbClr val="FFFFFF"/>
                    </a:gs>
                    <a:gs pos="100000">
                      <a:srgbClr val="FFFFFF"/>
                    </a:gs>
                  </a:gsLst>
                  <a:lin ang="5400000" scaled="0"/>
                </a:gradFill>
                <a:latin typeface="Segoe UI"/>
              </a:rPr>
              <a:t>s</a:t>
            </a:r>
          </a:p>
        </p:txBody>
      </p:sp>
      <p:cxnSp>
        <p:nvCxnSpPr>
          <p:cNvPr id="22" name="Straight Connector 21"/>
          <p:cNvCxnSpPr>
            <a:stCxn id="21" idx="6"/>
            <a:endCxn id="17" idx="2"/>
          </p:cNvCxnSpPr>
          <p:nvPr/>
        </p:nvCxnSpPr>
        <p:spPr>
          <a:xfrm>
            <a:off x="6655255" y="4411662"/>
            <a:ext cx="858382"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TextBox 24"/>
              <p:cNvSpPr txBox="1"/>
              <p:nvPr/>
            </p:nvSpPr>
            <p:spPr>
              <a:xfrm flipH="1">
                <a:off x="6523038" y="3976170"/>
                <a:ext cx="957769" cy="409343"/>
              </a:xfrm>
              <a:prstGeom prst="rect">
                <a:avLst/>
              </a:prstGeom>
              <a:noFill/>
            </p:spPr>
            <p:txBody>
              <a:bodyPr wrap="square" lIns="0" tIns="0" rIns="0" bIns="0" rtlCol="0">
                <a:spAutoFit/>
              </a:bodyPr>
              <a:lstStyle/>
              <a:p>
                <a:pPr>
                  <a:lnSpc>
                    <a:spcPct val="90000"/>
                  </a:lnSpc>
                  <a:spcAft>
                    <a:spcPts val="600"/>
                  </a:spcAft>
                </a:pPr>
                <a14:m>
                  <m:oMathPara xmlns:m="http://schemas.openxmlformats.org/officeDocument/2006/math">
                    <m:oMathParaPr>
                      <m:jc m:val="centerGroup"/>
                    </m:oMathParaPr>
                    <m:oMath xmlns:m="http://schemas.openxmlformats.org/officeDocument/2006/math">
                      <m:sSub>
                        <m:sSubPr>
                          <m:ctrlPr>
                            <a:rPr lang="en-US" sz="2400" i="1">
                              <a:gradFill>
                                <a:gsLst>
                                  <a:gs pos="2917">
                                    <a:srgbClr val="505050"/>
                                  </a:gs>
                                  <a:gs pos="30000">
                                    <a:srgbClr val="505050"/>
                                  </a:gs>
                                </a:gsLst>
                                <a:lin ang="5400000" scaled="0"/>
                              </a:gradFill>
                              <a:latin typeface="Cambria Math" panose="02040503050406030204" pitchFamily="18" charset="0"/>
                            </a:rPr>
                          </m:ctrlPr>
                        </m:sSubPr>
                        <m:e>
                          <m:r>
                            <a:rPr lang="en-US" sz="2400" i="1">
                              <a:gradFill>
                                <a:gsLst>
                                  <a:gs pos="2917">
                                    <a:srgbClr val="505050"/>
                                  </a:gs>
                                  <a:gs pos="30000">
                                    <a:srgbClr val="505050"/>
                                  </a:gs>
                                </a:gsLst>
                                <a:lin ang="5400000" scaled="0"/>
                              </a:gradFill>
                              <a:latin typeface="Cambria Math" panose="02040503050406030204" pitchFamily="18" charset="0"/>
                            </a:rPr>
                            <m:t>𝐹</m:t>
                          </m:r>
                        </m:e>
                        <m:sub>
                          <m:r>
                            <a:rPr lang="en-US" sz="2400" i="1">
                              <a:gradFill>
                                <a:gsLst>
                                  <a:gs pos="2917">
                                    <a:srgbClr val="505050"/>
                                  </a:gs>
                                  <a:gs pos="30000">
                                    <a:srgbClr val="505050"/>
                                  </a:gs>
                                </a:gsLst>
                                <a:lin ang="5400000" scaled="0"/>
                              </a:gradFill>
                              <a:latin typeface="Cambria Math" panose="02040503050406030204" pitchFamily="18" charset="0"/>
                            </a:rPr>
                            <m:t>1</m:t>
                          </m:r>
                        </m:sub>
                      </m:sSub>
                    </m:oMath>
                  </m:oMathPara>
                </a14:m>
                <a:endParaRPr lang="en-US" sz="2400" dirty="0">
                  <a:gradFill>
                    <a:gsLst>
                      <a:gs pos="2917">
                        <a:srgbClr val="505050"/>
                      </a:gs>
                      <a:gs pos="30000">
                        <a:srgbClr val="505050"/>
                      </a:gs>
                    </a:gsLst>
                    <a:lin ang="5400000" scaled="0"/>
                  </a:gradFill>
                  <a:latin typeface="Segoe UI"/>
                </a:endParaRPr>
              </a:p>
            </p:txBody>
          </p:sp>
        </mc:Choice>
        <mc:Fallback xmlns="">
          <p:sp>
            <p:nvSpPr>
              <p:cNvPr id="25" name="TextBox 24"/>
              <p:cNvSpPr txBox="1">
                <a:spLocks noRot="1" noChangeAspect="1" noMove="1" noResize="1" noEditPoints="1" noAdjustHandles="1" noChangeArrowheads="1" noChangeShapeType="1" noTextEdit="1"/>
              </p:cNvSpPr>
              <p:nvPr/>
            </p:nvSpPr>
            <p:spPr>
              <a:xfrm flipH="1">
                <a:off x="6523038" y="3976170"/>
                <a:ext cx="957769" cy="409343"/>
              </a:xfrm>
              <a:prstGeom prst="rect">
                <a:avLst/>
              </a:prstGeom>
              <a:blipFill>
                <a:blip r:embed="rId8"/>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637297236"/>
      </p:ext>
    </p:extLst>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and Time for All-Paths versus Pruned-Paths</a:t>
            </a:r>
          </a:p>
        </p:txBody>
      </p:sp>
      <mc:AlternateContent xmlns:mc="http://schemas.openxmlformats.org/markup-compatibility/2006" xmlns:a14="http://schemas.microsoft.com/office/drawing/2010/main">
        <mc:Choice Requires="a14">
          <p:sp>
            <p:nvSpPr>
              <p:cNvPr id="3" name="Content Placeholder 2"/>
              <p:cNvSpPr>
                <a:spLocks noGrp="1"/>
              </p:cNvSpPr>
              <p:nvPr>
                <p:ph sz="quarter" idx="10"/>
              </p:nvPr>
            </p:nvSpPr>
            <p:spPr>
              <a:xfrm>
                <a:off x="277444" y="1820862"/>
                <a:ext cx="11885683" cy="4341510"/>
              </a:xfrm>
            </p:spPr>
            <p:txBody>
              <a:bodyPr/>
              <a:lstStyle/>
              <a:p>
                <a:r>
                  <a:rPr lang="en-US" sz="2400" dirty="0"/>
                  <a:t>Memory for each connected entity pair in All-Paths:</a:t>
                </a:r>
                <a:endParaRPr lang="en-US" b="0" i="1" dirty="0">
                  <a:latin typeface="Cambria Math" panose="02040503050406030204" pitchFamily="18" charset="0"/>
                </a:endParaRPr>
              </a:p>
              <a:p>
                <a:pPr marL="257134" lvl="1"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𝑂</m:t>
                      </m:r>
                      <m:d>
                        <m:dPr>
                          <m:ctrlPr>
                            <a:rPr lang="en-US" b="0" i="1" smtClean="0">
                              <a:latin typeface="Cambria Math" panose="02040503050406030204" pitchFamily="18" charset="0"/>
                            </a:rPr>
                          </m:ctrlPr>
                        </m:dPr>
                        <m:e>
                          <m:r>
                            <a:rPr lang="en-US" b="0" i="1" smtClean="0">
                              <a:latin typeface="Cambria Math" panose="02040503050406030204" pitchFamily="18" charset="0"/>
                            </a:rPr>
                            <m:t>𝑑𝐿</m:t>
                          </m:r>
                        </m:e>
                      </m:d>
                    </m:oMath>
                  </m:oMathPara>
                </a14:m>
                <a:endParaRPr lang="en-US" sz="2000" dirty="0"/>
              </a:p>
              <a:p>
                <a:r>
                  <a:rPr lang="en-US" sz="2400" dirty="0"/>
                  <a:t>Memory for each connected entity pair when explicitly enumerating paths (Pruned-Paths Algorithm):</a:t>
                </a:r>
              </a:p>
              <a:p>
                <a:pPr marL="257134" lvl="1"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𝑂</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m:rPr>
                              <m:sty m:val="p"/>
                            </m:rPr>
                            <a:rPr lang="en-US" b="0" i="0" smtClean="0">
                              <a:latin typeface="Cambria Math" panose="02040503050406030204" pitchFamily="18" charset="0"/>
                            </a:rPr>
                            <m:t>Π</m:t>
                          </m:r>
                          <m:d>
                            <m:dPr>
                              <m:ctrlPr>
                                <a:rPr lang="en-US" b="0" i="1" smtClean="0">
                                  <a:latin typeface="Cambria Math" panose="02040503050406030204" pitchFamily="18" charset="0"/>
                                </a:rPr>
                              </m:ctrlPr>
                            </m:dPr>
                            <m:e>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𝑡</m:t>
                              </m:r>
                            </m:e>
                          </m:d>
                        </m:e>
                      </m:d>
                      <m:r>
                        <a:rPr lang="en-US" b="0" i="1" smtClean="0">
                          <a:latin typeface="Cambria Math" panose="02040503050406030204" pitchFamily="18" charset="0"/>
                        </a:rPr>
                        <m:t>)</m:t>
                      </m:r>
                    </m:oMath>
                  </m:oMathPara>
                </a14:m>
                <a:endParaRPr lang="en-US" dirty="0"/>
              </a:p>
              <a:p>
                <a:r>
                  <a:rPr lang="en-US" sz="2400" dirty="0"/>
                  <a:t>Time to compute the path representation sums for all node pairs in All-Paths (Bilinear-Diagonal)</a:t>
                </a:r>
              </a:p>
              <a:p>
                <a:pPr marL="0" indent="0">
                  <a:buNone/>
                </a:pP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rPr>
                        <m:t>𝑂</m:t>
                      </m:r>
                      <m:d>
                        <m:dPr>
                          <m:ctrlPr>
                            <a:rPr lang="en-US" sz="2800" i="1">
                              <a:latin typeface="Cambria Math" panose="02040503050406030204" pitchFamily="18" charset="0"/>
                            </a:rPr>
                          </m:ctrlPr>
                        </m:dPr>
                        <m:e>
                          <m:sSup>
                            <m:sSupPr>
                              <m:ctrlPr>
                                <a:rPr lang="en-US" sz="2800" i="1">
                                  <a:latin typeface="Cambria Math" panose="02040503050406030204" pitchFamily="18" charset="0"/>
                                </a:rPr>
                              </m:ctrlPr>
                            </m:sSupPr>
                            <m:e>
                              <m:r>
                                <a:rPr lang="en-US" sz="2800" i="1">
                                  <a:latin typeface="Cambria Math" panose="02040503050406030204" pitchFamily="18" charset="0"/>
                                </a:rPr>
                                <m:t>𝑑𝐿</m:t>
                              </m:r>
                            </m:e>
                            <m:sup>
                              <m:r>
                                <a:rPr lang="en-US" sz="2800" i="1">
                                  <a:latin typeface="Cambria Math" panose="02040503050406030204" pitchFamily="18" charset="0"/>
                                </a:rPr>
                                <m:t>2</m:t>
                              </m:r>
                            </m:sup>
                          </m:sSup>
                          <m:r>
                            <a:rPr lang="en-US" sz="2800" i="1">
                              <a:latin typeface="Cambria Math" panose="02040503050406030204" pitchFamily="18" charset="0"/>
                            </a:rPr>
                            <m:t>𝐸</m:t>
                          </m:r>
                          <m:sSub>
                            <m:sSubPr>
                              <m:ctrlPr>
                                <a:rPr lang="en-US" sz="2800" i="1">
                                  <a:latin typeface="Cambria Math" panose="02040503050406030204" pitchFamily="18" charset="0"/>
                                </a:rPr>
                              </m:ctrlPr>
                            </m:sSubPr>
                            <m:e>
                              <m:r>
                                <a:rPr lang="en-US" sz="2800" i="1">
                                  <a:latin typeface="Cambria Math" panose="02040503050406030204" pitchFamily="18" charset="0"/>
                                </a:rPr>
                                <m:t>𝑁</m:t>
                              </m:r>
                            </m:e>
                            <m:sub>
                              <m:r>
                                <a:rPr lang="en-US" sz="2800" i="1">
                                  <a:latin typeface="Cambria Math" panose="02040503050406030204" pitchFamily="18" charset="0"/>
                                </a:rPr>
                                <m:t>𝑒</m:t>
                              </m:r>
                            </m:sub>
                          </m:sSub>
                        </m:e>
                      </m:d>
                    </m:oMath>
                  </m:oMathPara>
                </a14:m>
                <a:endParaRPr lang="en-US" sz="2400" dirty="0"/>
              </a:p>
              <a:p>
                <a:r>
                  <a:rPr lang="en-US" sz="2400" dirty="0"/>
                  <a:t>Time to compute the path representation sums for all node pairs in Pruned-Paths(Bilinear-Diagonal)</a:t>
                </a:r>
              </a:p>
              <a:p>
                <a:pPr marL="0" indent="0">
                  <a:buNone/>
                </a:pP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rPr>
                        <m:t>𝑂</m:t>
                      </m:r>
                      <m:r>
                        <a:rPr lang="en-US" sz="2800" i="1">
                          <a:latin typeface="Cambria Math" panose="02040503050406030204" pitchFamily="18" charset="0"/>
                        </a:rPr>
                        <m:t>(</m:t>
                      </m:r>
                      <m:r>
                        <a:rPr lang="en-US" sz="2800" i="1">
                          <a:latin typeface="Cambria Math" panose="02040503050406030204" pitchFamily="18" charset="0"/>
                        </a:rPr>
                        <m:t>𝑑</m:t>
                      </m:r>
                      <m:sSubSup>
                        <m:sSubSupPr>
                          <m:ctrlPr>
                            <a:rPr lang="en-US" sz="2800" i="1">
                              <a:latin typeface="Cambria Math" panose="02040503050406030204" pitchFamily="18" charset="0"/>
                            </a:rPr>
                          </m:ctrlPr>
                        </m:sSubSupPr>
                        <m:e>
                          <m:r>
                            <a:rPr lang="en-US" sz="2800" i="1">
                              <a:latin typeface="Cambria Math" panose="02040503050406030204" pitchFamily="18" charset="0"/>
                            </a:rPr>
                            <m:t>𝑁</m:t>
                          </m:r>
                        </m:e>
                        <m:sub>
                          <m:r>
                            <a:rPr lang="en-US" sz="2800" i="1">
                              <a:latin typeface="Cambria Math" panose="02040503050406030204" pitchFamily="18" charset="0"/>
                            </a:rPr>
                            <m:t>𝑒</m:t>
                          </m:r>
                        </m:sub>
                        <m:sup>
                          <m:r>
                            <a:rPr lang="en-US" sz="2800" i="1">
                              <a:latin typeface="Cambria Math" panose="02040503050406030204" pitchFamily="18" charset="0"/>
                            </a:rPr>
                            <m:t>2</m:t>
                          </m:r>
                        </m:sup>
                      </m:sSubSup>
                      <m:sSub>
                        <m:sSubPr>
                          <m:ctrlPr>
                            <a:rPr lang="en-US" sz="2800" i="1">
                              <a:latin typeface="Cambria Math" panose="02040503050406030204" pitchFamily="18" charset="0"/>
                            </a:rPr>
                          </m:ctrlPr>
                        </m:sSubPr>
                        <m:e>
                          <m:d>
                            <m:dPr>
                              <m:begChr m:val="|"/>
                              <m:endChr m:val="|"/>
                              <m:ctrlPr>
                                <a:rPr lang="en-US" sz="2800" i="1">
                                  <a:latin typeface="Cambria Math" panose="02040503050406030204" pitchFamily="18" charset="0"/>
                                </a:rPr>
                              </m:ctrlPr>
                            </m:dPr>
                            <m:e>
                              <m:r>
                                <m:rPr>
                                  <m:sty m:val="p"/>
                                </m:rPr>
                                <a:rPr lang="en-US" sz="2800">
                                  <a:latin typeface="Cambria Math" panose="02040503050406030204" pitchFamily="18" charset="0"/>
                                </a:rPr>
                                <m:t>Π</m:t>
                              </m:r>
                              <m:d>
                                <m:dPr>
                                  <m:ctrlPr>
                                    <a:rPr lang="en-US" sz="2800" i="1">
                                      <a:latin typeface="Cambria Math" panose="02040503050406030204" pitchFamily="18" charset="0"/>
                                    </a:rPr>
                                  </m:ctrlPr>
                                </m:dPr>
                                <m:e>
                                  <m:r>
                                    <a:rPr lang="en-US" sz="2800" i="1">
                                      <a:latin typeface="Cambria Math" panose="02040503050406030204" pitchFamily="18" charset="0"/>
                                    </a:rPr>
                                    <m:t>𝑠</m:t>
                                  </m:r>
                                  <m:r>
                                    <a:rPr lang="en-US" sz="2800" i="1">
                                      <a:latin typeface="Cambria Math" panose="02040503050406030204" pitchFamily="18" charset="0"/>
                                    </a:rPr>
                                    <m:t>,</m:t>
                                  </m:r>
                                  <m:r>
                                    <a:rPr lang="en-US" sz="2800" i="1">
                                      <a:latin typeface="Cambria Math" panose="02040503050406030204" pitchFamily="18" charset="0"/>
                                    </a:rPr>
                                    <m:t>𝑡</m:t>
                                  </m:r>
                                </m:e>
                              </m:d>
                            </m:e>
                          </m:d>
                        </m:e>
                        <m:sub>
                          <m:r>
                            <a:rPr lang="en-US" sz="2800" i="1">
                              <a:latin typeface="Cambria Math" panose="02040503050406030204" pitchFamily="18" charset="0"/>
                            </a:rPr>
                            <m:t>𝑎𝑣𝑔</m:t>
                          </m:r>
                        </m:sub>
                      </m:sSub>
                      <m:r>
                        <a:rPr lang="en-US" sz="2800" i="1">
                          <a:latin typeface="Cambria Math" panose="02040503050406030204" pitchFamily="18" charset="0"/>
                        </a:rPr>
                        <m:t>)</m:t>
                      </m:r>
                    </m:oMath>
                  </m:oMathPara>
                </a14:m>
                <a:endParaRPr lang="en-US" sz="2800" dirty="0"/>
              </a:p>
            </p:txBody>
          </p:sp>
        </mc:Choice>
        <mc:Fallback xmlns="">
          <p:sp>
            <p:nvSpPr>
              <p:cNvPr id="3" name="Content Placeholder 2"/>
              <p:cNvSpPr>
                <a:spLocks noGrp="1" noRot="1" noChangeAspect="1" noMove="1" noResize="1" noEditPoints="1" noAdjustHandles="1" noChangeArrowheads="1" noChangeShapeType="1" noTextEdit="1"/>
              </p:cNvSpPr>
              <p:nvPr>
                <p:ph sz="quarter" idx="10"/>
              </p:nvPr>
            </p:nvSpPr>
            <p:spPr>
              <a:xfrm>
                <a:off x="277444" y="1820862"/>
                <a:ext cx="11885683" cy="4341510"/>
              </a:xfr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7208837" y="3161606"/>
                <a:ext cx="2217338"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rgbClr val="505050"/>
                        </a:gs>
                        <a:gs pos="30000">
                          <a:srgbClr val="505050"/>
                        </a:gs>
                      </a:gsLst>
                      <a:lin ang="5400000" scaled="0"/>
                    </a:gradFill>
                    <a:latin typeface="Segoe UI"/>
                  </a:rPr>
                  <a:t>Grows as </a:t>
                </a:r>
                <a14:m>
                  <m:oMath xmlns:m="http://schemas.openxmlformats.org/officeDocument/2006/math">
                    <m:sSup>
                      <m:sSupPr>
                        <m:ctrlPr>
                          <a:rPr lang="en-US" sz="2400" i="1">
                            <a:gradFill>
                              <a:gsLst>
                                <a:gs pos="2917">
                                  <a:srgbClr val="505050"/>
                                </a:gs>
                                <a:gs pos="30000">
                                  <a:srgbClr val="505050"/>
                                </a:gs>
                              </a:gsLst>
                              <a:lin ang="5400000" scaled="0"/>
                            </a:gradFill>
                            <a:latin typeface="Cambria Math" panose="02040503050406030204" pitchFamily="18" charset="0"/>
                          </a:rPr>
                        </m:ctrlPr>
                      </m:sSupPr>
                      <m:e>
                        <m:r>
                          <a:rPr lang="en-US" sz="2400" i="1">
                            <a:gradFill>
                              <a:gsLst>
                                <a:gs pos="2917">
                                  <a:srgbClr val="505050"/>
                                </a:gs>
                                <a:gs pos="30000">
                                  <a:srgbClr val="505050"/>
                                </a:gs>
                              </a:gsLst>
                              <a:lin ang="5400000" scaled="0"/>
                            </a:gradFill>
                            <a:latin typeface="Cambria Math" panose="02040503050406030204" pitchFamily="18" charset="0"/>
                          </a:rPr>
                          <m:t>|</m:t>
                        </m:r>
                        <m:r>
                          <a:rPr lang="en-US" sz="2400" i="1">
                            <a:gradFill>
                              <a:gsLst>
                                <a:gs pos="2917">
                                  <a:srgbClr val="505050"/>
                                </a:gs>
                                <a:gs pos="30000">
                                  <a:srgbClr val="505050"/>
                                </a:gs>
                              </a:gsLst>
                              <a:lin ang="5400000" scaled="0"/>
                            </a:gradFill>
                            <a:latin typeface="Cambria Math" panose="02040503050406030204" pitchFamily="18" charset="0"/>
                          </a:rPr>
                          <m:t>𝑅</m:t>
                        </m:r>
                        <m:r>
                          <a:rPr lang="en-US" sz="2400" i="1">
                            <a:gradFill>
                              <a:gsLst>
                                <a:gs pos="2917">
                                  <a:srgbClr val="505050"/>
                                </a:gs>
                                <a:gs pos="30000">
                                  <a:srgbClr val="505050"/>
                                </a:gs>
                              </a:gsLst>
                              <a:lin ang="5400000" scaled="0"/>
                            </a:gradFill>
                            <a:latin typeface="Cambria Math" panose="02040503050406030204" pitchFamily="18" charset="0"/>
                          </a:rPr>
                          <m:t>|</m:t>
                        </m:r>
                      </m:e>
                      <m:sup>
                        <m:r>
                          <a:rPr lang="en-US" sz="2400" i="1">
                            <a:gradFill>
                              <a:gsLst>
                                <a:gs pos="2917">
                                  <a:srgbClr val="505050"/>
                                </a:gs>
                                <a:gs pos="30000">
                                  <a:srgbClr val="505050"/>
                                </a:gs>
                              </a:gsLst>
                              <a:lin ang="5400000" scaled="0"/>
                            </a:gradFill>
                            <a:latin typeface="Cambria Math" panose="02040503050406030204" pitchFamily="18" charset="0"/>
                          </a:rPr>
                          <m:t>𝐿</m:t>
                        </m:r>
                      </m:sup>
                    </m:sSup>
                  </m:oMath>
                </a14:m>
                <a:endParaRPr lang="en-US" sz="2400" dirty="0">
                  <a:gradFill>
                    <a:gsLst>
                      <a:gs pos="2917">
                        <a:srgbClr val="505050"/>
                      </a:gs>
                      <a:gs pos="30000">
                        <a:srgbClr val="505050"/>
                      </a:gs>
                    </a:gsLst>
                    <a:lin ang="5400000" scaled="0"/>
                  </a:gradFill>
                  <a:latin typeface="Segoe UI"/>
                </a:endParaRPr>
              </a:p>
            </p:txBody>
          </p:sp>
        </mc:Choice>
        <mc:Fallback xmlns="">
          <p:sp>
            <p:nvSpPr>
              <p:cNvPr id="10" name="TextBox 9"/>
              <p:cNvSpPr txBox="1">
                <a:spLocks noRot="1" noChangeAspect="1" noMove="1" noResize="1" noEditPoints="1" noAdjustHandles="1" noChangeArrowheads="1" noChangeShapeType="1" noTextEdit="1"/>
              </p:cNvSpPr>
              <p:nvPr/>
            </p:nvSpPr>
            <p:spPr>
              <a:xfrm>
                <a:off x="7208837" y="3161606"/>
                <a:ext cx="2217338" cy="627864"/>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6290460"/>
      </p:ext>
    </p:extLst>
  </p:cSld>
  <p:clrMapOvr>
    <a:masterClrMapping/>
  </p:clrMapOvr>
  <p:transition>
    <p:fad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3981D5B-9948-4E35-9F81-CCD3A639E632}"/>
              </a:ext>
            </a:extLst>
          </p:cNvPr>
          <p:cNvSpPr>
            <a:spLocks noGrp="1"/>
          </p:cNvSpPr>
          <p:nvPr>
            <p:ph type="title"/>
          </p:nvPr>
        </p:nvSpPr>
        <p:spPr>
          <a:xfrm>
            <a:off x="274320" y="296897"/>
            <a:ext cx="11889564" cy="1398553"/>
          </a:xfrm>
        </p:spPr>
        <p:txBody>
          <a:bodyPr/>
          <a:lstStyle/>
          <a:p>
            <a:r>
              <a:rPr lang="en-US" sz="4400" dirty="0"/>
              <a:t>Results: Using Compositional Representations of Relation Paths from KB and Text Relations</a:t>
            </a:r>
          </a:p>
        </p:txBody>
      </p:sp>
      <p:graphicFrame>
        <p:nvGraphicFramePr>
          <p:cNvPr id="7" name="Chart 6">
            <a:extLst>
              <a:ext uri="{FF2B5EF4-FFF2-40B4-BE49-F238E27FC236}">
                <a16:creationId xmlns:a16="http://schemas.microsoft.com/office/drawing/2014/main" id="{BF4B52ED-CB4D-457D-8304-62B745AC5ACE}"/>
              </a:ext>
            </a:extLst>
          </p:cNvPr>
          <p:cNvGraphicFramePr/>
          <p:nvPr>
            <p:extLst/>
          </p:nvPr>
        </p:nvGraphicFramePr>
        <p:xfrm>
          <a:off x="1129212" y="1695711"/>
          <a:ext cx="9801670" cy="4553756"/>
        </p:xfrm>
        <a:graphic>
          <a:graphicData uri="http://schemas.openxmlformats.org/drawingml/2006/chart">
            <c:chart xmlns:c="http://schemas.openxmlformats.org/drawingml/2006/chart" xmlns:r="http://schemas.openxmlformats.org/officeDocument/2006/relationships" r:id="rId2"/>
          </a:graphicData>
        </a:graphic>
      </p:graphicFrame>
      <p:sp>
        <p:nvSpPr>
          <p:cNvPr id="8" name="TextBox 7">
            <a:extLst>
              <a:ext uri="{FF2B5EF4-FFF2-40B4-BE49-F238E27FC236}">
                <a16:creationId xmlns:a16="http://schemas.microsoft.com/office/drawing/2014/main" id="{F3307DC0-A2D6-468B-8EBD-A960DF7CE81A}"/>
              </a:ext>
            </a:extLst>
          </p:cNvPr>
          <p:cNvSpPr txBox="1"/>
          <p:nvPr/>
        </p:nvSpPr>
        <p:spPr>
          <a:xfrm>
            <a:off x="8802590" y="2205086"/>
            <a:ext cx="3572489" cy="1309228"/>
          </a:xfrm>
          <a:prstGeom prst="rect">
            <a:avLst/>
          </a:prstGeom>
          <a:noFill/>
        </p:spPr>
        <p:txBody>
          <a:bodyPr wrap="square" lIns="182425" tIns="145940" rIns="182425" bIns="145940" rtlCol="0">
            <a:spAutoFit/>
          </a:bodyPr>
          <a:lstStyle/>
          <a:p>
            <a:pPr defTabSz="932597" fontAlgn="base">
              <a:lnSpc>
                <a:spcPct val="90000"/>
              </a:lnSpc>
              <a:spcBef>
                <a:spcPct val="0"/>
              </a:spcBef>
              <a:spcAft>
                <a:spcPts val="599"/>
              </a:spcAft>
            </a:pPr>
            <a:r>
              <a:rPr lang="en-US" sz="2394" dirty="0">
                <a:gradFill>
                  <a:gsLst>
                    <a:gs pos="2917">
                      <a:srgbClr val="000000"/>
                    </a:gs>
                    <a:gs pos="30000">
                      <a:srgbClr val="000000"/>
                    </a:gs>
                  </a:gsLst>
                  <a:lin ang="5400000" scaled="0"/>
                </a:gradFill>
                <a:latin typeface="Arial" charset="0"/>
                <a:ea typeface="宋体"/>
              </a:rPr>
              <a:t>NCI-PID database + textual mentions from PubMed</a:t>
            </a:r>
          </a:p>
        </p:txBody>
      </p:sp>
      <p:sp>
        <p:nvSpPr>
          <p:cNvPr id="9" name="TextBox 8">
            <a:extLst>
              <a:ext uri="{FF2B5EF4-FFF2-40B4-BE49-F238E27FC236}">
                <a16:creationId xmlns:a16="http://schemas.microsoft.com/office/drawing/2014/main" id="{7B985D5E-5C8F-42A3-A806-95A7A13DE95A}"/>
              </a:ext>
            </a:extLst>
          </p:cNvPr>
          <p:cNvSpPr txBox="1"/>
          <p:nvPr/>
        </p:nvSpPr>
        <p:spPr>
          <a:xfrm>
            <a:off x="2099896" y="6225431"/>
            <a:ext cx="6688916" cy="632895"/>
          </a:xfrm>
          <a:prstGeom prst="rect">
            <a:avLst/>
          </a:prstGeom>
          <a:noFill/>
        </p:spPr>
        <p:txBody>
          <a:bodyPr wrap="square" lIns="182425" tIns="145940" rIns="182425" bIns="145940" rtlCol="0">
            <a:spAutoFit/>
          </a:bodyPr>
          <a:lstStyle/>
          <a:p>
            <a:pPr defTabSz="932597" fontAlgn="base">
              <a:lnSpc>
                <a:spcPct val="90000"/>
              </a:lnSpc>
              <a:spcBef>
                <a:spcPct val="0"/>
              </a:spcBef>
              <a:spcAft>
                <a:spcPts val="599"/>
              </a:spcAft>
            </a:pPr>
            <a:r>
              <a:rPr lang="en-US" sz="2394" dirty="0">
                <a:gradFill>
                  <a:gsLst>
                    <a:gs pos="2917">
                      <a:srgbClr val="000000"/>
                    </a:gs>
                    <a:gs pos="30000">
                      <a:srgbClr val="000000"/>
                    </a:gs>
                  </a:gsLst>
                  <a:lin ang="5400000" scaled="0"/>
                </a:gradFill>
                <a:latin typeface="Arial" charset="0"/>
                <a:ea typeface="宋体"/>
              </a:rPr>
              <a:t>d=100, L=3 (no gain from longer paths)</a:t>
            </a:r>
          </a:p>
        </p:txBody>
      </p:sp>
    </p:spTree>
    <p:extLst>
      <p:ext uri="{BB962C8B-B14F-4D97-AF65-F5344CB8AC3E}">
        <p14:creationId xmlns:p14="http://schemas.microsoft.com/office/powerpoint/2010/main" val="548264402"/>
      </p:ext>
    </p:extLst>
  </p:cSld>
  <p:clrMapOvr>
    <a:masterClrMapping/>
  </p:clrMapOvr>
  <p:transition>
    <p:fad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a:t>Part 3:	Semantic Parsing &amp; </a:t>
            </a:r>
            <a:br>
              <a:rPr lang="en-US" sz="5400" dirty="0"/>
            </a:br>
            <a:r>
              <a:rPr lang="en-US" sz="5400" dirty="0"/>
              <a:t>		Question Answering</a:t>
            </a:r>
          </a:p>
        </p:txBody>
      </p:sp>
    </p:spTree>
    <p:extLst>
      <p:ext uri="{BB962C8B-B14F-4D97-AF65-F5344CB8AC3E}">
        <p14:creationId xmlns:p14="http://schemas.microsoft.com/office/powerpoint/2010/main" val="9535952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58809"/>
            <a:ext cx="11887200" cy="3133165"/>
          </a:xfrm>
        </p:spPr>
        <p:txBody>
          <a:bodyPr/>
          <a:lstStyle/>
          <a:p>
            <a:r>
              <a:rPr lang="en-US" u="sng" dirty="0"/>
              <a:t>Information Source</a:t>
            </a:r>
            <a:r>
              <a:rPr lang="en-US" dirty="0"/>
              <a:t>: A “database”</a:t>
            </a:r>
          </a:p>
          <a:p>
            <a:pPr lvl="1"/>
            <a:r>
              <a:rPr lang="en-US" dirty="0"/>
              <a:t>Tables</a:t>
            </a:r>
          </a:p>
          <a:p>
            <a:pPr lvl="1"/>
            <a:r>
              <a:rPr lang="en-US" dirty="0"/>
              <a:t>Collections of records</a:t>
            </a:r>
          </a:p>
          <a:p>
            <a:pPr lvl="1"/>
            <a:r>
              <a:rPr lang="en-US" dirty="0"/>
              <a:t>Large-scale DB with complex schema</a:t>
            </a:r>
            <a:endParaRPr lang="en-US" sz="2000" dirty="0"/>
          </a:p>
          <a:p>
            <a:r>
              <a:rPr lang="en-US" u="sng" dirty="0"/>
              <a:t>Input</a:t>
            </a:r>
            <a:r>
              <a:rPr lang="en-US" dirty="0"/>
              <a:t>: A natural language question (instead of a formal “query”)</a:t>
            </a:r>
            <a:endParaRPr lang="en-US" sz="2000" dirty="0"/>
          </a:p>
          <a:p>
            <a:r>
              <a:rPr lang="en-US" u="sng" dirty="0"/>
              <a:t>Output</a:t>
            </a:r>
            <a:r>
              <a:rPr lang="en-US" dirty="0"/>
              <a:t>: Answer</a:t>
            </a:r>
          </a:p>
        </p:txBody>
      </p:sp>
      <p:sp>
        <p:nvSpPr>
          <p:cNvPr id="3" name="Title 2"/>
          <p:cNvSpPr>
            <a:spLocks noGrp="1"/>
          </p:cNvSpPr>
          <p:nvPr>
            <p:ph type="title"/>
          </p:nvPr>
        </p:nvSpPr>
        <p:spPr/>
        <p:txBody>
          <a:bodyPr/>
          <a:lstStyle/>
          <a:p>
            <a:r>
              <a:rPr lang="en-US" dirty="0"/>
              <a:t>Answer Questions Using Structured Data</a:t>
            </a:r>
          </a:p>
        </p:txBody>
      </p:sp>
      <p:pic>
        <p:nvPicPr>
          <p:cNvPr id="4" name="Picture 3" descr="BIG IMAGE (PNG)"/>
          <p:cNvPicPr>
            <a:picLocks noChangeAspect="1"/>
          </p:cNvPicPr>
          <p:nvPr/>
        </p:nvPicPr>
        <p:blipFill>
          <a:blip r:embed="rId3"/>
          <a:stretch>
            <a:fillRect/>
          </a:stretch>
        </p:blipFill>
        <p:spPr>
          <a:xfrm>
            <a:off x="10450219" y="4396040"/>
            <a:ext cx="1401788" cy="1943554"/>
          </a:xfrm>
          <a:prstGeom prst="rect">
            <a:avLst/>
          </a:prstGeom>
        </p:spPr>
      </p:pic>
      <p:pic>
        <p:nvPicPr>
          <p:cNvPr id="5" name="Picture 4" descr="pivot &lt;strong&gt;table&lt;/strong&gt; data to size abbott katz confronts &lt;strong&gt;excel&lt;/strong&gt; s pivot &lt;strong&gt;tables&lt;/strong&gt; ..."/>
          <p:cNvPicPr>
            <a:picLocks noChangeAspect="1"/>
          </p:cNvPicPr>
          <p:nvPr/>
        </p:nvPicPr>
        <p:blipFill>
          <a:blip r:embed="rId4"/>
          <a:stretch>
            <a:fillRect/>
          </a:stretch>
        </p:blipFill>
        <p:spPr>
          <a:xfrm>
            <a:off x="9319590" y="5306662"/>
            <a:ext cx="1948918" cy="1507366"/>
          </a:xfrm>
          <a:prstGeom prst="rect">
            <a:avLst/>
          </a:prstGeom>
        </p:spPr>
      </p:pic>
      <p:pic>
        <p:nvPicPr>
          <p:cNvPr id="6" name="Picture 5" descr="male &lt;strong&gt;user&lt;/strong&gt; icon making thumbs up with his hand - vector Clip Art"/>
          <p:cNvPicPr>
            <a:picLocks noChangeAspect="1"/>
          </p:cNvPicPr>
          <p:nvPr/>
        </p:nvPicPr>
        <p:blipFill>
          <a:blip r:embed="rId5"/>
          <a:stretch>
            <a:fillRect/>
          </a:stretch>
        </p:blipFill>
        <p:spPr>
          <a:xfrm>
            <a:off x="933170" y="5218404"/>
            <a:ext cx="1224264" cy="1595624"/>
          </a:xfrm>
          <a:prstGeom prst="rect">
            <a:avLst/>
          </a:prstGeom>
        </p:spPr>
      </p:pic>
      <p:pic>
        <p:nvPicPr>
          <p:cNvPr id="7" name="Picture 6" descr="Pero esa es otra historia y debe ser contada en otra ocasión"/>
          <p:cNvPicPr>
            <a:picLocks noChangeAspect="1"/>
          </p:cNvPicPr>
          <p:nvPr/>
        </p:nvPicPr>
        <p:blipFill>
          <a:blip r:embed="rId6"/>
          <a:stretch>
            <a:fillRect/>
          </a:stretch>
        </p:blipFill>
        <p:spPr>
          <a:xfrm>
            <a:off x="6397624" y="5141546"/>
            <a:ext cx="1965326" cy="1798274"/>
          </a:xfrm>
          <a:prstGeom prst="rect">
            <a:avLst/>
          </a:prstGeom>
        </p:spPr>
      </p:pic>
      <p:sp>
        <p:nvSpPr>
          <p:cNvPr id="8" name="Arrow: Left-Right 7"/>
          <p:cNvSpPr/>
          <p:nvPr/>
        </p:nvSpPr>
        <p:spPr bwMode="auto">
          <a:xfrm>
            <a:off x="8467725" y="5762625"/>
            <a:ext cx="933450" cy="466725"/>
          </a:xfrm>
          <a:prstGeom prst="lef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0" name="Speech Bubble: Rectangle with Corners Rounded 9"/>
          <p:cNvSpPr/>
          <p:nvPr/>
        </p:nvSpPr>
        <p:spPr bwMode="auto">
          <a:xfrm>
            <a:off x="2209821" y="4665385"/>
            <a:ext cx="3071645" cy="792440"/>
          </a:xfrm>
          <a:prstGeom prst="wedgeRoundRectCallout">
            <a:avLst>
              <a:gd name="adj1" fmla="val -55254"/>
              <a:gd name="adj2" fmla="val 78688"/>
              <a:gd name="adj3" fmla="val 16667"/>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Which AL team won the most games in a season?</a:t>
            </a:r>
          </a:p>
        </p:txBody>
      </p:sp>
      <p:sp>
        <p:nvSpPr>
          <p:cNvPr id="12" name="Speech Bubble: Rectangle with Corners Rounded 11"/>
          <p:cNvSpPr/>
          <p:nvPr/>
        </p:nvSpPr>
        <p:spPr bwMode="auto">
          <a:xfrm>
            <a:off x="3206478" y="5772503"/>
            <a:ext cx="2703346" cy="1134181"/>
          </a:xfrm>
          <a:prstGeom prst="wedgeRoundRectCallout">
            <a:avLst>
              <a:gd name="adj1" fmla="val 70245"/>
              <a:gd name="adj2" fmla="val -40562"/>
              <a:gd name="adj3" fmla="val 16667"/>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2001 Seattle Mariners</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Record: 116-46</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Manager: Lou Piniella</a:t>
            </a:r>
          </a:p>
        </p:txBody>
      </p:sp>
    </p:spTree>
    <p:extLst>
      <p:ext uri="{BB962C8B-B14F-4D97-AF65-F5344CB8AC3E}">
        <p14:creationId xmlns:p14="http://schemas.microsoft.com/office/powerpoint/2010/main" val="29585496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left)">
                                      <p:cBhvr>
                                        <p:cTn id="15" dur="500"/>
                                        <p:tgtEl>
                                          <p:spTgt spid="8"/>
                                        </p:tgtEl>
                                      </p:cBhvr>
                                    </p:animEffect>
                                  </p:childTnLst>
                                </p:cTn>
                              </p:par>
                              <p:par>
                                <p:cTn id="16" presetID="22" presetClass="entr" presetSubtype="8" fill="hold"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wipe(left)">
                                      <p:cBhvr>
                                        <p:cTn id="18" dur="500"/>
                                        <p:tgtEl>
                                          <p:spTgt spid="4"/>
                                        </p:tgtEl>
                                      </p:cBhvr>
                                    </p:animEffect>
                                  </p:childTnLst>
                                </p:cTn>
                              </p:par>
                              <p:par>
                                <p:cTn id="19" presetID="22" presetClass="entr" presetSubtype="8" fill="hold" nodeType="with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wipe(left)">
                                      <p:cBhvr>
                                        <p:cTn id="21" dur="500"/>
                                        <p:tgtEl>
                                          <p:spTgt spid="5"/>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2" grpId="0" animBg="1"/>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911646" y="4566405"/>
            <a:ext cx="10614911" cy="1524713"/>
          </a:xfrm>
          <a:ln>
            <a:solidFill>
              <a:schemeClr val="tx1"/>
            </a:solidFill>
          </a:ln>
        </p:spPr>
        <p:txBody>
          <a:bodyPr/>
          <a:lstStyle/>
          <a:p>
            <a:pPr marL="0" indent="0">
              <a:buNone/>
            </a:pPr>
            <a:r>
              <a:rPr lang="en-US" dirty="0">
                <a:solidFill>
                  <a:srgbClr val="0070C0"/>
                </a:solidFill>
                <a:latin typeface="Courier New" panose="02070309020205020404" pitchFamily="49" charset="0"/>
                <a:cs typeface="Courier New" panose="02070309020205020404" pitchFamily="49" charset="0"/>
              </a:rPr>
              <a:t>SELECT	Top 1	</a:t>
            </a:r>
            <a:r>
              <a:rPr lang="en-US" dirty="0">
                <a:solidFill>
                  <a:schemeClr val="accent2">
                    <a:lumMod val="75000"/>
                  </a:schemeClr>
                </a:solidFill>
                <a:latin typeface="Courier New" panose="02070309020205020404" pitchFamily="49" charset="0"/>
                <a:cs typeface="Courier New" panose="02070309020205020404" pitchFamily="49" charset="0"/>
              </a:rPr>
              <a:t>Team, Record, Manager</a:t>
            </a:r>
            <a:br>
              <a:rPr lang="en-US" dirty="0">
                <a:solidFill>
                  <a:srgbClr val="0070C0"/>
                </a:solidFill>
                <a:latin typeface="Courier New" panose="02070309020205020404" pitchFamily="49" charset="0"/>
                <a:cs typeface="Courier New" panose="02070309020205020404" pitchFamily="49" charset="0"/>
              </a:rPr>
            </a:br>
            <a:r>
              <a:rPr lang="en-US" dirty="0">
                <a:solidFill>
                  <a:srgbClr val="0070C0"/>
                </a:solidFill>
                <a:latin typeface="Courier New" panose="02070309020205020404" pitchFamily="49" charset="0"/>
                <a:cs typeface="Courier New" panose="02070309020205020404" pitchFamily="49" charset="0"/>
              </a:rPr>
              <a:t>WHERE			</a:t>
            </a:r>
            <a:r>
              <a:rPr lang="en-US" dirty="0">
                <a:solidFill>
                  <a:schemeClr val="accent2">
                    <a:lumMod val="75000"/>
                  </a:schemeClr>
                </a:solidFill>
                <a:latin typeface="Courier New" panose="02070309020205020404" pitchFamily="49" charset="0"/>
                <a:cs typeface="Courier New" panose="02070309020205020404" pitchFamily="49" charset="0"/>
              </a:rPr>
              <a:t>League </a:t>
            </a:r>
            <a:r>
              <a:rPr lang="en-US" dirty="0">
                <a:solidFill>
                  <a:srgbClr val="0070C0"/>
                </a:solidFill>
                <a:latin typeface="Courier New" panose="02070309020205020404" pitchFamily="49" charset="0"/>
                <a:cs typeface="Courier New" panose="02070309020205020404" pitchFamily="49" charset="0"/>
              </a:rPr>
              <a:t>= ‘</a:t>
            </a:r>
            <a:r>
              <a:rPr lang="en-US" i="1" dirty="0">
                <a:solidFill>
                  <a:srgbClr val="C00000"/>
                </a:solidFill>
                <a:latin typeface="Times New Roman" panose="02020603050405020304" pitchFamily="18" charset="0"/>
                <a:cs typeface="Times New Roman" panose="02020603050405020304" pitchFamily="18" charset="0"/>
              </a:rPr>
              <a:t>American League</a:t>
            </a:r>
            <a:r>
              <a:rPr lang="en-US" dirty="0">
                <a:solidFill>
                  <a:srgbClr val="0070C0"/>
                </a:solidFill>
                <a:latin typeface="Courier New" panose="02070309020205020404" pitchFamily="49" charset="0"/>
                <a:cs typeface="Courier New" panose="02070309020205020404" pitchFamily="49" charset="0"/>
              </a:rPr>
              <a:t>’</a:t>
            </a:r>
            <a:br>
              <a:rPr lang="en-US" dirty="0">
                <a:solidFill>
                  <a:srgbClr val="0070C0"/>
                </a:solidFill>
                <a:latin typeface="Courier New" panose="02070309020205020404" pitchFamily="49" charset="0"/>
                <a:cs typeface="Courier New" panose="02070309020205020404" pitchFamily="49" charset="0"/>
              </a:rPr>
            </a:br>
            <a:r>
              <a:rPr lang="en-US" dirty="0">
                <a:solidFill>
                  <a:srgbClr val="0070C0"/>
                </a:solidFill>
                <a:latin typeface="Courier New" panose="02070309020205020404" pitchFamily="49" charset="0"/>
                <a:cs typeface="Courier New" panose="02070309020205020404" pitchFamily="49" charset="0"/>
              </a:rPr>
              <a:t>ORDER BY 	</a:t>
            </a:r>
            <a:r>
              <a:rPr lang="en-US" dirty="0">
                <a:solidFill>
                  <a:schemeClr val="accent2">
                    <a:lumMod val="75000"/>
                  </a:schemeClr>
                </a:solidFill>
                <a:latin typeface="Courier New" panose="02070309020205020404" pitchFamily="49" charset="0"/>
                <a:cs typeface="Courier New" panose="02070309020205020404" pitchFamily="49" charset="0"/>
              </a:rPr>
              <a:t> 	Wins	</a:t>
            </a:r>
            <a:r>
              <a:rPr lang="en-US" dirty="0">
                <a:solidFill>
                  <a:srgbClr val="0070C0"/>
                </a:solidFill>
                <a:latin typeface="Courier New" panose="02070309020205020404" pitchFamily="49" charset="0"/>
                <a:cs typeface="Courier New" panose="02070309020205020404" pitchFamily="49" charset="0"/>
              </a:rPr>
              <a:t>DESC</a:t>
            </a:r>
            <a:endParaRPr lang="en-US" dirty="0"/>
          </a:p>
        </p:txBody>
      </p:sp>
      <p:sp>
        <p:nvSpPr>
          <p:cNvPr id="3" name="Title 2"/>
          <p:cNvSpPr>
            <a:spLocks noGrp="1"/>
          </p:cNvSpPr>
          <p:nvPr>
            <p:ph type="title"/>
          </p:nvPr>
        </p:nvSpPr>
        <p:spPr/>
        <p:txBody>
          <a:bodyPr/>
          <a:lstStyle/>
          <a:p>
            <a:r>
              <a:rPr lang="en-US" dirty="0"/>
              <a:t>Semantic Parsing (of Questions)</a:t>
            </a:r>
          </a:p>
        </p:txBody>
      </p:sp>
      <p:grpSp>
        <p:nvGrpSpPr>
          <p:cNvPr id="9" name="Group 8"/>
          <p:cNvGrpSpPr/>
          <p:nvPr/>
        </p:nvGrpSpPr>
        <p:grpSpPr>
          <a:xfrm>
            <a:off x="933170" y="4396040"/>
            <a:ext cx="10918837" cy="2543780"/>
            <a:chOff x="933170" y="4396040"/>
            <a:chExt cx="10918837" cy="2543780"/>
          </a:xfrm>
        </p:grpSpPr>
        <p:pic>
          <p:nvPicPr>
            <p:cNvPr id="4" name="Picture 3" descr="BIG IMAGE (PNG)"/>
            <p:cNvPicPr>
              <a:picLocks noChangeAspect="1"/>
            </p:cNvPicPr>
            <p:nvPr/>
          </p:nvPicPr>
          <p:blipFill>
            <a:blip r:embed="rId3"/>
            <a:stretch>
              <a:fillRect/>
            </a:stretch>
          </p:blipFill>
          <p:spPr>
            <a:xfrm>
              <a:off x="10450219" y="4396040"/>
              <a:ext cx="1401788" cy="1943554"/>
            </a:xfrm>
            <a:prstGeom prst="rect">
              <a:avLst/>
            </a:prstGeom>
          </p:spPr>
        </p:pic>
        <p:pic>
          <p:nvPicPr>
            <p:cNvPr id="5" name="Picture 4" descr="pivot &lt;strong&gt;table&lt;/strong&gt; data to size abbott katz confronts &lt;strong&gt;excel&lt;/strong&gt; s pivot &lt;strong&gt;tables&lt;/strong&gt; ..."/>
            <p:cNvPicPr>
              <a:picLocks noChangeAspect="1"/>
            </p:cNvPicPr>
            <p:nvPr/>
          </p:nvPicPr>
          <p:blipFill>
            <a:blip r:embed="rId4"/>
            <a:stretch>
              <a:fillRect/>
            </a:stretch>
          </p:blipFill>
          <p:spPr>
            <a:xfrm>
              <a:off x="9319590" y="5306662"/>
              <a:ext cx="1948918" cy="1507366"/>
            </a:xfrm>
            <a:prstGeom prst="rect">
              <a:avLst/>
            </a:prstGeom>
          </p:spPr>
        </p:pic>
        <p:pic>
          <p:nvPicPr>
            <p:cNvPr id="6" name="Picture 5" descr="male &lt;strong&gt;user&lt;/strong&gt; icon making thumbs up with his hand - vector Clip Art"/>
            <p:cNvPicPr>
              <a:picLocks noChangeAspect="1"/>
            </p:cNvPicPr>
            <p:nvPr/>
          </p:nvPicPr>
          <p:blipFill>
            <a:blip r:embed="rId5"/>
            <a:stretch>
              <a:fillRect/>
            </a:stretch>
          </p:blipFill>
          <p:spPr>
            <a:xfrm>
              <a:off x="933170" y="5218404"/>
              <a:ext cx="1224264" cy="1595624"/>
            </a:xfrm>
            <a:prstGeom prst="rect">
              <a:avLst/>
            </a:prstGeom>
          </p:spPr>
        </p:pic>
        <p:pic>
          <p:nvPicPr>
            <p:cNvPr id="7" name="Picture 6" descr="Pero esa es otra historia y debe ser contada en otra ocasión"/>
            <p:cNvPicPr>
              <a:picLocks noChangeAspect="1"/>
            </p:cNvPicPr>
            <p:nvPr/>
          </p:nvPicPr>
          <p:blipFill>
            <a:blip r:embed="rId6"/>
            <a:stretch>
              <a:fillRect/>
            </a:stretch>
          </p:blipFill>
          <p:spPr>
            <a:xfrm>
              <a:off x="6397624" y="5141546"/>
              <a:ext cx="1965326" cy="1798274"/>
            </a:xfrm>
            <a:prstGeom prst="rect">
              <a:avLst/>
            </a:prstGeom>
          </p:spPr>
        </p:pic>
        <p:sp>
          <p:nvSpPr>
            <p:cNvPr id="8" name="Arrow: Left-Right 7"/>
            <p:cNvSpPr/>
            <p:nvPr/>
          </p:nvSpPr>
          <p:spPr bwMode="auto">
            <a:xfrm>
              <a:off x="8467725" y="5762625"/>
              <a:ext cx="933450" cy="466725"/>
            </a:xfrm>
            <a:prstGeom prst="lef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0" name="Speech Bubble: Rectangle with Corners Rounded 9"/>
            <p:cNvSpPr/>
            <p:nvPr/>
          </p:nvSpPr>
          <p:spPr bwMode="auto">
            <a:xfrm>
              <a:off x="2209821" y="4665385"/>
              <a:ext cx="3071645" cy="792440"/>
            </a:xfrm>
            <a:prstGeom prst="wedgeRoundRectCallout">
              <a:avLst>
                <a:gd name="adj1" fmla="val -55254"/>
                <a:gd name="adj2" fmla="val 78688"/>
                <a:gd name="adj3" fmla="val 16667"/>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Which AL team won the most games in a season?</a:t>
              </a:r>
            </a:p>
          </p:txBody>
        </p:sp>
        <p:sp>
          <p:nvSpPr>
            <p:cNvPr id="12" name="Speech Bubble: Rectangle with Corners Rounded 11"/>
            <p:cNvSpPr/>
            <p:nvPr/>
          </p:nvSpPr>
          <p:spPr bwMode="auto">
            <a:xfrm>
              <a:off x="3206478" y="5772503"/>
              <a:ext cx="2703346" cy="1134181"/>
            </a:xfrm>
            <a:prstGeom prst="wedgeRoundRectCallout">
              <a:avLst>
                <a:gd name="adj1" fmla="val 70245"/>
                <a:gd name="adj2" fmla="val -40562"/>
                <a:gd name="adj3" fmla="val 16667"/>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2001 Seattle Mariners</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Record: 116-46</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Manager: Lou Piniella</a:t>
              </a:r>
            </a:p>
          </p:txBody>
        </p:sp>
      </p:grpSp>
    </p:spTree>
    <p:extLst>
      <p:ext uri="{BB962C8B-B14F-4D97-AF65-F5344CB8AC3E}">
        <p14:creationId xmlns:p14="http://schemas.microsoft.com/office/powerpoint/2010/main" val="16822231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afterEffect">
                                  <p:stCondLst>
                                    <p:cond delay="0"/>
                                  </p:stCondLst>
                                  <p:childTnLst>
                                    <p:animMotion origin="layout" path="M -1.35818E-6 1.26192E-6 L 0.00153 -0.42828 " pathEditMode="relative" rAng="0" ptsTypes="AA">
                                      <p:cBhvr>
                                        <p:cTn id="6" dur="1000" fill="hold"/>
                                        <p:tgtEl>
                                          <p:spTgt spid="9"/>
                                        </p:tgtEl>
                                        <p:attrNameLst>
                                          <p:attrName>ppt_x</p:attrName>
                                          <p:attrName>ppt_y</p:attrName>
                                        </p:attrNameLst>
                                      </p:cBhvr>
                                      <p:rCtr x="77" y="-21425"/>
                                    </p:animMotion>
                                  </p:childTnLst>
                                </p:cTn>
                              </p:par>
                            </p:childTnLst>
                          </p:cTn>
                        </p:par>
                        <p:par>
                          <p:cTn id="7" fill="hold">
                            <p:stCondLst>
                              <p:cond delay="1000"/>
                            </p:stCondLst>
                            <p:childTnLst>
                              <p:par>
                                <p:cTn id="8" presetID="1" presetClass="entr" presetSubtype="0" fill="hold" grpId="0" nodeType="afterEffect">
                                  <p:stCondLst>
                                    <p:cond delay="0"/>
                                  </p:stCondLst>
                                  <p:childTnLst>
                                    <p:set>
                                      <p:cBhvr>
                                        <p:cTn id="9" dur="1" fill="hold">
                                          <p:stCondLst>
                                            <p:cond delay="0"/>
                                          </p:stCondLst>
                                        </p:cTn>
                                        <p:tgtEl>
                                          <p:spTgt spid="2">
                                            <p:bg/>
                                          </p:spTgt>
                                        </p:tgtEl>
                                        <p:attrNameLst>
                                          <p:attrName>style.visibility</p:attrName>
                                        </p:attrNameLst>
                                      </p:cBhvr>
                                      <p:to>
                                        <p:strVal val="visible"/>
                                      </p:to>
                                    </p:set>
                                  </p:childTnLst>
                                </p:cTn>
                              </p:par>
                            </p:childTnLst>
                          </p:cTn>
                        </p:par>
                        <p:par>
                          <p:cTn id="10" fill="hold">
                            <p:stCondLst>
                              <p:cond delay="1000"/>
                            </p:stCondLst>
                            <p:childTnLst>
                              <p:par>
                                <p:cTn id="11" presetID="1" presetClass="entr" presetSubtype="0" fill="hold" grpId="0" nodeType="afterEffect">
                                  <p:stCondLst>
                                    <p:cond delay="0"/>
                                  </p:stCondLst>
                                  <p:childTnLst>
                                    <p:set>
                                      <p:cBhvr>
                                        <p:cTn id="12"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animBg="1"/>
    </p:bldLst>
  </p:timing>
</p:sld>
</file>

<file path=ppt/theme/theme1.xml><?xml version="1.0" encoding="utf-8"?>
<a:theme xmlns:a="http://schemas.openxmlformats.org/drawingml/2006/main" name="3-30367_MSR White Template 16x9">
  <a:themeElements>
    <a:clrScheme name="Custom 1">
      <a:dk1>
        <a:srgbClr val="525051"/>
      </a:dk1>
      <a:lt1>
        <a:srgbClr val="FFFFFF"/>
      </a:lt1>
      <a:dk2>
        <a:srgbClr val="00BCF2"/>
      </a:dk2>
      <a:lt2>
        <a:srgbClr val="A1A1A1"/>
      </a:lt2>
      <a:accent1>
        <a:srgbClr val="00B294"/>
      </a:accent1>
      <a:accent2>
        <a:srgbClr val="009E49"/>
      </a:accent2>
      <a:accent3>
        <a:srgbClr val="BAD80A"/>
      </a:accent3>
      <a:accent4>
        <a:srgbClr val="FFF100"/>
      </a:accent4>
      <a:accent5>
        <a:srgbClr val="FF8C00"/>
      </a:accent5>
      <a:accent6>
        <a:srgbClr val="EC008C"/>
      </a:accent6>
      <a:hlink>
        <a:srgbClr val="00188F"/>
      </a:hlink>
      <a:folHlink>
        <a:srgbClr val="00188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R_Template_16x9" id="{09D7E618-0FA4-493D-B290-7A2E6215D746}" vid="{074D2BD1-8FEF-4AE1-A019-47AFC44A1372}"/>
    </a:ext>
  </a:extLst>
</a:theme>
</file>

<file path=ppt/theme/theme2.xml><?xml version="1.0" encoding="utf-8"?>
<a:theme xmlns:a="http://schemas.openxmlformats.org/drawingml/2006/main" name="3-30367_MSR Dark Blue Template 16x9">
  <a:themeElements>
    <a:clrScheme name="Custom 129">
      <a:dk1>
        <a:srgbClr val="002050"/>
      </a:dk1>
      <a:lt1>
        <a:srgbClr val="FFFFFF"/>
      </a:lt1>
      <a:dk2>
        <a:srgbClr val="525051"/>
      </a:dk2>
      <a:lt2>
        <a:srgbClr val="00BCF2"/>
      </a:lt2>
      <a:accent1>
        <a:srgbClr val="00B294"/>
      </a:accent1>
      <a:accent2>
        <a:srgbClr val="009E49"/>
      </a:accent2>
      <a:accent3>
        <a:srgbClr val="BAD80A"/>
      </a:accent3>
      <a:accent4>
        <a:srgbClr val="FFF100"/>
      </a:accent4>
      <a:accent5>
        <a:srgbClr val="FF8C00"/>
      </a:accent5>
      <a:accent6>
        <a:srgbClr val="EC008C"/>
      </a:accent6>
      <a:hlink>
        <a:srgbClr val="00BCF2"/>
      </a:hlink>
      <a:folHlink>
        <a:srgbClr val="00188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R_Template_16x9" id="{09D7E618-0FA4-493D-B290-7A2E6215D746}" vid="{25CC0F95-AC32-45F4-82DE-46A3C8B38701}"/>
    </a:ext>
  </a:extLst>
</a:theme>
</file>

<file path=ppt/theme/theme3.xml><?xml version="1.0" encoding="utf-8"?>
<a:theme xmlns:a="http://schemas.openxmlformats.org/drawingml/2006/main" name="2_MS_Faculty_Summit_2013_16x9_July-2013">
  <a:themeElements>
    <a:clrScheme name="Faculty Summit 13">
      <a:dk1>
        <a:srgbClr val="505050"/>
      </a:dk1>
      <a:lt1>
        <a:srgbClr val="FFFFFF"/>
      </a:lt1>
      <a:dk2>
        <a:srgbClr val="00188F"/>
      </a:dk2>
      <a:lt2>
        <a:srgbClr val="D2D2D2"/>
      </a:lt2>
      <a:accent1>
        <a:srgbClr val="00188F"/>
      </a:accent1>
      <a:accent2>
        <a:srgbClr val="00BCF2"/>
      </a:accent2>
      <a:accent3>
        <a:srgbClr val="0072C6"/>
      </a:accent3>
      <a:accent4>
        <a:srgbClr val="68217A"/>
      </a:accent4>
      <a:accent5>
        <a:srgbClr val="EC008C"/>
      </a:accent5>
      <a:accent6>
        <a:srgbClr val="FCD116"/>
      </a:accent6>
      <a:hlink>
        <a:srgbClr val="FFFFFF"/>
      </a:hlink>
      <a:folHlink>
        <a:srgbClr val="F2F2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_Research_Faculty_Summit_2013_r02.potx" id="{CEA2FF14-159A-4D94-8F33-18E5AE538622}" vid="{2681BD7B-6D05-495B-8CF7-6BC150A0F06A}"/>
    </a:ext>
  </a:extLst>
</a:theme>
</file>

<file path=ppt/theme/theme4.xml><?xml version="1.0" encoding="utf-8"?>
<a:theme xmlns:a="http://schemas.openxmlformats.org/drawingml/2006/main" name="1_3-30367_MSR White Template 16x9">
  <a:themeElements>
    <a:clrScheme name="Custom 1">
      <a:dk1>
        <a:srgbClr val="525051"/>
      </a:dk1>
      <a:lt1>
        <a:srgbClr val="FFFFFF"/>
      </a:lt1>
      <a:dk2>
        <a:srgbClr val="00BCF2"/>
      </a:dk2>
      <a:lt2>
        <a:srgbClr val="A1A1A1"/>
      </a:lt2>
      <a:accent1>
        <a:srgbClr val="00B294"/>
      </a:accent1>
      <a:accent2>
        <a:srgbClr val="009E49"/>
      </a:accent2>
      <a:accent3>
        <a:srgbClr val="BAD80A"/>
      </a:accent3>
      <a:accent4>
        <a:srgbClr val="FFF100"/>
      </a:accent4>
      <a:accent5>
        <a:srgbClr val="FF8C00"/>
      </a:accent5>
      <a:accent6>
        <a:srgbClr val="EC008C"/>
      </a:accent6>
      <a:hlink>
        <a:srgbClr val="00188F"/>
      </a:hlink>
      <a:folHlink>
        <a:srgbClr val="00188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R_Template_16x9" id="{09D7E618-0FA4-493D-B290-7A2E6215D746}" vid="{074D2BD1-8FEF-4AE1-A019-47AFC44A1372}"/>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MSR_Template_16x9_v02</Template>
  <TotalTime>0</TotalTime>
  <Words>20205</Words>
  <Application>Microsoft Office PowerPoint</Application>
  <PresentationFormat>Custom</PresentationFormat>
  <Paragraphs>2104</Paragraphs>
  <Slides>182</Slides>
  <Notes>93</Notes>
  <HiddenSlides>4</HiddenSlides>
  <MMClips>0</MMClips>
  <ScaleCrop>false</ScaleCrop>
  <HeadingPairs>
    <vt:vector size="6" baseType="variant">
      <vt:variant>
        <vt:lpstr>Fonts Used</vt:lpstr>
      </vt:variant>
      <vt:variant>
        <vt:i4>15</vt:i4>
      </vt:variant>
      <vt:variant>
        <vt:lpstr>Theme</vt:lpstr>
      </vt:variant>
      <vt:variant>
        <vt:i4>4</vt:i4>
      </vt:variant>
      <vt:variant>
        <vt:lpstr>Slide Titles</vt:lpstr>
      </vt:variant>
      <vt:variant>
        <vt:i4>182</vt:i4>
      </vt:variant>
    </vt:vector>
  </HeadingPairs>
  <TitlesOfParts>
    <vt:vector size="201" baseType="lpstr">
      <vt:lpstr>Adobe Devanagari</vt:lpstr>
      <vt:lpstr>Segoe</vt:lpstr>
      <vt:lpstr>宋体</vt:lpstr>
      <vt:lpstr>Agency FB</vt:lpstr>
      <vt:lpstr>Algerian</vt:lpstr>
      <vt:lpstr>Arial</vt:lpstr>
      <vt:lpstr>Arial</vt:lpstr>
      <vt:lpstr>Arial Narrow</vt:lpstr>
      <vt:lpstr>Cambria Math</vt:lpstr>
      <vt:lpstr>Consolas</vt:lpstr>
      <vt:lpstr>Courier New</vt:lpstr>
      <vt:lpstr>Segoe UI</vt:lpstr>
      <vt:lpstr>Segoe UI Light</vt:lpstr>
      <vt:lpstr>Times New Roman</vt:lpstr>
      <vt:lpstr>Wingdings</vt:lpstr>
      <vt:lpstr>3-30367_MSR White Template 16x9</vt:lpstr>
      <vt:lpstr>3-30367_MSR Dark Blue Template 16x9</vt:lpstr>
      <vt:lpstr>2_MS_Faculty_Summit_2013_16x9_July-2013</vt:lpstr>
      <vt:lpstr>1_3-30367_MSR White Template 16x9</vt:lpstr>
      <vt:lpstr> Continuous Representations for  Natural Language Understanding</vt:lpstr>
      <vt:lpstr>Acknowledgement</vt:lpstr>
      <vt:lpstr>Lecture Outline</vt:lpstr>
      <vt:lpstr>Natural Language Understanding</vt:lpstr>
      <vt:lpstr>Categories of (Early) QA Systems</vt:lpstr>
      <vt:lpstr>Baseball [Green, Wolf, Chomsky &amp; Laughery, 1961]</vt:lpstr>
      <vt:lpstr>The Picture Language Machine [Krisch, 1964] </vt:lpstr>
      <vt:lpstr>Protosynthex [Simmons+, 1964]  Answer Questions from an Encyclopedia</vt:lpstr>
      <vt:lpstr>Student [Bobrow 1964]</vt:lpstr>
      <vt:lpstr>Lessons from Old QA Systems</vt:lpstr>
      <vt:lpstr>Categories of Modern QA Systems/Problems</vt:lpstr>
      <vt:lpstr>Factoid Questions</vt:lpstr>
      <vt:lpstr>Visual Question Answering [Agrawal et al.] </vt:lpstr>
      <vt:lpstr>Machine Comprehension Test [Richardson+ 2013]</vt:lpstr>
      <vt:lpstr>Challenge of NLP: the Diversity of Natural Language</vt:lpstr>
      <vt:lpstr>Traditional NLP Components and Pipeline</vt:lpstr>
      <vt:lpstr>Transition of NLP to Neural Methods</vt:lpstr>
      <vt:lpstr>Paradigm Shift in NLP</vt:lpstr>
      <vt:lpstr>End-to-End Neural Approaches</vt:lpstr>
      <vt:lpstr>A Simple Example: Text (Query) Classification</vt:lpstr>
      <vt:lpstr>A Single-neuron Model</vt:lpstr>
      <vt:lpstr>A Single-neuron Model</vt:lpstr>
      <vt:lpstr>Model Training: Assign w</vt:lpstr>
      <vt:lpstr>Model Training: Assign w</vt:lpstr>
      <vt:lpstr>SGD vs. Gradient Descent</vt:lpstr>
      <vt:lpstr>Multi-layer (Deep) Neural Networks</vt:lpstr>
      <vt:lpstr>Why Multiple Layers? [DL tutorial at NIPS’2015]</vt:lpstr>
      <vt:lpstr>PowerPoint Presentation</vt:lpstr>
      <vt:lpstr>Revisit the Activation Function: σ</vt:lpstr>
      <vt:lpstr>Training a Two-layer Neural Networks</vt:lpstr>
      <vt:lpstr>Training Neural Nets: Back-propagation </vt:lpstr>
      <vt:lpstr>Simple Chain Rule</vt:lpstr>
      <vt:lpstr>Multiple Paths Chain Rule</vt:lpstr>
      <vt:lpstr>Chain Rule in Flow Graph (DAG)</vt:lpstr>
      <vt:lpstr>Training Neural Nets: Back-propagation</vt:lpstr>
      <vt:lpstr>Training Neural Nets: Back-propagation</vt:lpstr>
      <vt:lpstr>Neural Models for Different Input Structures</vt:lpstr>
      <vt:lpstr>Neural Models for Different Input Structures</vt:lpstr>
      <vt:lpstr>Part 2: Knowledge Base Embedding &amp;    Information Extraction </vt:lpstr>
      <vt:lpstr>Knowledge Base</vt:lpstr>
      <vt:lpstr>Current KB Applications in NLP &amp; IR</vt:lpstr>
      <vt:lpstr>Information Extraction</vt:lpstr>
      <vt:lpstr>Knowledge Base (KB) Completion</vt:lpstr>
      <vt:lpstr>Reasoning with Knowledge Base</vt:lpstr>
      <vt:lpstr>Statistical relational learning [Getoor &amp; Taskar, 2007] </vt:lpstr>
      <vt:lpstr>Path Ranking Methods</vt:lpstr>
      <vt:lpstr>Path Ranking Algorithm [Lao et al 11]</vt:lpstr>
      <vt:lpstr>Knowledge Base Embedding</vt:lpstr>
      <vt:lpstr>Knowledge Base Embedding – Basic Formulation</vt:lpstr>
      <vt:lpstr>Tensor Decomposition: Knowledge Base Representation (1/2)</vt:lpstr>
      <vt:lpstr>Tensor Decomposition: Knowledge Base Representation (2/2)</vt:lpstr>
      <vt:lpstr>Tensor Decomposition Objective</vt:lpstr>
      <vt:lpstr>Measure the Degree of a Relationship</vt:lpstr>
      <vt:lpstr>Typed Tensor Decomposition – TRESCAL [Chang+ EMNLP-14]</vt:lpstr>
      <vt:lpstr>Typed Tensor Decomposition Objective</vt:lpstr>
      <vt:lpstr>Typed Tensor Decomposition Objective</vt:lpstr>
      <vt:lpstr>Training Procedure –  Alternating Least-Squares (ALS) Method</vt:lpstr>
      <vt:lpstr>Training Procedure –  Alternating Least-Squares (ALS) Method</vt:lpstr>
      <vt:lpstr>Experiments – KB Completion</vt:lpstr>
      <vt:lpstr>Training Time Reduction</vt:lpstr>
      <vt:lpstr>Entity Retrieval  (e_i, r_k, ?)</vt:lpstr>
      <vt:lpstr>Relation Retrieval  (e_i, ?, e_j )</vt:lpstr>
      <vt:lpstr>Neural Knowledge Base Embedding</vt:lpstr>
      <vt:lpstr>NN Embedding vs. Tensor Decomposition Methods</vt:lpstr>
      <vt:lpstr>NN Embedding Methods</vt:lpstr>
      <vt:lpstr>Translating Embeddings (TransE) [Bordes+ 2013]</vt:lpstr>
      <vt:lpstr>Issues of TransE</vt:lpstr>
      <vt:lpstr>TransH [Wang+ 2014] and STransE [Nguyen+ 2016]</vt:lpstr>
      <vt:lpstr>TATEC [Garcia-Duran+ 2014]</vt:lpstr>
      <vt:lpstr>Neural Tensor Networks [Socher+ 2013] </vt:lpstr>
      <vt:lpstr>Neural Tensor Layer</vt:lpstr>
      <vt:lpstr>Empirical Comparisons of Neural KB Embedding Methods [Yang+ ICLR-2015]</vt:lpstr>
      <vt:lpstr>Bilinear-diag (DistMult) Model</vt:lpstr>
      <vt:lpstr>Parameter Learning</vt:lpstr>
      <vt:lpstr>Experiments – Task: Link Prediction</vt:lpstr>
      <vt:lpstr>Results on WN18</vt:lpstr>
      <vt:lpstr>Results on FB15k</vt:lpstr>
      <vt:lpstr>Summary: Knowledge Base Embedding Methods</vt:lpstr>
      <vt:lpstr>Knowledge Bases Augmented with Textual Relations</vt:lpstr>
      <vt:lpstr>Sparsity of Textual Relations</vt:lpstr>
      <vt:lpstr>Convolutional NN for Textual Relation [Toutanova+ 15]</vt:lpstr>
      <vt:lpstr>Compositional Parametrization of Textual Relations</vt:lpstr>
      <vt:lpstr>Learning Embeddings for Relation Paths</vt:lpstr>
      <vt:lpstr>Embedding Models based on Triples</vt:lpstr>
      <vt:lpstr>Learning and/or Inference with Relation Paths</vt:lpstr>
      <vt:lpstr>Path Types and Random Walk Probabilities</vt:lpstr>
      <vt:lpstr>Compositional Representations for Paths </vt:lpstr>
      <vt:lpstr>Combine Scores from Triple- &amp; Path-based Models</vt:lpstr>
      <vt:lpstr>Issue #1: Number of Paths Grows Exponentially</vt:lpstr>
      <vt:lpstr>Issue #2: Nodes Excluded in Paths</vt:lpstr>
      <vt:lpstr>More Expressive Compositional Representations [Toutanova, Lin, Yih,  Poon,  Quirk, ACL 2016]</vt:lpstr>
      <vt:lpstr>Compositional Representations of Paths Including Nodes</vt:lpstr>
      <vt:lpstr>Exact inference using dynamic programming</vt:lpstr>
      <vt:lpstr>Exact algorithm to compute weighted sum of path representations (All-Paths Algorithm)</vt:lpstr>
      <vt:lpstr>Memory and Time for All-Paths versus Pruned-Paths</vt:lpstr>
      <vt:lpstr>Results: Using Compositional Representations of Relation Paths from KB and Text Relations</vt:lpstr>
      <vt:lpstr>Part 3: Semantic Parsing &amp;    Question Answering</vt:lpstr>
      <vt:lpstr>Answer Questions Using Structured Data</vt:lpstr>
      <vt:lpstr>Semantic Parsing (of Questions)</vt:lpstr>
      <vt:lpstr>Baseball [Green, Wolf, Chomsky &amp; Laughery, 1961]</vt:lpstr>
      <vt:lpstr>LUNAR [Woods, 1973]</vt:lpstr>
      <vt:lpstr>Geoquery [Zelle &amp; Mooney, 1996]</vt:lpstr>
      <vt:lpstr>Early Work</vt:lpstr>
      <vt:lpstr>Modern Large-scale Knowledge Bases</vt:lpstr>
      <vt:lpstr>Entity-centric</vt:lpstr>
      <vt:lpstr>Properties &amp; Relations between Entities</vt:lpstr>
      <vt:lpstr>Subject-Predicate-Object Triples in Freebase</vt:lpstr>
      <vt:lpstr>Representing Multi-argument Relations</vt:lpstr>
      <vt:lpstr>Representing Multi-argument Relations</vt:lpstr>
      <vt:lpstr>Question Answering with Knowledge Base</vt:lpstr>
      <vt:lpstr>Generic Semantic Parsing (e.g., [Kwiatkowski+ 13])</vt:lpstr>
      <vt:lpstr>KB-Specific Semantic Parsing (e.g., [Berant+ 13])</vt:lpstr>
      <vt:lpstr>Technical Challenges (1/2)</vt:lpstr>
      <vt:lpstr>Technical Challenges (2/2)</vt:lpstr>
      <vt:lpstr>SEMPRE – λ-DCS [Liang, 2013]</vt:lpstr>
      <vt:lpstr>SEMPRE – Bridging [Berant et al., EMNLP-2013]</vt:lpstr>
      <vt:lpstr>SEMPRE – Paraphrasing [Berant &amp; Liang, ACL-14]</vt:lpstr>
      <vt:lpstr>“CCG-Graph” [Reddy et al., TACL-2014]</vt:lpstr>
      <vt:lpstr>“Machine Translation” [Bao et al., ACL-14]</vt:lpstr>
      <vt:lpstr>Staged Query Graph Generation Basic idea</vt:lpstr>
      <vt:lpstr>Query Graph</vt:lpstr>
      <vt:lpstr>Staged Query Graph Generation</vt:lpstr>
      <vt:lpstr>Staged Query Graph Generation</vt:lpstr>
      <vt:lpstr>Staged Query Graph Generation</vt:lpstr>
      <vt:lpstr>Link Topic Entity</vt:lpstr>
      <vt:lpstr>Identify Core Inferential Chain</vt:lpstr>
      <vt:lpstr>Relation Matching using Deep Convolutional Neural Networks (DSSM [Shen+ 14])</vt:lpstr>
      <vt:lpstr>Augment Constraints</vt:lpstr>
      <vt:lpstr>Learning Reward Function γ</vt:lpstr>
      <vt:lpstr>Learning Reward Function γ</vt:lpstr>
      <vt:lpstr>Learning Reward Function – Features</vt:lpstr>
      <vt:lpstr>Staged Query Graph Generation Addresses Key Challenges</vt:lpstr>
      <vt:lpstr>Information Extraction [Yao &amp; Van Durme, ACL-2014] </vt:lpstr>
      <vt:lpstr>Embeddings [Bordes et al., EMNLP-2014]</vt:lpstr>
      <vt:lpstr>Experiments &amp; Implementation Details</vt:lpstr>
      <vt:lpstr>WebQuestions Dataset [Berant+ 13]</vt:lpstr>
      <vt:lpstr>Creating Training Data from Q/A Pairs</vt:lpstr>
      <vt:lpstr>Creating Training Data from Q/A Pairs Reward Function γ  </vt:lpstr>
      <vt:lpstr>PowerPoint Presentation</vt:lpstr>
      <vt:lpstr>Contribution from Entity Linking</vt:lpstr>
      <vt:lpstr>Contribution from Relation Matching</vt:lpstr>
      <vt:lpstr>Related Work (After our ACL-15 paper)</vt:lpstr>
      <vt:lpstr>PowerPoint Presentation</vt:lpstr>
      <vt:lpstr>Reflections on STAGG</vt:lpstr>
      <vt:lpstr>Other Datasets</vt:lpstr>
      <vt:lpstr>The Value of Semantic Parse Labeling for Knowledge Base Question Answering</vt:lpstr>
      <vt:lpstr>Error Analysis of STAGG</vt:lpstr>
      <vt:lpstr>Assumption behind “Answer-only” Labels</vt:lpstr>
      <vt:lpstr>Evidence Supports “Answer-only” Labels</vt:lpstr>
      <vt:lpstr>Does the Assumption Really Hold?</vt:lpstr>
      <vt:lpstr>Potential Benefits of Having Labeled Parses</vt:lpstr>
      <vt:lpstr>Contributions</vt:lpstr>
      <vt:lpstr>Tab #1: Select Topic Entity</vt:lpstr>
      <vt:lpstr>Tab #2: Select Main Relation</vt:lpstr>
      <vt:lpstr>Tab #3: Add Filters</vt:lpstr>
      <vt:lpstr>WebQuestionsSP Statistics</vt:lpstr>
      <vt:lpstr>Labeling Cost Analysis</vt:lpstr>
      <vt:lpstr>STAGG on WebQuestionsSP</vt:lpstr>
      <vt:lpstr>Search-based Neural Structured Learning for Sequential Question Answering</vt:lpstr>
      <vt:lpstr>Answer Highly Compositional Questions</vt:lpstr>
      <vt:lpstr>Answer Sequences of Simple Questions</vt:lpstr>
      <vt:lpstr>Our Task: Sequential Question Answering (SQA)</vt:lpstr>
      <vt:lpstr>SQA Dataset Creation (1/2)</vt:lpstr>
      <vt:lpstr>SQA Dataset Creation (2/2)</vt:lpstr>
      <vt:lpstr>Approach: Dynamic Semantic Parser (DynSP)</vt:lpstr>
      <vt:lpstr>Formal Query Language</vt:lpstr>
      <vt:lpstr>States &amp; Actions</vt:lpstr>
      <vt:lpstr>Search</vt:lpstr>
      <vt:lpstr>Neural Network Modules (1/2)</vt:lpstr>
      <vt:lpstr>Neural Network Modules (2/2)</vt:lpstr>
      <vt:lpstr>Reward-guided Structured Learning</vt:lpstr>
      <vt:lpstr>Find the Reference Semantic Parse</vt:lpstr>
      <vt:lpstr>Find the Predicted Semantic Parse</vt:lpstr>
      <vt:lpstr>Extension to Question Sequence</vt:lpstr>
      <vt:lpstr>Related Work</vt:lpstr>
      <vt:lpstr>Results: Answer Accuracy (%)</vt:lpstr>
      <vt:lpstr>Results: Answer Accuracy (%)</vt:lpstr>
      <vt:lpstr>Cherry</vt:lpstr>
      <vt:lpstr>Lemon: Semantic Matching Errors</vt:lpstr>
      <vt:lpstr>Lemon: Language Expressiveness</vt:lpstr>
      <vt:lpstr>Reflections on DynSP</vt:lpstr>
      <vt:lpstr>Summary</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2015-07-28T13:14:25Z</dcterms:created>
  <dcterms:modified xsi:type="dcterms:W3CDTF">2017-08-03T02:39:01Z</dcterms:modified>
  <cp:contentStatus/>
</cp:coreProperties>
</file>